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324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</p:sldIdLst>
  <p:sldSz cx="13004800" cy="11074400"/>
  <p:notesSz cx="13004800" cy="11074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544" autoAdjust="0"/>
  </p:normalViewPr>
  <p:slideViewPr>
    <p:cSldViewPr>
      <p:cViewPr varScale="1">
        <p:scale>
          <a:sx n="49" d="100"/>
          <a:sy n="49" d="100"/>
        </p:scale>
        <p:origin x="1980" y="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5556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5556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79DF0-11EA-47C1-AEEE-DA1F714FAEC0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8475" y="1384300"/>
            <a:ext cx="4387850" cy="3736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5329238"/>
            <a:ext cx="10404475" cy="43608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518775"/>
            <a:ext cx="5635625" cy="5556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10518775"/>
            <a:ext cx="5635625" cy="5556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DE340-9B78-4A9D-87C6-44F97D8F7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88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data-types-in-java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-I have a box (a</a:t>
            </a:r>
            <a:r>
              <a:rPr lang="en-US" sz="1200" spc="-100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variable)...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DE340-9B78-4A9D-87C6-44F97D8F78F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560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lang="en-US" sz="1200" spc="-5" dirty="0">
                <a:latin typeface="Lucida Sans Unicode"/>
                <a:cs typeface="Lucida Sans Unicode"/>
              </a:rPr>
              <a:t>-The </a:t>
            </a:r>
            <a:r>
              <a:rPr lang="en-US" sz="1200" dirty="0">
                <a:latin typeface="Lucida Sans Unicode"/>
                <a:cs typeface="Lucida Sans Unicode"/>
              </a:rPr>
              <a:t>code </a:t>
            </a:r>
            <a:r>
              <a:rPr lang="en-US" sz="1200" spc="-5" dirty="0">
                <a:latin typeface="Lucida Sans Unicode"/>
                <a:cs typeface="Lucida Sans Unicode"/>
              </a:rPr>
              <a:t>above creates </a:t>
            </a:r>
            <a:r>
              <a:rPr lang="en-US" sz="1200" dirty="0">
                <a:latin typeface="Lucida Sans Unicode"/>
                <a:cs typeface="Lucida Sans Unicode"/>
              </a:rPr>
              <a:t>a </a:t>
            </a:r>
            <a:r>
              <a:rPr lang="en-US" sz="1200" spc="-5" dirty="0">
                <a:latin typeface="Lucida Sans Unicode"/>
                <a:cs typeface="Lucida Sans Unicode"/>
              </a:rPr>
              <a:t>Scanner, assigning </a:t>
            </a:r>
            <a:r>
              <a:rPr lang="en-US" sz="1200" dirty="0">
                <a:latin typeface="Lucida Sans Unicode"/>
                <a:cs typeface="Lucida Sans Unicode"/>
              </a:rPr>
              <a:t>it </a:t>
            </a:r>
            <a:r>
              <a:rPr lang="en-US" sz="1200" spc="-5" dirty="0">
                <a:latin typeface="Lucida Sans Unicode"/>
                <a:cs typeface="Lucida Sans Unicode"/>
              </a:rPr>
              <a:t>into variable</a:t>
            </a:r>
            <a:r>
              <a:rPr lang="en-US" sz="1200" spc="55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in</a:t>
            </a:r>
          </a:p>
          <a:p>
            <a:pPr marL="12700">
              <a:lnSpc>
                <a:spcPts val="2620"/>
              </a:lnSpc>
            </a:pPr>
            <a:r>
              <a:rPr lang="en-US" sz="1200" dirty="0">
                <a:latin typeface="Lucida Sans Unicode"/>
                <a:cs typeface="Lucida Sans Unicode"/>
              </a:rPr>
              <a:t>-Once </a:t>
            </a:r>
            <a:r>
              <a:rPr lang="en-US" sz="1200" spc="-5" dirty="0">
                <a:latin typeface="Lucida Sans Unicode"/>
                <a:cs typeface="Lucida Sans Unicode"/>
              </a:rPr>
              <a:t>the Scanner </a:t>
            </a:r>
            <a:r>
              <a:rPr lang="en-US" sz="1200" dirty="0">
                <a:latin typeface="Lucida Sans Unicode"/>
                <a:cs typeface="Lucida Sans Unicode"/>
              </a:rPr>
              <a:t>is </a:t>
            </a:r>
            <a:r>
              <a:rPr lang="en-US" sz="1200" spc="-5" dirty="0">
                <a:latin typeface="Lucida Sans Unicode"/>
                <a:cs typeface="Lucida Sans Unicode"/>
              </a:rPr>
              <a:t>created, </a:t>
            </a:r>
            <a:r>
              <a:rPr lang="en-US" sz="1200" dirty="0">
                <a:latin typeface="Lucida Sans Unicode"/>
                <a:cs typeface="Lucida Sans Unicode"/>
              </a:rPr>
              <a:t>you </a:t>
            </a:r>
            <a:r>
              <a:rPr lang="en-US" sz="1200" spc="-5" dirty="0">
                <a:latin typeface="Lucida Sans Unicode"/>
                <a:cs typeface="Lucida Sans Unicode"/>
              </a:rPr>
              <a:t>can </a:t>
            </a:r>
            <a:r>
              <a:rPr lang="en-US" sz="1200" dirty="0">
                <a:latin typeface="Lucida Sans Unicode"/>
                <a:cs typeface="Lucida Sans Unicode"/>
              </a:rPr>
              <a:t>do </a:t>
            </a:r>
            <a:r>
              <a:rPr lang="en-US" sz="1200" spc="-5" dirty="0">
                <a:latin typeface="Lucida Sans Unicode"/>
                <a:cs typeface="Lucida Sans Unicode"/>
              </a:rPr>
              <a:t>things with</a:t>
            </a:r>
            <a:r>
              <a:rPr lang="en-US" sz="1200" spc="1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it.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DE340-9B78-4A9D-87C6-44F97D8F78F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32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https://www.geeksforgeeks.org/data-types-in-java/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DE340-9B78-4A9D-87C6-44F97D8F78F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25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lang="en-US" sz="1200" spc="-5" dirty="0">
                <a:latin typeface="Lucida Sans Unicode"/>
                <a:cs typeface="Lucida Sans Unicode"/>
              </a:rPr>
              <a:t>-...and </a:t>
            </a:r>
            <a:r>
              <a:rPr lang="en-US" sz="1200" dirty="0">
                <a:latin typeface="Lucida Sans Unicode"/>
                <a:cs typeface="Lucida Sans Unicode"/>
              </a:rPr>
              <a:t>I’m </a:t>
            </a:r>
            <a:r>
              <a:rPr lang="en-US" sz="1200" spc="-5" dirty="0">
                <a:latin typeface="Lucida Sans Unicode"/>
                <a:cs typeface="Lucida Sans Unicode"/>
              </a:rPr>
              <a:t>going to name </a:t>
            </a:r>
            <a:r>
              <a:rPr lang="en-US" sz="1200" dirty="0">
                <a:latin typeface="Lucida Sans Unicode"/>
                <a:cs typeface="Lucida Sans Unicode"/>
              </a:rPr>
              <a:t>my box</a:t>
            </a:r>
            <a:r>
              <a:rPr lang="en-US" sz="1200" spc="5" dirty="0">
                <a:latin typeface="Lucida Sans Unicode"/>
                <a:cs typeface="Lucida Sans Unicode"/>
              </a:rPr>
              <a:t> </a:t>
            </a:r>
            <a:r>
              <a:rPr lang="en-US" sz="1200" spc="20" dirty="0">
                <a:latin typeface="Lucida Sans Unicode"/>
                <a:cs typeface="Lucida Sans Unicode"/>
              </a:rPr>
              <a:t>“num”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 marR="5080">
              <a:lnSpc>
                <a:spcPts val="2600"/>
              </a:lnSpc>
              <a:spcBef>
                <a:spcPts val="100"/>
              </a:spcBef>
            </a:pPr>
            <a:r>
              <a:rPr lang="en-US" sz="1200" dirty="0">
                <a:latin typeface="Lucida Sans Unicode"/>
                <a:cs typeface="Lucida Sans Unicode"/>
              </a:rPr>
              <a:t>-I </a:t>
            </a:r>
            <a:r>
              <a:rPr lang="en-US" sz="1200" spc="-5" dirty="0">
                <a:latin typeface="Lucida Sans Unicode"/>
                <a:cs typeface="Lucida Sans Unicode"/>
              </a:rPr>
              <a:t>can name </a:t>
            </a:r>
            <a:r>
              <a:rPr lang="en-US" sz="1200" dirty="0">
                <a:latin typeface="Lucida Sans Unicode"/>
                <a:cs typeface="Lucida Sans Unicode"/>
              </a:rPr>
              <a:t>a box just </a:t>
            </a:r>
            <a:r>
              <a:rPr lang="en-US" sz="1200" spc="-5" dirty="0">
                <a:latin typeface="Lucida Sans Unicode"/>
                <a:cs typeface="Lucida Sans Unicode"/>
              </a:rPr>
              <a:t>about anything </a:t>
            </a:r>
            <a:r>
              <a:rPr lang="en-US" sz="1200" dirty="0">
                <a:latin typeface="Lucida Sans Unicode"/>
                <a:cs typeface="Lucida Sans Unicode"/>
              </a:rPr>
              <a:t>I </a:t>
            </a:r>
            <a:r>
              <a:rPr lang="en-US" sz="1200" spc="-5" dirty="0">
                <a:latin typeface="Lucida Sans Unicode"/>
                <a:cs typeface="Lucida Sans Unicode"/>
              </a:rPr>
              <a:t>want, though usually the name </a:t>
            </a:r>
            <a:r>
              <a:rPr lang="en-US" sz="1200" dirty="0">
                <a:latin typeface="Lucida Sans Unicode"/>
                <a:cs typeface="Lucida Sans Unicode"/>
              </a:rPr>
              <a:t>should </a:t>
            </a:r>
            <a:r>
              <a:rPr lang="en-US" sz="1200" spc="-5" dirty="0">
                <a:latin typeface="Lucida Sans Unicode"/>
                <a:cs typeface="Lucida Sans Unicode"/>
              </a:rPr>
              <a:t>reflect the </a:t>
            </a:r>
            <a:r>
              <a:rPr lang="en-US" sz="1200" dirty="0">
                <a:latin typeface="Lucida Sans Unicode"/>
                <a:cs typeface="Lucida Sans Unicode"/>
              </a:rPr>
              <a:t>sort  of </a:t>
            </a:r>
            <a:r>
              <a:rPr lang="en-US" sz="1200" spc="-5" dirty="0">
                <a:latin typeface="Lucida Sans Unicode"/>
                <a:cs typeface="Lucida Sans Unicode"/>
              </a:rPr>
              <a:t>thing </a:t>
            </a:r>
            <a:r>
              <a:rPr lang="en-US" sz="1200" dirty="0">
                <a:latin typeface="Lucida Sans Unicode"/>
                <a:cs typeface="Lucida Sans Unicode"/>
              </a:rPr>
              <a:t>I </a:t>
            </a:r>
            <a:r>
              <a:rPr lang="en-US" sz="1200" spc="-5" dirty="0">
                <a:latin typeface="Lucida Sans Unicode"/>
                <a:cs typeface="Lucida Sans Unicode"/>
              </a:rPr>
              <a:t>want to </a:t>
            </a:r>
            <a:r>
              <a:rPr lang="en-US" sz="1200" dirty="0">
                <a:latin typeface="Lucida Sans Unicode"/>
                <a:cs typeface="Lucida Sans Unicode"/>
              </a:rPr>
              <a:t>put </a:t>
            </a:r>
            <a:r>
              <a:rPr lang="en-US" sz="1200" spc="-5" dirty="0">
                <a:latin typeface="Lucida Sans Unicode"/>
                <a:cs typeface="Lucida Sans Unicode"/>
              </a:rPr>
              <a:t>into the </a:t>
            </a:r>
            <a:r>
              <a:rPr lang="en-US" sz="1200" dirty="0">
                <a:latin typeface="Lucida Sans Unicode"/>
                <a:cs typeface="Lucida Sans Unicode"/>
              </a:rPr>
              <a:t>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DE340-9B78-4A9D-87C6-44F97D8F78F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89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-I </a:t>
            </a:r>
            <a:r>
              <a:rPr lang="en-US" sz="1200" spc="-5" dirty="0">
                <a:latin typeface="Lucida Sans Unicode"/>
                <a:cs typeface="Lucida Sans Unicode"/>
              </a:rPr>
              <a:t>can then </a:t>
            </a:r>
            <a:r>
              <a:rPr lang="en-US" sz="1200" dirty="0">
                <a:latin typeface="Lucida Sans Unicode"/>
                <a:cs typeface="Lucida Sans Unicode"/>
              </a:rPr>
              <a:t>put a </a:t>
            </a:r>
            <a:r>
              <a:rPr lang="en-US" sz="1200" spc="-5" dirty="0">
                <a:latin typeface="Lucida Sans Unicode"/>
                <a:cs typeface="Lucida Sans Unicode"/>
              </a:rPr>
              <a:t>value into</a:t>
            </a:r>
            <a:r>
              <a:rPr lang="en-US" sz="1200" spc="4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this</a:t>
            </a:r>
            <a:r>
              <a:rPr lang="en-US" sz="1200" spc="5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box. In </a:t>
            </a:r>
            <a:r>
              <a:rPr lang="en-US" sz="1200" spc="-5" dirty="0">
                <a:latin typeface="Lucida Sans Unicode"/>
                <a:cs typeface="Lucida Sans Unicode"/>
              </a:rPr>
              <a:t>this case, </a:t>
            </a:r>
            <a:r>
              <a:rPr lang="en-US" sz="1200" dirty="0">
                <a:latin typeface="Lucida Sans Unicode"/>
                <a:cs typeface="Lucida Sans Unicode"/>
              </a:rPr>
              <a:t>I put </a:t>
            </a:r>
            <a:r>
              <a:rPr lang="en-US" sz="1200" spc="-5" dirty="0">
                <a:latin typeface="Lucida Sans Unicode"/>
                <a:cs typeface="Lucida Sans Unicode"/>
              </a:rPr>
              <a:t>the value</a:t>
            </a:r>
            <a:r>
              <a:rPr lang="en-US" sz="1200" spc="-50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DE340-9B78-4A9D-87C6-44F97D8F78F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18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-The </a:t>
            </a:r>
            <a:r>
              <a:rPr lang="en-US" sz="1200" dirty="0">
                <a:latin typeface="Lucida Sans Unicode"/>
                <a:cs typeface="Lucida Sans Unicode"/>
              </a:rPr>
              <a:t>box </a:t>
            </a:r>
            <a:r>
              <a:rPr lang="en-US" sz="1200" spc="-5" dirty="0">
                <a:latin typeface="Lucida Sans Unicode"/>
                <a:cs typeface="Lucida Sans Unicode"/>
              </a:rPr>
              <a:t>retains the value </a:t>
            </a:r>
            <a:r>
              <a:rPr lang="en-US" sz="1200" dirty="0">
                <a:latin typeface="Lucida Sans Unicode"/>
                <a:cs typeface="Lucida Sans Unicode"/>
              </a:rPr>
              <a:t>I put</a:t>
            </a:r>
            <a:r>
              <a:rPr lang="en-US" sz="1200" spc="6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into</a:t>
            </a:r>
            <a:r>
              <a:rPr lang="en-US" sz="1200" spc="1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it. </a:t>
            </a:r>
            <a:r>
              <a:rPr lang="en-US" sz="1200" dirty="0">
                <a:latin typeface="Lucida Sans Unicode"/>
                <a:cs typeface="Lucida Sans Unicode"/>
              </a:rPr>
              <a:t>In </a:t>
            </a:r>
            <a:r>
              <a:rPr lang="en-US" sz="1200" spc="-5" dirty="0">
                <a:latin typeface="Lucida Sans Unicode"/>
                <a:cs typeface="Lucida Sans Unicode"/>
              </a:rPr>
              <a:t>this case, </a:t>
            </a:r>
            <a:r>
              <a:rPr lang="en-US" sz="1200" dirty="0">
                <a:latin typeface="Lucida Sans Unicode"/>
                <a:cs typeface="Lucida Sans Unicode"/>
              </a:rPr>
              <a:t>I put in </a:t>
            </a:r>
            <a:r>
              <a:rPr lang="en-US" sz="1200" spc="-5" dirty="0">
                <a:latin typeface="Lucida Sans Unicode"/>
                <a:cs typeface="Lucida Sans Unicode"/>
              </a:rPr>
              <a:t>5, </a:t>
            </a:r>
            <a:r>
              <a:rPr lang="en-US" sz="1200" dirty="0">
                <a:latin typeface="Lucida Sans Unicode"/>
                <a:cs typeface="Lucida Sans Unicode"/>
              </a:rPr>
              <a:t>so it holds</a:t>
            </a:r>
            <a:r>
              <a:rPr lang="en-US" sz="1200" spc="-6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5.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DE340-9B78-4A9D-87C6-44F97D8F78F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25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-Later </a:t>
            </a:r>
            <a:r>
              <a:rPr lang="en-US" sz="1200" dirty="0">
                <a:latin typeface="Lucida Sans Unicode"/>
                <a:cs typeface="Lucida Sans Unicode"/>
              </a:rPr>
              <a:t>on, I </a:t>
            </a:r>
            <a:r>
              <a:rPr lang="en-US" sz="1200" spc="-5" dirty="0">
                <a:latin typeface="Lucida Sans Unicode"/>
                <a:cs typeface="Lucida Sans Unicode"/>
              </a:rPr>
              <a:t>can easily retrieve the value that </a:t>
            </a:r>
            <a:r>
              <a:rPr lang="en-US" sz="1200" dirty="0">
                <a:latin typeface="Lucida Sans Unicode"/>
                <a:cs typeface="Lucida Sans Unicode"/>
              </a:rPr>
              <a:t>is in </a:t>
            </a:r>
            <a:r>
              <a:rPr lang="en-US" sz="1200" spc="-5" dirty="0">
                <a:latin typeface="Lucida Sans Unicode"/>
                <a:cs typeface="Lucida Sans Unicode"/>
              </a:rPr>
              <a:t>the</a:t>
            </a:r>
            <a:r>
              <a:rPr lang="en-US" sz="1200" spc="15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DE340-9B78-4A9D-87C6-44F97D8F78F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91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-Later </a:t>
            </a:r>
            <a:r>
              <a:rPr lang="en-US" sz="1200" dirty="0">
                <a:latin typeface="Lucida Sans Unicode"/>
                <a:cs typeface="Lucida Sans Unicode"/>
              </a:rPr>
              <a:t>on, I </a:t>
            </a:r>
            <a:r>
              <a:rPr lang="en-US" sz="1200" spc="-5" dirty="0">
                <a:latin typeface="Lucida Sans Unicode"/>
                <a:cs typeface="Lucida Sans Unicode"/>
              </a:rPr>
              <a:t>can easily retrieve the value that </a:t>
            </a:r>
            <a:r>
              <a:rPr lang="en-US" sz="1200" dirty="0">
                <a:latin typeface="Lucida Sans Unicode"/>
                <a:cs typeface="Lucida Sans Unicode"/>
              </a:rPr>
              <a:t>is in </a:t>
            </a:r>
            <a:r>
              <a:rPr lang="en-US" sz="1200" spc="-5" dirty="0">
                <a:latin typeface="Lucida Sans Unicode"/>
                <a:cs typeface="Lucida Sans Unicode"/>
              </a:rPr>
              <a:t>the</a:t>
            </a:r>
            <a:r>
              <a:rPr lang="en-US" sz="1200" spc="15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box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DE340-9B78-4A9D-87C6-44F97D8F78F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40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lang="en-US" sz="1200" dirty="0">
                <a:latin typeface="Lucida Sans Unicode"/>
                <a:cs typeface="Lucida Sans Unicode"/>
              </a:rPr>
              <a:t>-In </a:t>
            </a:r>
            <a:r>
              <a:rPr lang="en-US" sz="1200" spc="-5" dirty="0">
                <a:latin typeface="Lucida Sans Unicode"/>
                <a:cs typeface="Lucida Sans Unicode"/>
              </a:rPr>
              <a:t>Java, the </a:t>
            </a:r>
            <a:r>
              <a:rPr lang="en-US" sz="1200" dirty="0">
                <a:latin typeface="Lucida Sans Unicode"/>
                <a:cs typeface="Lucida Sans Unicode"/>
              </a:rPr>
              <a:t>box will </a:t>
            </a:r>
            <a:r>
              <a:rPr lang="en-US" sz="1200" spc="-5" dirty="0">
                <a:latin typeface="Lucida Sans Unicode"/>
                <a:cs typeface="Lucida Sans Unicode"/>
              </a:rPr>
              <a:t>retain the value</a:t>
            </a:r>
            <a:r>
              <a:rPr lang="en-US" sz="120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within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 marR="5080">
              <a:lnSpc>
                <a:spcPts val="2600"/>
              </a:lnSpc>
              <a:spcBef>
                <a:spcPts val="100"/>
              </a:spcBef>
            </a:pPr>
            <a:r>
              <a:rPr lang="en-US" sz="1200" dirty="0">
                <a:latin typeface="Lucida Sans Unicode"/>
                <a:cs typeface="Lucida Sans Unicode"/>
              </a:rPr>
              <a:t>-Some </a:t>
            </a:r>
            <a:r>
              <a:rPr lang="en-US" sz="1200" spc="-5" dirty="0">
                <a:latin typeface="Lucida Sans Unicode"/>
                <a:cs typeface="Lucida Sans Unicode"/>
              </a:rPr>
              <a:t>languages may </a:t>
            </a:r>
            <a:r>
              <a:rPr lang="en-US" sz="1200" dirty="0">
                <a:latin typeface="Lucida Sans Unicode"/>
                <a:cs typeface="Lucida Sans Unicode"/>
              </a:rPr>
              <a:t>or </a:t>
            </a:r>
            <a:r>
              <a:rPr lang="en-US" sz="1200" spc="-5" dirty="0">
                <a:latin typeface="Lucida Sans Unicode"/>
                <a:cs typeface="Lucida Sans Unicode"/>
              </a:rPr>
              <a:t>may </a:t>
            </a:r>
            <a:r>
              <a:rPr lang="en-US" sz="1200" dirty="0">
                <a:latin typeface="Lucida Sans Unicode"/>
                <a:cs typeface="Lucida Sans Unicode"/>
              </a:rPr>
              <a:t>not </a:t>
            </a:r>
            <a:r>
              <a:rPr lang="en-US" sz="1200" spc="-5" dirty="0">
                <a:latin typeface="Lucida Sans Unicode"/>
                <a:cs typeface="Lucida Sans Unicode"/>
              </a:rPr>
              <a:t>retain the value </a:t>
            </a:r>
            <a:r>
              <a:rPr lang="en-US" sz="1200" dirty="0">
                <a:latin typeface="Lucida Sans Unicode"/>
                <a:cs typeface="Lucida Sans Unicode"/>
              </a:rPr>
              <a:t>in </a:t>
            </a:r>
            <a:r>
              <a:rPr lang="en-US" sz="1200" spc="-5" dirty="0">
                <a:latin typeface="Lucida Sans Unicode"/>
                <a:cs typeface="Lucida Sans Unicode"/>
              </a:rPr>
              <a:t>the </a:t>
            </a:r>
            <a:r>
              <a:rPr lang="en-US" sz="1200" dirty="0">
                <a:latin typeface="Lucida Sans Unicode"/>
                <a:cs typeface="Lucida Sans Unicode"/>
              </a:rPr>
              <a:t>box if you </a:t>
            </a:r>
            <a:r>
              <a:rPr lang="en-US" sz="1200" spc="-5" dirty="0">
                <a:latin typeface="Lucida Sans Unicode"/>
                <a:cs typeface="Lucida Sans Unicode"/>
              </a:rPr>
              <a:t>ask </a:t>
            </a:r>
            <a:r>
              <a:rPr lang="en-US" sz="1200" dirty="0">
                <a:latin typeface="Lucida Sans Unicode"/>
                <a:cs typeface="Lucida Sans Unicode"/>
              </a:rPr>
              <a:t>for </a:t>
            </a:r>
            <a:r>
              <a:rPr lang="en-US" sz="1200" spc="-5" dirty="0">
                <a:latin typeface="Lucida Sans Unicode"/>
                <a:cs typeface="Lucida Sans Unicode"/>
              </a:rPr>
              <a:t>the value </a:t>
            </a:r>
            <a:r>
              <a:rPr lang="en-US" sz="1200" dirty="0">
                <a:latin typeface="Lucida Sans Unicode"/>
                <a:cs typeface="Lucida Sans Unicode"/>
              </a:rPr>
              <a:t>(C++  </a:t>
            </a:r>
            <a:r>
              <a:rPr lang="en-US" sz="1200" spc="-5" dirty="0">
                <a:latin typeface="Lucida Sans Unicode"/>
                <a:cs typeface="Lucida Sans Unicode"/>
              </a:rPr>
              <a:t>gets strange here depending </a:t>
            </a:r>
            <a:r>
              <a:rPr lang="en-US" sz="1200" dirty="0">
                <a:latin typeface="Lucida Sans Unicode"/>
                <a:cs typeface="Lucida Sans Unicode"/>
              </a:rPr>
              <a:t>on </a:t>
            </a:r>
            <a:r>
              <a:rPr lang="en-US" sz="1200" spc="-5" dirty="0">
                <a:latin typeface="Lucida Sans Unicode"/>
                <a:cs typeface="Lucida Sans Unicode"/>
              </a:rPr>
              <a:t>the context </a:t>
            </a:r>
            <a:r>
              <a:rPr lang="en-US" sz="1200" dirty="0">
                <a:latin typeface="Lucida Sans Unicode"/>
                <a:cs typeface="Lucida Sans Unicode"/>
              </a:rPr>
              <a:t>you </a:t>
            </a:r>
            <a:r>
              <a:rPr lang="en-US" sz="1200" spc="-5" dirty="0">
                <a:latin typeface="Lucida Sans Unicode"/>
                <a:cs typeface="Lucida Sans Unicode"/>
              </a:rPr>
              <a:t>asked </a:t>
            </a:r>
            <a:r>
              <a:rPr lang="en-US" sz="1200" dirty="0">
                <a:latin typeface="Lucida Sans Unicode"/>
                <a:cs typeface="Lucida Sans Unicode"/>
              </a:rPr>
              <a:t>for </a:t>
            </a:r>
            <a:r>
              <a:rPr lang="en-US" sz="1200" spc="-5" dirty="0">
                <a:latin typeface="Lucida Sans Unicode"/>
                <a:cs typeface="Lucida Sans Unicode"/>
              </a:rPr>
              <a:t>the value, and usually the </a:t>
            </a:r>
            <a:r>
              <a:rPr lang="en-US" sz="1200" dirty="0">
                <a:latin typeface="Lucida Sans Unicode"/>
                <a:cs typeface="Lucida Sans Unicode"/>
              </a:rPr>
              <a:t>box will  be </a:t>
            </a:r>
            <a:r>
              <a:rPr lang="en-US" sz="1200" spc="-5" dirty="0">
                <a:latin typeface="Lucida Sans Unicode"/>
                <a:cs typeface="Lucida Sans Unicode"/>
              </a:rPr>
              <a:t>empty </a:t>
            </a:r>
            <a:r>
              <a:rPr lang="en-US" sz="1200" dirty="0">
                <a:latin typeface="Lucida Sans Unicode"/>
                <a:cs typeface="Lucida Sans Unicode"/>
              </a:rPr>
              <a:t>in</a:t>
            </a:r>
            <a:r>
              <a:rPr lang="en-US" sz="1200" spc="-5" dirty="0">
                <a:latin typeface="Lucida Sans Unicode"/>
                <a:cs typeface="Lucida Sans Unicode"/>
              </a:rPr>
              <a:t> Rust)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DE340-9B78-4A9D-87C6-44F97D8F78F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13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 is a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statically typed language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variables must be declared along with their types before using them.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DE340-9B78-4A9D-87C6-44F97D8F78F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06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-See also</a:t>
            </a:r>
            <a:r>
              <a:rPr lang="en-US" sz="120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VariableReassignment.java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DE340-9B78-4A9D-87C6-44F97D8F78F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10098" y="762000"/>
            <a:ext cx="6984603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6201664"/>
            <a:ext cx="9103360" cy="276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547112"/>
            <a:ext cx="5657088" cy="73091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547112"/>
            <a:ext cx="5657088" cy="73091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0977" y="762000"/>
            <a:ext cx="3862844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75104" y="2921000"/>
            <a:ext cx="10054590" cy="2837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10299192"/>
            <a:ext cx="4161536" cy="55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10299192"/>
            <a:ext cx="2991104" cy="55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10299192"/>
            <a:ext cx="2991104" cy="55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0940" y="3147906"/>
            <a:ext cx="10182860" cy="5910592"/>
          </a:xfrm>
          <a:prstGeom prst="rect">
            <a:avLst/>
          </a:prstGeom>
        </p:spPr>
        <p:txBody>
          <a:bodyPr vert="horz" wrap="square" lIns="0" tIns="4330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10"/>
              </a:spcBef>
              <a:tabLst>
                <a:tab pos="3306445" algn="l"/>
              </a:tabLst>
            </a:pPr>
            <a:r>
              <a:rPr spc="-5" dirty="0"/>
              <a:t>COMP	110/L </a:t>
            </a:r>
            <a:r>
              <a:rPr spc="-25" dirty="0"/>
              <a:t>Lecture</a:t>
            </a:r>
            <a:r>
              <a:rPr spc="-85" dirty="0"/>
              <a:t> </a:t>
            </a:r>
            <a:r>
              <a:rPr dirty="0"/>
              <a:t>3</a:t>
            </a:r>
          </a:p>
          <a:p>
            <a:pPr algn="ctr">
              <a:lnSpc>
                <a:spcPct val="100000"/>
              </a:lnSpc>
              <a:spcBef>
                <a:spcPts val="1420"/>
              </a:spcBef>
            </a:pPr>
            <a:r>
              <a:rPr lang="en-US" sz="3600" spc="-70" dirty="0"/>
              <a:t/>
            </a:r>
            <a:br>
              <a:rPr lang="en-US" sz="3600" spc="-70" dirty="0"/>
            </a:br>
            <a:r>
              <a:rPr lang="en-US" sz="4400" spc="-210" dirty="0" smtClean="0"/>
              <a:t>Maryam </a:t>
            </a:r>
            <a:r>
              <a:rPr lang="en-US" sz="4400" spc="-210" dirty="0" err="1" smtClean="0"/>
              <a:t>Jalali</a:t>
            </a:r>
            <a:r>
              <a:rPr lang="en-US" sz="3600" spc="-210" dirty="0"/>
              <a:t/>
            </a:r>
            <a:br>
              <a:rPr lang="en-US" sz="3600" spc="-210" dirty="0"/>
            </a:br>
            <a:r>
              <a:rPr lang="en-US" sz="3600" spc="-210" dirty="0"/>
              <a:t/>
            </a:r>
            <a:br>
              <a:rPr lang="en-US" sz="3600" spc="-210" dirty="0"/>
            </a:br>
            <a:r>
              <a:rPr lang="en-US" sz="3600" spc="-210" dirty="0"/>
              <a:t/>
            </a:r>
            <a:br>
              <a:rPr lang="en-US" sz="3600" spc="-210" dirty="0"/>
            </a:br>
            <a:r>
              <a:rPr lang="en-US" sz="3600" spc="-210" dirty="0"/>
              <a:t/>
            </a:r>
            <a:br>
              <a:rPr lang="en-US" sz="3600" spc="-210" dirty="0"/>
            </a:br>
            <a:r>
              <a:rPr lang="en-US" sz="3600" spc="-210" dirty="0"/>
              <a:t/>
            </a:r>
            <a:br>
              <a:rPr lang="en-US" sz="3600" spc="-210" dirty="0"/>
            </a:br>
            <a:r>
              <a:rPr lang="en-US" sz="3600" spc="-210" dirty="0"/>
              <a:t>Slides are adapted from Dr. Kyle</a:t>
            </a:r>
            <a:r>
              <a:rPr lang="en-US" sz="3600" spc="-10" dirty="0"/>
              <a:t> </a:t>
            </a:r>
            <a:r>
              <a:rPr lang="en-US" sz="3600" spc="-175" dirty="0"/>
              <a:t>Dewey</a:t>
            </a:r>
            <a:endParaRPr sz="3600"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4128" y="762000"/>
            <a:ext cx="917638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String</a:t>
            </a:r>
            <a:r>
              <a:rPr spc="-65" dirty="0"/>
              <a:t> </a:t>
            </a:r>
            <a:r>
              <a:rPr spc="-5" dirty="0"/>
              <a:t>Concatenation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594101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9944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66805" y="2419350"/>
            <a:ext cx="11860530" cy="4672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1597660" algn="l"/>
              </a:tabLst>
            </a:pPr>
            <a:r>
              <a:rPr sz="4200" spc="-5" dirty="0">
                <a:latin typeface="Gill Sans MT"/>
                <a:cs typeface="Gill Sans MT"/>
              </a:rPr>
              <a:t>Strings	can </a:t>
            </a:r>
            <a:r>
              <a:rPr sz="4200" dirty="0">
                <a:latin typeface="Gill Sans MT"/>
                <a:cs typeface="Gill Sans MT"/>
              </a:rPr>
              <a:t>be </a:t>
            </a:r>
            <a:r>
              <a:rPr sz="4200" spc="-5" dirty="0">
                <a:latin typeface="Gill Sans MT"/>
                <a:cs typeface="Gill Sans MT"/>
              </a:rPr>
              <a:t>combined together with the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spc="-50" dirty="0">
                <a:latin typeface="Gill Sans MT"/>
                <a:cs typeface="Gill Sans MT"/>
              </a:rPr>
              <a:t>operator.</a:t>
            </a:r>
            <a:endParaRPr sz="42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400">
              <a:latin typeface="Times New Roman"/>
              <a:cs typeface="Times New Roman"/>
            </a:endParaRPr>
          </a:p>
          <a:p>
            <a:pPr marL="3839210" marR="3852545" algn="ctr">
              <a:lnSpc>
                <a:spcPct val="126000"/>
              </a:lnSpc>
            </a:pPr>
            <a:r>
              <a:rPr sz="4200" spc="-5" dirty="0">
                <a:latin typeface="Courier New"/>
                <a:cs typeface="Courier New"/>
              </a:rPr>
              <a:t>“foo”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“bar”  “foobar”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55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4200" spc="-5" dirty="0">
                <a:latin typeface="Courier New"/>
                <a:cs typeface="Courier New"/>
              </a:rPr>
              <a:t>“foo”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“bar”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4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“baz”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4128" y="762000"/>
            <a:ext cx="917638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String</a:t>
            </a:r>
            <a:r>
              <a:rPr spc="-65" dirty="0"/>
              <a:t> </a:t>
            </a:r>
            <a:r>
              <a:rPr spc="-5" dirty="0"/>
              <a:t>Concatenation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594101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9944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66805" y="2419350"/>
            <a:ext cx="11860530" cy="5599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1597660" algn="l"/>
              </a:tabLst>
            </a:pPr>
            <a:r>
              <a:rPr sz="4200" spc="-5" dirty="0">
                <a:latin typeface="Gill Sans MT"/>
                <a:cs typeface="Gill Sans MT"/>
              </a:rPr>
              <a:t>Strings	can </a:t>
            </a:r>
            <a:r>
              <a:rPr sz="4200" dirty="0">
                <a:latin typeface="Gill Sans MT"/>
                <a:cs typeface="Gill Sans MT"/>
              </a:rPr>
              <a:t>be </a:t>
            </a:r>
            <a:r>
              <a:rPr sz="4200" spc="-5" dirty="0">
                <a:latin typeface="Gill Sans MT"/>
                <a:cs typeface="Gill Sans MT"/>
              </a:rPr>
              <a:t>combined together with the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spc="-50" dirty="0">
                <a:latin typeface="Gill Sans MT"/>
                <a:cs typeface="Gill Sans MT"/>
              </a:rPr>
              <a:t>operator.</a:t>
            </a:r>
            <a:endParaRPr sz="42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400">
              <a:latin typeface="Times New Roman"/>
              <a:cs typeface="Times New Roman"/>
            </a:endParaRPr>
          </a:p>
          <a:p>
            <a:pPr marL="3839210" marR="3852545" algn="ctr">
              <a:lnSpc>
                <a:spcPct val="126000"/>
              </a:lnSpc>
            </a:pPr>
            <a:r>
              <a:rPr sz="4200" spc="-5" dirty="0">
                <a:latin typeface="Courier New"/>
                <a:cs typeface="Courier New"/>
              </a:rPr>
              <a:t>“foo”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“bar”  “foobar”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600">
              <a:latin typeface="Times New Roman"/>
              <a:cs typeface="Times New Roman"/>
            </a:endParaRPr>
          </a:p>
          <a:p>
            <a:pPr marL="2569845" marR="2560955" algn="ctr">
              <a:lnSpc>
                <a:spcPct val="144800"/>
              </a:lnSpc>
            </a:pPr>
            <a:r>
              <a:rPr sz="4200" spc="-5" dirty="0">
                <a:latin typeface="Courier New"/>
                <a:cs typeface="Courier New"/>
              </a:rPr>
              <a:t>“foo”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“bar”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“baz”  “foobarbaz”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8134" y="3556000"/>
            <a:ext cx="10908665" cy="243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490"/>
              </a:lnSpc>
              <a:spcBef>
                <a:spcPts val="100"/>
              </a:spcBef>
            </a:pPr>
            <a:r>
              <a:rPr spc="-5" dirty="0"/>
              <a:t>Demo:</a:t>
            </a:r>
          </a:p>
          <a:p>
            <a:pPr algn="ctr">
              <a:lnSpc>
                <a:spcPts val="9490"/>
              </a:lnSpc>
            </a:pPr>
            <a:r>
              <a:rPr dirty="0">
                <a:latin typeface="Courier New"/>
                <a:cs typeface="Courier New"/>
              </a:rPr>
              <a:t>StringConcat.java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5172" y="515619"/>
            <a:ext cx="10795000" cy="2880360"/>
          </a:xfrm>
          <a:prstGeom prst="rect">
            <a:avLst/>
          </a:prstGeom>
        </p:spPr>
        <p:txBody>
          <a:bodyPr vert="horz" wrap="square" lIns="0" tIns="22097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39"/>
              </a:spcBef>
            </a:pPr>
            <a:r>
              <a:rPr spc="-5" dirty="0"/>
              <a:t>Concatenation with</a:t>
            </a:r>
            <a:r>
              <a:rPr spc="-70" dirty="0"/>
              <a:t> </a:t>
            </a:r>
            <a:r>
              <a:rPr dirty="0">
                <a:latin typeface="Courier New"/>
                <a:cs typeface="Courier New"/>
              </a:rPr>
              <a:t>int</a:t>
            </a:r>
          </a:p>
          <a:p>
            <a:pPr marL="1389380" marR="1392555" algn="ctr">
              <a:lnSpc>
                <a:spcPts val="4900"/>
              </a:lnSpc>
              <a:spcBef>
                <a:spcPts val="1100"/>
              </a:spcBef>
              <a:tabLst>
                <a:tab pos="2987040" algn="l"/>
                <a:tab pos="6961505" algn="l"/>
              </a:tabLst>
            </a:pPr>
            <a:r>
              <a:rPr sz="4200" dirty="0"/>
              <a:t>String</a:t>
            </a:r>
            <a:r>
              <a:rPr sz="4200" spc="15" dirty="0"/>
              <a:t> </a:t>
            </a:r>
            <a:r>
              <a:rPr sz="4200" spc="-5" dirty="0"/>
              <a:t>concatenation</a:t>
            </a:r>
            <a:r>
              <a:rPr sz="4200" spc="15" dirty="0"/>
              <a:t> </a:t>
            </a:r>
            <a:r>
              <a:rPr sz="4200" spc="-5" dirty="0"/>
              <a:t>also	</a:t>
            </a:r>
            <a:r>
              <a:rPr sz="4200" spc="-20" dirty="0"/>
              <a:t>works</a:t>
            </a:r>
            <a:r>
              <a:rPr sz="4200" spc="-80" dirty="0"/>
              <a:t> </a:t>
            </a:r>
            <a:r>
              <a:rPr sz="4200" spc="-5" dirty="0"/>
              <a:t>with  Strings	</a:t>
            </a:r>
            <a:r>
              <a:rPr sz="4200" dirty="0"/>
              <a:t>and </a:t>
            </a:r>
            <a:r>
              <a:rPr sz="4200" spc="-5" dirty="0"/>
              <a:t>integers</a:t>
            </a:r>
            <a:r>
              <a:rPr sz="4200" spc="-25" dirty="0"/>
              <a:t> </a:t>
            </a:r>
            <a:r>
              <a:rPr sz="4200" spc="-5" dirty="0"/>
              <a:t>(</a:t>
            </a:r>
            <a:r>
              <a:rPr sz="4200" spc="-5" dirty="0">
                <a:latin typeface="Courier New"/>
                <a:cs typeface="Courier New"/>
              </a:rPr>
              <a:t>int</a:t>
            </a:r>
            <a:r>
              <a:rPr sz="4200" spc="-5" dirty="0"/>
              <a:t>).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5172" y="723900"/>
            <a:ext cx="1079500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Concatenation with</a:t>
            </a:r>
            <a:r>
              <a:rPr spc="-70" dirty="0"/>
              <a:t> </a:t>
            </a:r>
            <a:r>
              <a:rPr dirty="0">
                <a:latin typeface="Courier New"/>
                <a:cs typeface="Courier New"/>
              </a:rPr>
              <a:t>int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594101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82279" y="2108200"/>
            <a:ext cx="8029575" cy="250063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algn="ctr">
              <a:lnSpc>
                <a:spcPts val="4900"/>
              </a:lnSpc>
              <a:spcBef>
                <a:spcPts val="380"/>
              </a:spcBef>
              <a:tabLst>
                <a:tab pos="1610360" algn="l"/>
                <a:tab pos="5584190" algn="l"/>
              </a:tabLst>
            </a:pPr>
            <a:r>
              <a:rPr sz="4200" dirty="0">
                <a:latin typeface="Gill Sans MT"/>
                <a:cs typeface="Gill Sans MT"/>
              </a:rPr>
              <a:t>String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concatenation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also	</a:t>
            </a:r>
            <a:r>
              <a:rPr sz="4200" spc="-20" dirty="0">
                <a:latin typeface="Gill Sans MT"/>
                <a:cs typeface="Gill Sans MT"/>
              </a:rPr>
              <a:t>works</a:t>
            </a:r>
            <a:r>
              <a:rPr sz="4200" spc="-8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with  Strings	</a:t>
            </a:r>
            <a:r>
              <a:rPr sz="4200" dirty="0">
                <a:latin typeface="Gill Sans MT"/>
                <a:cs typeface="Gill Sans MT"/>
              </a:rPr>
              <a:t>and </a:t>
            </a:r>
            <a:r>
              <a:rPr sz="4200" spc="-5" dirty="0">
                <a:latin typeface="Gill Sans MT"/>
                <a:cs typeface="Gill Sans MT"/>
              </a:rPr>
              <a:t>integers</a:t>
            </a:r>
            <a:r>
              <a:rPr sz="4200" spc="-2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(</a:t>
            </a:r>
            <a:r>
              <a:rPr sz="4200" spc="-5" dirty="0">
                <a:latin typeface="Courier New"/>
                <a:cs typeface="Courier New"/>
              </a:rPr>
              <a:t>int</a:t>
            </a:r>
            <a:r>
              <a:rPr sz="4200" spc="-5" dirty="0">
                <a:latin typeface="Gill Sans MT"/>
                <a:cs typeface="Gill Sans MT"/>
              </a:rPr>
              <a:t>).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4370"/>
              </a:spcBef>
            </a:pPr>
            <a:r>
              <a:rPr sz="4200" spc="-5" dirty="0">
                <a:latin typeface="Courier New"/>
                <a:cs typeface="Courier New"/>
              </a:rPr>
              <a:t>“foo”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7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5172" y="723900"/>
            <a:ext cx="1079500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Concatenation with</a:t>
            </a:r>
            <a:r>
              <a:rPr spc="-70" dirty="0"/>
              <a:t> </a:t>
            </a:r>
            <a:r>
              <a:rPr dirty="0">
                <a:latin typeface="Courier New"/>
                <a:cs typeface="Courier New"/>
              </a:rPr>
              <a:t>int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594101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82279" y="2108200"/>
            <a:ext cx="8029575" cy="330707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algn="ctr">
              <a:lnSpc>
                <a:spcPts val="4900"/>
              </a:lnSpc>
              <a:spcBef>
                <a:spcPts val="380"/>
              </a:spcBef>
              <a:tabLst>
                <a:tab pos="1610360" algn="l"/>
                <a:tab pos="5584190" algn="l"/>
              </a:tabLst>
            </a:pPr>
            <a:r>
              <a:rPr sz="4200" dirty="0">
                <a:latin typeface="Gill Sans MT"/>
                <a:cs typeface="Gill Sans MT"/>
              </a:rPr>
              <a:t>String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concatenation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also	</a:t>
            </a:r>
            <a:r>
              <a:rPr sz="4200" spc="-20" dirty="0">
                <a:latin typeface="Gill Sans MT"/>
                <a:cs typeface="Gill Sans MT"/>
              </a:rPr>
              <a:t>works</a:t>
            </a:r>
            <a:r>
              <a:rPr sz="4200" spc="-8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with  Strings	</a:t>
            </a:r>
            <a:r>
              <a:rPr sz="4200" dirty="0">
                <a:latin typeface="Gill Sans MT"/>
                <a:cs typeface="Gill Sans MT"/>
              </a:rPr>
              <a:t>and </a:t>
            </a:r>
            <a:r>
              <a:rPr sz="4200" spc="-5" dirty="0">
                <a:latin typeface="Gill Sans MT"/>
                <a:cs typeface="Gill Sans MT"/>
              </a:rPr>
              <a:t>integers</a:t>
            </a:r>
            <a:r>
              <a:rPr sz="4200" spc="-2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(</a:t>
            </a:r>
            <a:r>
              <a:rPr sz="4200" spc="-5" dirty="0">
                <a:latin typeface="Courier New"/>
                <a:cs typeface="Courier New"/>
              </a:rPr>
              <a:t>int</a:t>
            </a:r>
            <a:r>
              <a:rPr sz="4200" spc="-5" dirty="0">
                <a:latin typeface="Gill Sans MT"/>
                <a:cs typeface="Gill Sans MT"/>
              </a:rPr>
              <a:t>).</a:t>
            </a:r>
            <a:endParaRPr sz="4200">
              <a:latin typeface="Gill Sans MT"/>
              <a:cs typeface="Gill Sans MT"/>
            </a:endParaRPr>
          </a:p>
          <a:p>
            <a:pPr marL="2573020" marR="2567940" algn="ctr">
              <a:lnSpc>
                <a:spcPct val="126000"/>
              </a:lnSpc>
              <a:spcBef>
                <a:spcPts val="3060"/>
              </a:spcBef>
            </a:pPr>
            <a:r>
              <a:rPr sz="4200" spc="-5" dirty="0">
                <a:latin typeface="Courier New"/>
                <a:cs typeface="Courier New"/>
              </a:rPr>
              <a:t>“foo”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7  “foo7”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5172" y="723900"/>
            <a:ext cx="1079500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Concatenation with</a:t>
            </a:r>
            <a:r>
              <a:rPr spc="-70" dirty="0"/>
              <a:t> </a:t>
            </a:r>
            <a:r>
              <a:rPr dirty="0">
                <a:latin typeface="Courier New"/>
                <a:cs typeface="Courier New"/>
              </a:rPr>
              <a:t>int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594101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6134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82279" y="2108200"/>
            <a:ext cx="8029575" cy="43992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algn="ctr">
              <a:lnSpc>
                <a:spcPts val="4900"/>
              </a:lnSpc>
              <a:spcBef>
                <a:spcPts val="380"/>
              </a:spcBef>
              <a:tabLst>
                <a:tab pos="1610360" algn="l"/>
                <a:tab pos="5584190" algn="l"/>
              </a:tabLst>
            </a:pPr>
            <a:r>
              <a:rPr sz="4200" dirty="0">
                <a:latin typeface="Gill Sans MT"/>
                <a:cs typeface="Gill Sans MT"/>
              </a:rPr>
              <a:t>String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concatenation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also	</a:t>
            </a:r>
            <a:r>
              <a:rPr sz="4200" spc="-20" dirty="0">
                <a:latin typeface="Gill Sans MT"/>
                <a:cs typeface="Gill Sans MT"/>
              </a:rPr>
              <a:t>works</a:t>
            </a:r>
            <a:r>
              <a:rPr sz="4200" spc="-8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with  Strings	</a:t>
            </a:r>
            <a:r>
              <a:rPr sz="4200" dirty="0">
                <a:latin typeface="Gill Sans MT"/>
                <a:cs typeface="Gill Sans MT"/>
              </a:rPr>
              <a:t>and </a:t>
            </a:r>
            <a:r>
              <a:rPr sz="4200" spc="-5" dirty="0">
                <a:latin typeface="Gill Sans MT"/>
                <a:cs typeface="Gill Sans MT"/>
              </a:rPr>
              <a:t>integers</a:t>
            </a:r>
            <a:r>
              <a:rPr sz="4200" spc="-2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(</a:t>
            </a:r>
            <a:r>
              <a:rPr sz="4200" spc="-5" dirty="0">
                <a:latin typeface="Courier New"/>
                <a:cs typeface="Courier New"/>
              </a:rPr>
              <a:t>int</a:t>
            </a:r>
            <a:r>
              <a:rPr sz="4200" spc="-5" dirty="0">
                <a:latin typeface="Gill Sans MT"/>
                <a:cs typeface="Gill Sans MT"/>
              </a:rPr>
              <a:t>).</a:t>
            </a:r>
            <a:endParaRPr sz="4200">
              <a:latin typeface="Gill Sans MT"/>
              <a:cs typeface="Gill Sans MT"/>
            </a:endParaRPr>
          </a:p>
          <a:p>
            <a:pPr marL="2573020" marR="2567940" algn="ctr">
              <a:lnSpc>
                <a:spcPct val="126000"/>
              </a:lnSpc>
              <a:spcBef>
                <a:spcPts val="3060"/>
              </a:spcBef>
            </a:pPr>
            <a:r>
              <a:rPr sz="4200" spc="-5" dirty="0">
                <a:latin typeface="Courier New"/>
                <a:cs typeface="Courier New"/>
              </a:rPr>
              <a:t>“foo”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7  “foo7”</a:t>
            </a:r>
            <a:endParaRPr sz="4200">
              <a:latin typeface="Courier New"/>
              <a:cs typeface="Courier New"/>
            </a:endParaRPr>
          </a:p>
          <a:p>
            <a:pPr marL="315595" algn="ctr">
              <a:lnSpc>
                <a:spcPct val="100000"/>
              </a:lnSpc>
              <a:spcBef>
                <a:spcPts val="3559"/>
              </a:spcBef>
            </a:pPr>
            <a:r>
              <a:rPr sz="4200" spc="-5" dirty="0">
                <a:latin typeface="Courier New"/>
                <a:cs typeface="Courier New"/>
              </a:rPr>
              <a:t>“bar”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3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28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5172" y="723900"/>
            <a:ext cx="1079500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Concatenation with</a:t>
            </a:r>
            <a:r>
              <a:rPr spc="-70" dirty="0"/>
              <a:t> </a:t>
            </a:r>
            <a:r>
              <a:rPr dirty="0">
                <a:latin typeface="Courier New"/>
                <a:cs typeface="Courier New"/>
              </a:rPr>
              <a:t>int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594101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6134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82279" y="2108200"/>
            <a:ext cx="8029575" cy="53644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141730" marR="5080" indent="-1129665">
              <a:lnSpc>
                <a:spcPts val="4900"/>
              </a:lnSpc>
              <a:spcBef>
                <a:spcPts val="380"/>
              </a:spcBef>
              <a:tabLst>
                <a:tab pos="2739390" algn="l"/>
                <a:tab pos="5584190" algn="l"/>
              </a:tabLst>
            </a:pPr>
            <a:r>
              <a:rPr sz="4200" dirty="0">
                <a:latin typeface="Gill Sans MT"/>
                <a:cs typeface="Gill Sans MT"/>
              </a:rPr>
              <a:t>String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concatenation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also	</a:t>
            </a:r>
            <a:r>
              <a:rPr sz="4200" spc="-20" dirty="0">
                <a:latin typeface="Gill Sans MT"/>
                <a:cs typeface="Gill Sans MT"/>
              </a:rPr>
              <a:t>works</a:t>
            </a:r>
            <a:r>
              <a:rPr sz="4200" spc="-8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with  Strings	</a:t>
            </a:r>
            <a:r>
              <a:rPr sz="4200" dirty="0">
                <a:latin typeface="Gill Sans MT"/>
                <a:cs typeface="Gill Sans MT"/>
              </a:rPr>
              <a:t>and </a:t>
            </a:r>
            <a:r>
              <a:rPr sz="4200" spc="-5" dirty="0">
                <a:latin typeface="Gill Sans MT"/>
                <a:cs typeface="Gill Sans MT"/>
              </a:rPr>
              <a:t>integers</a:t>
            </a:r>
            <a:r>
              <a:rPr sz="4200" spc="-2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(</a:t>
            </a:r>
            <a:r>
              <a:rPr sz="4200" spc="-5" dirty="0">
                <a:latin typeface="Courier New"/>
                <a:cs typeface="Courier New"/>
              </a:rPr>
              <a:t>int</a:t>
            </a:r>
            <a:r>
              <a:rPr sz="4200" spc="-5" dirty="0">
                <a:latin typeface="Gill Sans MT"/>
                <a:cs typeface="Gill Sans MT"/>
              </a:rPr>
              <a:t>).</a:t>
            </a:r>
            <a:endParaRPr sz="4200">
              <a:latin typeface="Gill Sans MT"/>
              <a:cs typeface="Gill Sans MT"/>
            </a:endParaRPr>
          </a:p>
          <a:p>
            <a:pPr marL="3054350" marR="2567940" indent="-481965">
              <a:lnSpc>
                <a:spcPct val="126000"/>
              </a:lnSpc>
              <a:spcBef>
                <a:spcPts val="3060"/>
              </a:spcBef>
            </a:pPr>
            <a:r>
              <a:rPr sz="4200" spc="-5" dirty="0">
                <a:latin typeface="Courier New"/>
                <a:cs typeface="Courier New"/>
              </a:rPr>
              <a:t>“foo”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7  “foo7”</a:t>
            </a:r>
            <a:endParaRPr sz="4200">
              <a:latin typeface="Courier New"/>
              <a:cs typeface="Courier New"/>
            </a:endParaRPr>
          </a:p>
          <a:p>
            <a:pPr marL="2889250" marR="2248535" indent="-317500">
              <a:lnSpc>
                <a:spcPct val="150800"/>
              </a:lnSpc>
              <a:spcBef>
                <a:spcPts val="1000"/>
              </a:spcBef>
            </a:pPr>
            <a:r>
              <a:rPr sz="4200" spc="-5" dirty="0">
                <a:latin typeface="Courier New"/>
                <a:cs typeface="Courier New"/>
              </a:rPr>
              <a:t>“bar”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28  “bar28”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2407" y="3644900"/>
            <a:ext cx="11000105" cy="2278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590"/>
              </a:lnSpc>
              <a:spcBef>
                <a:spcPts val="100"/>
              </a:spcBef>
            </a:pPr>
            <a:r>
              <a:rPr spc="-5" dirty="0"/>
              <a:t>Demo:</a:t>
            </a:r>
          </a:p>
          <a:p>
            <a:pPr algn="ctr">
              <a:lnSpc>
                <a:spcPts val="8150"/>
              </a:lnSpc>
            </a:pPr>
            <a:r>
              <a:rPr sz="7200" dirty="0">
                <a:latin typeface="Courier New"/>
                <a:cs typeface="Courier New"/>
              </a:rPr>
              <a:t>IntStringConcat.java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1752" y="4165600"/>
            <a:ext cx="38620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Variables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0171" y="762000"/>
            <a:ext cx="33051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0200" y="3860800"/>
            <a:ext cx="6301105" cy="35610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609600" algn="l"/>
                <a:tab pos="4169410" algn="l"/>
              </a:tabLst>
            </a:pPr>
            <a:r>
              <a:rPr sz="4200" spc="-105" dirty="0">
                <a:latin typeface="Gill Sans MT"/>
                <a:cs typeface="Gill Sans MT"/>
              </a:rPr>
              <a:t>Types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(</a:t>
            </a:r>
            <a:r>
              <a:rPr sz="4200" dirty="0">
                <a:latin typeface="Courier New"/>
                <a:cs typeface="Courier New"/>
              </a:rPr>
              <a:t>int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and	</a:t>
            </a:r>
            <a:r>
              <a:rPr sz="4200" spc="-5" dirty="0">
                <a:latin typeface="Courier New"/>
                <a:cs typeface="Courier New"/>
              </a:rPr>
              <a:t>String</a:t>
            </a:r>
            <a:r>
              <a:rPr sz="4200" spc="-5" dirty="0">
                <a:latin typeface="Gill Sans MT"/>
                <a:cs typeface="Gill Sans MT"/>
              </a:rPr>
              <a:t>)</a:t>
            </a:r>
            <a:endParaRPr sz="4200">
              <a:latin typeface="Gill Sans MT"/>
              <a:cs typeface="Gill Sans MT"/>
            </a:endParaRPr>
          </a:p>
          <a:p>
            <a:pPr marL="609600" indent="-571500">
              <a:lnSpc>
                <a:spcPct val="100000"/>
              </a:lnSpc>
              <a:spcBef>
                <a:spcPts val="2560"/>
              </a:spcBef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Gill Sans MT"/>
                <a:cs typeface="Gill Sans MT"/>
              </a:rPr>
              <a:t>String</a:t>
            </a:r>
            <a:r>
              <a:rPr sz="4200" spc="-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concatenation</a:t>
            </a:r>
            <a:endParaRPr sz="4200">
              <a:latin typeface="Gill Sans MT"/>
              <a:cs typeface="Gill Sans MT"/>
            </a:endParaRPr>
          </a:p>
          <a:p>
            <a:pPr marL="609600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609600" algn="l"/>
              </a:tabLst>
            </a:pPr>
            <a:r>
              <a:rPr sz="4200" spc="-30" dirty="0">
                <a:latin typeface="Gill Sans MT"/>
                <a:cs typeface="Gill Sans MT"/>
              </a:rPr>
              <a:t>Variables</a:t>
            </a:r>
            <a:endParaRPr sz="4200">
              <a:latin typeface="Gill Sans MT"/>
              <a:cs typeface="Gill Sans MT"/>
            </a:endParaRPr>
          </a:p>
          <a:p>
            <a:pPr marL="609600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609600" algn="l"/>
              </a:tabLst>
            </a:pPr>
            <a:r>
              <a:rPr sz="4200" spc="-5" dirty="0">
                <a:latin typeface="Gill Sans MT"/>
                <a:cs typeface="Gill Sans MT"/>
              </a:rPr>
              <a:t>User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input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12900" y="2870200"/>
            <a:ext cx="8752205" cy="16004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69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96900" algn="l"/>
              </a:tabLst>
            </a:pPr>
            <a:r>
              <a:rPr sz="4200" dirty="0">
                <a:latin typeface="Gill Sans MT"/>
                <a:cs typeface="Gill Sans MT"/>
              </a:rPr>
              <a:t>Related to </a:t>
            </a:r>
            <a:r>
              <a:rPr sz="4200" spc="-5" dirty="0">
                <a:latin typeface="Gill Sans MT"/>
                <a:cs typeface="Gill Sans MT"/>
              </a:rPr>
              <a:t>variables in</a:t>
            </a:r>
            <a:r>
              <a:rPr sz="4200" spc="-2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math</a:t>
            </a:r>
            <a:endParaRPr sz="4200" dirty="0">
              <a:latin typeface="Gill Sans MT"/>
              <a:cs typeface="Gill Sans MT"/>
            </a:endParaRPr>
          </a:p>
          <a:p>
            <a:pPr marL="596900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596900" algn="l"/>
                <a:tab pos="1100455" algn="l"/>
                <a:tab pos="7094220" algn="l"/>
              </a:tabLst>
            </a:pP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named </a:t>
            </a:r>
            <a:r>
              <a:rPr sz="4200" spc="-15" dirty="0">
                <a:latin typeface="Gill Sans MT"/>
                <a:cs typeface="Gill Sans MT"/>
              </a:rPr>
              <a:t>“box” </a:t>
            </a:r>
            <a:r>
              <a:rPr sz="4200" spc="-30" dirty="0">
                <a:latin typeface="Gill Sans MT"/>
                <a:cs typeface="Gill Sans MT"/>
              </a:rPr>
              <a:t>you </a:t>
            </a:r>
            <a:r>
              <a:rPr sz="4200" spc="-5" dirty="0">
                <a:latin typeface="Gill Sans MT"/>
                <a:cs typeface="Gill Sans MT"/>
              </a:rPr>
              <a:t>can</a:t>
            </a:r>
            <a:r>
              <a:rPr sz="4200" spc="-36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put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value</a:t>
            </a:r>
            <a:r>
              <a:rPr sz="4200" spc="-7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in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0977" y="554385"/>
            <a:ext cx="3862844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7899" y="1859945"/>
            <a:ext cx="11049000" cy="833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buSzPct val="170238"/>
              <a:tabLst>
                <a:tab pos="596900" algn="l"/>
              </a:tabLst>
            </a:pPr>
            <a:r>
              <a:rPr lang="en-US" sz="3600" b="1" dirty="0">
                <a:solidFill>
                  <a:srgbClr val="FF6600"/>
                </a:solidFill>
              </a:rPr>
              <a:t>A variable is a container</a:t>
            </a:r>
            <a:r>
              <a:rPr lang="en-US" sz="3600" dirty="0">
                <a:solidFill>
                  <a:srgbClr val="000000"/>
                </a:solidFill>
              </a:rPr>
              <a:t> which holds values that are used in a Java program.</a:t>
            </a:r>
          </a:p>
          <a:p>
            <a:r>
              <a:rPr lang="en-US" sz="3600" dirty="0">
                <a:solidFill>
                  <a:srgbClr val="000000"/>
                </a:solidFill>
              </a:rPr>
              <a:t>Do you remember the basic math you learned in school?</a:t>
            </a:r>
            <a:endParaRPr lang="en-US" sz="3600" dirty="0"/>
          </a:p>
          <a:p>
            <a:pPr algn="ctr"/>
            <a:r>
              <a:rPr lang="en-US" sz="3600" dirty="0">
                <a:solidFill>
                  <a:srgbClr val="000000"/>
                </a:solidFill>
              </a:rPr>
              <a:t>y = x + 1</a:t>
            </a:r>
            <a:endParaRPr lang="en-US" sz="3600" dirty="0"/>
          </a:p>
          <a:p>
            <a:r>
              <a:rPr lang="en-US" sz="3600" dirty="0">
                <a:solidFill>
                  <a:srgbClr val="000000"/>
                </a:solidFill>
              </a:rPr>
              <a:t>Here, as you can see, </a:t>
            </a:r>
            <a:r>
              <a:rPr lang="en-US" sz="3600" b="1" dirty="0">
                <a:solidFill>
                  <a:srgbClr val="FF6600"/>
                </a:solidFill>
              </a:rPr>
              <a:t>the y variable changes when</a:t>
            </a:r>
            <a:r>
              <a:rPr lang="en-US" sz="3600" b="1" dirty="0">
                <a:solidFill>
                  <a:srgbClr val="000000"/>
                </a:solidFill>
              </a:rPr>
              <a:t> </a:t>
            </a:r>
            <a:r>
              <a:rPr lang="en-US" sz="3600" b="1" dirty="0">
                <a:solidFill>
                  <a:srgbClr val="FF6600"/>
                </a:solidFill>
              </a:rPr>
              <a:t>the</a:t>
            </a:r>
            <a:r>
              <a:rPr lang="en-US" sz="3600" dirty="0">
                <a:solidFill>
                  <a:srgbClr val="000000"/>
                </a:solidFill>
              </a:rPr>
              <a:t> </a:t>
            </a:r>
            <a:r>
              <a:rPr lang="en-US" sz="3600" b="1" dirty="0">
                <a:solidFill>
                  <a:srgbClr val="FF6600"/>
                </a:solidFill>
              </a:rPr>
              <a:t>x variable is different</a:t>
            </a:r>
            <a:r>
              <a:rPr lang="en-US" sz="3600" dirty="0">
                <a:solidFill>
                  <a:srgbClr val="000000"/>
                </a:solidFill>
              </a:rPr>
              <a:t>. For example:</a:t>
            </a:r>
            <a:br>
              <a:rPr lang="en-US" sz="3600" dirty="0">
                <a:solidFill>
                  <a:srgbClr val="000000"/>
                </a:solidFill>
              </a:rPr>
            </a:br>
            <a:endParaRPr lang="en-US" sz="3600" dirty="0"/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rgbClr val="000000"/>
                </a:solidFill>
              </a:rPr>
              <a:t>if x = 1, then x + 1 = 2</a:t>
            </a:r>
            <a:endParaRPr lang="en-US" sz="3600" dirty="0"/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rgbClr val="000000"/>
                </a:solidFill>
              </a:rPr>
              <a:t>if x = 2, then x + 1 = 3</a:t>
            </a:r>
            <a:endParaRPr lang="en-US" sz="3600" dirty="0"/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rgbClr val="000000"/>
                </a:solidFill>
              </a:rPr>
              <a:t>if x = 1.5, then x + 1 = 2.5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 dirty="0"/>
          </a:p>
          <a:p>
            <a:r>
              <a:rPr lang="en-US" sz="3600" dirty="0">
                <a:solidFill>
                  <a:srgbClr val="000000"/>
                </a:solidFill>
              </a:rPr>
              <a:t>In Java, variables play the same role as in the above math example: y = x + 1. So, variables are containers that hold values.</a:t>
            </a:r>
            <a:endParaRPr lang="en-US" sz="3600" dirty="0"/>
          </a:p>
          <a:p>
            <a:pPr marL="25400">
              <a:lnSpc>
                <a:spcPct val="100000"/>
              </a:lnSpc>
              <a:spcBef>
                <a:spcPts val="100"/>
              </a:spcBef>
              <a:buSzPct val="170238"/>
              <a:tabLst>
                <a:tab pos="596900" algn="l"/>
              </a:tabLst>
            </a:pPr>
            <a:endParaRPr sz="36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619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12900" y="2870200"/>
            <a:ext cx="8752205" cy="16004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69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96900" algn="l"/>
              </a:tabLst>
            </a:pPr>
            <a:r>
              <a:rPr sz="4200" dirty="0">
                <a:latin typeface="Gill Sans MT"/>
                <a:cs typeface="Gill Sans MT"/>
              </a:rPr>
              <a:t>Related to </a:t>
            </a:r>
            <a:r>
              <a:rPr sz="4200" spc="-5" dirty="0">
                <a:latin typeface="Gill Sans MT"/>
                <a:cs typeface="Gill Sans MT"/>
              </a:rPr>
              <a:t>variables in</a:t>
            </a:r>
            <a:r>
              <a:rPr sz="4200" spc="-2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math</a:t>
            </a:r>
            <a:endParaRPr sz="4200" dirty="0">
              <a:latin typeface="Gill Sans MT"/>
              <a:cs typeface="Gill Sans MT"/>
            </a:endParaRPr>
          </a:p>
          <a:p>
            <a:pPr marL="596900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596900" algn="l"/>
                <a:tab pos="1100455" algn="l"/>
                <a:tab pos="7094220" algn="l"/>
              </a:tabLst>
            </a:pP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named </a:t>
            </a:r>
            <a:r>
              <a:rPr sz="4200" spc="-15" dirty="0">
                <a:latin typeface="Gill Sans MT"/>
                <a:cs typeface="Gill Sans MT"/>
              </a:rPr>
              <a:t>“box” </a:t>
            </a:r>
            <a:r>
              <a:rPr sz="4200" spc="-30" dirty="0">
                <a:latin typeface="Gill Sans MT"/>
                <a:cs typeface="Gill Sans MT"/>
              </a:rPr>
              <a:t>you </a:t>
            </a:r>
            <a:r>
              <a:rPr sz="4200" spc="-5" dirty="0">
                <a:latin typeface="Gill Sans MT"/>
                <a:cs typeface="Gill Sans MT"/>
              </a:rPr>
              <a:t>can</a:t>
            </a:r>
            <a:r>
              <a:rPr sz="4200" spc="-36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put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value</a:t>
            </a:r>
            <a:r>
              <a:rPr sz="4200" spc="-7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in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86300" y="7239000"/>
            <a:ext cx="3632200" cy="2235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736844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12900" y="2870200"/>
            <a:ext cx="8752205" cy="16004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69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96900" algn="l"/>
              </a:tabLst>
            </a:pPr>
            <a:r>
              <a:rPr sz="4200" dirty="0">
                <a:latin typeface="Gill Sans MT"/>
                <a:cs typeface="Gill Sans MT"/>
              </a:rPr>
              <a:t>Related to </a:t>
            </a:r>
            <a:r>
              <a:rPr sz="4200" spc="-5" dirty="0">
                <a:latin typeface="Gill Sans MT"/>
                <a:cs typeface="Gill Sans MT"/>
              </a:rPr>
              <a:t>variables in</a:t>
            </a:r>
            <a:r>
              <a:rPr sz="4200" spc="-2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math</a:t>
            </a:r>
            <a:endParaRPr sz="4200" dirty="0">
              <a:latin typeface="Gill Sans MT"/>
              <a:cs typeface="Gill Sans MT"/>
            </a:endParaRPr>
          </a:p>
          <a:p>
            <a:pPr marL="596900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596900" algn="l"/>
                <a:tab pos="1100455" algn="l"/>
                <a:tab pos="7094220" algn="l"/>
              </a:tabLst>
            </a:pP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named </a:t>
            </a:r>
            <a:r>
              <a:rPr sz="4200" spc="-15" dirty="0">
                <a:latin typeface="Gill Sans MT"/>
                <a:cs typeface="Gill Sans MT"/>
              </a:rPr>
              <a:t>“box” </a:t>
            </a:r>
            <a:r>
              <a:rPr sz="4200" spc="-30" dirty="0">
                <a:latin typeface="Gill Sans MT"/>
                <a:cs typeface="Gill Sans MT"/>
              </a:rPr>
              <a:t>you </a:t>
            </a:r>
            <a:r>
              <a:rPr sz="4200" spc="-5" dirty="0">
                <a:latin typeface="Gill Sans MT"/>
                <a:cs typeface="Gill Sans MT"/>
              </a:rPr>
              <a:t>can</a:t>
            </a:r>
            <a:r>
              <a:rPr sz="4200" spc="-36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put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value</a:t>
            </a:r>
            <a:r>
              <a:rPr sz="4200" spc="-7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in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86300" y="7239000"/>
            <a:ext cx="3632200" cy="2235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736844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13442" y="8324850"/>
            <a:ext cx="1123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latin typeface="Courier New"/>
                <a:cs typeface="Courier New"/>
              </a:rPr>
              <a:t>num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Variables</a:t>
            </a:r>
          </a:p>
        </p:txBody>
      </p:sp>
      <p:sp>
        <p:nvSpPr>
          <p:cNvPr id="3" name="object 3"/>
          <p:cNvSpPr/>
          <p:nvPr/>
        </p:nvSpPr>
        <p:spPr>
          <a:xfrm>
            <a:off x="4686300" y="7239000"/>
            <a:ext cx="3632200" cy="2235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736844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00200" y="2870200"/>
            <a:ext cx="8777605" cy="3624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Gill Sans MT"/>
                <a:cs typeface="Gill Sans MT"/>
              </a:rPr>
              <a:t>Related to </a:t>
            </a:r>
            <a:r>
              <a:rPr sz="4200" spc="-5" dirty="0">
                <a:latin typeface="Gill Sans MT"/>
                <a:cs typeface="Gill Sans MT"/>
              </a:rPr>
              <a:t>variables in</a:t>
            </a:r>
            <a:r>
              <a:rPr sz="4200" spc="-2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math</a:t>
            </a:r>
            <a:endParaRPr sz="4200" dirty="0">
              <a:latin typeface="Gill Sans MT"/>
              <a:cs typeface="Gill Sans MT"/>
            </a:endParaRPr>
          </a:p>
          <a:p>
            <a:pPr marL="609600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609600" algn="l"/>
                <a:tab pos="1113155" algn="l"/>
                <a:tab pos="7106920" algn="l"/>
              </a:tabLst>
            </a:pP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named </a:t>
            </a:r>
            <a:r>
              <a:rPr sz="4200" spc="-15" dirty="0">
                <a:latin typeface="Gill Sans MT"/>
                <a:cs typeface="Gill Sans MT"/>
              </a:rPr>
              <a:t>“box” </a:t>
            </a:r>
            <a:r>
              <a:rPr sz="4200" spc="-30" dirty="0">
                <a:latin typeface="Gill Sans MT"/>
                <a:cs typeface="Gill Sans MT"/>
              </a:rPr>
              <a:t>you </a:t>
            </a:r>
            <a:r>
              <a:rPr sz="4200" spc="-5" dirty="0">
                <a:latin typeface="Gill Sans MT"/>
                <a:cs typeface="Gill Sans MT"/>
              </a:rPr>
              <a:t>can</a:t>
            </a:r>
            <a:r>
              <a:rPr sz="4200" spc="-36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put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value</a:t>
            </a:r>
            <a:r>
              <a:rPr sz="4200" spc="-7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in</a:t>
            </a:r>
            <a:endParaRPr sz="42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950" dirty="0">
              <a:latin typeface="Times New Roman"/>
              <a:cs typeface="Times New Roman"/>
            </a:endParaRPr>
          </a:p>
          <a:p>
            <a:pPr marR="2277745" algn="ctr">
              <a:lnSpc>
                <a:spcPct val="100000"/>
              </a:lnSpc>
            </a:pPr>
            <a:r>
              <a:rPr sz="4200" dirty="0">
                <a:latin typeface="Courier New"/>
                <a:cs typeface="Courier New"/>
              </a:rPr>
              <a:t>5</a:t>
            </a:r>
          </a:p>
        </p:txBody>
      </p:sp>
      <p:sp>
        <p:nvSpPr>
          <p:cNvPr id="6" name="object 6"/>
          <p:cNvSpPr/>
          <p:nvPr/>
        </p:nvSpPr>
        <p:spPr>
          <a:xfrm>
            <a:off x="5025826" y="6349851"/>
            <a:ext cx="475615" cy="739140"/>
          </a:xfrm>
          <a:custGeom>
            <a:avLst/>
            <a:gdLst/>
            <a:ahLst/>
            <a:cxnLst/>
            <a:rect l="l" t="t" r="r" b="b"/>
            <a:pathLst>
              <a:path w="475614" h="739140">
                <a:moveTo>
                  <a:pt x="475288" y="738855"/>
                </a:moveTo>
                <a:lnTo>
                  <a:pt x="464982" y="722834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97641" y="6992090"/>
            <a:ext cx="161290" cy="186690"/>
          </a:xfrm>
          <a:custGeom>
            <a:avLst/>
            <a:gdLst/>
            <a:ahLst/>
            <a:cxnLst/>
            <a:rect l="l" t="t" r="r" b="b"/>
            <a:pathLst>
              <a:path w="161289" h="186690">
                <a:moveTo>
                  <a:pt x="140987" y="0"/>
                </a:moveTo>
                <a:lnTo>
                  <a:pt x="93168" y="80595"/>
                </a:lnTo>
                <a:lnTo>
                  <a:pt x="0" y="90694"/>
                </a:lnTo>
                <a:lnTo>
                  <a:pt x="161188" y="186336"/>
                </a:lnTo>
                <a:lnTo>
                  <a:pt x="140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13442" y="8324850"/>
            <a:ext cx="1123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latin typeface="Courier New"/>
                <a:cs typeface="Courier New"/>
              </a:rPr>
              <a:t>num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12900" y="2870200"/>
            <a:ext cx="8752205" cy="16004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69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96900" algn="l"/>
              </a:tabLst>
            </a:pPr>
            <a:r>
              <a:rPr sz="4200" dirty="0">
                <a:latin typeface="Gill Sans MT"/>
                <a:cs typeface="Gill Sans MT"/>
              </a:rPr>
              <a:t>Related to </a:t>
            </a:r>
            <a:r>
              <a:rPr sz="4200" spc="-5" dirty="0">
                <a:latin typeface="Gill Sans MT"/>
                <a:cs typeface="Gill Sans MT"/>
              </a:rPr>
              <a:t>variables in</a:t>
            </a:r>
            <a:r>
              <a:rPr sz="4200" spc="-2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math</a:t>
            </a:r>
            <a:endParaRPr sz="4200" dirty="0">
              <a:latin typeface="Gill Sans MT"/>
              <a:cs typeface="Gill Sans MT"/>
            </a:endParaRPr>
          </a:p>
          <a:p>
            <a:pPr marL="596900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596900" algn="l"/>
                <a:tab pos="1100455" algn="l"/>
                <a:tab pos="7094220" algn="l"/>
              </a:tabLst>
            </a:pP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named </a:t>
            </a:r>
            <a:r>
              <a:rPr sz="4200" spc="-15" dirty="0">
                <a:latin typeface="Gill Sans MT"/>
                <a:cs typeface="Gill Sans MT"/>
              </a:rPr>
              <a:t>“box” </a:t>
            </a:r>
            <a:r>
              <a:rPr sz="4200" spc="-30" dirty="0">
                <a:latin typeface="Gill Sans MT"/>
                <a:cs typeface="Gill Sans MT"/>
              </a:rPr>
              <a:t>you </a:t>
            </a:r>
            <a:r>
              <a:rPr sz="4200" spc="-5" dirty="0">
                <a:latin typeface="Gill Sans MT"/>
                <a:cs typeface="Gill Sans MT"/>
              </a:rPr>
              <a:t>can</a:t>
            </a:r>
            <a:r>
              <a:rPr sz="4200" spc="-36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put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value</a:t>
            </a:r>
            <a:r>
              <a:rPr sz="4200" spc="-7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in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86300" y="7239000"/>
            <a:ext cx="3632200" cy="2235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736844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13442" y="8324850"/>
            <a:ext cx="1123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latin typeface="Courier New"/>
                <a:cs typeface="Courier New"/>
              </a:rPr>
              <a:t>num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97526" y="837565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5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Variables</a:t>
            </a:r>
          </a:p>
        </p:txBody>
      </p:sp>
      <p:sp>
        <p:nvSpPr>
          <p:cNvPr id="3" name="object 3"/>
          <p:cNvSpPr/>
          <p:nvPr/>
        </p:nvSpPr>
        <p:spPr>
          <a:xfrm>
            <a:off x="4686300" y="7239000"/>
            <a:ext cx="3632200" cy="2235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736844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13442" y="8324850"/>
            <a:ext cx="1123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latin typeface="Courier New"/>
                <a:cs typeface="Courier New"/>
              </a:rPr>
              <a:t>num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97526" y="837565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5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0200" y="2870200"/>
            <a:ext cx="9719945" cy="3524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Gill Sans MT"/>
                <a:cs typeface="Gill Sans MT"/>
              </a:rPr>
              <a:t>Related to </a:t>
            </a:r>
            <a:r>
              <a:rPr sz="4200" spc="-5" dirty="0">
                <a:latin typeface="Gill Sans MT"/>
                <a:cs typeface="Gill Sans MT"/>
              </a:rPr>
              <a:t>variables in</a:t>
            </a:r>
            <a:r>
              <a:rPr sz="4200" spc="-2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math</a:t>
            </a:r>
            <a:endParaRPr sz="4200" dirty="0">
              <a:latin typeface="Gill Sans MT"/>
              <a:cs typeface="Gill Sans MT"/>
            </a:endParaRPr>
          </a:p>
          <a:p>
            <a:pPr marL="609600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609600" algn="l"/>
                <a:tab pos="1113155" algn="l"/>
                <a:tab pos="7106920" algn="l"/>
              </a:tabLst>
            </a:pP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named </a:t>
            </a:r>
            <a:r>
              <a:rPr sz="4200" spc="-15" dirty="0">
                <a:latin typeface="Gill Sans MT"/>
                <a:cs typeface="Gill Sans MT"/>
              </a:rPr>
              <a:t>“box” </a:t>
            </a:r>
            <a:r>
              <a:rPr sz="4200" spc="-30" dirty="0">
                <a:latin typeface="Gill Sans MT"/>
                <a:cs typeface="Gill Sans MT"/>
              </a:rPr>
              <a:t>you </a:t>
            </a:r>
            <a:r>
              <a:rPr sz="4200" spc="-5" dirty="0">
                <a:latin typeface="Gill Sans MT"/>
                <a:cs typeface="Gill Sans MT"/>
              </a:rPr>
              <a:t>can</a:t>
            </a:r>
            <a:r>
              <a:rPr sz="4200" spc="-36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put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value</a:t>
            </a:r>
            <a:r>
              <a:rPr sz="4200" spc="-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in</a:t>
            </a:r>
            <a:endParaRPr sz="42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7700" dirty="0">
              <a:latin typeface="Times New Roman"/>
              <a:cs typeface="Times New Roman"/>
            </a:endParaRPr>
          </a:p>
          <a:p>
            <a:pPr marR="17780" algn="r">
              <a:lnSpc>
                <a:spcPct val="100000"/>
              </a:lnSpc>
            </a:pPr>
            <a:r>
              <a:rPr sz="4800" dirty="0">
                <a:latin typeface="Courier New"/>
                <a:cs typeface="Courier New"/>
              </a:rPr>
              <a:t>num?</a:t>
            </a: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Variables</a:t>
            </a:r>
          </a:p>
        </p:txBody>
      </p:sp>
      <p:sp>
        <p:nvSpPr>
          <p:cNvPr id="3" name="object 3"/>
          <p:cNvSpPr/>
          <p:nvPr/>
        </p:nvSpPr>
        <p:spPr>
          <a:xfrm>
            <a:off x="4686300" y="7239000"/>
            <a:ext cx="3632200" cy="2235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736844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13442" y="8324850"/>
            <a:ext cx="1123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latin typeface="Courier New"/>
                <a:cs typeface="Courier New"/>
              </a:rPr>
              <a:t>num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97526" y="837565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5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0200" y="2870200"/>
            <a:ext cx="9719945" cy="43114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Gill Sans MT"/>
                <a:cs typeface="Gill Sans MT"/>
              </a:rPr>
              <a:t>Related to </a:t>
            </a:r>
            <a:r>
              <a:rPr sz="4200" spc="-5" dirty="0">
                <a:latin typeface="Gill Sans MT"/>
                <a:cs typeface="Gill Sans MT"/>
              </a:rPr>
              <a:t>variables in</a:t>
            </a:r>
            <a:r>
              <a:rPr sz="4200" spc="-2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math</a:t>
            </a:r>
            <a:endParaRPr sz="4200" dirty="0">
              <a:latin typeface="Gill Sans MT"/>
              <a:cs typeface="Gill Sans MT"/>
            </a:endParaRPr>
          </a:p>
          <a:p>
            <a:pPr marL="609600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609600" algn="l"/>
                <a:tab pos="1113155" algn="l"/>
                <a:tab pos="7106920" algn="l"/>
              </a:tabLst>
            </a:pP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named </a:t>
            </a:r>
            <a:r>
              <a:rPr sz="4200" spc="-15" dirty="0">
                <a:latin typeface="Gill Sans MT"/>
                <a:cs typeface="Gill Sans MT"/>
              </a:rPr>
              <a:t>“box” </a:t>
            </a:r>
            <a:r>
              <a:rPr sz="4200" spc="-30" dirty="0">
                <a:latin typeface="Gill Sans MT"/>
                <a:cs typeface="Gill Sans MT"/>
              </a:rPr>
              <a:t>you </a:t>
            </a:r>
            <a:r>
              <a:rPr sz="4200" spc="-5" dirty="0">
                <a:latin typeface="Gill Sans MT"/>
                <a:cs typeface="Gill Sans MT"/>
              </a:rPr>
              <a:t>can</a:t>
            </a:r>
            <a:r>
              <a:rPr sz="4200" spc="-36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put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value</a:t>
            </a:r>
            <a:r>
              <a:rPr sz="4200" spc="-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in</a:t>
            </a:r>
            <a:endParaRPr sz="42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7700" dirty="0">
              <a:latin typeface="Times New Roman"/>
              <a:cs typeface="Times New Roman"/>
            </a:endParaRPr>
          </a:p>
          <a:p>
            <a:pPr marL="8230234">
              <a:lnSpc>
                <a:spcPct val="100000"/>
              </a:lnSpc>
            </a:pPr>
            <a:r>
              <a:rPr sz="4800" dirty="0">
                <a:latin typeface="Courier New"/>
                <a:cs typeface="Courier New"/>
              </a:rPr>
              <a:t>num?</a:t>
            </a:r>
          </a:p>
          <a:p>
            <a:pPr marL="8655050">
              <a:lnSpc>
                <a:spcPct val="100000"/>
              </a:lnSpc>
              <a:spcBef>
                <a:spcPts val="1140"/>
              </a:spcBef>
            </a:pPr>
            <a:r>
              <a:rPr sz="4200" dirty="0">
                <a:latin typeface="Courier New"/>
                <a:cs typeface="Courier New"/>
              </a:rPr>
              <a:t>5</a:t>
            </a:r>
          </a:p>
        </p:txBody>
      </p:sp>
      <p:sp>
        <p:nvSpPr>
          <p:cNvPr id="8" name="object 8"/>
          <p:cNvSpPr/>
          <p:nvPr/>
        </p:nvSpPr>
        <p:spPr>
          <a:xfrm>
            <a:off x="8013700" y="7111502"/>
            <a:ext cx="2073275" cy="1511935"/>
          </a:xfrm>
          <a:custGeom>
            <a:avLst/>
            <a:gdLst/>
            <a:ahLst/>
            <a:cxnLst/>
            <a:rect l="l" t="t" r="r" b="b"/>
            <a:pathLst>
              <a:path w="2073275" h="1511934">
                <a:moveTo>
                  <a:pt x="2073198" y="0"/>
                </a:moveTo>
                <a:lnTo>
                  <a:pt x="2057806" y="11224"/>
                </a:lnTo>
                <a:lnTo>
                  <a:pt x="0" y="1511797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988257" y="7048648"/>
            <a:ext cx="185420" cy="167005"/>
          </a:xfrm>
          <a:custGeom>
            <a:avLst/>
            <a:gdLst/>
            <a:ahLst/>
            <a:cxnLst/>
            <a:rect l="l" t="t" r="r" b="b"/>
            <a:pathLst>
              <a:path w="185420" h="167004">
                <a:moveTo>
                  <a:pt x="184838" y="0"/>
                </a:moveTo>
                <a:lnTo>
                  <a:pt x="0" y="31043"/>
                </a:lnTo>
                <a:lnTo>
                  <a:pt x="83248" y="74077"/>
                </a:lnTo>
                <a:lnTo>
                  <a:pt x="98770" y="166496"/>
                </a:lnTo>
                <a:lnTo>
                  <a:pt x="1848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Variables</a:t>
            </a:r>
          </a:p>
        </p:txBody>
      </p:sp>
      <p:sp>
        <p:nvSpPr>
          <p:cNvPr id="3" name="object 3"/>
          <p:cNvSpPr/>
          <p:nvPr/>
        </p:nvSpPr>
        <p:spPr>
          <a:xfrm>
            <a:off x="4686300" y="7239000"/>
            <a:ext cx="3632200" cy="2235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736844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13442" y="8324850"/>
            <a:ext cx="1123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latin typeface="Courier New"/>
                <a:cs typeface="Courier New"/>
              </a:rPr>
              <a:t>num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97526" y="837565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5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0200" y="2870200"/>
            <a:ext cx="9719945" cy="43114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Gill Sans MT"/>
                <a:cs typeface="Gill Sans MT"/>
              </a:rPr>
              <a:t>Related to </a:t>
            </a:r>
            <a:r>
              <a:rPr sz="4200" spc="-5" dirty="0">
                <a:latin typeface="Gill Sans MT"/>
                <a:cs typeface="Gill Sans MT"/>
              </a:rPr>
              <a:t>variables in</a:t>
            </a:r>
            <a:r>
              <a:rPr sz="4200" spc="-2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math</a:t>
            </a:r>
            <a:endParaRPr sz="4200" dirty="0">
              <a:latin typeface="Gill Sans MT"/>
              <a:cs typeface="Gill Sans MT"/>
            </a:endParaRPr>
          </a:p>
          <a:p>
            <a:pPr marL="609600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609600" algn="l"/>
                <a:tab pos="1113155" algn="l"/>
                <a:tab pos="7106920" algn="l"/>
              </a:tabLst>
            </a:pP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named </a:t>
            </a:r>
            <a:r>
              <a:rPr sz="4200" spc="-15" dirty="0">
                <a:latin typeface="Gill Sans MT"/>
                <a:cs typeface="Gill Sans MT"/>
              </a:rPr>
              <a:t>“box” </a:t>
            </a:r>
            <a:r>
              <a:rPr sz="4200" spc="-30" dirty="0">
                <a:latin typeface="Gill Sans MT"/>
                <a:cs typeface="Gill Sans MT"/>
              </a:rPr>
              <a:t>you </a:t>
            </a:r>
            <a:r>
              <a:rPr sz="4200" spc="-5" dirty="0">
                <a:latin typeface="Gill Sans MT"/>
                <a:cs typeface="Gill Sans MT"/>
              </a:rPr>
              <a:t>can</a:t>
            </a:r>
            <a:r>
              <a:rPr sz="4200" spc="-36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put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value</a:t>
            </a:r>
            <a:r>
              <a:rPr sz="4200" spc="-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in</a:t>
            </a:r>
            <a:endParaRPr sz="42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7700" dirty="0">
              <a:latin typeface="Times New Roman"/>
              <a:cs typeface="Times New Roman"/>
            </a:endParaRPr>
          </a:p>
          <a:p>
            <a:pPr marL="8230234">
              <a:lnSpc>
                <a:spcPct val="100000"/>
              </a:lnSpc>
            </a:pPr>
            <a:r>
              <a:rPr sz="4800" dirty="0">
                <a:latin typeface="Courier New"/>
                <a:cs typeface="Courier New"/>
              </a:rPr>
              <a:t>num?</a:t>
            </a:r>
          </a:p>
          <a:p>
            <a:pPr marL="8655050">
              <a:lnSpc>
                <a:spcPct val="100000"/>
              </a:lnSpc>
              <a:spcBef>
                <a:spcPts val="1140"/>
              </a:spcBef>
            </a:pPr>
            <a:r>
              <a:rPr sz="4200" dirty="0">
                <a:latin typeface="Courier New"/>
                <a:cs typeface="Courier New"/>
              </a:rPr>
              <a:t>5</a:t>
            </a:r>
          </a:p>
        </p:txBody>
      </p:sp>
      <p:sp>
        <p:nvSpPr>
          <p:cNvPr id="8" name="object 8"/>
          <p:cNvSpPr/>
          <p:nvPr/>
        </p:nvSpPr>
        <p:spPr>
          <a:xfrm>
            <a:off x="8013700" y="7111502"/>
            <a:ext cx="2073275" cy="1511935"/>
          </a:xfrm>
          <a:custGeom>
            <a:avLst/>
            <a:gdLst/>
            <a:ahLst/>
            <a:cxnLst/>
            <a:rect l="l" t="t" r="r" b="b"/>
            <a:pathLst>
              <a:path w="2073275" h="1511934">
                <a:moveTo>
                  <a:pt x="2073198" y="0"/>
                </a:moveTo>
                <a:lnTo>
                  <a:pt x="2057806" y="11224"/>
                </a:lnTo>
                <a:lnTo>
                  <a:pt x="0" y="1511797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988257" y="7048648"/>
            <a:ext cx="185420" cy="167005"/>
          </a:xfrm>
          <a:custGeom>
            <a:avLst/>
            <a:gdLst/>
            <a:ahLst/>
            <a:cxnLst/>
            <a:rect l="l" t="t" r="r" b="b"/>
            <a:pathLst>
              <a:path w="185420" h="167004">
                <a:moveTo>
                  <a:pt x="184838" y="0"/>
                </a:moveTo>
                <a:lnTo>
                  <a:pt x="0" y="31043"/>
                </a:lnTo>
                <a:lnTo>
                  <a:pt x="83248" y="74077"/>
                </a:lnTo>
                <a:lnTo>
                  <a:pt x="98770" y="166496"/>
                </a:lnTo>
                <a:lnTo>
                  <a:pt x="1848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642728" y="8267700"/>
            <a:ext cx="3532504" cy="1325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200" spc="-25" dirty="0">
                <a:latin typeface="Gill Sans MT"/>
                <a:cs typeface="Gill Sans MT"/>
              </a:rPr>
              <a:t>Box </a:t>
            </a:r>
            <a:r>
              <a:rPr sz="4200" spc="-5" dirty="0">
                <a:latin typeface="Gill Sans MT"/>
                <a:cs typeface="Gill Sans MT"/>
              </a:rPr>
              <a:t>still holds</a:t>
            </a:r>
            <a:r>
              <a:rPr sz="4200" spc="-35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5</a:t>
            </a:r>
            <a:endParaRPr sz="42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4200" spc="-5" dirty="0">
                <a:latin typeface="Gill Sans MT"/>
                <a:cs typeface="Gill Sans MT"/>
              </a:rPr>
              <a:t>(in</a:t>
            </a:r>
            <a:r>
              <a:rPr sz="4200" spc="-20" dirty="0">
                <a:latin typeface="Gill Sans MT"/>
                <a:cs typeface="Gill Sans MT"/>
              </a:rPr>
              <a:t> </a:t>
            </a:r>
            <a:r>
              <a:rPr sz="4200" spc="-35" dirty="0">
                <a:latin typeface="Gill Sans MT"/>
                <a:cs typeface="Gill Sans MT"/>
              </a:rPr>
              <a:t>Java)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5575" y="762000"/>
            <a:ext cx="601345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93870" algn="l"/>
              </a:tabLst>
            </a:pPr>
            <a:r>
              <a:rPr spc="-5" dirty="0"/>
              <a:t>G</a:t>
            </a:r>
            <a:r>
              <a:rPr dirty="0"/>
              <a:t>etting</a:t>
            </a:r>
            <a:r>
              <a:rPr spc="-5" dirty="0"/>
              <a:t> </a:t>
            </a:r>
            <a:r>
              <a:rPr dirty="0"/>
              <a:t>a	B</a:t>
            </a:r>
            <a:r>
              <a:rPr spc="-130" dirty="0"/>
              <a:t>o</a:t>
            </a:r>
            <a:r>
              <a:rPr dirty="0"/>
              <a:t>x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4736844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8800" y="2157729"/>
            <a:ext cx="11963399" cy="2372444"/>
          </a:xfrm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12700" indent="125730">
              <a:lnSpc>
                <a:spcPct val="100000"/>
              </a:lnSpc>
              <a:spcBef>
                <a:spcPts val="1760"/>
              </a:spcBef>
              <a:tabLst>
                <a:tab pos="5276215" algn="l"/>
                <a:tab pos="9190355" algn="l"/>
              </a:tabLst>
            </a:pPr>
            <a:r>
              <a:rPr sz="4200" dirty="0">
                <a:latin typeface="Gill Sans MT"/>
                <a:cs typeface="Gill Sans MT"/>
              </a:rPr>
              <a:t>In </a:t>
            </a:r>
            <a:r>
              <a:rPr sz="4200" spc="-35" dirty="0">
                <a:latin typeface="Gill Sans MT"/>
                <a:cs typeface="Gill Sans MT"/>
              </a:rPr>
              <a:t>Java, </a:t>
            </a:r>
            <a:r>
              <a:rPr sz="4200" spc="-45" dirty="0">
                <a:latin typeface="Gill Sans MT"/>
                <a:cs typeface="Gill Sans MT"/>
              </a:rPr>
              <a:t>we</a:t>
            </a:r>
            <a:r>
              <a:rPr sz="4200" spc="-365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must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b="1" i="1" dirty="0">
                <a:latin typeface="Gill Sans MT"/>
                <a:cs typeface="Gill Sans MT"/>
              </a:rPr>
              <a:t>declare</a:t>
            </a:r>
            <a:r>
              <a:rPr lang="en-US" sz="4200" b="1" i="1" dirty="0">
                <a:latin typeface="Gill Sans MT"/>
                <a:cs typeface="Gill Sans MT"/>
              </a:rPr>
              <a:t> </a:t>
            </a:r>
            <a:r>
              <a:rPr sz="4200" b="1" i="1" dirty="0">
                <a:latin typeface="Gill Sans MT"/>
                <a:cs typeface="Gill Sans MT"/>
              </a:rPr>
              <a:t>a </a:t>
            </a:r>
            <a:r>
              <a:rPr sz="4200" b="1" i="1" spc="5" dirty="0">
                <a:latin typeface="Gill Sans MT"/>
                <a:cs typeface="Gill Sans MT"/>
              </a:rPr>
              <a:t>variable </a:t>
            </a:r>
            <a:r>
              <a:rPr sz="4200" dirty="0">
                <a:latin typeface="Gill Sans MT"/>
                <a:cs typeface="Gill Sans MT"/>
              </a:rPr>
              <a:t>to get a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spc="-25" dirty="0">
                <a:latin typeface="Gill Sans MT"/>
                <a:cs typeface="Gill Sans MT"/>
              </a:rPr>
              <a:t>new</a:t>
            </a:r>
            <a:r>
              <a:rPr sz="4200" spc="-40" dirty="0">
                <a:latin typeface="Gill Sans MT"/>
                <a:cs typeface="Gill Sans MT"/>
              </a:rPr>
              <a:t> </a:t>
            </a:r>
            <a:r>
              <a:rPr sz="4200" spc="-20" dirty="0">
                <a:latin typeface="Gill Sans MT"/>
                <a:cs typeface="Gill Sans MT"/>
              </a:rPr>
              <a:t>box.</a:t>
            </a:r>
            <a:endParaRPr sz="4200" dirty="0">
              <a:latin typeface="Gill Sans MT"/>
              <a:cs typeface="Gill Sans MT"/>
            </a:endParaRPr>
          </a:p>
          <a:p>
            <a:pPr marL="2532380" marR="5080" indent="-2520315">
              <a:lnSpc>
                <a:spcPts val="4900"/>
              </a:lnSpc>
              <a:spcBef>
                <a:spcPts val="1940"/>
              </a:spcBef>
              <a:tabLst>
                <a:tab pos="2550160" algn="l"/>
              </a:tabLst>
            </a:pPr>
            <a:r>
              <a:rPr sz="4200" spc="20" dirty="0">
                <a:latin typeface="Gill Sans MT"/>
                <a:cs typeface="Gill Sans MT"/>
              </a:rPr>
              <a:t>Part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of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this		</a:t>
            </a:r>
            <a:r>
              <a:rPr sz="4200" spc="-5" dirty="0">
                <a:latin typeface="Gill Sans MT"/>
                <a:cs typeface="Gill Sans MT"/>
              </a:rPr>
              <a:t>declaration includes the </a:t>
            </a:r>
            <a:r>
              <a:rPr sz="4200" b="1" i="1" dirty="0">
                <a:latin typeface="Gill Sans MT"/>
                <a:cs typeface="Gill Sans MT"/>
              </a:rPr>
              <a:t>type</a:t>
            </a:r>
            <a:r>
              <a:rPr sz="4200" i="1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of 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dirty="0">
                <a:latin typeface="Gill Sans MT"/>
                <a:cs typeface="Gill Sans MT"/>
              </a:rPr>
              <a:t>thing  </a:t>
            </a:r>
            <a:r>
              <a:rPr sz="4200" spc="-45" dirty="0">
                <a:latin typeface="Gill Sans MT"/>
                <a:cs typeface="Gill Sans MT"/>
              </a:rPr>
              <a:t>we </a:t>
            </a:r>
            <a:r>
              <a:rPr sz="4200" spc="-5" dirty="0">
                <a:latin typeface="Gill Sans MT"/>
                <a:cs typeface="Gill Sans MT"/>
              </a:rPr>
              <a:t>want </a:t>
            </a:r>
            <a:r>
              <a:rPr sz="4200" dirty="0">
                <a:latin typeface="Gill Sans MT"/>
                <a:cs typeface="Gill Sans MT"/>
              </a:rPr>
              <a:t>to put </a:t>
            </a:r>
            <a:r>
              <a:rPr sz="4200" spc="-5" dirty="0">
                <a:latin typeface="Gill Sans MT"/>
                <a:cs typeface="Gill Sans MT"/>
              </a:rPr>
              <a:t>into the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20" dirty="0">
                <a:latin typeface="Gill Sans MT"/>
                <a:cs typeface="Gill Sans MT"/>
              </a:rPr>
              <a:t>box.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3141" y="4165600"/>
            <a:ext cx="245872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0" dirty="0"/>
              <a:t>T</a:t>
            </a:r>
            <a:r>
              <a:rPr dirty="0"/>
              <a:t>ypes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5575" y="762000"/>
            <a:ext cx="601345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93870" algn="l"/>
              </a:tabLst>
            </a:pPr>
            <a:r>
              <a:rPr spc="-5" dirty="0"/>
              <a:t>G</a:t>
            </a:r>
            <a:r>
              <a:rPr dirty="0"/>
              <a:t>etting</a:t>
            </a:r>
            <a:r>
              <a:rPr spc="-5" dirty="0"/>
              <a:t> </a:t>
            </a:r>
            <a:r>
              <a:rPr dirty="0"/>
              <a:t>a	B</a:t>
            </a:r>
            <a:r>
              <a:rPr spc="-130" dirty="0"/>
              <a:t>o</a:t>
            </a:r>
            <a:r>
              <a:rPr dirty="0"/>
              <a:t>x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4736844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89955" y="2157729"/>
            <a:ext cx="11314430" cy="3568700"/>
          </a:xfrm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60"/>
              </a:spcBef>
              <a:tabLst>
                <a:tab pos="5137785" algn="l"/>
                <a:tab pos="9051925" algn="l"/>
              </a:tabLst>
            </a:pPr>
            <a:r>
              <a:rPr sz="4200" dirty="0">
                <a:latin typeface="Gill Sans MT"/>
                <a:cs typeface="Gill Sans MT"/>
              </a:rPr>
              <a:t>In </a:t>
            </a:r>
            <a:r>
              <a:rPr sz="4200" spc="-35" dirty="0">
                <a:latin typeface="Gill Sans MT"/>
                <a:cs typeface="Gill Sans MT"/>
              </a:rPr>
              <a:t>Java, </a:t>
            </a:r>
            <a:r>
              <a:rPr sz="4200" spc="-45" dirty="0">
                <a:latin typeface="Gill Sans MT"/>
                <a:cs typeface="Gill Sans MT"/>
              </a:rPr>
              <a:t>we</a:t>
            </a:r>
            <a:r>
              <a:rPr sz="4200" spc="-365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must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i="1" dirty="0">
                <a:latin typeface="Gill Sans MT"/>
                <a:cs typeface="Gill Sans MT"/>
              </a:rPr>
              <a:t>declare	a </a:t>
            </a:r>
            <a:r>
              <a:rPr sz="4200" i="1" spc="5" dirty="0">
                <a:latin typeface="Gill Sans MT"/>
                <a:cs typeface="Gill Sans MT"/>
              </a:rPr>
              <a:t>variable </a:t>
            </a:r>
            <a:r>
              <a:rPr sz="4200" dirty="0">
                <a:latin typeface="Gill Sans MT"/>
                <a:cs typeface="Gill Sans MT"/>
              </a:rPr>
              <a:t>to get a	</a:t>
            </a:r>
            <a:r>
              <a:rPr sz="4200" spc="-25" dirty="0">
                <a:latin typeface="Gill Sans MT"/>
                <a:cs typeface="Gill Sans MT"/>
              </a:rPr>
              <a:t>new</a:t>
            </a:r>
            <a:r>
              <a:rPr sz="4200" spc="-40" dirty="0">
                <a:latin typeface="Gill Sans MT"/>
                <a:cs typeface="Gill Sans MT"/>
              </a:rPr>
              <a:t> </a:t>
            </a:r>
            <a:r>
              <a:rPr sz="4200" spc="-20" dirty="0">
                <a:latin typeface="Gill Sans MT"/>
                <a:cs typeface="Gill Sans MT"/>
              </a:rPr>
              <a:t>box.</a:t>
            </a:r>
            <a:endParaRPr sz="4200">
              <a:latin typeface="Gill Sans MT"/>
              <a:cs typeface="Gill Sans MT"/>
            </a:endParaRPr>
          </a:p>
          <a:p>
            <a:pPr marL="12065" marR="5080" algn="ctr">
              <a:lnSpc>
                <a:spcPts val="4900"/>
              </a:lnSpc>
              <a:spcBef>
                <a:spcPts val="1940"/>
              </a:spcBef>
              <a:tabLst>
                <a:tab pos="2550160" algn="l"/>
              </a:tabLst>
            </a:pPr>
            <a:r>
              <a:rPr sz="4200" spc="20" dirty="0">
                <a:latin typeface="Gill Sans MT"/>
                <a:cs typeface="Gill Sans MT"/>
              </a:rPr>
              <a:t>Part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of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this	</a:t>
            </a:r>
            <a:r>
              <a:rPr sz="4200" spc="-5" dirty="0">
                <a:latin typeface="Gill Sans MT"/>
                <a:cs typeface="Gill Sans MT"/>
              </a:rPr>
              <a:t>declaration includes the </a:t>
            </a:r>
            <a:r>
              <a:rPr sz="4200" i="1" dirty="0">
                <a:latin typeface="Gill Sans MT"/>
                <a:cs typeface="Gill Sans MT"/>
              </a:rPr>
              <a:t>type </a:t>
            </a:r>
            <a:r>
              <a:rPr sz="4200" dirty="0">
                <a:latin typeface="Gill Sans MT"/>
                <a:cs typeface="Gill Sans MT"/>
              </a:rPr>
              <a:t>of 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dirty="0">
                <a:latin typeface="Gill Sans MT"/>
                <a:cs typeface="Gill Sans MT"/>
              </a:rPr>
              <a:t>thing  </a:t>
            </a:r>
            <a:r>
              <a:rPr sz="4200" spc="-45" dirty="0">
                <a:latin typeface="Gill Sans MT"/>
                <a:cs typeface="Gill Sans MT"/>
              </a:rPr>
              <a:t>we </a:t>
            </a:r>
            <a:r>
              <a:rPr sz="4200" spc="-5" dirty="0">
                <a:latin typeface="Gill Sans MT"/>
                <a:cs typeface="Gill Sans MT"/>
              </a:rPr>
              <a:t>want </a:t>
            </a:r>
            <a:r>
              <a:rPr sz="4200" dirty="0">
                <a:latin typeface="Gill Sans MT"/>
                <a:cs typeface="Gill Sans MT"/>
              </a:rPr>
              <a:t>to put </a:t>
            </a:r>
            <a:r>
              <a:rPr sz="4200" spc="-5" dirty="0">
                <a:latin typeface="Gill Sans MT"/>
                <a:cs typeface="Gill Sans MT"/>
              </a:rPr>
              <a:t>into the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20" dirty="0">
                <a:latin typeface="Gill Sans MT"/>
                <a:cs typeface="Gill Sans MT"/>
              </a:rPr>
              <a:t>box.</a:t>
            </a:r>
            <a:endParaRPr sz="42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00">
              <a:latin typeface="Times New Roman"/>
              <a:cs typeface="Times New Roman"/>
            </a:endParaRPr>
          </a:p>
          <a:p>
            <a:pPr marR="91440" algn="ctr">
              <a:lnSpc>
                <a:spcPct val="100000"/>
              </a:lnSpc>
            </a:pPr>
            <a:r>
              <a:rPr sz="4200" spc="-5" dirty="0">
                <a:latin typeface="Courier New"/>
                <a:cs typeface="Courier New"/>
              </a:rPr>
              <a:t>int</a:t>
            </a:r>
            <a:r>
              <a:rPr sz="4200" spc="-1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num;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5575" y="762000"/>
            <a:ext cx="601345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93870" algn="l"/>
              </a:tabLst>
            </a:pPr>
            <a:r>
              <a:rPr spc="-5" dirty="0"/>
              <a:t>G</a:t>
            </a:r>
            <a:r>
              <a:rPr dirty="0"/>
              <a:t>etting</a:t>
            </a:r>
            <a:r>
              <a:rPr spc="-5" dirty="0"/>
              <a:t> </a:t>
            </a:r>
            <a:r>
              <a:rPr dirty="0"/>
              <a:t>a	B</a:t>
            </a:r>
            <a:r>
              <a:rPr spc="-130" dirty="0"/>
              <a:t>o</a:t>
            </a:r>
            <a:r>
              <a:rPr dirty="0"/>
              <a:t>x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4736844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89955" y="2157729"/>
            <a:ext cx="11314430" cy="4506362"/>
          </a:xfrm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60"/>
              </a:spcBef>
              <a:tabLst>
                <a:tab pos="5137785" algn="l"/>
                <a:tab pos="9051925" algn="l"/>
              </a:tabLst>
            </a:pPr>
            <a:r>
              <a:rPr sz="4200" dirty="0">
                <a:latin typeface="Gill Sans MT"/>
                <a:cs typeface="Gill Sans MT"/>
              </a:rPr>
              <a:t>In </a:t>
            </a:r>
            <a:r>
              <a:rPr sz="4200" spc="-35" dirty="0">
                <a:latin typeface="Gill Sans MT"/>
                <a:cs typeface="Gill Sans MT"/>
              </a:rPr>
              <a:t>Java, </a:t>
            </a:r>
            <a:r>
              <a:rPr sz="4200" spc="-45" dirty="0">
                <a:latin typeface="Gill Sans MT"/>
                <a:cs typeface="Gill Sans MT"/>
              </a:rPr>
              <a:t>we</a:t>
            </a:r>
            <a:r>
              <a:rPr sz="4200" spc="-365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must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i="1" dirty="0">
                <a:latin typeface="Gill Sans MT"/>
                <a:cs typeface="Gill Sans MT"/>
              </a:rPr>
              <a:t>declare</a:t>
            </a:r>
            <a:r>
              <a:rPr lang="en-US" sz="4200" i="1" dirty="0">
                <a:latin typeface="Gill Sans MT"/>
                <a:cs typeface="Gill Sans MT"/>
              </a:rPr>
              <a:t> </a:t>
            </a:r>
            <a:r>
              <a:rPr sz="4200" i="1" dirty="0">
                <a:latin typeface="Gill Sans MT"/>
                <a:cs typeface="Gill Sans MT"/>
              </a:rPr>
              <a:t>a </a:t>
            </a:r>
            <a:r>
              <a:rPr sz="4200" i="1" spc="5" dirty="0">
                <a:latin typeface="Gill Sans MT"/>
                <a:cs typeface="Gill Sans MT"/>
              </a:rPr>
              <a:t>variable </a:t>
            </a:r>
            <a:r>
              <a:rPr sz="4200" dirty="0">
                <a:latin typeface="Gill Sans MT"/>
                <a:cs typeface="Gill Sans MT"/>
              </a:rPr>
              <a:t>to get a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spc="-25" dirty="0">
                <a:latin typeface="Gill Sans MT"/>
                <a:cs typeface="Gill Sans MT"/>
              </a:rPr>
              <a:t>new</a:t>
            </a:r>
            <a:r>
              <a:rPr sz="4200" spc="-40" dirty="0">
                <a:latin typeface="Gill Sans MT"/>
                <a:cs typeface="Gill Sans MT"/>
              </a:rPr>
              <a:t> </a:t>
            </a:r>
            <a:r>
              <a:rPr sz="4200" spc="-20" dirty="0">
                <a:latin typeface="Gill Sans MT"/>
                <a:cs typeface="Gill Sans MT"/>
              </a:rPr>
              <a:t>box.</a:t>
            </a:r>
            <a:endParaRPr sz="4200" dirty="0">
              <a:latin typeface="Gill Sans MT"/>
              <a:cs typeface="Gill Sans MT"/>
            </a:endParaRPr>
          </a:p>
          <a:p>
            <a:pPr marL="12065" marR="5080" algn="ctr">
              <a:lnSpc>
                <a:spcPts val="4900"/>
              </a:lnSpc>
              <a:spcBef>
                <a:spcPts val="1940"/>
              </a:spcBef>
              <a:tabLst>
                <a:tab pos="2550160" algn="l"/>
              </a:tabLst>
            </a:pPr>
            <a:r>
              <a:rPr sz="4200" spc="20" dirty="0">
                <a:latin typeface="Gill Sans MT"/>
                <a:cs typeface="Gill Sans MT"/>
              </a:rPr>
              <a:t>Part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of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this	</a:t>
            </a:r>
            <a:r>
              <a:rPr sz="4200" spc="-5" dirty="0">
                <a:latin typeface="Gill Sans MT"/>
                <a:cs typeface="Gill Sans MT"/>
              </a:rPr>
              <a:t>declaration includes the </a:t>
            </a:r>
            <a:r>
              <a:rPr sz="4200" i="1" dirty="0">
                <a:latin typeface="Gill Sans MT"/>
                <a:cs typeface="Gill Sans MT"/>
              </a:rPr>
              <a:t>type </a:t>
            </a:r>
            <a:r>
              <a:rPr sz="4200" dirty="0">
                <a:latin typeface="Gill Sans MT"/>
                <a:cs typeface="Gill Sans MT"/>
              </a:rPr>
              <a:t>of 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dirty="0">
                <a:latin typeface="Gill Sans MT"/>
                <a:cs typeface="Gill Sans MT"/>
              </a:rPr>
              <a:t>thing  </a:t>
            </a:r>
            <a:r>
              <a:rPr sz="4200" spc="-45" dirty="0">
                <a:latin typeface="Gill Sans MT"/>
                <a:cs typeface="Gill Sans MT"/>
              </a:rPr>
              <a:t>we </a:t>
            </a:r>
            <a:r>
              <a:rPr sz="4200" spc="-5" dirty="0">
                <a:latin typeface="Gill Sans MT"/>
                <a:cs typeface="Gill Sans MT"/>
              </a:rPr>
              <a:t>want </a:t>
            </a:r>
            <a:r>
              <a:rPr sz="4200" dirty="0">
                <a:latin typeface="Gill Sans MT"/>
                <a:cs typeface="Gill Sans MT"/>
              </a:rPr>
              <a:t>to put </a:t>
            </a:r>
            <a:r>
              <a:rPr sz="4200" spc="-5" dirty="0">
                <a:latin typeface="Gill Sans MT"/>
                <a:cs typeface="Gill Sans MT"/>
              </a:rPr>
              <a:t>into the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20" dirty="0">
                <a:latin typeface="Gill Sans MT"/>
                <a:cs typeface="Gill Sans MT"/>
              </a:rPr>
              <a:t>box.</a:t>
            </a:r>
            <a:endParaRPr sz="42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00" dirty="0">
              <a:latin typeface="Times New Roman"/>
              <a:cs typeface="Times New Roman"/>
            </a:endParaRPr>
          </a:p>
          <a:p>
            <a:pPr marR="91440" algn="ctr">
              <a:lnSpc>
                <a:spcPct val="100000"/>
              </a:lnSpc>
            </a:pPr>
            <a:r>
              <a:rPr sz="4200" spc="-5" dirty="0">
                <a:latin typeface="Courier New"/>
                <a:cs typeface="Courier New"/>
              </a:rPr>
              <a:t>int</a:t>
            </a:r>
            <a:r>
              <a:rPr sz="4200" spc="-1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num;</a:t>
            </a:r>
          </a:p>
          <a:p>
            <a:pPr marR="91440" algn="ctr">
              <a:lnSpc>
                <a:spcPct val="100000"/>
              </a:lnSpc>
              <a:spcBef>
                <a:spcPts val="1860"/>
              </a:spcBef>
              <a:tabLst>
                <a:tab pos="5916930" algn="l"/>
              </a:tabLst>
            </a:pPr>
            <a:r>
              <a:rPr sz="4200" spc="-35" dirty="0">
                <a:latin typeface="Gill Sans MT"/>
                <a:cs typeface="Gill Sans MT"/>
              </a:rPr>
              <a:t>Variable </a:t>
            </a:r>
            <a:r>
              <a:rPr sz="4200" spc="-5" dirty="0">
                <a:latin typeface="Gill Sans MT"/>
                <a:cs typeface="Gill Sans MT"/>
              </a:rPr>
              <a:t>named</a:t>
            </a:r>
            <a:r>
              <a:rPr sz="4200" spc="55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num</a:t>
            </a:r>
            <a:r>
              <a:rPr sz="4200" dirty="0">
                <a:latin typeface="Gill Sans MT"/>
                <a:cs typeface="Gill Sans MT"/>
              </a:rPr>
              <a:t>,</a:t>
            </a:r>
            <a:r>
              <a:rPr sz="4200" spc="-415" dirty="0">
                <a:latin typeface="Gill Sans MT"/>
                <a:cs typeface="Gill Sans MT"/>
              </a:rPr>
              <a:t> </a:t>
            </a:r>
            <a:r>
              <a:rPr lang="en-US" sz="4200" spc="-4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holds	values </a:t>
            </a:r>
            <a:r>
              <a:rPr sz="4200" dirty="0">
                <a:latin typeface="Gill Sans MT"/>
                <a:cs typeface="Gill Sans MT"/>
              </a:rPr>
              <a:t>of </a:t>
            </a:r>
            <a:r>
              <a:rPr sz="4200" spc="-5" dirty="0">
                <a:latin typeface="Gill Sans MT"/>
                <a:cs typeface="Gill Sans MT"/>
              </a:rPr>
              <a:t>type</a:t>
            </a:r>
            <a:r>
              <a:rPr sz="4200" spc="-35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int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5575" y="762000"/>
            <a:ext cx="601345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93870" algn="l"/>
              </a:tabLst>
            </a:pPr>
            <a:r>
              <a:rPr spc="-5" dirty="0"/>
              <a:t>G</a:t>
            </a:r>
            <a:r>
              <a:rPr dirty="0"/>
              <a:t>etting</a:t>
            </a:r>
            <a:r>
              <a:rPr spc="-5" dirty="0"/>
              <a:t> </a:t>
            </a:r>
            <a:r>
              <a:rPr dirty="0"/>
              <a:t>a	B</a:t>
            </a:r>
            <a:r>
              <a:rPr spc="-130" dirty="0"/>
              <a:t>o</a:t>
            </a:r>
            <a:r>
              <a:rPr dirty="0"/>
              <a:t>x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4736844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035959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9955" y="2157729"/>
            <a:ext cx="11314430" cy="6709529"/>
          </a:xfrm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60"/>
              </a:spcBef>
              <a:tabLst>
                <a:tab pos="5137785" algn="l"/>
                <a:tab pos="9051925" algn="l"/>
              </a:tabLst>
            </a:pPr>
            <a:r>
              <a:rPr sz="4200" dirty="0">
                <a:latin typeface="Gill Sans MT"/>
                <a:cs typeface="Gill Sans MT"/>
              </a:rPr>
              <a:t>In </a:t>
            </a:r>
            <a:r>
              <a:rPr sz="4200" spc="-35" dirty="0">
                <a:latin typeface="Gill Sans MT"/>
                <a:cs typeface="Gill Sans MT"/>
              </a:rPr>
              <a:t>Java, </a:t>
            </a:r>
            <a:r>
              <a:rPr sz="4200" spc="-45" dirty="0">
                <a:latin typeface="Gill Sans MT"/>
                <a:cs typeface="Gill Sans MT"/>
              </a:rPr>
              <a:t>we</a:t>
            </a:r>
            <a:r>
              <a:rPr sz="4200" spc="-365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must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i="1" dirty="0">
                <a:latin typeface="Gill Sans MT"/>
                <a:cs typeface="Gill Sans MT"/>
              </a:rPr>
              <a:t>declare</a:t>
            </a:r>
            <a:r>
              <a:rPr lang="en-US" sz="4200" i="1" dirty="0">
                <a:latin typeface="Gill Sans MT"/>
                <a:cs typeface="Gill Sans MT"/>
              </a:rPr>
              <a:t> </a:t>
            </a:r>
            <a:r>
              <a:rPr sz="4200" i="1" dirty="0">
                <a:latin typeface="Gill Sans MT"/>
                <a:cs typeface="Gill Sans MT"/>
              </a:rPr>
              <a:t>a </a:t>
            </a:r>
            <a:r>
              <a:rPr sz="4200" i="1" spc="5" dirty="0">
                <a:latin typeface="Gill Sans MT"/>
                <a:cs typeface="Gill Sans MT"/>
              </a:rPr>
              <a:t>variable </a:t>
            </a:r>
            <a:r>
              <a:rPr sz="4200" dirty="0">
                <a:latin typeface="Gill Sans MT"/>
                <a:cs typeface="Gill Sans MT"/>
              </a:rPr>
              <a:t>to get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spc="-25" dirty="0">
                <a:latin typeface="Gill Sans MT"/>
                <a:cs typeface="Gill Sans MT"/>
              </a:rPr>
              <a:t>new</a:t>
            </a:r>
            <a:r>
              <a:rPr sz="4200" spc="-40" dirty="0">
                <a:latin typeface="Gill Sans MT"/>
                <a:cs typeface="Gill Sans MT"/>
              </a:rPr>
              <a:t> </a:t>
            </a:r>
            <a:r>
              <a:rPr sz="4200" spc="-20" dirty="0">
                <a:latin typeface="Gill Sans MT"/>
                <a:cs typeface="Gill Sans MT"/>
              </a:rPr>
              <a:t>box.</a:t>
            </a:r>
            <a:endParaRPr sz="4200" dirty="0">
              <a:latin typeface="Gill Sans MT"/>
              <a:cs typeface="Gill Sans MT"/>
            </a:endParaRPr>
          </a:p>
          <a:p>
            <a:pPr marL="12065" marR="5080" algn="ctr">
              <a:lnSpc>
                <a:spcPts val="4900"/>
              </a:lnSpc>
              <a:spcBef>
                <a:spcPts val="1940"/>
              </a:spcBef>
              <a:tabLst>
                <a:tab pos="2550160" algn="l"/>
              </a:tabLst>
            </a:pPr>
            <a:r>
              <a:rPr sz="4200" spc="20" dirty="0">
                <a:latin typeface="Gill Sans MT"/>
                <a:cs typeface="Gill Sans MT"/>
              </a:rPr>
              <a:t>Part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of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this	</a:t>
            </a:r>
            <a:r>
              <a:rPr sz="4200" spc="-5" dirty="0">
                <a:latin typeface="Gill Sans MT"/>
                <a:cs typeface="Gill Sans MT"/>
              </a:rPr>
              <a:t>declaration includes the </a:t>
            </a:r>
            <a:r>
              <a:rPr sz="4200" i="1" dirty="0">
                <a:latin typeface="Gill Sans MT"/>
                <a:cs typeface="Gill Sans MT"/>
              </a:rPr>
              <a:t>type </a:t>
            </a:r>
            <a:r>
              <a:rPr sz="4200" dirty="0">
                <a:latin typeface="Gill Sans MT"/>
                <a:cs typeface="Gill Sans MT"/>
              </a:rPr>
              <a:t>of 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dirty="0">
                <a:latin typeface="Gill Sans MT"/>
                <a:cs typeface="Gill Sans MT"/>
              </a:rPr>
              <a:t>thing  </a:t>
            </a:r>
            <a:r>
              <a:rPr sz="4200" spc="-45" dirty="0">
                <a:latin typeface="Gill Sans MT"/>
                <a:cs typeface="Gill Sans MT"/>
              </a:rPr>
              <a:t>we </a:t>
            </a:r>
            <a:r>
              <a:rPr sz="4200" spc="-5" dirty="0">
                <a:latin typeface="Gill Sans MT"/>
                <a:cs typeface="Gill Sans MT"/>
              </a:rPr>
              <a:t>want </a:t>
            </a:r>
            <a:r>
              <a:rPr sz="4200" dirty="0">
                <a:latin typeface="Gill Sans MT"/>
                <a:cs typeface="Gill Sans MT"/>
              </a:rPr>
              <a:t>to put </a:t>
            </a:r>
            <a:r>
              <a:rPr sz="4200" spc="-5" dirty="0">
                <a:latin typeface="Gill Sans MT"/>
                <a:cs typeface="Gill Sans MT"/>
              </a:rPr>
              <a:t>into the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20" dirty="0">
                <a:latin typeface="Gill Sans MT"/>
                <a:cs typeface="Gill Sans MT"/>
              </a:rPr>
              <a:t>box.</a:t>
            </a:r>
            <a:endParaRPr sz="42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00" dirty="0">
              <a:latin typeface="Times New Roman"/>
              <a:cs typeface="Times New Roman"/>
            </a:endParaRPr>
          </a:p>
          <a:p>
            <a:pPr marR="91440" algn="ctr">
              <a:lnSpc>
                <a:spcPct val="100000"/>
              </a:lnSpc>
            </a:pPr>
            <a:r>
              <a:rPr lang="en-US" sz="4200" spc="-5" dirty="0">
                <a:latin typeface="Courier New"/>
                <a:cs typeface="Courier New"/>
              </a:rPr>
              <a:t>i</a:t>
            </a:r>
            <a:r>
              <a:rPr sz="4200" spc="-5" dirty="0">
                <a:latin typeface="Courier New"/>
                <a:cs typeface="Courier New"/>
              </a:rPr>
              <a:t>nt</a:t>
            </a:r>
            <a:r>
              <a:rPr lang="en-US" sz="4200" spc="-1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num;</a:t>
            </a:r>
          </a:p>
          <a:p>
            <a:pPr marR="91440" algn="ctr">
              <a:lnSpc>
                <a:spcPct val="100000"/>
              </a:lnSpc>
              <a:spcBef>
                <a:spcPts val="1860"/>
              </a:spcBef>
              <a:tabLst>
                <a:tab pos="5916930" algn="l"/>
              </a:tabLst>
            </a:pPr>
            <a:r>
              <a:rPr sz="4200" spc="-35" dirty="0">
                <a:latin typeface="Gill Sans MT"/>
                <a:cs typeface="Gill Sans MT"/>
              </a:rPr>
              <a:t>Variable </a:t>
            </a:r>
            <a:r>
              <a:rPr sz="4200" spc="-5" dirty="0">
                <a:latin typeface="Gill Sans MT"/>
                <a:cs typeface="Gill Sans MT"/>
              </a:rPr>
              <a:t>named</a:t>
            </a:r>
            <a:r>
              <a:rPr sz="4200" spc="55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num</a:t>
            </a:r>
            <a:r>
              <a:rPr sz="4200" dirty="0">
                <a:latin typeface="Gill Sans MT"/>
                <a:cs typeface="Gill Sans MT"/>
              </a:rPr>
              <a:t>,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holds	values </a:t>
            </a:r>
            <a:r>
              <a:rPr sz="4200" dirty="0">
                <a:latin typeface="Gill Sans MT"/>
                <a:cs typeface="Gill Sans MT"/>
              </a:rPr>
              <a:t>of </a:t>
            </a:r>
            <a:r>
              <a:rPr sz="4200" spc="-5" dirty="0">
                <a:latin typeface="Gill Sans MT"/>
                <a:cs typeface="Gill Sans MT"/>
              </a:rPr>
              <a:t>type</a:t>
            </a:r>
            <a:r>
              <a:rPr sz="4200" spc="-35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int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250" dirty="0">
              <a:latin typeface="Times New Roman"/>
              <a:cs typeface="Times New Roman"/>
            </a:endParaRPr>
          </a:p>
          <a:p>
            <a:pPr marR="98425" algn="ctr">
              <a:lnSpc>
                <a:spcPct val="100000"/>
              </a:lnSpc>
            </a:pPr>
            <a:r>
              <a:rPr sz="4200" spc="-5" dirty="0">
                <a:latin typeface="Courier New"/>
                <a:cs typeface="Courier New"/>
              </a:rPr>
              <a:t>String</a:t>
            </a:r>
            <a:r>
              <a:rPr sz="4200" spc="-1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str;</a:t>
            </a:r>
          </a:p>
          <a:p>
            <a:pPr marL="6350" algn="ctr">
              <a:lnSpc>
                <a:spcPct val="100000"/>
              </a:lnSpc>
              <a:spcBef>
                <a:spcPts val="1960"/>
              </a:spcBef>
              <a:tabLst>
                <a:tab pos="5923915" algn="l"/>
              </a:tabLst>
            </a:pPr>
            <a:r>
              <a:rPr sz="4200" spc="-35" dirty="0">
                <a:latin typeface="Gill Sans MT"/>
                <a:cs typeface="Gill Sans MT"/>
              </a:rPr>
              <a:t>Variable </a:t>
            </a:r>
            <a:r>
              <a:rPr sz="4200" spc="-5" dirty="0">
                <a:latin typeface="Gill Sans MT"/>
                <a:cs typeface="Gill Sans MT"/>
              </a:rPr>
              <a:t>named</a:t>
            </a:r>
            <a:r>
              <a:rPr sz="4200" spc="55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str</a:t>
            </a:r>
            <a:r>
              <a:rPr sz="4200" dirty="0">
                <a:latin typeface="Gill Sans MT"/>
                <a:cs typeface="Gill Sans MT"/>
              </a:rPr>
              <a:t>,</a:t>
            </a:r>
            <a:r>
              <a:rPr sz="4200" spc="-415" dirty="0">
                <a:latin typeface="Gill Sans MT"/>
                <a:cs typeface="Gill Sans MT"/>
              </a:rPr>
              <a:t> </a:t>
            </a:r>
            <a:r>
              <a:rPr lang="en-US" sz="4200" spc="-4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holds	values </a:t>
            </a:r>
            <a:r>
              <a:rPr sz="4200" dirty="0">
                <a:latin typeface="Gill Sans MT"/>
                <a:cs typeface="Gill Sans MT"/>
              </a:rPr>
              <a:t>of </a:t>
            </a:r>
            <a:r>
              <a:rPr sz="4200" spc="-5" dirty="0">
                <a:latin typeface="Gill Sans MT"/>
                <a:cs typeface="Gill Sans MT"/>
              </a:rPr>
              <a:t>type</a:t>
            </a:r>
            <a:r>
              <a:rPr sz="4200" spc="-55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String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6357" y="3708400"/>
            <a:ext cx="12219940" cy="2169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680" algn="ctr">
              <a:lnSpc>
                <a:spcPts val="9640"/>
              </a:lnSpc>
              <a:spcBef>
                <a:spcPts val="100"/>
              </a:spcBef>
            </a:pPr>
            <a:r>
              <a:rPr spc="-5" dirty="0"/>
              <a:t>Example:</a:t>
            </a:r>
          </a:p>
          <a:p>
            <a:pPr algn="ctr">
              <a:lnSpc>
                <a:spcPts val="7240"/>
              </a:lnSpc>
            </a:pPr>
            <a:r>
              <a:rPr sz="6400" dirty="0">
                <a:latin typeface="Courier New"/>
                <a:cs typeface="Courier New"/>
              </a:rPr>
              <a:t>VariableDeclarations.java</a:t>
            </a:r>
            <a:endParaRPr sz="64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6539" y="762000"/>
            <a:ext cx="106584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Putting </a:t>
            </a:r>
            <a:r>
              <a:rPr spc="-85" dirty="0"/>
              <a:t>Values </a:t>
            </a:r>
            <a:r>
              <a:rPr spc="-5" dirty="0"/>
              <a:t>in the</a:t>
            </a:r>
            <a:r>
              <a:rPr spc="-1275" dirty="0"/>
              <a:t> </a:t>
            </a:r>
            <a:r>
              <a:rPr spc="-45" dirty="0"/>
              <a:t>Box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44600" y="2768600"/>
            <a:ext cx="10826750" cy="1668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69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96900" algn="l"/>
                <a:tab pos="1281430" algn="l"/>
              </a:tabLst>
            </a:pPr>
            <a:r>
              <a:rPr sz="4200" spc="-315" dirty="0">
                <a:latin typeface="Gill Sans MT"/>
                <a:cs typeface="Gill Sans MT"/>
              </a:rPr>
              <a:t>To	</a:t>
            </a:r>
            <a:r>
              <a:rPr sz="4200" dirty="0">
                <a:latin typeface="Gill Sans MT"/>
                <a:cs typeface="Gill Sans MT"/>
              </a:rPr>
              <a:t>put </a:t>
            </a:r>
            <a:r>
              <a:rPr sz="4200" spc="-5" dirty="0">
                <a:latin typeface="Gill Sans MT"/>
                <a:cs typeface="Gill Sans MT"/>
              </a:rPr>
              <a:t>values into variables, </a:t>
            </a:r>
            <a:r>
              <a:rPr sz="4200" spc="-45" dirty="0">
                <a:latin typeface="Gill Sans MT"/>
                <a:cs typeface="Gill Sans MT"/>
              </a:rPr>
              <a:t>we </a:t>
            </a:r>
            <a:r>
              <a:rPr sz="4200" i="1" spc="-5" dirty="0">
                <a:latin typeface="Gill Sans MT"/>
                <a:cs typeface="Gill Sans MT"/>
              </a:rPr>
              <a:t>assign </a:t>
            </a:r>
            <a:r>
              <a:rPr sz="4200" i="1" dirty="0">
                <a:latin typeface="Gill Sans MT"/>
                <a:cs typeface="Gill Sans MT"/>
              </a:rPr>
              <a:t>into</a:t>
            </a:r>
            <a:r>
              <a:rPr sz="4200" i="1" spc="-38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them</a:t>
            </a:r>
            <a:endParaRPr sz="4200">
              <a:latin typeface="Gill Sans MT"/>
              <a:cs typeface="Gill Sans MT"/>
            </a:endParaRPr>
          </a:p>
          <a:p>
            <a:pPr marL="596900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596900" algn="l"/>
                <a:tab pos="3703320" algn="l"/>
              </a:tabLst>
            </a:pPr>
            <a:r>
              <a:rPr sz="4200" spc="-5" dirty="0">
                <a:latin typeface="Gill Sans MT"/>
                <a:cs typeface="Gill Sans MT"/>
              </a:rPr>
              <a:t>Assignment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is	performed with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=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6539" y="762000"/>
            <a:ext cx="106584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Putting </a:t>
            </a:r>
            <a:r>
              <a:rPr spc="-85" dirty="0"/>
              <a:t>Values </a:t>
            </a:r>
            <a:r>
              <a:rPr spc="-5" dirty="0"/>
              <a:t>in the</a:t>
            </a:r>
            <a:r>
              <a:rPr spc="-1275" dirty="0"/>
              <a:t> </a:t>
            </a:r>
            <a:r>
              <a:rPr spc="-45" dirty="0"/>
              <a:t>Box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4736844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31900" y="2768600"/>
            <a:ext cx="10852150" cy="3415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609600" algn="l"/>
                <a:tab pos="1294130" algn="l"/>
              </a:tabLst>
            </a:pPr>
            <a:r>
              <a:rPr sz="4200" spc="-315" dirty="0">
                <a:latin typeface="Gill Sans MT"/>
                <a:cs typeface="Gill Sans MT"/>
              </a:rPr>
              <a:t>To	</a:t>
            </a:r>
            <a:r>
              <a:rPr sz="4200" dirty="0">
                <a:latin typeface="Gill Sans MT"/>
                <a:cs typeface="Gill Sans MT"/>
              </a:rPr>
              <a:t>put </a:t>
            </a:r>
            <a:r>
              <a:rPr sz="4200" spc="-5" dirty="0">
                <a:latin typeface="Gill Sans MT"/>
                <a:cs typeface="Gill Sans MT"/>
              </a:rPr>
              <a:t>values into variables, </a:t>
            </a:r>
            <a:r>
              <a:rPr sz="4200" spc="-45" dirty="0">
                <a:latin typeface="Gill Sans MT"/>
                <a:cs typeface="Gill Sans MT"/>
              </a:rPr>
              <a:t>we </a:t>
            </a:r>
            <a:r>
              <a:rPr sz="4200" i="1" spc="-5" dirty="0">
                <a:latin typeface="Gill Sans MT"/>
                <a:cs typeface="Gill Sans MT"/>
              </a:rPr>
              <a:t>assign </a:t>
            </a:r>
            <a:r>
              <a:rPr sz="4200" i="1" dirty="0">
                <a:latin typeface="Gill Sans MT"/>
                <a:cs typeface="Gill Sans MT"/>
              </a:rPr>
              <a:t>into</a:t>
            </a:r>
            <a:r>
              <a:rPr sz="4200" i="1" spc="-38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them</a:t>
            </a:r>
            <a:endParaRPr sz="4200">
              <a:latin typeface="Gill Sans MT"/>
              <a:cs typeface="Gill Sans MT"/>
            </a:endParaRPr>
          </a:p>
          <a:p>
            <a:pPr marL="609600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609600" algn="l"/>
                <a:tab pos="3716020" algn="l"/>
              </a:tabLst>
            </a:pPr>
            <a:r>
              <a:rPr sz="4200" spc="-5" dirty="0">
                <a:latin typeface="Gill Sans MT"/>
                <a:cs typeface="Gill Sans MT"/>
              </a:rPr>
              <a:t>Assignment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is	performed with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=</a:t>
            </a:r>
            <a:endParaRPr sz="4200">
              <a:latin typeface="Courier New"/>
              <a:cs typeface="Courier New"/>
            </a:endParaRPr>
          </a:p>
          <a:p>
            <a:pPr marL="3984625" marR="4298950" algn="ctr">
              <a:lnSpc>
                <a:spcPts val="4800"/>
              </a:lnSpc>
              <a:spcBef>
                <a:spcPts val="4870"/>
              </a:spcBef>
            </a:pPr>
            <a:r>
              <a:rPr sz="4200" spc="-5" dirty="0">
                <a:latin typeface="Courier New"/>
                <a:cs typeface="Courier New"/>
              </a:rPr>
              <a:t>int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num;  </a:t>
            </a:r>
            <a:r>
              <a:rPr sz="4200" spc="-5" dirty="0">
                <a:latin typeface="Courier New"/>
                <a:cs typeface="Courier New"/>
              </a:rPr>
              <a:t>num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7;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6539" y="762000"/>
            <a:ext cx="106584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Putting </a:t>
            </a:r>
            <a:r>
              <a:rPr spc="-85" dirty="0"/>
              <a:t>Values </a:t>
            </a:r>
            <a:r>
              <a:rPr spc="-5" dirty="0"/>
              <a:t>in the</a:t>
            </a:r>
            <a:r>
              <a:rPr spc="-1275" dirty="0"/>
              <a:t> </a:t>
            </a:r>
            <a:r>
              <a:rPr spc="-45" dirty="0"/>
              <a:t>Box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4736844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515259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19200" y="2768600"/>
            <a:ext cx="10877550" cy="4907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622300" algn="l"/>
                <a:tab pos="1306830" algn="l"/>
              </a:tabLst>
            </a:pPr>
            <a:r>
              <a:rPr sz="4200" spc="-315" dirty="0">
                <a:latin typeface="Gill Sans MT"/>
                <a:cs typeface="Gill Sans MT"/>
              </a:rPr>
              <a:t>To	</a:t>
            </a:r>
            <a:r>
              <a:rPr sz="4200" dirty="0">
                <a:latin typeface="Gill Sans MT"/>
                <a:cs typeface="Gill Sans MT"/>
              </a:rPr>
              <a:t>put </a:t>
            </a:r>
            <a:r>
              <a:rPr sz="4200" spc="-5" dirty="0">
                <a:latin typeface="Gill Sans MT"/>
                <a:cs typeface="Gill Sans MT"/>
              </a:rPr>
              <a:t>values into variables, </a:t>
            </a:r>
            <a:r>
              <a:rPr sz="4200" spc="-45" dirty="0">
                <a:latin typeface="Gill Sans MT"/>
                <a:cs typeface="Gill Sans MT"/>
              </a:rPr>
              <a:t>we </a:t>
            </a:r>
            <a:r>
              <a:rPr sz="4200" i="1" spc="-5" dirty="0">
                <a:latin typeface="Gill Sans MT"/>
                <a:cs typeface="Gill Sans MT"/>
              </a:rPr>
              <a:t>assign </a:t>
            </a:r>
            <a:r>
              <a:rPr sz="4200" i="1" dirty="0">
                <a:latin typeface="Gill Sans MT"/>
                <a:cs typeface="Gill Sans MT"/>
              </a:rPr>
              <a:t>into</a:t>
            </a:r>
            <a:r>
              <a:rPr sz="4200" i="1" spc="-38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them</a:t>
            </a:r>
            <a:endParaRPr sz="4200">
              <a:latin typeface="Gill Sans MT"/>
              <a:cs typeface="Gill Sans MT"/>
            </a:endParaRPr>
          </a:p>
          <a:p>
            <a:pPr marL="622300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622300" algn="l"/>
                <a:tab pos="3728720" algn="l"/>
              </a:tabLst>
            </a:pPr>
            <a:r>
              <a:rPr sz="4200" spc="-5" dirty="0">
                <a:latin typeface="Gill Sans MT"/>
                <a:cs typeface="Gill Sans MT"/>
              </a:rPr>
              <a:t>Assignment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is	performed with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=</a:t>
            </a:r>
            <a:endParaRPr sz="4200">
              <a:latin typeface="Courier New"/>
              <a:cs typeface="Courier New"/>
            </a:endParaRPr>
          </a:p>
          <a:p>
            <a:pPr marL="3990975" marR="4318000" algn="ctr">
              <a:lnSpc>
                <a:spcPts val="4800"/>
              </a:lnSpc>
              <a:spcBef>
                <a:spcPts val="4870"/>
              </a:spcBef>
            </a:pPr>
            <a:r>
              <a:rPr sz="4200" spc="-5" dirty="0">
                <a:latin typeface="Courier New"/>
                <a:cs typeface="Courier New"/>
              </a:rPr>
              <a:t>int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num;  </a:t>
            </a:r>
            <a:r>
              <a:rPr sz="4200" spc="-5" dirty="0">
                <a:latin typeface="Courier New"/>
                <a:cs typeface="Courier New"/>
              </a:rPr>
              <a:t>num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7;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700">
              <a:latin typeface="Times New Roman"/>
              <a:cs typeface="Times New Roman"/>
            </a:endParaRPr>
          </a:p>
          <a:p>
            <a:pPr marR="320675" algn="ctr">
              <a:lnSpc>
                <a:spcPct val="100000"/>
              </a:lnSpc>
            </a:pPr>
            <a:r>
              <a:rPr sz="4200" spc="-5" dirty="0">
                <a:latin typeface="Courier New"/>
                <a:cs typeface="Courier New"/>
              </a:rPr>
              <a:t>int num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7;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8476" y="203200"/>
            <a:ext cx="9608185" cy="2567368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102610" marR="5080" indent="-3090545">
              <a:lnSpc>
                <a:spcPts val="9600"/>
              </a:lnSpc>
              <a:spcBef>
                <a:spcPts val="819"/>
              </a:spcBef>
            </a:pPr>
            <a:r>
              <a:rPr spc="-15" dirty="0"/>
              <a:t>Retrieving </a:t>
            </a:r>
            <a:r>
              <a:rPr spc="-85" dirty="0"/>
              <a:t>Values</a:t>
            </a:r>
            <a:r>
              <a:rPr spc="-1325" dirty="0"/>
              <a:t> </a:t>
            </a:r>
            <a:r>
              <a:rPr spc="-55" dirty="0"/>
              <a:t>from  </a:t>
            </a:r>
            <a:r>
              <a:rPr spc="-5" dirty="0"/>
              <a:t>the</a:t>
            </a:r>
            <a:r>
              <a:rPr spc="-15" dirty="0"/>
              <a:t> </a:t>
            </a:r>
            <a:r>
              <a:rPr spc="-45" dirty="0"/>
              <a:t>Box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4695" indent="-571500">
              <a:lnSpc>
                <a:spcPts val="4970"/>
              </a:lnSpc>
              <a:spcBef>
                <a:spcPts val="100"/>
              </a:spcBef>
              <a:buSzPct val="170238"/>
              <a:buChar char="•"/>
              <a:tabLst>
                <a:tab pos="734695" algn="l"/>
                <a:tab pos="1419225" algn="l"/>
                <a:tab pos="2604135" algn="l"/>
                <a:tab pos="5690870" algn="l"/>
              </a:tabLst>
            </a:pPr>
            <a:r>
              <a:rPr sz="4200" spc="-315" dirty="0"/>
              <a:t>To	</a:t>
            </a:r>
            <a:r>
              <a:rPr sz="4200" dirty="0"/>
              <a:t>get</a:t>
            </a:r>
            <a:r>
              <a:rPr sz="4200" spc="-5" dirty="0"/>
              <a:t> </a:t>
            </a:r>
            <a:r>
              <a:rPr sz="4200" dirty="0"/>
              <a:t>a	</a:t>
            </a:r>
            <a:r>
              <a:rPr sz="4200" spc="-5" dirty="0"/>
              <a:t>value </a:t>
            </a:r>
            <a:r>
              <a:rPr sz="4200" dirty="0"/>
              <a:t>out of a	</a:t>
            </a:r>
            <a:r>
              <a:rPr sz="4200" spc="5" dirty="0"/>
              <a:t>variable, </a:t>
            </a:r>
            <a:r>
              <a:rPr sz="4200" spc="-45" dirty="0"/>
              <a:t>we </a:t>
            </a:r>
            <a:r>
              <a:rPr sz="4200" dirty="0"/>
              <a:t>need</a:t>
            </a:r>
            <a:r>
              <a:rPr sz="4200" spc="-455" dirty="0"/>
              <a:t> </a:t>
            </a:r>
            <a:r>
              <a:rPr sz="4200" dirty="0"/>
              <a:t>to</a:t>
            </a:r>
            <a:endParaRPr sz="4200"/>
          </a:p>
          <a:p>
            <a:pPr marL="734695">
              <a:lnSpc>
                <a:spcPts val="4970"/>
              </a:lnSpc>
            </a:pPr>
            <a:r>
              <a:rPr i="1" spc="-5" dirty="0">
                <a:latin typeface="Gill Sans MT"/>
                <a:cs typeface="Gill Sans MT"/>
              </a:rPr>
              <a:t>access</a:t>
            </a:r>
            <a:r>
              <a:rPr i="1" spc="-10" dirty="0">
                <a:latin typeface="Gill Sans MT"/>
                <a:cs typeface="Gill Sans MT"/>
              </a:rPr>
              <a:t> </a:t>
            </a:r>
            <a:r>
              <a:rPr spc="-5" dirty="0"/>
              <a:t>it</a:t>
            </a:r>
          </a:p>
          <a:p>
            <a:pPr marL="734695" marR="808355" indent="-571500">
              <a:lnSpc>
                <a:spcPts val="4900"/>
              </a:lnSpc>
              <a:spcBef>
                <a:spcPts val="2540"/>
              </a:spcBef>
              <a:buSzPct val="170238"/>
              <a:buChar char="•"/>
              <a:tabLst>
                <a:tab pos="734695" algn="l"/>
                <a:tab pos="4104640" algn="l"/>
                <a:tab pos="4574540" algn="l"/>
                <a:tab pos="6454775" algn="l"/>
              </a:tabLst>
            </a:pPr>
            <a:r>
              <a:rPr sz="4200" spc="-35" dirty="0"/>
              <a:t>Variable</a:t>
            </a:r>
            <a:r>
              <a:rPr sz="4200" spc="15" dirty="0"/>
              <a:t> </a:t>
            </a:r>
            <a:r>
              <a:rPr sz="4200" spc="-5" dirty="0"/>
              <a:t>access	is	</a:t>
            </a:r>
            <a:r>
              <a:rPr sz="4200" dirty="0"/>
              <a:t>done </a:t>
            </a:r>
            <a:r>
              <a:rPr sz="4200" spc="-25" dirty="0"/>
              <a:t>by	</a:t>
            </a:r>
            <a:r>
              <a:rPr sz="4200" spc="-20" dirty="0"/>
              <a:t>referencing</a:t>
            </a:r>
            <a:r>
              <a:rPr sz="4200" spc="-100" dirty="0"/>
              <a:t> </a:t>
            </a:r>
            <a:r>
              <a:rPr sz="4200" dirty="0"/>
              <a:t>a  </a:t>
            </a:r>
            <a:r>
              <a:rPr sz="4200" spc="-5" dirty="0"/>
              <a:t>variable in </a:t>
            </a:r>
            <a:r>
              <a:rPr sz="4200" dirty="0"/>
              <a:t>an </a:t>
            </a:r>
            <a:r>
              <a:rPr sz="4200" spc="-10" dirty="0"/>
              <a:t>expression</a:t>
            </a:r>
            <a:r>
              <a:rPr sz="4200" spc="-20" dirty="0"/>
              <a:t> </a:t>
            </a:r>
            <a:r>
              <a:rPr sz="4200" spc="-5" dirty="0"/>
              <a:t>context</a:t>
            </a:r>
            <a:endParaRPr sz="420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8476" y="203200"/>
            <a:ext cx="9608185" cy="25247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102610" marR="5080" indent="-3090545">
              <a:lnSpc>
                <a:spcPts val="9600"/>
              </a:lnSpc>
              <a:spcBef>
                <a:spcPts val="819"/>
              </a:spcBef>
            </a:pPr>
            <a:r>
              <a:rPr spc="-15" dirty="0"/>
              <a:t>Retrieving </a:t>
            </a:r>
            <a:r>
              <a:rPr spc="-85" dirty="0"/>
              <a:t>Values</a:t>
            </a:r>
            <a:r>
              <a:rPr spc="-1325" dirty="0"/>
              <a:t> </a:t>
            </a:r>
            <a:r>
              <a:rPr spc="-55" dirty="0"/>
              <a:t>from  </a:t>
            </a:r>
            <a:r>
              <a:rPr spc="-5" dirty="0"/>
              <a:t>the</a:t>
            </a:r>
            <a:r>
              <a:rPr spc="-15" dirty="0"/>
              <a:t> </a:t>
            </a:r>
            <a:r>
              <a:rPr spc="-45" dirty="0"/>
              <a:t>Box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4695" indent="-571500">
              <a:lnSpc>
                <a:spcPts val="4970"/>
              </a:lnSpc>
              <a:spcBef>
                <a:spcPts val="100"/>
              </a:spcBef>
              <a:buSzPct val="170238"/>
              <a:buChar char="•"/>
              <a:tabLst>
                <a:tab pos="734695" algn="l"/>
                <a:tab pos="1419225" algn="l"/>
                <a:tab pos="2604135" algn="l"/>
                <a:tab pos="5690870" algn="l"/>
              </a:tabLst>
            </a:pPr>
            <a:r>
              <a:rPr sz="4200" spc="-315" dirty="0"/>
              <a:t>To	</a:t>
            </a:r>
            <a:r>
              <a:rPr sz="4200" dirty="0"/>
              <a:t>get</a:t>
            </a:r>
            <a:r>
              <a:rPr sz="4200" spc="-5" dirty="0"/>
              <a:t> </a:t>
            </a:r>
            <a:r>
              <a:rPr sz="4200" dirty="0"/>
              <a:t>a	</a:t>
            </a:r>
            <a:r>
              <a:rPr sz="4200" spc="-5" dirty="0"/>
              <a:t>value </a:t>
            </a:r>
            <a:r>
              <a:rPr sz="4200" dirty="0"/>
              <a:t>out of a	</a:t>
            </a:r>
            <a:r>
              <a:rPr sz="4200" spc="5" dirty="0"/>
              <a:t>variable, </a:t>
            </a:r>
            <a:r>
              <a:rPr sz="4200" spc="-45" dirty="0"/>
              <a:t>we </a:t>
            </a:r>
            <a:r>
              <a:rPr sz="4200" dirty="0"/>
              <a:t>need</a:t>
            </a:r>
            <a:r>
              <a:rPr sz="4200" spc="-455" dirty="0"/>
              <a:t> </a:t>
            </a:r>
            <a:r>
              <a:rPr sz="4200" dirty="0"/>
              <a:t>to</a:t>
            </a:r>
            <a:endParaRPr sz="4200"/>
          </a:p>
          <a:p>
            <a:pPr marL="734695">
              <a:lnSpc>
                <a:spcPts val="4970"/>
              </a:lnSpc>
            </a:pPr>
            <a:r>
              <a:rPr i="1" spc="-5" dirty="0">
                <a:latin typeface="Gill Sans MT"/>
                <a:cs typeface="Gill Sans MT"/>
              </a:rPr>
              <a:t>access</a:t>
            </a:r>
            <a:r>
              <a:rPr i="1" spc="-10" dirty="0">
                <a:latin typeface="Gill Sans MT"/>
                <a:cs typeface="Gill Sans MT"/>
              </a:rPr>
              <a:t> </a:t>
            </a:r>
            <a:r>
              <a:rPr spc="-5" dirty="0"/>
              <a:t>it</a:t>
            </a:r>
          </a:p>
          <a:p>
            <a:pPr marL="734695" marR="808355" indent="-571500">
              <a:lnSpc>
                <a:spcPts val="4900"/>
              </a:lnSpc>
              <a:spcBef>
                <a:spcPts val="2540"/>
              </a:spcBef>
              <a:buSzPct val="170238"/>
              <a:buChar char="•"/>
              <a:tabLst>
                <a:tab pos="734695" algn="l"/>
                <a:tab pos="4104640" algn="l"/>
                <a:tab pos="4574540" algn="l"/>
                <a:tab pos="6454775" algn="l"/>
              </a:tabLst>
            </a:pPr>
            <a:r>
              <a:rPr sz="4200" spc="-35" dirty="0"/>
              <a:t>Variable</a:t>
            </a:r>
            <a:r>
              <a:rPr sz="4200" spc="15" dirty="0"/>
              <a:t> </a:t>
            </a:r>
            <a:r>
              <a:rPr sz="4200" spc="-5" dirty="0"/>
              <a:t>access	is	</a:t>
            </a:r>
            <a:r>
              <a:rPr sz="4200" dirty="0"/>
              <a:t>done </a:t>
            </a:r>
            <a:r>
              <a:rPr sz="4200" spc="-25" dirty="0"/>
              <a:t>by	</a:t>
            </a:r>
            <a:r>
              <a:rPr sz="4200" spc="-20" dirty="0"/>
              <a:t>referencing</a:t>
            </a:r>
            <a:r>
              <a:rPr sz="4200" spc="-100" dirty="0"/>
              <a:t> </a:t>
            </a:r>
            <a:r>
              <a:rPr sz="4200" dirty="0"/>
              <a:t>a  </a:t>
            </a:r>
            <a:r>
              <a:rPr sz="4200" spc="-5" dirty="0"/>
              <a:t>variable in </a:t>
            </a:r>
            <a:r>
              <a:rPr sz="4200" dirty="0"/>
              <a:t>an </a:t>
            </a:r>
            <a:r>
              <a:rPr sz="4200" spc="-10" dirty="0"/>
              <a:t>expression</a:t>
            </a:r>
            <a:r>
              <a:rPr sz="4200" spc="-20" dirty="0"/>
              <a:t> </a:t>
            </a:r>
            <a:r>
              <a:rPr sz="4200" spc="-5" dirty="0"/>
              <a:t>context</a:t>
            </a:r>
            <a:endParaRPr sz="4200"/>
          </a:p>
        </p:txBody>
      </p:sp>
      <p:sp>
        <p:nvSpPr>
          <p:cNvPr id="4" name="object 4"/>
          <p:cNvSpPr/>
          <p:nvPr/>
        </p:nvSpPr>
        <p:spPr>
          <a:xfrm>
            <a:off x="0" y="607076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643217" y="6382184"/>
          <a:ext cx="9674857" cy="18234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1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9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00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727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int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num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42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7;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int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otherNum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num;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int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thirdNum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 marR="3175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num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otherNum;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1692" y="3556000"/>
            <a:ext cx="11549380" cy="243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490"/>
              </a:lnSpc>
              <a:spcBef>
                <a:spcPts val="100"/>
              </a:spcBef>
            </a:pPr>
            <a:r>
              <a:rPr spc="-5" dirty="0"/>
              <a:t>Example:</a:t>
            </a:r>
          </a:p>
          <a:p>
            <a:pPr algn="ctr">
              <a:lnSpc>
                <a:spcPts val="9490"/>
              </a:lnSpc>
            </a:pPr>
            <a:r>
              <a:rPr dirty="0">
                <a:latin typeface="Courier New"/>
                <a:cs typeface="Courier New"/>
              </a:rPr>
              <a:t>VariableUsage.java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9901" y="762000"/>
            <a:ext cx="512508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Expressions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74800" y="3581400"/>
            <a:ext cx="9834880" cy="4043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0" indent="-571500">
              <a:lnSpc>
                <a:spcPts val="4495"/>
              </a:lnSpc>
              <a:spcBef>
                <a:spcPts val="100"/>
              </a:spcBef>
              <a:buSzPct val="170238"/>
              <a:buChar char="•"/>
              <a:tabLst>
                <a:tab pos="635000" algn="l"/>
                <a:tab pos="1936750" algn="l"/>
              </a:tabLst>
            </a:pPr>
            <a:r>
              <a:rPr sz="4200" spc="-30" dirty="0">
                <a:latin typeface="Gill Sans MT"/>
                <a:cs typeface="Gill Sans MT"/>
              </a:rPr>
              <a:t>From	</a:t>
            </a:r>
            <a:r>
              <a:rPr sz="4200" spc="-5" dirty="0">
                <a:latin typeface="Gill Sans MT"/>
                <a:cs typeface="Gill Sans MT"/>
              </a:rPr>
              <a:t>the last </a:t>
            </a:r>
            <a:r>
              <a:rPr sz="4200" spc="-15" dirty="0">
                <a:latin typeface="Gill Sans MT"/>
                <a:cs typeface="Gill Sans MT"/>
              </a:rPr>
              <a:t>lab, </a:t>
            </a:r>
            <a:r>
              <a:rPr sz="4200" spc="-30" dirty="0">
                <a:latin typeface="Gill Sans MT"/>
                <a:cs typeface="Gill Sans MT"/>
              </a:rPr>
              <a:t>you </a:t>
            </a:r>
            <a:r>
              <a:rPr sz="4200" spc="-25" dirty="0">
                <a:latin typeface="Gill Sans MT"/>
                <a:cs typeface="Gill Sans MT"/>
              </a:rPr>
              <a:t>wrote </a:t>
            </a:r>
            <a:r>
              <a:rPr sz="4200" spc="-5" dirty="0">
                <a:latin typeface="Gill Sans MT"/>
                <a:cs typeface="Gill Sans MT"/>
              </a:rPr>
              <a:t>code</a:t>
            </a:r>
            <a:r>
              <a:rPr sz="4200" spc="-385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like:</a:t>
            </a:r>
            <a:endParaRPr sz="4200" dirty="0">
              <a:latin typeface="Gill Sans MT"/>
              <a:cs typeface="Gill Sans MT"/>
            </a:endParaRPr>
          </a:p>
          <a:p>
            <a:pPr marL="1524000" lvl="1" indent="-571500">
              <a:lnSpc>
                <a:spcPts val="7345"/>
              </a:lnSpc>
              <a:buSzPct val="170238"/>
              <a:buChar char="•"/>
              <a:tabLst>
                <a:tab pos="1524000" algn="l"/>
              </a:tabLst>
            </a:pPr>
            <a:r>
              <a:rPr sz="4200" spc="-5" dirty="0">
                <a:latin typeface="Courier New"/>
                <a:cs typeface="Courier New"/>
              </a:rPr>
              <a:t>“Hello,</a:t>
            </a:r>
            <a:r>
              <a:rPr sz="4200" spc="-1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world!”</a:t>
            </a:r>
          </a:p>
          <a:p>
            <a:pPr marL="1524000" lvl="1" indent="-571500">
              <a:lnSpc>
                <a:spcPts val="7890"/>
              </a:lnSpc>
              <a:buSzPct val="170238"/>
              <a:buChar char="•"/>
              <a:tabLst>
                <a:tab pos="1524000" algn="l"/>
              </a:tabLst>
            </a:pPr>
            <a:r>
              <a:rPr sz="4200" dirty="0">
                <a:latin typeface="Courier New"/>
                <a:cs typeface="Courier New"/>
              </a:rPr>
              <a:t>2 * </a:t>
            </a:r>
            <a:r>
              <a:rPr sz="4200" spc="-5" dirty="0">
                <a:latin typeface="Courier New"/>
                <a:cs typeface="Courier New"/>
              </a:rPr>
              <a:t>(1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3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4)</a:t>
            </a:r>
          </a:p>
          <a:p>
            <a:pPr marL="635000" marR="30480" indent="-571500">
              <a:lnSpc>
                <a:spcPts val="4900"/>
              </a:lnSpc>
              <a:spcBef>
                <a:spcPts val="2250"/>
              </a:spcBef>
              <a:buSzPct val="170238"/>
              <a:buChar char="•"/>
              <a:tabLst>
                <a:tab pos="635000" algn="l"/>
                <a:tab pos="1777364" algn="l"/>
                <a:tab pos="4131945" algn="l"/>
              </a:tabLst>
            </a:pPr>
            <a:r>
              <a:rPr sz="4200" spc="-5" dirty="0">
                <a:latin typeface="Gill Sans MT"/>
                <a:cs typeface="Gill Sans MT"/>
              </a:rPr>
              <a:t>Each	</a:t>
            </a:r>
            <a:r>
              <a:rPr sz="4200" dirty="0">
                <a:latin typeface="Gill Sans MT"/>
                <a:cs typeface="Gill Sans MT"/>
              </a:rPr>
              <a:t>of </a:t>
            </a:r>
            <a:r>
              <a:rPr sz="4200" spc="-5" dirty="0">
                <a:latin typeface="Gill Sans MT"/>
                <a:cs typeface="Gill Sans MT"/>
              </a:rPr>
              <a:t>these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is	</a:t>
            </a:r>
            <a:r>
              <a:rPr sz="4200" dirty="0">
                <a:latin typeface="Gill Sans MT"/>
                <a:cs typeface="Gill Sans MT"/>
              </a:rPr>
              <a:t>an </a:t>
            </a:r>
            <a:r>
              <a:rPr sz="4200" spc="-10" dirty="0">
                <a:latin typeface="Gill Sans MT"/>
                <a:cs typeface="Gill Sans MT"/>
              </a:rPr>
              <a:t>expression </a:t>
            </a:r>
            <a:r>
              <a:rPr sz="4200" spc="-15" dirty="0">
                <a:latin typeface="Gill Sans MT"/>
                <a:cs typeface="Gill Sans MT"/>
              </a:rPr>
              <a:t>(produces</a:t>
            </a:r>
            <a:r>
              <a:rPr sz="4200" spc="-7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  </a:t>
            </a:r>
            <a:r>
              <a:rPr sz="4200" spc="-5" dirty="0">
                <a:latin typeface="Gill Sans MT"/>
                <a:cs typeface="Gill Sans MT"/>
              </a:rPr>
              <a:t>value)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7571" y="762000"/>
            <a:ext cx="406971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Question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0200" y="3035300"/>
            <a:ext cx="10473055" cy="41248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609600" algn="l"/>
                <a:tab pos="5829935" algn="l"/>
              </a:tabLst>
            </a:pPr>
            <a:r>
              <a:rPr sz="4200" spc="-30" dirty="0">
                <a:latin typeface="Gill Sans MT"/>
                <a:cs typeface="Gill Sans MT"/>
              </a:rPr>
              <a:t>Variables </a:t>
            </a:r>
            <a:r>
              <a:rPr sz="4200" spc="-5" dirty="0">
                <a:latin typeface="Gill Sans MT"/>
                <a:cs typeface="Gill Sans MT"/>
              </a:rPr>
              <a:t>can</a:t>
            </a:r>
            <a:r>
              <a:rPr sz="4200" spc="30" dirty="0">
                <a:latin typeface="Gill Sans MT"/>
                <a:cs typeface="Gill Sans MT"/>
              </a:rPr>
              <a:t> </a:t>
            </a:r>
            <a:r>
              <a:rPr sz="4200" spc="-60" dirty="0">
                <a:latin typeface="Gill Sans MT"/>
                <a:cs typeface="Gill Sans MT"/>
              </a:rPr>
              <a:t>have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their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values </a:t>
            </a:r>
            <a:r>
              <a:rPr sz="4200" i="1" spc="-10" dirty="0">
                <a:latin typeface="Gill Sans MT"/>
                <a:cs typeface="Gill Sans MT"/>
              </a:rPr>
              <a:t>reassigned</a:t>
            </a:r>
            <a:endParaRPr sz="4200" dirty="0">
              <a:latin typeface="Gill Sans MT"/>
              <a:cs typeface="Gill Sans MT"/>
            </a:endParaRPr>
          </a:p>
          <a:p>
            <a:pPr marL="609600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609600" algn="l"/>
                <a:tab pos="6309995" algn="l"/>
              </a:tabLst>
            </a:pPr>
            <a:r>
              <a:rPr sz="4200" spc="-5" dirty="0">
                <a:latin typeface="Gill Sans MT"/>
                <a:cs typeface="Gill Sans MT"/>
              </a:rPr>
              <a:t>Question: what</a:t>
            </a:r>
            <a:r>
              <a:rPr sz="4200" spc="-40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might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this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code </a:t>
            </a:r>
            <a:r>
              <a:rPr sz="4200" dirty="0">
                <a:latin typeface="Gill Sans MT"/>
                <a:cs typeface="Gill Sans MT"/>
              </a:rPr>
              <a:t>snippet</a:t>
            </a:r>
            <a:r>
              <a:rPr sz="4200" spc="-8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print?</a:t>
            </a:r>
          </a:p>
          <a:p>
            <a:pPr marL="1052195" marR="5571490">
              <a:lnSpc>
                <a:spcPts val="4800"/>
              </a:lnSpc>
              <a:spcBef>
                <a:spcPts val="5270"/>
              </a:spcBef>
            </a:pPr>
            <a:r>
              <a:rPr sz="4200" spc="-5" dirty="0">
                <a:latin typeface="Courier New"/>
                <a:cs typeface="Courier New"/>
              </a:rPr>
              <a:t>int num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9;  </a:t>
            </a:r>
            <a:r>
              <a:rPr sz="4200" spc="-5" dirty="0">
                <a:latin typeface="Courier New"/>
                <a:cs typeface="Courier New"/>
              </a:rPr>
              <a:t>num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4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12;</a:t>
            </a:r>
          </a:p>
          <a:p>
            <a:pPr marL="1052195">
              <a:lnSpc>
                <a:spcPts val="4680"/>
              </a:lnSpc>
            </a:pPr>
            <a:r>
              <a:rPr sz="4200" dirty="0">
                <a:latin typeface="Courier New"/>
                <a:cs typeface="Courier New"/>
              </a:rPr>
              <a:t>System.out.println(num);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940044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7571" y="762000"/>
            <a:ext cx="406971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Question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4940044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556659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87500" y="3035300"/>
            <a:ext cx="10498455" cy="58939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622300" algn="l"/>
                <a:tab pos="5842635" algn="l"/>
              </a:tabLst>
            </a:pPr>
            <a:r>
              <a:rPr sz="4200" spc="-30" dirty="0">
                <a:latin typeface="Gill Sans MT"/>
                <a:cs typeface="Gill Sans MT"/>
              </a:rPr>
              <a:t>Variables </a:t>
            </a:r>
            <a:r>
              <a:rPr sz="4200" spc="-5" dirty="0">
                <a:latin typeface="Gill Sans MT"/>
                <a:cs typeface="Gill Sans MT"/>
              </a:rPr>
              <a:t>can</a:t>
            </a:r>
            <a:r>
              <a:rPr sz="4200" spc="30" dirty="0">
                <a:latin typeface="Gill Sans MT"/>
                <a:cs typeface="Gill Sans MT"/>
              </a:rPr>
              <a:t> </a:t>
            </a:r>
            <a:r>
              <a:rPr sz="4200" spc="-60" dirty="0">
                <a:latin typeface="Gill Sans MT"/>
                <a:cs typeface="Gill Sans MT"/>
              </a:rPr>
              <a:t>have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their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values </a:t>
            </a:r>
            <a:r>
              <a:rPr sz="4200" i="1" spc="-10" dirty="0">
                <a:latin typeface="Gill Sans MT"/>
                <a:cs typeface="Gill Sans MT"/>
              </a:rPr>
              <a:t>reassigned</a:t>
            </a:r>
            <a:endParaRPr sz="4200" dirty="0">
              <a:latin typeface="Gill Sans MT"/>
              <a:cs typeface="Gill Sans MT"/>
            </a:endParaRPr>
          </a:p>
          <a:p>
            <a:pPr marL="622300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622300" algn="l"/>
                <a:tab pos="6322695" algn="l"/>
              </a:tabLst>
            </a:pPr>
            <a:r>
              <a:rPr sz="4200" spc="-5" dirty="0">
                <a:latin typeface="Gill Sans MT"/>
                <a:cs typeface="Gill Sans MT"/>
              </a:rPr>
              <a:t>Question: what</a:t>
            </a:r>
            <a:r>
              <a:rPr sz="4200" spc="-40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might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this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code </a:t>
            </a:r>
            <a:r>
              <a:rPr sz="4200" dirty="0">
                <a:latin typeface="Gill Sans MT"/>
                <a:cs typeface="Gill Sans MT"/>
              </a:rPr>
              <a:t>snippet</a:t>
            </a:r>
            <a:r>
              <a:rPr sz="4200" spc="-7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print?</a:t>
            </a:r>
          </a:p>
          <a:p>
            <a:pPr marL="1064895" marR="5584190">
              <a:lnSpc>
                <a:spcPts val="4800"/>
              </a:lnSpc>
              <a:spcBef>
                <a:spcPts val="5270"/>
              </a:spcBef>
            </a:pPr>
            <a:r>
              <a:rPr sz="4200" spc="-5" dirty="0">
                <a:latin typeface="Courier New"/>
                <a:cs typeface="Courier New"/>
              </a:rPr>
              <a:t>int num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9;  </a:t>
            </a:r>
            <a:r>
              <a:rPr sz="4200" spc="-5" dirty="0">
                <a:latin typeface="Courier New"/>
                <a:cs typeface="Courier New"/>
              </a:rPr>
              <a:t>num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4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12;</a:t>
            </a:r>
          </a:p>
          <a:p>
            <a:pPr marL="1064895">
              <a:lnSpc>
                <a:spcPts val="4680"/>
              </a:lnSpc>
            </a:pPr>
            <a:r>
              <a:rPr sz="4200" dirty="0">
                <a:latin typeface="Courier New"/>
                <a:cs typeface="Courier New"/>
              </a:rPr>
              <a:t>System.out.println(num);</a:t>
            </a:r>
          </a:p>
          <a:p>
            <a:pPr>
              <a:lnSpc>
                <a:spcPct val="100000"/>
              </a:lnSpc>
            </a:pPr>
            <a:endParaRPr sz="4700" dirty="0">
              <a:latin typeface="Times New Roman"/>
              <a:cs typeface="Times New Roman"/>
            </a:endParaRPr>
          </a:p>
          <a:p>
            <a:pPr marR="670560" algn="ctr">
              <a:lnSpc>
                <a:spcPct val="100000"/>
              </a:lnSpc>
              <a:spcBef>
                <a:spcPts val="3155"/>
              </a:spcBef>
            </a:pPr>
            <a:r>
              <a:rPr sz="4200" spc="5" dirty="0">
                <a:latin typeface="Gill Sans MT"/>
                <a:cs typeface="Gill Sans MT"/>
              </a:rPr>
              <a:t>Answer:</a:t>
            </a:r>
            <a:r>
              <a:rPr sz="4200" spc="-425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12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80817" y="4165600"/>
            <a:ext cx="464312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User</a:t>
            </a:r>
            <a:r>
              <a:rPr spc="-100" dirty="0"/>
              <a:t> </a:t>
            </a:r>
            <a:r>
              <a:rPr dirty="0"/>
              <a:t>Input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8531" y="762000"/>
            <a:ext cx="622808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92245" algn="l"/>
              </a:tabLst>
            </a:pPr>
            <a:r>
              <a:rPr dirty="0"/>
              <a:t>P</a:t>
            </a:r>
            <a:r>
              <a:rPr spc="-210" dirty="0"/>
              <a:t>r</a:t>
            </a:r>
            <a:r>
              <a:rPr dirty="0"/>
              <a:t>ogr</a:t>
            </a:r>
            <a:r>
              <a:rPr spc="-5" dirty="0"/>
              <a:t>a</a:t>
            </a:r>
            <a:r>
              <a:rPr dirty="0"/>
              <a:t>m	Input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74800" y="4025900"/>
            <a:ext cx="10267950" cy="3141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635000" algn="l"/>
                <a:tab pos="7767955" algn="l"/>
              </a:tabLst>
            </a:pPr>
            <a:r>
              <a:rPr sz="4200" spc="-15" dirty="0">
                <a:latin typeface="Gill Sans MT"/>
                <a:cs typeface="Gill Sans MT"/>
              </a:rPr>
              <a:t>Programs </a:t>
            </a:r>
            <a:r>
              <a:rPr sz="4200" spc="-5" dirty="0">
                <a:latin typeface="Gill Sans MT"/>
                <a:cs typeface="Gill Sans MT"/>
              </a:rPr>
              <a:t>without input</a:t>
            </a:r>
            <a:r>
              <a:rPr sz="4200" spc="30" dirty="0">
                <a:latin typeface="Gill Sans MT"/>
                <a:cs typeface="Gill Sans MT"/>
              </a:rPr>
              <a:t> </a:t>
            </a:r>
            <a:r>
              <a:rPr sz="4200" spc="-35" dirty="0">
                <a:latin typeface="Gill Sans MT"/>
                <a:cs typeface="Gill Sans MT"/>
              </a:rPr>
              <a:t>can’t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do	</a:t>
            </a:r>
            <a:r>
              <a:rPr sz="4200" spc="-15" dirty="0">
                <a:latin typeface="Gill Sans MT"/>
                <a:cs typeface="Gill Sans MT"/>
              </a:rPr>
              <a:t>much</a:t>
            </a:r>
            <a:endParaRPr sz="4200">
              <a:latin typeface="Gill Sans MT"/>
              <a:cs typeface="Gill Sans MT"/>
            </a:endParaRPr>
          </a:p>
          <a:p>
            <a:pPr marL="1524000" lvl="1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1524000" algn="l"/>
                <a:tab pos="3598545" algn="l"/>
              </a:tabLst>
            </a:pPr>
            <a:r>
              <a:rPr sz="4200" spc="-5" dirty="0">
                <a:latin typeface="Gill Sans MT"/>
                <a:cs typeface="Gill Sans MT"/>
              </a:rPr>
              <a:t>Can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only	</a:t>
            </a:r>
            <a:r>
              <a:rPr sz="4200" spc="-15" dirty="0">
                <a:latin typeface="Gill Sans MT"/>
                <a:cs typeface="Gill Sans MT"/>
              </a:rPr>
              <a:t>produce </a:t>
            </a:r>
            <a:r>
              <a:rPr sz="4200" spc="-10" dirty="0">
                <a:latin typeface="Gill Sans MT"/>
                <a:cs typeface="Gill Sans MT"/>
              </a:rPr>
              <a:t>predetermined</a:t>
            </a:r>
            <a:r>
              <a:rPr sz="4200" spc="-3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values</a:t>
            </a:r>
            <a:endParaRPr sz="4200">
              <a:latin typeface="Gill Sans MT"/>
              <a:cs typeface="Gill Sans MT"/>
            </a:endParaRPr>
          </a:p>
          <a:p>
            <a:pPr marL="635000" marR="612140" indent="-571500">
              <a:lnSpc>
                <a:spcPts val="4900"/>
              </a:lnSpc>
              <a:spcBef>
                <a:spcPts val="2540"/>
              </a:spcBef>
              <a:buSzPct val="170238"/>
              <a:buChar char="•"/>
              <a:tabLst>
                <a:tab pos="635000" algn="l"/>
                <a:tab pos="1819910" algn="l"/>
              </a:tabLst>
            </a:pPr>
            <a:r>
              <a:rPr sz="4200" spc="-80" dirty="0">
                <a:latin typeface="Gill Sans MT"/>
                <a:cs typeface="Gill Sans MT"/>
              </a:rPr>
              <a:t>We’ll </a:t>
            </a:r>
            <a:r>
              <a:rPr sz="4200" spc="-5" dirty="0">
                <a:latin typeface="Gill Sans MT"/>
                <a:cs typeface="Gill Sans MT"/>
              </a:rPr>
              <a:t>look </a:t>
            </a:r>
            <a:r>
              <a:rPr sz="4200" dirty="0">
                <a:latin typeface="Gill Sans MT"/>
                <a:cs typeface="Gill Sans MT"/>
              </a:rPr>
              <a:t>at one kind of </a:t>
            </a:r>
            <a:r>
              <a:rPr sz="4200" spc="-5" dirty="0">
                <a:latin typeface="Gill Sans MT"/>
                <a:cs typeface="Gill Sans MT"/>
              </a:rPr>
              <a:t>input: user</a:t>
            </a:r>
            <a:r>
              <a:rPr sz="4200" spc="-37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input  </a:t>
            </a:r>
            <a:r>
              <a:rPr sz="4200" spc="-30" dirty="0">
                <a:latin typeface="Gill Sans MT"/>
                <a:cs typeface="Gill Sans MT"/>
              </a:rPr>
              <a:t>from	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console/terminal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10098" y="762000"/>
            <a:ext cx="698436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5" dirty="0">
                <a:latin typeface="Gill Sans MT"/>
                <a:cs typeface="Gill Sans MT"/>
              </a:rPr>
              <a:t>Reading in</a:t>
            </a:r>
            <a:r>
              <a:rPr sz="8400" spc="-75" dirty="0">
                <a:latin typeface="Gill Sans MT"/>
                <a:cs typeface="Gill Sans MT"/>
              </a:rPr>
              <a:t> </a:t>
            </a:r>
            <a:r>
              <a:rPr sz="8400" dirty="0">
                <a:latin typeface="Gill Sans MT"/>
                <a:cs typeface="Gill Sans MT"/>
              </a:rPr>
              <a:t>Input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09218" y="2330450"/>
            <a:ext cx="617601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5" dirty="0">
                <a:latin typeface="Gill Sans MT"/>
                <a:cs typeface="Gill Sans MT"/>
              </a:rPr>
              <a:t>New </a:t>
            </a:r>
            <a:r>
              <a:rPr sz="4200" dirty="0">
                <a:latin typeface="Gill Sans MT"/>
                <a:cs typeface="Gill Sans MT"/>
              </a:rPr>
              <a:t>bit of </a:t>
            </a:r>
            <a:r>
              <a:rPr sz="4200" spc="-5" dirty="0">
                <a:latin typeface="Gill Sans MT"/>
                <a:cs typeface="Gill Sans MT"/>
              </a:rPr>
              <a:t>magic:</a:t>
            </a:r>
            <a:r>
              <a:rPr sz="4200" spc="-484" dirty="0">
                <a:latin typeface="Gill Sans MT"/>
                <a:cs typeface="Gill Sans MT"/>
              </a:rPr>
              <a:t> </a:t>
            </a:r>
            <a:r>
              <a:rPr lang="en-US" sz="4200" spc="-484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Scanner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0098" y="762000"/>
            <a:ext cx="698436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Reading in</a:t>
            </a:r>
            <a:r>
              <a:rPr spc="-75" dirty="0"/>
              <a:t> </a:t>
            </a:r>
            <a:r>
              <a:rPr dirty="0"/>
              <a:t>Input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174744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2180" y="2330450"/>
            <a:ext cx="9383711" cy="6490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9115">
              <a:lnSpc>
                <a:spcPct val="100000"/>
              </a:lnSpc>
              <a:spcBef>
                <a:spcPts val="100"/>
              </a:spcBef>
            </a:pPr>
            <a:r>
              <a:rPr sz="4200" spc="-25" dirty="0">
                <a:latin typeface="Gill Sans MT"/>
                <a:cs typeface="Gill Sans MT"/>
              </a:rPr>
              <a:t>New </a:t>
            </a:r>
            <a:r>
              <a:rPr sz="4200" dirty="0">
                <a:latin typeface="Gill Sans MT"/>
                <a:cs typeface="Gill Sans MT"/>
              </a:rPr>
              <a:t>bit of </a:t>
            </a:r>
            <a:r>
              <a:rPr sz="4200" spc="-5" dirty="0">
                <a:latin typeface="Gill Sans MT"/>
                <a:cs typeface="Gill Sans MT"/>
              </a:rPr>
              <a:t>magic:</a:t>
            </a:r>
            <a:r>
              <a:rPr sz="4200" spc="-480" dirty="0">
                <a:latin typeface="Gill Sans MT"/>
                <a:cs typeface="Gill Sans MT"/>
              </a:rPr>
              <a:t> </a:t>
            </a:r>
            <a:r>
              <a:rPr lang="en-US" sz="4200" spc="-48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Scanner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4200" b="1" spc="-5" dirty="0">
                <a:latin typeface="Courier New"/>
                <a:cs typeface="Courier New"/>
              </a:rPr>
              <a:t>import</a:t>
            </a:r>
            <a:r>
              <a:rPr sz="4200" b="1" spc="-25" dirty="0">
                <a:latin typeface="Courier New"/>
                <a:cs typeface="Courier New"/>
              </a:rPr>
              <a:t> </a:t>
            </a:r>
            <a:r>
              <a:rPr sz="4200" b="1" dirty="0">
                <a:latin typeface="Courier New"/>
                <a:cs typeface="Courier New"/>
              </a:rPr>
              <a:t>java.util.Scanner;</a:t>
            </a:r>
            <a:endParaRPr sz="4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250" dirty="0">
              <a:latin typeface="Times New Roman"/>
              <a:cs typeface="Times New Roman"/>
            </a:endParaRPr>
          </a:p>
          <a:p>
            <a:pPr marL="652780" marR="1925955" indent="-640715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public class Test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public static </a:t>
            </a:r>
            <a:r>
              <a:rPr sz="4200" dirty="0">
                <a:latin typeface="Courier New"/>
                <a:cs typeface="Courier New"/>
              </a:rPr>
              <a:t>void  </a:t>
            </a:r>
            <a:r>
              <a:rPr sz="4200" spc="-5" dirty="0">
                <a:latin typeface="Courier New"/>
                <a:cs typeface="Courier New"/>
              </a:rPr>
              <a:t>main(String[] args)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</a:p>
          <a:p>
            <a:pPr marL="1292860">
              <a:lnSpc>
                <a:spcPts val="4560"/>
              </a:lnSpc>
            </a:pPr>
            <a:r>
              <a:rPr sz="4200" b="1" spc="-5" dirty="0">
                <a:latin typeface="Courier New"/>
                <a:cs typeface="Courier New"/>
              </a:rPr>
              <a:t>Scanner in</a:t>
            </a:r>
            <a:r>
              <a:rPr sz="4200" b="1" spc="-20" dirty="0">
                <a:latin typeface="Courier New"/>
                <a:cs typeface="Courier New"/>
              </a:rPr>
              <a:t> </a:t>
            </a:r>
            <a:r>
              <a:rPr sz="4200" b="1" dirty="0">
                <a:latin typeface="Courier New"/>
                <a:cs typeface="Courier New"/>
              </a:rPr>
              <a:t>=</a:t>
            </a:r>
            <a:endParaRPr sz="4200" dirty="0">
              <a:latin typeface="Courier New"/>
              <a:cs typeface="Courier New"/>
            </a:endParaRPr>
          </a:p>
          <a:p>
            <a:pPr marL="1932939">
              <a:lnSpc>
                <a:spcPts val="4800"/>
              </a:lnSpc>
            </a:pPr>
            <a:r>
              <a:rPr sz="4200" b="1" spc="-5" dirty="0">
                <a:latin typeface="Courier New"/>
                <a:cs typeface="Courier New"/>
              </a:rPr>
              <a:t>new</a:t>
            </a:r>
            <a:r>
              <a:rPr sz="4200" b="1" spc="-100" dirty="0">
                <a:latin typeface="Courier New"/>
                <a:cs typeface="Courier New"/>
              </a:rPr>
              <a:t> </a:t>
            </a:r>
            <a:r>
              <a:rPr sz="4200" b="1" dirty="0">
                <a:latin typeface="Courier New"/>
                <a:cs typeface="Courier New"/>
              </a:rPr>
              <a:t>Scanner(System.in);</a:t>
            </a:r>
            <a:endParaRPr sz="4200" dirty="0">
              <a:latin typeface="Courier New"/>
              <a:cs typeface="Courier New"/>
            </a:endParaRPr>
          </a:p>
          <a:p>
            <a:pPr marL="129286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...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749" y="723900"/>
            <a:ext cx="1113472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Reading in Integers</a:t>
            </a:r>
            <a:r>
              <a:rPr spc="-35" dirty="0"/>
              <a:t> </a:t>
            </a:r>
            <a:r>
              <a:rPr dirty="0"/>
              <a:t>(</a:t>
            </a:r>
            <a:r>
              <a:rPr dirty="0">
                <a:latin typeface="Courier New"/>
                <a:cs typeface="Courier New"/>
              </a:rPr>
              <a:t>int</a:t>
            </a:r>
            <a:r>
              <a:rPr dirty="0"/>
              <a:t>)</a:t>
            </a:r>
          </a:p>
        </p:txBody>
      </p:sp>
      <p:sp>
        <p:nvSpPr>
          <p:cNvPr id="3" name="object 3"/>
          <p:cNvSpPr/>
          <p:nvPr/>
        </p:nvSpPr>
        <p:spPr>
          <a:xfrm>
            <a:off x="4364" y="2412744"/>
            <a:ext cx="13000990" cy="0"/>
          </a:xfrm>
          <a:custGeom>
            <a:avLst/>
            <a:gdLst/>
            <a:ahLst/>
            <a:cxnLst/>
            <a:rect l="l" t="t" r="r" b="b"/>
            <a:pathLst>
              <a:path w="13000990">
                <a:moveTo>
                  <a:pt x="0" y="0"/>
                </a:moveTo>
                <a:lnTo>
                  <a:pt x="130004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2143" y="2635250"/>
            <a:ext cx="11548110" cy="24942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459"/>
              </a:spcBef>
            </a:pPr>
            <a:r>
              <a:rPr sz="4200" spc="-5" dirty="0">
                <a:latin typeface="Courier New"/>
                <a:cs typeface="Courier New"/>
              </a:rPr>
              <a:t>Scanner in </a:t>
            </a:r>
            <a:r>
              <a:rPr sz="4200" dirty="0">
                <a:latin typeface="Courier New"/>
                <a:cs typeface="Courier New"/>
              </a:rPr>
              <a:t>= </a:t>
            </a:r>
            <a:r>
              <a:rPr sz="4200" spc="-5" dirty="0">
                <a:latin typeface="Courier New"/>
                <a:cs typeface="Courier New"/>
              </a:rPr>
              <a:t>new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Scanner(System.in);  </a:t>
            </a:r>
            <a:r>
              <a:rPr sz="4200" spc="-5" dirty="0">
                <a:latin typeface="Courier New"/>
                <a:cs typeface="Courier New"/>
              </a:rPr>
              <a:t>int first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in.nextInt();</a:t>
            </a:r>
          </a:p>
          <a:p>
            <a:pPr marL="12700" marR="3205480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int second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in.nextInt();  </a:t>
            </a:r>
            <a:r>
              <a:rPr sz="4200" spc="-5" dirty="0">
                <a:latin typeface="Courier New"/>
                <a:cs typeface="Courier New"/>
              </a:rPr>
              <a:t>int third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7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in.nextInt();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73093" y="5785284"/>
          <a:ext cx="9984737" cy="12138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0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0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01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19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//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above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code reads</a:t>
                      </a:r>
                      <a:r>
                        <a:rPr sz="4200" spc="-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in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//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three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integers</a:t>
                      </a:r>
                      <a:r>
                        <a:rPr sz="4200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from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the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user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8687" y="3556000"/>
            <a:ext cx="7067550" cy="243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490"/>
              </a:lnSpc>
              <a:spcBef>
                <a:spcPts val="100"/>
              </a:spcBef>
            </a:pPr>
            <a:r>
              <a:rPr spc="-5" dirty="0"/>
              <a:t>Demo:</a:t>
            </a:r>
          </a:p>
          <a:p>
            <a:pPr algn="ctr">
              <a:lnSpc>
                <a:spcPts val="9490"/>
              </a:lnSpc>
            </a:pPr>
            <a:r>
              <a:rPr dirty="0">
                <a:latin typeface="Courier New"/>
                <a:cs typeface="Courier New"/>
              </a:rPr>
              <a:t>AddTwo.java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872" y="723900"/>
            <a:ext cx="1134046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Reading in </a:t>
            </a:r>
            <a:r>
              <a:rPr spc="-320" dirty="0"/>
              <a:t>Text</a:t>
            </a:r>
            <a:r>
              <a:rPr spc="-1080" dirty="0"/>
              <a:t> </a:t>
            </a:r>
            <a:r>
              <a:rPr spc="-5" dirty="0"/>
              <a:t>(</a:t>
            </a:r>
            <a:r>
              <a:rPr spc="-5" dirty="0">
                <a:latin typeface="Courier New"/>
                <a:cs typeface="Courier New"/>
              </a:rPr>
              <a:t>String</a:t>
            </a:r>
            <a:r>
              <a:rPr spc="-5"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2143" y="2940050"/>
            <a:ext cx="11548110" cy="18846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459"/>
              </a:spcBef>
            </a:pPr>
            <a:r>
              <a:rPr sz="4200" spc="-5" dirty="0">
                <a:latin typeface="Courier New"/>
                <a:cs typeface="Courier New"/>
              </a:rPr>
              <a:t>Scanner in </a:t>
            </a:r>
            <a:r>
              <a:rPr sz="4200" dirty="0">
                <a:latin typeface="Courier New"/>
                <a:cs typeface="Courier New"/>
              </a:rPr>
              <a:t>= </a:t>
            </a:r>
            <a:r>
              <a:rPr sz="4200" spc="-5" dirty="0">
                <a:latin typeface="Courier New"/>
                <a:cs typeface="Courier New"/>
              </a:rPr>
              <a:t>new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Scanner(System.in);  </a:t>
            </a:r>
            <a:r>
              <a:rPr sz="4200" spc="-5" dirty="0">
                <a:latin typeface="Courier New"/>
                <a:cs typeface="Courier New"/>
              </a:rPr>
              <a:t>String firstLine </a:t>
            </a:r>
            <a:r>
              <a:rPr sz="4200" dirty="0">
                <a:latin typeface="Courier New"/>
                <a:cs typeface="Courier New"/>
              </a:rPr>
              <a:t>= in.nextLine();  </a:t>
            </a:r>
            <a:r>
              <a:rPr sz="4200" spc="-5" dirty="0">
                <a:latin typeface="Courier New"/>
                <a:cs typeface="Courier New"/>
              </a:rPr>
              <a:t>String secondLine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6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in.nextLine();</a:t>
            </a:r>
            <a:endParaRPr sz="42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73093" y="5480484"/>
          <a:ext cx="10304778" cy="12138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0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0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01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19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//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above</a:t>
                      </a:r>
                      <a:r>
                        <a:rPr sz="4200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code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reads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in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two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lines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//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of</a:t>
                      </a:r>
                      <a:r>
                        <a:rPr sz="42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text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8687" y="3556000"/>
            <a:ext cx="7067550" cy="243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490"/>
              </a:lnSpc>
              <a:spcBef>
                <a:spcPts val="100"/>
              </a:spcBef>
            </a:pPr>
            <a:r>
              <a:rPr spc="-5" dirty="0"/>
              <a:t>Demo:</a:t>
            </a:r>
          </a:p>
          <a:p>
            <a:pPr algn="ctr">
              <a:lnSpc>
                <a:spcPts val="9490"/>
              </a:lnSpc>
            </a:pPr>
            <a:r>
              <a:rPr dirty="0">
                <a:latin typeface="Courier New"/>
                <a:cs typeface="Courier New"/>
              </a:rPr>
              <a:t>Parrot.java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3141" y="762000"/>
            <a:ext cx="245872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0" dirty="0"/>
              <a:t>T</a:t>
            </a:r>
            <a:r>
              <a:rPr dirty="0"/>
              <a:t>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3022600"/>
            <a:ext cx="10391140" cy="47025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0" indent="-571500">
              <a:lnSpc>
                <a:spcPts val="4495"/>
              </a:lnSpc>
              <a:spcBef>
                <a:spcPts val="100"/>
              </a:spcBef>
              <a:buSzPct val="170238"/>
              <a:buFont typeface="Arial" panose="020B0604020202020204" pitchFamily="34" charset="0"/>
              <a:buChar char="•"/>
              <a:tabLst>
                <a:tab pos="635000" algn="l"/>
                <a:tab pos="4609465" algn="l"/>
                <a:tab pos="6824980" algn="l"/>
              </a:tabLst>
            </a:pPr>
            <a:r>
              <a:rPr sz="4200" dirty="0">
                <a:latin typeface="Gill Sans MT"/>
                <a:cs typeface="Gill Sans MT"/>
              </a:rPr>
              <a:t>All </a:t>
            </a:r>
            <a:r>
              <a:rPr sz="4200" spc="-5" dirty="0">
                <a:latin typeface="Gill Sans MT"/>
                <a:cs typeface="Gill Sans MT"/>
              </a:rPr>
              <a:t>values </a:t>
            </a:r>
            <a:r>
              <a:rPr sz="4200" spc="-30" dirty="0">
                <a:latin typeface="Gill Sans MT"/>
                <a:cs typeface="Gill Sans MT"/>
              </a:rPr>
              <a:t>are</a:t>
            </a:r>
            <a:r>
              <a:rPr sz="4200" dirty="0">
                <a:latin typeface="Gill Sans MT"/>
                <a:cs typeface="Gill Sans MT"/>
              </a:rPr>
              <a:t> of a	</a:t>
            </a:r>
            <a:r>
              <a:rPr sz="4200" spc="5" dirty="0">
                <a:latin typeface="Gill Sans MT"/>
                <a:cs typeface="Gill Sans MT"/>
              </a:rPr>
              <a:t>particular	</a:t>
            </a:r>
            <a:r>
              <a:rPr sz="4200" dirty="0">
                <a:latin typeface="Gill Sans MT"/>
                <a:cs typeface="Gill Sans MT"/>
              </a:rPr>
              <a:t>type</a:t>
            </a:r>
          </a:p>
          <a:p>
            <a:pPr marL="1524000" lvl="1" indent="-571500">
              <a:lnSpc>
                <a:spcPts val="7545"/>
              </a:lnSpc>
              <a:buSzPct val="170238"/>
              <a:buChar char="•"/>
              <a:tabLst>
                <a:tab pos="1524000" algn="l"/>
              </a:tabLst>
            </a:pPr>
            <a:r>
              <a:rPr lang="en-US" sz="4200" spc="-5" dirty="0">
                <a:latin typeface="Courier New"/>
                <a:cs typeface="Courier New"/>
              </a:rPr>
              <a:t>"</a:t>
            </a:r>
            <a:r>
              <a:rPr sz="4200" spc="-5" dirty="0">
                <a:latin typeface="Courier New"/>
                <a:cs typeface="Courier New"/>
              </a:rPr>
              <a:t>Hello, world!</a:t>
            </a:r>
            <a:r>
              <a:rPr lang="en-US" sz="4200" spc="-5" dirty="0">
                <a:latin typeface="Courier New"/>
                <a:cs typeface="Courier New"/>
              </a:rPr>
              <a:t>"</a:t>
            </a:r>
            <a:r>
              <a:rPr sz="4200" spc="-5" dirty="0">
                <a:latin typeface="Courier New"/>
                <a:cs typeface="Courier New"/>
              </a:rPr>
              <a:t>:</a:t>
            </a:r>
            <a:r>
              <a:rPr sz="4200" spc="-3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String</a:t>
            </a:r>
          </a:p>
          <a:p>
            <a:pPr marL="1524000" lvl="1" indent="-571500">
              <a:lnSpc>
                <a:spcPts val="7600"/>
              </a:lnSpc>
              <a:buSzPct val="170238"/>
              <a:buChar char="•"/>
              <a:tabLst>
                <a:tab pos="1524000" algn="l"/>
              </a:tabLst>
            </a:pPr>
            <a:r>
              <a:rPr sz="4200" dirty="0">
                <a:latin typeface="Courier New"/>
                <a:cs typeface="Courier New"/>
              </a:rPr>
              <a:t>2 * </a:t>
            </a:r>
            <a:r>
              <a:rPr sz="4200" spc="-5" dirty="0">
                <a:latin typeface="Courier New"/>
                <a:cs typeface="Courier New"/>
              </a:rPr>
              <a:t>(1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4): int</a:t>
            </a:r>
            <a:r>
              <a:rPr sz="4200" spc="-50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(integers)</a:t>
            </a:r>
            <a:endParaRPr lang="en-US" sz="4200" spc="-5" dirty="0">
              <a:latin typeface="Gill Sans MT"/>
              <a:cs typeface="Gill Sans MT"/>
            </a:endParaRPr>
          </a:p>
          <a:p>
            <a:pPr marL="1524000" lvl="1" indent="-571500">
              <a:lnSpc>
                <a:spcPts val="7600"/>
              </a:lnSpc>
              <a:buSzPct val="170238"/>
              <a:buChar char="•"/>
              <a:tabLst>
                <a:tab pos="1524000" algn="l"/>
              </a:tabLst>
            </a:pPr>
            <a:endParaRPr sz="4200" dirty="0">
              <a:latin typeface="Gill Sans MT"/>
              <a:cs typeface="Gill Sans MT"/>
            </a:endParaRPr>
          </a:p>
          <a:p>
            <a:pPr marL="635000" marR="30480" indent="-571500">
              <a:lnSpc>
                <a:spcPct val="87000"/>
              </a:lnSpc>
              <a:spcBef>
                <a:spcPts val="625"/>
              </a:spcBef>
              <a:buSzPct val="170238"/>
              <a:buFont typeface="Courier New"/>
              <a:buChar char="•"/>
              <a:tabLst>
                <a:tab pos="635000" algn="l"/>
                <a:tab pos="8284845" algn="l"/>
              </a:tabLst>
            </a:pPr>
            <a:r>
              <a:rPr sz="4200" spc="-525" dirty="0">
                <a:latin typeface="Gill Sans MT"/>
                <a:cs typeface="Gill Sans MT"/>
              </a:rPr>
              <a:t>T</a:t>
            </a:r>
            <a:r>
              <a:rPr sz="4200" dirty="0">
                <a:latin typeface="Gill Sans MT"/>
                <a:cs typeface="Gill Sans MT"/>
              </a:rPr>
              <a:t>r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n</a:t>
            </a:r>
            <a:r>
              <a:rPr sz="4200" spc="-5" dirty="0">
                <a:latin typeface="Gill Sans MT"/>
                <a:cs typeface="Gill Sans MT"/>
              </a:rPr>
              <a:t>si</a:t>
            </a:r>
            <a:r>
              <a:rPr sz="4200" dirty="0">
                <a:latin typeface="Gill Sans MT"/>
                <a:cs typeface="Gill Sans MT"/>
              </a:rPr>
              <a:t>ti</a:t>
            </a:r>
            <a:r>
              <a:rPr sz="4200" spc="-85" dirty="0">
                <a:latin typeface="Gill Sans MT"/>
                <a:cs typeface="Gill Sans MT"/>
              </a:rPr>
              <a:t>v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40" dirty="0">
                <a:latin typeface="Gill Sans MT"/>
                <a:cs typeface="Gill Sans MT"/>
              </a:rPr>
              <a:t>l</a:t>
            </a:r>
            <a:r>
              <a:rPr sz="4200" spc="-340" dirty="0">
                <a:latin typeface="Gill Sans MT"/>
                <a:cs typeface="Gill Sans MT"/>
              </a:rPr>
              <a:t>y</a:t>
            </a:r>
            <a:r>
              <a:rPr sz="4200" dirty="0">
                <a:latin typeface="Gill Sans MT"/>
                <a:cs typeface="Gill Sans MT"/>
              </a:rPr>
              <a:t>,</a:t>
            </a:r>
            <a:r>
              <a:rPr sz="4200" spc="-425" dirty="0">
                <a:latin typeface="Gill Sans MT"/>
                <a:cs typeface="Gill Sans MT"/>
              </a:rPr>
              <a:t> </a:t>
            </a:r>
            <a:r>
              <a:rPr lang="en-US" sz="4200" spc="-42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</a:t>
            </a:r>
            <a:r>
              <a:rPr sz="4200" spc="-5" dirty="0">
                <a:latin typeface="Gill Sans MT"/>
                <a:cs typeface="Gill Sans MT"/>
              </a:rPr>
              <a:t>l</a:t>
            </a:r>
            <a:r>
              <a:rPr sz="4200" dirty="0">
                <a:latin typeface="Gill Sans MT"/>
                <a:cs typeface="Gill Sans MT"/>
              </a:rPr>
              <a:t>l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exp</a:t>
            </a:r>
            <a:r>
              <a:rPr sz="4200" spc="-8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s</a:t>
            </a:r>
            <a:r>
              <a:rPr sz="4200" dirty="0">
                <a:latin typeface="Gill Sans MT"/>
                <a:cs typeface="Gill Sans MT"/>
              </a:rPr>
              <a:t>s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dirty="0">
                <a:latin typeface="Gill Sans MT"/>
                <a:cs typeface="Gill Sans MT"/>
              </a:rPr>
              <a:t>ons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</a:t>
            </a:r>
            <a:r>
              <a:rPr sz="4200" spc="-8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of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p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spc="80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ticular  type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1784" y="3556000"/>
            <a:ext cx="10908665" cy="243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490"/>
              </a:lnSpc>
              <a:spcBef>
                <a:spcPts val="100"/>
              </a:spcBef>
            </a:pPr>
            <a:r>
              <a:rPr spc="-5" dirty="0"/>
              <a:t>Demo:</a:t>
            </a:r>
          </a:p>
          <a:p>
            <a:pPr algn="ctr">
              <a:lnSpc>
                <a:spcPts val="9490"/>
              </a:lnSpc>
            </a:pPr>
            <a:r>
              <a:rPr dirty="0">
                <a:latin typeface="Courier New"/>
                <a:cs typeface="Courier New"/>
              </a:rPr>
              <a:t>DoubleParrot.java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4128" y="4165600"/>
            <a:ext cx="917638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String</a:t>
            </a:r>
            <a:r>
              <a:rPr spc="-65" dirty="0"/>
              <a:t> </a:t>
            </a:r>
            <a:r>
              <a:rPr spc="-5" dirty="0"/>
              <a:t>Concatenation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14128" y="762000"/>
            <a:ext cx="917638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5" dirty="0">
                <a:latin typeface="Gill Sans MT"/>
                <a:cs typeface="Gill Sans MT"/>
              </a:rPr>
              <a:t>String</a:t>
            </a:r>
            <a:r>
              <a:rPr sz="8400" spc="-65" dirty="0">
                <a:latin typeface="Gill Sans MT"/>
                <a:cs typeface="Gill Sans MT"/>
              </a:rPr>
              <a:t> </a:t>
            </a:r>
            <a:r>
              <a:rPr sz="8400" spc="-5" dirty="0">
                <a:latin typeface="Gill Sans MT"/>
                <a:cs typeface="Gill Sans MT"/>
              </a:rPr>
              <a:t>Concatenation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6805" y="2419350"/>
            <a:ext cx="118605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10360" algn="l"/>
              </a:tabLst>
            </a:pPr>
            <a:r>
              <a:rPr sz="4200" spc="-5" dirty="0">
                <a:latin typeface="Gill Sans MT"/>
                <a:cs typeface="Gill Sans MT"/>
              </a:rPr>
              <a:t>Strings	can </a:t>
            </a:r>
            <a:r>
              <a:rPr sz="4200" dirty="0">
                <a:latin typeface="Gill Sans MT"/>
                <a:cs typeface="Gill Sans MT"/>
              </a:rPr>
              <a:t>be </a:t>
            </a:r>
            <a:r>
              <a:rPr sz="4200" spc="-5" dirty="0">
                <a:latin typeface="Gill Sans MT"/>
                <a:cs typeface="Gill Sans MT"/>
              </a:rPr>
              <a:t>combined together with the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spc="-50" dirty="0">
                <a:latin typeface="Gill Sans MT"/>
                <a:cs typeface="Gill Sans MT"/>
              </a:rPr>
              <a:t>operator.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4128" y="762000"/>
            <a:ext cx="917638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String</a:t>
            </a:r>
            <a:r>
              <a:rPr spc="-65" dirty="0"/>
              <a:t> </a:t>
            </a:r>
            <a:r>
              <a:rPr spc="-5" dirty="0"/>
              <a:t>Concatenation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594101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66805" y="2419350"/>
            <a:ext cx="11860530" cy="226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1597660" algn="l"/>
              </a:tabLst>
            </a:pPr>
            <a:r>
              <a:rPr sz="4200" spc="-5" dirty="0">
                <a:latin typeface="Gill Sans MT"/>
                <a:cs typeface="Gill Sans MT"/>
              </a:rPr>
              <a:t>Strings	can </a:t>
            </a:r>
            <a:r>
              <a:rPr sz="4200" dirty="0">
                <a:latin typeface="Gill Sans MT"/>
                <a:cs typeface="Gill Sans MT"/>
              </a:rPr>
              <a:t>be </a:t>
            </a:r>
            <a:r>
              <a:rPr sz="4200" spc="-5" dirty="0">
                <a:latin typeface="Gill Sans MT"/>
                <a:cs typeface="Gill Sans MT"/>
              </a:rPr>
              <a:t>combined together with the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spc="-50" dirty="0">
                <a:latin typeface="Gill Sans MT"/>
                <a:cs typeface="Gill Sans MT"/>
              </a:rPr>
              <a:t>operator.</a:t>
            </a:r>
            <a:endParaRPr sz="42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550">
              <a:latin typeface="Times New Roman"/>
              <a:cs typeface="Times New Roman"/>
            </a:endParaRPr>
          </a:p>
          <a:p>
            <a:pPr marR="12700" algn="ctr">
              <a:lnSpc>
                <a:spcPct val="100000"/>
              </a:lnSpc>
            </a:pPr>
            <a:r>
              <a:rPr sz="4200" spc="-5" dirty="0">
                <a:latin typeface="Courier New"/>
                <a:cs typeface="Courier New"/>
              </a:rPr>
              <a:t>“foo”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2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“bar”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4128" y="762000"/>
            <a:ext cx="917638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String</a:t>
            </a:r>
            <a:r>
              <a:rPr spc="-65" dirty="0"/>
              <a:t> </a:t>
            </a:r>
            <a:r>
              <a:rPr spc="-5" dirty="0"/>
              <a:t>Concatenation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594101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66805" y="2419350"/>
            <a:ext cx="11860530" cy="3072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1597660" algn="l"/>
              </a:tabLst>
            </a:pPr>
            <a:r>
              <a:rPr sz="4200" spc="-5" dirty="0">
                <a:latin typeface="Gill Sans MT"/>
                <a:cs typeface="Gill Sans MT"/>
              </a:rPr>
              <a:t>Strings	can </a:t>
            </a:r>
            <a:r>
              <a:rPr sz="4200" dirty="0">
                <a:latin typeface="Gill Sans MT"/>
                <a:cs typeface="Gill Sans MT"/>
              </a:rPr>
              <a:t>be </a:t>
            </a:r>
            <a:r>
              <a:rPr sz="4200" spc="-5" dirty="0">
                <a:latin typeface="Gill Sans MT"/>
                <a:cs typeface="Gill Sans MT"/>
              </a:rPr>
              <a:t>combined together with the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spc="-50" dirty="0">
                <a:latin typeface="Gill Sans MT"/>
                <a:cs typeface="Gill Sans MT"/>
              </a:rPr>
              <a:t>operator.</a:t>
            </a:r>
            <a:endParaRPr sz="42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400">
              <a:latin typeface="Times New Roman"/>
              <a:cs typeface="Times New Roman"/>
            </a:endParaRPr>
          </a:p>
          <a:p>
            <a:pPr marL="3839210" marR="3852545" algn="ctr">
              <a:lnSpc>
                <a:spcPct val="126000"/>
              </a:lnSpc>
            </a:pPr>
            <a:r>
              <a:rPr sz="4200" spc="-5" dirty="0">
                <a:latin typeface="Courier New"/>
                <a:cs typeface="Courier New"/>
              </a:rPr>
              <a:t>“foo”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“bar”  “foobar”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1607</TotalTime>
  <Words>696</Words>
  <Application>Microsoft Office PowerPoint</Application>
  <PresentationFormat>Custom</PresentationFormat>
  <Paragraphs>259</Paragraphs>
  <Slides>50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Arial</vt:lpstr>
      <vt:lpstr>Calibri</vt:lpstr>
      <vt:lpstr>Courier New</vt:lpstr>
      <vt:lpstr>Gill Sans MT</vt:lpstr>
      <vt:lpstr>Lucida Sans Unicode</vt:lpstr>
      <vt:lpstr>Times New Roman</vt:lpstr>
      <vt:lpstr>Wingdings</vt:lpstr>
      <vt:lpstr>Office Theme</vt:lpstr>
      <vt:lpstr>COMP 110/L Lecture 3  Maryam Jalali     Slides are adapted from Dr. Kyle Dewey</vt:lpstr>
      <vt:lpstr>Outline</vt:lpstr>
      <vt:lpstr>Types</vt:lpstr>
      <vt:lpstr>Expressions</vt:lpstr>
      <vt:lpstr>Types</vt:lpstr>
      <vt:lpstr>String Concatenation</vt:lpstr>
      <vt:lpstr>PowerPoint Presentation</vt:lpstr>
      <vt:lpstr>String Concatenation</vt:lpstr>
      <vt:lpstr>String Concatenation</vt:lpstr>
      <vt:lpstr>String Concatenation</vt:lpstr>
      <vt:lpstr>String Concatenation</vt:lpstr>
      <vt:lpstr>Demo: StringConcat.java</vt:lpstr>
      <vt:lpstr>Concatenation with int String concatenation also works with  Strings and integers (int).</vt:lpstr>
      <vt:lpstr>Concatenation with int</vt:lpstr>
      <vt:lpstr>Concatenation with int</vt:lpstr>
      <vt:lpstr>Concatenation with int</vt:lpstr>
      <vt:lpstr>Concatenation with int</vt:lpstr>
      <vt:lpstr>Demo: IntStringConcat.java</vt:lpstr>
      <vt:lpstr>Variables</vt:lpstr>
      <vt:lpstr>Variables</vt:lpstr>
      <vt:lpstr>Variables</vt:lpstr>
      <vt:lpstr>Variables</vt:lpstr>
      <vt:lpstr>Variables</vt:lpstr>
      <vt:lpstr>Variables</vt:lpstr>
      <vt:lpstr>Variables</vt:lpstr>
      <vt:lpstr>Variables</vt:lpstr>
      <vt:lpstr>Variables</vt:lpstr>
      <vt:lpstr>Variables</vt:lpstr>
      <vt:lpstr>Getting a Box</vt:lpstr>
      <vt:lpstr>Getting a Box</vt:lpstr>
      <vt:lpstr>Getting a Box</vt:lpstr>
      <vt:lpstr>Getting a Box</vt:lpstr>
      <vt:lpstr>Example: VariableDeclarations.java</vt:lpstr>
      <vt:lpstr>Putting Values in the Box</vt:lpstr>
      <vt:lpstr>Putting Values in the Box</vt:lpstr>
      <vt:lpstr>Putting Values in the Box</vt:lpstr>
      <vt:lpstr>Retrieving Values from  the Box</vt:lpstr>
      <vt:lpstr>Retrieving Values from  the Box</vt:lpstr>
      <vt:lpstr>Example: VariableUsage.java</vt:lpstr>
      <vt:lpstr>Question</vt:lpstr>
      <vt:lpstr>Question</vt:lpstr>
      <vt:lpstr>User Input</vt:lpstr>
      <vt:lpstr>Program Input</vt:lpstr>
      <vt:lpstr>PowerPoint Presentation</vt:lpstr>
      <vt:lpstr>Reading in Input</vt:lpstr>
      <vt:lpstr>Reading in Integers (int)</vt:lpstr>
      <vt:lpstr>Demo: AddTwo.java</vt:lpstr>
      <vt:lpstr>Reading in Text (String)</vt:lpstr>
      <vt:lpstr>Demo: Parrot.java</vt:lpstr>
      <vt:lpstr>Demo: DoubleParrot.java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110/L Lecture 3 Kyle Dewey</dc:title>
  <dc:creator>Maryam</dc:creator>
  <cp:lastModifiedBy>Maryam</cp:lastModifiedBy>
  <cp:revision>41</cp:revision>
  <dcterms:created xsi:type="dcterms:W3CDTF">2019-09-02T21:23:24Z</dcterms:created>
  <dcterms:modified xsi:type="dcterms:W3CDTF">2020-08-16T04:29:52Z</dcterms:modified>
</cp:coreProperties>
</file>