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318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</p:sldIdLst>
  <p:sldSz cx="13004800" cy="10744200"/>
  <p:notesSz cx="13004800" cy="10744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049" autoAdjust="0"/>
  </p:normalViewPr>
  <p:slideViewPr>
    <p:cSldViewPr>
      <p:cViewPr varScale="1">
        <p:scale>
          <a:sx n="45" d="100"/>
          <a:sy n="45" d="100"/>
        </p:scale>
        <p:origin x="2148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5381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5381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523EC8-32B3-4C15-BBF8-7FDEE37B2CBA}" type="datetimeFigureOut">
              <a:rPr lang="en-US" smtClean="0"/>
              <a:t>8/15/2020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8475" y="1343025"/>
            <a:ext cx="4387850" cy="3625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5170488"/>
            <a:ext cx="10404475" cy="42306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206038"/>
            <a:ext cx="5635625" cy="5381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10206038"/>
            <a:ext cx="5635625" cy="5381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D04F8E-815A-4378-90DC-DEED48D0C9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873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lang="en-US" sz="1200" dirty="0">
                <a:latin typeface="Lucida Sans Unicode"/>
                <a:cs typeface="Lucida Sans Unicode"/>
              </a:rPr>
              <a:t>-If we </a:t>
            </a:r>
            <a:r>
              <a:rPr lang="en-US" sz="1200" spc="-5" dirty="0">
                <a:latin typeface="Lucida Sans Unicode"/>
                <a:cs typeface="Lucida Sans Unicode"/>
              </a:rPr>
              <a:t>try this with </a:t>
            </a:r>
            <a:r>
              <a:rPr lang="en-US" sz="1200" dirty="0">
                <a:latin typeface="Lucida Sans Unicode"/>
                <a:cs typeface="Lucida Sans Unicode"/>
              </a:rPr>
              <a:t>a </a:t>
            </a:r>
            <a:r>
              <a:rPr lang="en-US" sz="1200" spc="-5" dirty="0">
                <a:latin typeface="Lucida Sans Unicode"/>
                <a:cs typeface="Lucida Sans Unicode"/>
              </a:rPr>
              <a:t>really </a:t>
            </a:r>
            <a:r>
              <a:rPr lang="en-US" sz="1200" dirty="0">
                <a:latin typeface="Lucida Sans Unicode"/>
                <a:cs typeface="Lucida Sans Unicode"/>
              </a:rPr>
              <a:t>big </a:t>
            </a:r>
            <a:r>
              <a:rPr lang="en-US" sz="1200" spc="-5" dirty="0">
                <a:latin typeface="Lucida Sans Unicode"/>
                <a:cs typeface="Lucida Sans Unicode"/>
              </a:rPr>
              <a:t>number (e.g., 9876543210), </a:t>
            </a:r>
            <a:r>
              <a:rPr lang="en-US" sz="1200" dirty="0">
                <a:latin typeface="Lucida Sans Unicode"/>
                <a:cs typeface="Lucida Sans Unicode"/>
              </a:rPr>
              <a:t>it will </a:t>
            </a:r>
            <a:r>
              <a:rPr lang="en-US" sz="1200" spc="-5" dirty="0">
                <a:latin typeface="Lucida Sans Unicode"/>
                <a:cs typeface="Lucida Sans Unicode"/>
              </a:rPr>
              <a:t>outright</a:t>
            </a:r>
            <a:r>
              <a:rPr lang="en-US" sz="1200" spc="3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crash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 marR="5080">
              <a:lnSpc>
                <a:spcPts val="2600"/>
              </a:lnSpc>
              <a:spcBef>
                <a:spcPts val="100"/>
              </a:spcBef>
            </a:pPr>
            <a:r>
              <a:rPr lang="en-US" sz="1200" dirty="0">
                <a:latin typeface="Lucida Sans Unicode"/>
                <a:cs typeface="Lucida Sans Unicode"/>
              </a:rPr>
              <a:t>-If we </a:t>
            </a:r>
            <a:r>
              <a:rPr lang="en-US" sz="1200" spc="-5" dirty="0">
                <a:latin typeface="Lucida Sans Unicode"/>
                <a:cs typeface="Lucida Sans Unicode"/>
              </a:rPr>
              <a:t>try </a:t>
            </a:r>
            <a:r>
              <a:rPr lang="en-US" sz="1200" dirty="0">
                <a:latin typeface="Lucida Sans Unicode"/>
                <a:cs typeface="Lucida Sans Unicode"/>
              </a:rPr>
              <a:t>it </a:t>
            </a:r>
            <a:r>
              <a:rPr lang="en-US" sz="1200" spc="-5" dirty="0">
                <a:latin typeface="Lucida Sans Unicode"/>
                <a:cs typeface="Lucida Sans Unicode"/>
              </a:rPr>
              <a:t>with two still pretty </a:t>
            </a:r>
            <a:r>
              <a:rPr lang="en-US" sz="1200" dirty="0">
                <a:latin typeface="Lucida Sans Unicode"/>
                <a:cs typeface="Lucida Sans Unicode"/>
              </a:rPr>
              <a:t>big </a:t>
            </a:r>
            <a:r>
              <a:rPr lang="en-US" sz="1200" spc="-5" dirty="0">
                <a:latin typeface="Lucida Sans Unicode"/>
                <a:cs typeface="Lucida Sans Unicode"/>
              </a:rPr>
              <a:t>numbers (e.g., 1234567890 and 1234567890), </a:t>
            </a:r>
            <a:r>
              <a:rPr lang="en-US" sz="1200" dirty="0">
                <a:latin typeface="Lucida Sans Unicode"/>
                <a:cs typeface="Lucida Sans Unicode"/>
              </a:rPr>
              <a:t>it will  produce </a:t>
            </a:r>
            <a:r>
              <a:rPr lang="en-US" sz="1200" spc="-5" dirty="0">
                <a:latin typeface="Lucida Sans Unicode"/>
                <a:cs typeface="Lucida Sans Unicode"/>
              </a:rPr>
              <a:t>incorrect results, even getting </a:t>
            </a:r>
            <a:r>
              <a:rPr lang="en-US" sz="1200" dirty="0">
                <a:latin typeface="Lucida Sans Unicode"/>
                <a:cs typeface="Lucida Sans Unicode"/>
              </a:rPr>
              <a:t>a </a:t>
            </a:r>
            <a:r>
              <a:rPr lang="en-US" sz="1200" spc="-5" dirty="0">
                <a:latin typeface="Lucida Sans Unicode"/>
                <a:cs typeface="Lucida Sans Unicode"/>
              </a:rPr>
              <a:t>negative number </a:t>
            </a:r>
            <a:r>
              <a:rPr lang="en-US" sz="1200" dirty="0">
                <a:latin typeface="Lucida Sans Unicode"/>
                <a:cs typeface="Lucida Sans Unicode"/>
              </a:rPr>
              <a:t>out of </a:t>
            </a:r>
            <a:r>
              <a:rPr lang="en-US" sz="1200" spc="-5" dirty="0">
                <a:latin typeface="Lucida Sans Unicode"/>
                <a:cs typeface="Lucida Sans Unicode"/>
              </a:rPr>
              <a:t>two positive</a:t>
            </a:r>
            <a:r>
              <a:rPr lang="en-US" sz="1200" spc="7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numbers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04F8E-815A-4378-90DC-DEED48D0C9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702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lang="en-US" sz="1200" dirty="0">
                <a:latin typeface="Lucida Sans Unicode"/>
                <a:cs typeface="Lucida Sans Unicode"/>
              </a:rPr>
              <a:t>-If we </a:t>
            </a:r>
            <a:r>
              <a:rPr lang="en-US" sz="1200" spc="-5" dirty="0">
                <a:latin typeface="Lucida Sans Unicode"/>
                <a:cs typeface="Lucida Sans Unicode"/>
              </a:rPr>
              <a:t>try to </a:t>
            </a:r>
            <a:r>
              <a:rPr lang="en-US" sz="1200" dirty="0">
                <a:latin typeface="Lucida Sans Unicode"/>
                <a:cs typeface="Lucida Sans Unicode"/>
              </a:rPr>
              <a:t>put in a </a:t>
            </a:r>
            <a:r>
              <a:rPr lang="en-US" sz="1200" spc="-5" dirty="0">
                <a:latin typeface="Lucida Sans Unicode"/>
                <a:cs typeface="Lucida Sans Unicode"/>
              </a:rPr>
              <a:t>floating-point value, </a:t>
            </a:r>
            <a:r>
              <a:rPr lang="en-US" sz="1200" dirty="0">
                <a:latin typeface="Lucida Sans Unicode"/>
                <a:cs typeface="Lucida Sans Unicode"/>
              </a:rPr>
              <a:t>it </a:t>
            </a:r>
            <a:r>
              <a:rPr lang="en-US" sz="1200" spc="-5" dirty="0">
                <a:latin typeface="Lucida Sans Unicode"/>
                <a:cs typeface="Lucida Sans Unicode"/>
              </a:rPr>
              <a:t>outright</a:t>
            </a:r>
            <a:r>
              <a:rPr lang="en-US" sz="120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crashes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>
              <a:lnSpc>
                <a:spcPts val="2620"/>
              </a:lnSpc>
            </a:pPr>
            <a:r>
              <a:rPr lang="en-US" sz="1200" dirty="0">
                <a:latin typeface="Lucida Sans Unicode"/>
                <a:cs typeface="Lucida Sans Unicode"/>
              </a:rPr>
              <a:t>-We </a:t>
            </a:r>
            <a:r>
              <a:rPr lang="en-US" sz="1200" spc="-5" dirty="0">
                <a:latin typeface="Lucida Sans Unicode"/>
                <a:cs typeface="Lucida Sans Unicode"/>
              </a:rPr>
              <a:t>want </a:t>
            </a:r>
            <a:r>
              <a:rPr lang="en-US" sz="1200" dirty="0">
                <a:latin typeface="Lucida Sans Unicode"/>
                <a:cs typeface="Lucida Sans Unicode"/>
              </a:rPr>
              <a:t>support for </a:t>
            </a:r>
            <a:r>
              <a:rPr lang="en-US" sz="1200" spc="-5" dirty="0">
                <a:latin typeface="Lucida Sans Unicode"/>
                <a:cs typeface="Lucida Sans Unicode"/>
              </a:rPr>
              <a:t>floating-point values (these are really</a:t>
            </a:r>
            <a:r>
              <a:rPr lang="en-US" sz="1200" spc="4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useful!)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04F8E-815A-4378-90DC-DEED48D0C9F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19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float gives you approx. 6-7 decimal digits precision while a double gives you approx. 15-16. Also the range of numbers is larger for double.</a:t>
            </a:r>
          </a:p>
          <a:p>
            <a:r>
              <a:rPr lang="en-US" dirty="0"/>
              <a:t>A double needs 8 bytes of storage space while a float needs just 4 bytes.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04F8E-815A-4378-90DC-DEED48D0C9F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294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Type </a:t>
            </a:r>
            <a:r>
              <a:rPr lang="en-US" b="1" dirty="0"/>
              <a:t>Casting</a:t>
            </a:r>
            <a:r>
              <a:rPr lang="en-US" dirty="0"/>
              <a:t> in </a:t>
            </a:r>
            <a:r>
              <a:rPr lang="en-US" b="1" dirty="0"/>
              <a:t>Java</a:t>
            </a:r>
            <a:r>
              <a:rPr lang="en-US" dirty="0"/>
              <a:t>. Type </a:t>
            </a:r>
            <a:r>
              <a:rPr lang="en-US" b="1" dirty="0"/>
              <a:t>casting</a:t>
            </a:r>
            <a:r>
              <a:rPr lang="en-US" dirty="0"/>
              <a:t> is used to convert an object or variable of one type into another.</a:t>
            </a:r>
          </a:p>
          <a:p>
            <a:r>
              <a:rPr lang="en-US" dirty="0"/>
              <a:t>Syntax. </a:t>
            </a:r>
            <a:r>
              <a:rPr lang="en-US" dirty="0" err="1"/>
              <a:t>dataType</a:t>
            </a:r>
            <a:r>
              <a:rPr lang="en-US" dirty="0"/>
              <a:t> </a:t>
            </a:r>
            <a:r>
              <a:rPr lang="en-US" dirty="0" err="1"/>
              <a:t>variableName</a:t>
            </a:r>
            <a:r>
              <a:rPr lang="en-US" dirty="0"/>
              <a:t> = (</a:t>
            </a:r>
            <a:r>
              <a:rPr lang="en-US" dirty="0" err="1"/>
              <a:t>dataType</a:t>
            </a:r>
            <a:r>
              <a:rPr lang="en-US" dirty="0"/>
              <a:t>) </a:t>
            </a:r>
            <a:r>
              <a:rPr lang="en-US" dirty="0" err="1"/>
              <a:t>variableToConvert</a:t>
            </a:r>
            <a:r>
              <a:rPr lang="en-US" dirty="0"/>
              <a:t>;</a:t>
            </a:r>
          </a:p>
          <a:p>
            <a:r>
              <a:rPr lang="en-US" dirty="0"/>
              <a:t>Notes. There are two </a:t>
            </a:r>
            <a:r>
              <a:rPr lang="en-US" b="1" dirty="0"/>
              <a:t>casting</a:t>
            </a:r>
            <a:r>
              <a:rPr lang="en-US" dirty="0"/>
              <a:t> directions: narrowing (larger to smaller type) and widening (smaller to larger type). ... </a:t>
            </a:r>
          </a:p>
          <a:p>
            <a:r>
              <a:rPr lang="en-US" dirty="0"/>
              <a:t>In Java, there are two types of casting:</a:t>
            </a:r>
          </a:p>
          <a:p>
            <a:r>
              <a:rPr lang="en-US" b="1" dirty="0"/>
              <a:t>Widening Casting</a:t>
            </a:r>
            <a:r>
              <a:rPr lang="en-US" dirty="0"/>
              <a:t> (automatically) - converting a smaller type to a larger type size</a:t>
            </a:r>
            <a:br>
              <a:rPr lang="en-US" dirty="0"/>
            </a:br>
            <a:r>
              <a:rPr lang="en-US" dirty="0"/>
              <a:t>byte -&gt; short -&gt; char -&gt; int -&gt; long -&gt; float -&gt; double</a:t>
            </a:r>
            <a:br>
              <a:rPr lang="en-US" dirty="0"/>
            </a:br>
            <a:r>
              <a:rPr lang="en-US" b="1" dirty="0"/>
              <a:t>Narrowing Casting</a:t>
            </a:r>
            <a:r>
              <a:rPr lang="en-US" dirty="0"/>
              <a:t> (manually) - converting a larger type to a smaller size type</a:t>
            </a:r>
            <a:br>
              <a:rPr lang="en-US" dirty="0"/>
            </a:br>
            <a:r>
              <a:rPr lang="en-US" dirty="0"/>
              <a:t>double -&gt; float -&gt; long -&gt; int -&gt; char -&gt; short -&gt; byte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04F8E-815A-4378-90DC-DEED48D0C9F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143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04F8E-815A-4378-90DC-DEED48D0C9F7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1711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lang="en-US" sz="1200" dirty="0">
                <a:latin typeface="Lucida Sans Unicode"/>
                <a:cs typeface="Lucida Sans Unicode"/>
              </a:rPr>
              <a:t>-This range is around </a:t>
            </a:r>
            <a:r>
              <a:rPr lang="en-US" sz="1200" spc="-5" dirty="0">
                <a:latin typeface="Lucida Sans Unicode"/>
                <a:cs typeface="Lucida Sans Unicode"/>
              </a:rPr>
              <a:t>+/- </a:t>
            </a:r>
            <a:r>
              <a:rPr lang="en-US" sz="1200" dirty="0">
                <a:latin typeface="Lucida Sans Unicode"/>
                <a:cs typeface="Lucida Sans Unicode"/>
              </a:rPr>
              <a:t>2</a:t>
            </a:r>
            <a:r>
              <a:rPr lang="en-US" sz="1200" spc="-5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billion.</a:t>
            </a:r>
          </a:p>
          <a:p>
            <a:pPr marL="12700" marR="5080">
              <a:lnSpc>
                <a:spcPts val="2600"/>
              </a:lnSpc>
              <a:spcBef>
                <a:spcPts val="100"/>
              </a:spcBef>
            </a:pPr>
            <a:r>
              <a:rPr lang="en-US" sz="1200" dirty="0">
                <a:latin typeface="Lucida Sans Unicode"/>
                <a:cs typeface="Lucida Sans Unicode"/>
              </a:rPr>
              <a:t>-2 billion sounds like a </a:t>
            </a:r>
            <a:r>
              <a:rPr lang="en-US" sz="1200" spc="-5" dirty="0">
                <a:latin typeface="Lucida Sans Unicode"/>
                <a:cs typeface="Lucida Sans Unicode"/>
              </a:rPr>
              <a:t>lot, and it’s </a:t>
            </a:r>
            <a:r>
              <a:rPr lang="en-US" sz="1200" dirty="0">
                <a:latin typeface="Lucida Sans Unicode"/>
                <a:cs typeface="Lucida Sans Unicode"/>
              </a:rPr>
              <a:t>big </a:t>
            </a:r>
            <a:r>
              <a:rPr lang="en-US" sz="1200" spc="-5" dirty="0">
                <a:latin typeface="Lucida Sans Unicode"/>
                <a:cs typeface="Lucida Sans Unicode"/>
              </a:rPr>
              <a:t>enough </a:t>
            </a:r>
            <a:r>
              <a:rPr lang="en-US" sz="1200" dirty="0">
                <a:latin typeface="Lucida Sans Unicode"/>
                <a:cs typeface="Lucida Sans Unicode"/>
              </a:rPr>
              <a:t>for most </a:t>
            </a:r>
            <a:r>
              <a:rPr lang="en-US" sz="1200" spc="-5" dirty="0">
                <a:latin typeface="Lucida Sans Unicode"/>
                <a:cs typeface="Lucida Sans Unicode"/>
              </a:rPr>
              <a:t>things, </a:t>
            </a:r>
            <a:r>
              <a:rPr lang="en-US" sz="1200" dirty="0">
                <a:latin typeface="Lucida Sans Unicode"/>
                <a:cs typeface="Lucida Sans Unicode"/>
              </a:rPr>
              <a:t>but </a:t>
            </a:r>
            <a:r>
              <a:rPr lang="en-US" sz="1200" spc="-5" dirty="0">
                <a:latin typeface="Lucida Sans Unicode"/>
                <a:cs typeface="Lucida Sans Unicode"/>
              </a:rPr>
              <a:t>there are </a:t>
            </a:r>
            <a:r>
              <a:rPr lang="en-US" sz="1200" dirty="0">
                <a:latin typeface="Lucida Sans Unicode"/>
                <a:cs typeface="Lucida Sans Unicode"/>
              </a:rPr>
              <a:t>7 billion </a:t>
            </a:r>
            <a:r>
              <a:rPr lang="en-US" sz="1200" spc="-5">
                <a:latin typeface="Lucida Sans Unicode"/>
                <a:cs typeface="Lucida Sans Unicode"/>
              </a:rPr>
              <a:t>people </a:t>
            </a:r>
            <a:r>
              <a:rPr lang="en-US" sz="1200">
                <a:latin typeface="Lucida Sans Unicode"/>
                <a:cs typeface="Lucida Sans Unicode"/>
              </a:rPr>
              <a:t>on </a:t>
            </a:r>
            <a:r>
              <a:rPr lang="en-US" sz="1200" spc="-5" dirty="0">
                <a:latin typeface="Lucida Sans Unicode"/>
                <a:cs typeface="Lucida Sans Unicode"/>
              </a:rPr>
              <a:t>the</a:t>
            </a:r>
            <a:r>
              <a:rPr lang="en-US" sz="1200" spc="-1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planet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04F8E-815A-4378-90DC-DEED48D0C9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642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b="1" dirty="0"/>
              <a:t>Integer is a signed 32 bit integer type</a:t>
            </a:r>
          </a:p>
          <a:p>
            <a:r>
              <a:rPr lang="en-US" dirty="0"/>
              <a:t>Denoted as </a:t>
            </a:r>
            <a:r>
              <a:rPr lang="en-US" b="1" dirty="0"/>
              <a:t>Int</a:t>
            </a:r>
            <a:endParaRPr lang="en-US" dirty="0"/>
          </a:p>
          <a:p>
            <a:r>
              <a:rPr lang="en-US" dirty="0"/>
              <a:t>Size = </a:t>
            </a:r>
            <a:r>
              <a:rPr lang="en-US" b="1" dirty="0"/>
              <a:t>32 bits (4byte)</a:t>
            </a:r>
            <a:endParaRPr lang="en-US" dirty="0"/>
          </a:p>
          <a:p>
            <a:r>
              <a:rPr lang="en-US" dirty="0"/>
              <a:t>Can hold integers of range </a:t>
            </a:r>
            <a:r>
              <a:rPr lang="en-US" b="1" dirty="0"/>
              <a:t>-2,147,483,648 to 2,147,483,647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Long is a signed 64 bit integer type</a:t>
            </a:r>
          </a:p>
          <a:p>
            <a:r>
              <a:rPr lang="en-US" dirty="0"/>
              <a:t>Denoted as </a:t>
            </a:r>
            <a:r>
              <a:rPr lang="en-US" b="1" dirty="0"/>
              <a:t>Long</a:t>
            </a:r>
            <a:endParaRPr lang="en-US" dirty="0"/>
          </a:p>
          <a:p>
            <a:r>
              <a:rPr lang="en-US" dirty="0"/>
              <a:t>Size = </a:t>
            </a:r>
            <a:r>
              <a:rPr lang="en-US" b="1" dirty="0"/>
              <a:t>64 bits (8byte)</a:t>
            </a:r>
            <a:endParaRPr lang="en-US" dirty="0"/>
          </a:p>
          <a:p>
            <a:r>
              <a:rPr lang="en-US" dirty="0"/>
              <a:t>Can hold integers of range </a:t>
            </a:r>
            <a:r>
              <a:rPr lang="en-US" b="1" dirty="0"/>
              <a:t>-9,223,372,036,854,775,808 to 9,223,372,036,854,775,807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04F8E-815A-4378-90DC-DEED48D0C9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631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lang="en-US" sz="1200" spc="-5" dirty="0">
                <a:latin typeface="Lucida Sans Unicode"/>
                <a:cs typeface="Lucida Sans Unicode"/>
              </a:rPr>
              <a:t>-Instead </a:t>
            </a:r>
            <a:r>
              <a:rPr lang="en-US" sz="1200" dirty="0">
                <a:latin typeface="Lucida Sans Unicode"/>
                <a:cs typeface="Lucida Sans Unicode"/>
              </a:rPr>
              <a:t>of </a:t>
            </a:r>
            <a:r>
              <a:rPr lang="en-US" sz="1200" spc="-5" dirty="0">
                <a:latin typeface="Lucida Sans Unicode"/>
                <a:cs typeface="Lucida Sans Unicode"/>
              </a:rPr>
              <a:t>declaring an </a:t>
            </a:r>
            <a:r>
              <a:rPr lang="en-US" sz="1200" dirty="0">
                <a:latin typeface="Lucida Sans Unicode"/>
                <a:cs typeface="Lucida Sans Unicode"/>
              </a:rPr>
              <a:t>int </a:t>
            </a:r>
            <a:r>
              <a:rPr lang="en-US" sz="1200" spc="-5" dirty="0">
                <a:latin typeface="Lucida Sans Unicode"/>
                <a:cs typeface="Lucida Sans Unicode"/>
              </a:rPr>
              <a:t>variable, </a:t>
            </a:r>
            <a:r>
              <a:rPr lang="en-US" sz="1200" dirty="0">
                <a:latin typeface="Lucida Sans Unicode"/>
                <a:cs typeface="Lucida Sans Unicode"/>
              </a:rPr>
              <a:t>we </a:t>
            </a:r>
            <a:r>
              <a:rPr lang="en-US" sz="1200" spc="-5" dirty="0">
                <a:latin typeface="Lucida Sans Unicode"/>
                <a:cs typeface="Lucida Sans Unicode"/>
              </a:rPr>
              <a:t>can declare </a:t>
            </a:r>
            <a:r>
              <a:rPr lang="en-US" sz="1200" dirty="0">
                <a:latin typeface="Lucida Sans Unicode"/>
                <a:cs typeface="Lucida Sans Unicode"/>
              </a:rPr>
              <a:t>a long</a:t>
            </a:r>
            <a:r>
              <a:rPr lang="en-US" sz="1200" spc="6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variable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>
              <a:lnSpc>
                <a:spcPts val="2620"/>
              </a:lnSpc>
            </a:pPr>
            <a:r>
              <a:rPr lang="en-US" sz="1200" dirty="0">
                <a:latin typeface="Lucida Sans Unicode"/>
                <a:cs typeface="Lucida Sans Unicode"/>
              </a:rPr>
              <a:t>-We </a:t>
            </a:r>
            <a:r>
              <a:rPr lang="en-US" sz="1200" spc="-5" dirty="0">
                <a:latin typeface="Lucida Sans Unicode"/>
                <a:cs typeface="Lucida Sans Unicode"/>
              </a:rPr>
              <a:t>can read </a:t>
            </a:r>
            <a:r>
              <a:rPr lang="en-US" sz="1200" dirty="0">
                <a:latin typeface="Lucida Sans Unicode"/>
                <a:cs typeface="Lucida Sans Unicode"/>
              </a:rPr>
              <a:t>in a long using </a:t>
            </a:r>
            <a:r>
              <a:rPr lang="en-US" sz="1200" spc="-5" dirty="0" err="1">
                <a:latin typeface="Lucida Sans Unicode"/>
                <a:cs typeface="Lucida Sans Unicode"/>
              </a:rPr>
              <a:t>nextLong</a:t>
            </a:r>
            <a:r>
              <a:rPr lang="en-US" sz="1200" spc="-5" dirty="0">
                <a:latin typeface="Lucida Sans Unicode"/>
                <a:cs typeface="Lucida Sans Unicode"/>
              </a:rPr>
              <a:t>(), as opposed to</a:t>
            </a:r>
            <a:r>
              <a:rPr lang="en-US" sz="1200" spc="25" dirty="0">
                <a:latin typeface="Lucida Sans Unicode"/>
                <a:cs typeface="Lucida Sans Unicode"/>
              </a:rPr>
              <a:t> </a:t>
            </a:r>
            <a:r>
              <a:rPr lang="en-US" sz="1200" spc="-5" dirty="0" err="1">
                <a:latin typeface="Lucida Sans Unicode"/>
                <a:cs typeface="Lucida Sans Unicode"/>
              </a:rPr>
              <a:t>nextInt</a:t>
            </a:r>
            <a:r>
              <a:rPr lang="en-US" sz="1200" spc="-5" dirty="0">
                <a:latin typeface="Lucida Sans Unicode"/>
                <a:cs typeface="Lucida Sans Unicode"/>
              </a:rPr>
              <a:t>()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04F8E-815A-4378-90DC-DEED48D0C9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9536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-Intuition: </a:t>
            </a:r>
            <a:r>
              <a:rPr lang="en-US" sz="1200" dirty="0">
                <a:latin typeface="Lucida Sans Unicode"/>
                <a:cs typeface="Lucida Sans Unicode"/>
              </a:rPr>
              <a:t>long is </a:t>
            </a:r>
            <a:r>
              <a:rPr lang="en-US" sz="1200" spc="-5" dirty="0">
                <a:latin typeface="Lucida Sans Unicode"/>
                <a:cs typeface="Lucida Sans Unicode"/>
              </a:rPr>
              <a:t>bigger, </a:t>
            </a:r>
            <a:r>
              <a:rPr lang="en-US" sz="1200" dirty="0">
                <a:latin typeface="Lucida Sans Unicode"/>
                <a:cs typeface="Lucida Sans Unicode"/>
              </a:rPr>
              <a:t>so it</a:t>
            </a:r>
            <a:r>
              <a:rPr lang="en-US" sz="1200" spc="-40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wins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04F8E-815A-4378-90DC-DEED48D0C9F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649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-Intuition: </a:t>
            </a:r>
            <a:r>
              <a:rPr lang="en-US" sz="1200" dirty="0">
                <a:latin typeface="Lucida Sans Unicode"/>
                <a:cs typeface="Lucida Sans Unicode"/>
              </a:rPr>
              <a:t>long is </a:t>
            </a:r>
            <a:r>
              <a:rPr lang="en-US" sz="1200" spc="-5" dirty="0">
                <a:latin typeface="Lucida Sans Unicode"/>
                <a:cs typeface="Lucida Sans Unicode"/>
              </a:rPr>
              <a:t>bigger, </a:t>
            </a:r>
            <a:r>
              <a:rPr lang="en-US" sz="1200" dirty="0">
                <a:latin typeface="Lucida Sans Unicode"/>
                <a:cs typeface="Lucida Sans Unicode"/>
              </a:rPr>
              <a:t>so it</a:t>
            </a:r>
            <a:r>
              <a:rPr lang="en-US" sz="1200" spc="-40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wins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04F8E-815A-4378-90DC-DEED48D0C9F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53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-Intuition: </a:t>
            </a:r>
            <a:r>
              <a:rPr lang="en-US" sz="1200" dirty="0">
                <a:latin typeface="Lucida Sans Unicode"/>
                <a:cs typeface="Lucida Sans Unicode"/>
              </a:rPr>
              <a:t>long is </a:t>
            </a:r>
            <a:r>
              <a:rPr lang="en-US" sz="1200" spc="-5" dirty="0">
                <a:latin typeface="Lucida Sans Unicode"/>
                <a:cs typeface="Lucida Sans Unicode"/>
              </a:rPr>
              <a:t>bigger, </a:t>
            </a:r>
            <a:r>
              <a:rPr lang="en-US" sz="1200" dirty="0">
                <a:latin typeface="Lucida Sans Unicode"/>
                <a:cs typeface="Lucida Sans Unicode"/>
              </a:rPr>
              <a:t>so it</a:t>
            </a:r>
            <a:r>
              <a:rPr lang="en-US" sz="1200" spc="-40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wins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04F8E-815A-4378-90DC-DEED48D0C9F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-Intuition: </a:t>
            </a:r>
            <a:r>
              <a:rPr lang="en-US" sz="1200" dirty="0">
                <a:latin typeface="Lucida Sans Unicode"/>
                <a:cs typeface="Lucida Sans Unicode"/>
              </a:rPr>
              <a:t>long is </a:t>
            </a:r>
            <a:r>
              <a:rPr lang="en-US" sz="1200" spc="-5" dirty="0">
                <a:latin typeface="Lucida Sans Unicode"/>
                <a:cs typeface="Lucida Sans Unicode"/>
              </a:rPr>
              <a:t>bigger, </a:t>
            </a:r>
            <a:r>
              <a:rPr lang="en-US" sz="1200" dirty="0">
                <a:latin typeface="Lucida Sans Unicode"/>
                <a:cs typeface="Lucida Sans Unicode"/>
              </a:rPr>
              <a:t>so it</a:t>
            </a:r>
            <a:r>
              <a:rPr lang="en-US" sz="1200" spc="-40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wins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04F8E-815A-4378-90DC-DEED48D0C9F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05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-Intuition: </a:t>
            </a:r>
            <a:r>
              <a:rPr lang="en-US" sz="1200" dirty="0">
                <a:latin typeface="Lucida Sans Unicode"/>
                <a:cs typeface="Lucida Sans Unicode"/>
              </a:rPr>
              <a:t>long is </a:t>
            </a:r>
            <a:r>
              <a:rPr lang="en-US" sz="1200" spc="-5" dirty="0">
                <a:latin typeface="Lucida Sans Unicode"/>
                <a:cs typeface="Lucida Sans Unicode"/>
              </a:rPr>
              <a:t>bigger, </a:t>
            </a:r>
            <a:r>
              <a:rPr lang="en-US" sz="1200" dirty="0">
                <a:latin typeface="Lucida Sans Unicode"/>
                <a:cs typeface="Lucida Sans Unicode"/>
              </a:rPr>
              <a:t>so it</a:t>
            </a:r>
            <a:r>
              <a:rPr lang="en-US" sz="1200" spc="-40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wins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D04F8E-815A-4378-90DC-DEED48D0C9F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0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01325" y="723900"/>
            <a:ext cx="10202148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6016752"/>
            <a:ext cx="9103360" cy="2686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471166"/>
            <a:ext cx="5657088" cy="70911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471166"/>
            <a:ext cx="5657088" cy="70911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01325" y="723900"/>
            <a:ext cx="10202148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6647" y="2470150"/>
            <a:ext cx="10651505" cy="5561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992106"/>
            <a:ext cx="4161536" cy="537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992106"/>
            <a:ext cx="2991104" cy="537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992106"/>
            <a:ext cx="2991104" cy="5372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10940" y="3147906"/>
            <a:ext cx="10182860" cy="5910592"/>
          </a:xfrm>
          <a:prstGeom prst="rect">
            <a:avLst/>
          </a:prstGeom>
        </p:spPr>
        <p:txBody>
          <a:bodyPr vert="horz" wrap="square" lIns="0" tIns="4330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10"/>
              </a:spcBef>
              <a:tabLst>
                <a:tab pos="3306445" algn="l"/>
              </a:tabLst>
            </a:pPr>
            <a:r>
              <a:rPr spc="-5" dirty="0"/>
              <a:t>COMP	110/L </a:t>
            </a:r>
            <a:r>
              <a:rPr spc="-25" dirty="0"/>
              <a:t>Lecture</a:t>
            </a:r>
            <a:r>
              <a:rPr spc="-85" dirty="0"/>
              <a:t> </a:t>
            </a:r>
            <a:r>
              <a:rPr dirty="0"/>
              <a:t>4</a:t>
            </a:r>
          </a:p>
          <a:p>
            <a:pPr algn="ctr">
              <a:lnSpc>
                <a:spcPct val="100000"/>
              </a:lnSpc>
              <a:spcBef>
                <a:spcPts val="1420"/>
              </a:spcBef>
            </a:pPr>
            <a:r>
              <a:rPr lang="en-US" sz="3600" spc="-70" dirty="0"/>
              <a:t/>
            </a:r>
            <a:br>
              <a:rPr lang="en-US" sz="3600" spc="-70" dirty="0"/>
            </a:br>
            <a:r>
              <a:rPr lang="en-US" sz="4400" spc="-70" dirty="0" smtClean="0"/>
              <a:t>Maryam </a:t>
            </a:r>
            <a:r>
              <a:rPr lang="en-US" sz="4400" spc="-70" dirty="0" err="1" smtClean="0"/>
              <a:t>Jalali</a:t>
            </a:r>
            <a:r>
              <a:rPr lang="en-US" sz="3600" spc="-70" dirty="0"/>
              <a:t/>
            </a:r>
            <a:br>
              <a:rPr lang="en-US" sz="3600" spc="-70" dirty="0"/>
            </a:br>
            <a:r>
              <a:rPr lang="en-US" sz="3600" spc="-70" dirty="0"/>
              <a:t/>
            </a:r>
            <a:br>
              <a:rPr lang="en-US" sz="3600" spc="-70" dirty="0"/>
            </a:br>
            <a:r>
              <a:rPr lang="en-US" sz="3600" spc="-70" dirty="0"/>
              <a:t/>
            </a:r>
            <a:br>
              <a:rPr lang="en-US" sz="3600" spc="-70" dirty="0"/>
            </a:br>
            <a:r>
              <a:rPr lang="en-US" sz="3600" spc="-70" dirty="0"/>
              <a:t/>
            </a:r>
            <a:br>
              <a:rPr lang="en-US" sz="3600" spc="-70" dirty="0"/>
            </a:br>
            <a:r>
              <a:rPr lang="en-US" sz="3600" spc="-70" dirty="0"/>
              <a:t/>
            </a:r>
            <a:br>
              <a:rPr lang="en-US" sz="3600" spc="-70" dirty="0"/>
            </a:br>
            <a:r>
              <a:rPr lang="en-US" sz="3600" spc="-70" dirty="0"/>
              <a:t>Slides adapted from Dr. </a:t>
            </a:r>
            <a:r>
              <a:rPr sz="3600" spc="-70" dirty="0"/>
              <a:t>Kyle</a:t>
            </a:r>
            <a:r>
              <a:rPr sz="3600" spc="-10" dirty="0"/>
              <a:t> </a:t>
            </a:r>
            <a:r>
              <a:rPr sz="3600" spc="-40" dirty="0"/>
              <a:t>Dewey</a:t>
            </a:r>
            <a:endParaRPr sz="3600"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5822" y="723900"/>
            <a:ext cx="707326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Specifying</a:t>
            </a:r>
            <a:r>
              <a:rPr spc="-75" dirty="0"/>
              <a:t> </a:t>
            </a:r>
            <a:r>
              <a:rPr dirty="0">
                <a:latin typeface="Courier New"/>
                <a:cs typeface="Courier New"/>
              </a:rPr>
              <a:t>long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0200" y="3035300"/>
            <a:ext cx="9260840" cy="29133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09600" marR="664845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609600" algn="l"/>
                <a:tab pos="1291590" algn="l"/>
                <a:tab pos="3256279" algn="l"/>
                <a:tab pos="5952490" algn="l"/>
              </a:tabLst>
            </a:pPr>
            <a:r>
              <a:rPr sz="4200" dirty="0">
                <a:latin typeface="Gill Sans MT"/>
                <a:cs typeface="Gill Sans MT"/>
              </a:rPr>
              <a:t>By	</a:t>
            </a:r>
            <a:r>
              <a:rPr sz="4200" spc="-5" dirty="0">
                <a:latin typeface="Gill Sans MT"/>
                <a:cs typeface="Gill Sans MT"/>
              </a:rPr>
              <a:t>default, if </a:t>
            </a:r>
            <a:r>
              <a:rPr sz="4200" spc="-30" dirty="0">
                <a:latin typeface="Gill Sans MT"/>
                <a:cs typeface="Gill Sans MT"/>
              </a:rPr>
              <a:t>you</a:t>
            </a:r>
            <a:r>
              <a:rPr sz="4200" spc="-39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write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70" dirty="0">
                <a:latin typeface="Gill Sans MT"/>
                <a:cs typeface="Gill Sans MT"/>
              </a:rPr>
              <a:t>number,</a:t>
            </a:r>
            <a:r>
              <a:rPr sz="4200" spc="-490" dirty="0">
                <a:latin typeface="Gill Sans MT"/>
                <a:cs typeface="Gill Sans MT"/>
              </a:rPr>
              <a:t> </a:t>
            </a:r>
            <a:r>
              <a:rPr lang="en-US" sz="4200" spc="-490" dirty="0">
                <a:latin typeface="Gill Sans MT"/>
                <a:cs typeface="Gill Sans MT"/>
              </a:rPr>
              <a:t> </a:t>
            </a:r>
            <a:r>
              <a:rPr sz="4200" spc="-40" dirty="0">
                <a:latin typeface="Gill Sans MT"/>
                <a:cs typeface="Gill Sans MT"/>
              </a:rPr>
              <a:t>Java  </a:t>
            </a:r>
            <a:r>
              <a:rPr sz="4200" dirty="0">
                <a:latin typeface="Gill Sans MT"/>
                <a:cs typeface="Gill Sans MT"/>
              </a:rPr>
              <a:t>assumes </a:t>
            </a:r>
            <a:r>
              <a:rPr sz="4200" spc="-90" dirty="0">
                <a:latin typeface="Gill Sans MT"/>
                <a:cs typeface="Gill Sans MT"/>
              </a:rPr>
              <a:t>it’s	</a:t>
            </a:r>
            <a:r>
              <a:rPr sz="4200" dirty="0">
                <a:latin typeface="Gill Sans MT"/>
                <a:cs typeface="Gill Sans MT"/>
              </a:rPr>
              <a:t>an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int</a:t>
            </a:r>
          </a:p>
          <a:p>
            <a:pPr marL="609600" marR="30480" indent="-571500">
              <a:lnSpc>
                <a:spcPct val="103200"/>
              </a:lnSpc>
              <a:spcBef>
                <a:spcPts val="2255"/>
              </a:spcBef>
              <a:buSzPct val="170238"/>
              <a:buChar char="•"/>
              <a:tabLst>
                <a:tab pos="609600" algn="l"/>
                <a:tab pos="4653915" algn="l"/>
                <a:tab pos="5029835" algn="l"/>
              </a:tabLst>
            </a:pPr>
            <a:r>
              <a:rPr sz="4200" dirty="0">
                <a:latin typeface="Gill Sans MT"/>
                <a:cs typeface="Gill Sans MT"/>
              </a:rPr>
              <a:t>If </a:t>
            </a:r>
            <a:r>
              <a:rPr sz="4200" spc="-30" dirty="0">
                <a:latin typeface="Gill Sans MT"/>
                <a:cs typeface="Gill Sans MT"/>
              </a:rPr>
              <a:t>you </a:t>
            </a:r>
            <a:r>
              <a:rPr sz="4200" spc="-20" dirty="0">
                <a:latin typeface="Gill Sans MT"/>
                <a:cs typeface="Gill Sans MT"/>
              </a:rPr>
              <a:t>follow </a:t>
            </a:r>
            <a:r>
              <a:rPr sz="4200" spc="-5" dirty="0">
                <a:latin typeface="Gill Sans MT"/>
                <a:cs typeface="Gill Sans MT"/>
              </a:rPr>
              <a:t>it with </a:t>
            </a:r>
            <a:r>
              <a:rPr sz="4200" dirty="0">
                <a:latin typeface="Gill Sans MT"/>
                <a:cs typeface="Gill Sans MT"/>
              </a:rPr>
              <a:t>an </a:t>
            </a:r>
            <a:r>
              <a:rPr sz="4200" dirty="0">
                <a:latin typeface="Courier New"/>
                <a:cs typeface="Courier New"/>
              </a:rPr>
              <a:t>l</a:t>
            </a:r>
            <a:r>
              <a:rPr sz="4200" spc="-1340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(the letter ell),  </a:t>
            </a:r>
            <a:r>
              <a:rPr sz="4200" spc="-40" dirty="0">
                <a:latin typeface="Gill Sans MT"/>
                <a:cs typeface="Gill Sans MT"/>
              </a:rPr>
              <a:t>Java </a:t>
            </a:r>
            <a:r>
              <a:rPr sz="4200" spc="-5" dirty="0">
                <a:latin typeface="Gill Sans MT"/>
                <a:cs typeface="Gill Sans MT"/>
              </a:rPr>
              <a:t>will </a:t>
            </a:r>
            <a:r>
              <a:rPr sz="4200" spc="-20" dirty="0">
                <a:latin typeface="Gill Sans MT"/>
                <a:cs typeface="Gill Sans MT"/>
              </a:rPr>
              <a:t>treat</a:t>
            </a:r>
            <a:r>
              <a:rPr sz="4200" spc="4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it</a:t>
            </a:r>
            <a:r>
              <a:rPr sz="4200" dirty="0">
                <a:latin typeface="Gill Sans MT"/>
                <a:cs typeface="Gill Sans MT"/>
              </a:rPr>
              <a:t> as	a	</a:t>
            </a:r>
            <a:r>
              <a:rPr sz="4200" spc="-5" dirty="0">
                <a:latin typeface="Gill Sans MT"/>
                <a:cs typeface="Gill Sans MT"/>
              </a:rPr>
              <a:t>long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5822" y="723900"/>
            <a:ext cx="707326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Specifying</a:t>
            </a:r>
            <a:r>
              <a:rPr spc="-75" dirty="0"/>
              <a:t> </a:t>
            </a:r>
            <a:r>
              <a:rPr dirty="0">
                <a:latin typeface="Courier New"/>
                <a:cs typeface="Courier New"/>
              </a:rPr>
              <a:t>long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63627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00200" y="3035300"/>
            <a:ext cx="9260840" cy="4324517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09600" marR="664845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609600" algn="l"/>
                <a:tab pos="1291590" algn="l"/>
                <a:tab pos="3256279" algn="l"/>
                <a:tab pos="5952490" algn="l"/>
              </a:tabLst>
            </a:pPr>
            <a:r>
              <a:rPr sz="4200" dirty="0">
                <a:latin typeface="Gill Sans MT"/>
                <a:cs typeface="Gill Sans MT"/>
              </a:rPr>
              <a:t>By	</a:t>
            </a:r>
            <a:r>
              <a:rPr sz="4200" spc="-5" dirty="0">
                <a:latin typeface="Gill Sans MT"/>
                <a:cs typeface="Gill Sans MT"/>
              </a:rPr>
              <a:t>default, if </a:t>
            </a:r>
            <a:r>
              <a:rPr sz="4200" spc="-30" dirty="0">
                <a:latin typeface="Gill Sans MT"/>
                <a:cs typeface="Gill Sans MT"/>
              </a:rPr>
              <a:t>you</a:t>
            </a:r>
            <a:r>
              <a:rPr sz="4200" spc="-39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write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70" dirty="0">
                <a:latin typeface="Gill Sans MT"/>
                <a:cs typeface="Gill Sans MT"/>
              </a:rPr>
              <a:t>number,</a:t>
            </a:r>
            <a:r>
              <a:rPr sz="4200" spc="-490" dirty="0">
                <a:latin typeface="Gill Sans MT"/>
                <a:cs typeface="Gill Sans MT"/>
              </a:rPr>
              <a:t> </a:t>
            </a:r>
            <a:r>
              <a:rPr lang="en-US" sz="4200" spc="-490" dirty="0">
                <a:latin typeface="Gill Sans MT"/>
                <a:cs typeface="Gill Sans MT"/>
              </a:rPr>
              <a:t> </a:t>
            </a:r>
            <a:r>
              <a:rPr sz="4200" spc="-40" dirty="0">
                <a:latin typeface="Gill Sans MT"/>
                <a:cs typeface="Gill Sans MT"/>
              </a:rPr>
              <a:t>Java  </a:t>
            </a:r>
            <a:r>
              <a:rPr sz="4200" dirty="0">
                <a:latin typeface="Gill Sans MT"/>
                <a:cs typeface="Gill Sans MT"/>
              </a:rPr>
              <a:t>assumes </a:t>
            </a:r>
            <a:r>
              <a:rPr sz="4200" spc="-90" dirty="0">
                <a:latin typeface="Gill Sans MT"/>
                <a:cs typeface="Gill Sans MT"/>
              </a:rPr>
              <a:t>it’s	</a:t>
            </a:r>
            <a:r>
              <a:rPr sz="4200" dirty="0">
                <a:latin typeface="Gill Sans MT"/>
                <a:cs typeface="Gill Sans MT"/>
              </a:rPr>
              <a:t>an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int</a:t>
            </a:r>
          </a:p>
          <a:p>
            <a:pPr marL="609600" marR="30480" indent="-571500">
              <a:lnSpc>
                <a:spcPct val="103200"/>
              </a:lnSpc>
              <a:spcBef>
                <a:spcPts val="2255"/>
              </a:spcBef>
              <a:buSzPct val="170238"/>
              <a:buChar char="•"/>
              <a:tabLst>
                <a:tab pos="609600" algn="l"/>
                <a:tab pos="4653915" algn="l"/>
                <a:tab pos="5029835" algn="l"/>
              </a:tabLst>
            </a:pPr>
            <a:r>
              <a:rPr sz="4200" dirty="0">
                <a:latin typeface="Gill Sans MT"/>
                <a:cs typeface="Gill Sans MT"/>
              </a:rPr>
              <a:t>If </a:t>
            </a:r>
            <a:r>
              <a:rPr sz="4200" spc="-30" dirty="0">
                <a:latin typeface="Gill Sans MT"/>
                <a:cs typeface="Gill Sans MT"/>
              </a:rPr>
              <a:t>you </a:t>
            </a:r>
            <a:r>
              <a:rPr sz="4200" spc="-20" dirty="0">
                <a:latin typeface="Gill Sans MT"/>
                <a:cs typeface="Gill Sans MT"/>
              </a:rPr>
              <a:t>follow </a:t>
            </a:r>
            <a:r>
              <a:rPr sz="4200" spc="-5" dirty="0">
                <a:latin typeface="Gill Sans MT"/>
                <a:cs typeface="Gill Sans MT"/>
              </a:rPr>
              <a:t>it with </a:t>
            </a:r>
            <a:r>
              <a:rPr sz="4200" dirty="0">
                <a:latin typeface="Gill Sans MT"/>
                <a:cs typeface="Gill Sans MT"/>
              </a:rPr>
              <a:t>an </a:t>
            </a:r>
            <a:r>
              <a:rPr sz="4200" dirty="0">
                <a:latin typeface="Courier New"/>
                <a:cs typeface="Courier New"/>
              </a:rPr>
              <a:t>l</a:t>
            </a:r>
            <a:r>
              <a:rPr sz="4200" spc="-1340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(the letter ell),  </a:t>
            </a:r>
            <a:r>
              <a:rPr sz="4200" spc="-40" dirty="0">
                <a:latin typeface="Gill Sans MT"/>
                <a:cs typeface="Gill Sans MT"/>
              </a:rPr>
              <a:t>Java </a:t>
            </a:r>
            <a:r>
              <a:rPr sz="4200" spc="-5" dirty="0">
                <a:latin typeface="Gill Sans MT"/>
                <a:cs typeface="Gill Sans MT"/>
              </a:rPr>
              <a:t>will </a:t>
            </a:r>
            <a:r>
              <a:rPr sz="4200" spc="-20" dirty="0">
                <a:latin typeface="Gill Sans MT"/>
                <a:cs typeface="Gill Sans MT"/>
              </a:rPr>
              <a:t>treat</a:t>
            </a:r>
            <a:r>
              <a:rPr sz="4200" spc="4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it</a:t>
            </a:r>
            <a:r>
              <a:rPr sz="4200" dirty="0">
                <a:latin typeface="Gill Sans MT"/>
                <a:cs typeface="Gill Sans MT"/>
              </a:rPr>
              <a:t> as	a	</a:t>
            </a:r>
            <a:r>
              <a:rPr sz="4200" spc="-5" dirty="0">
                <a:latin typeface="Gill Sans MT"/>
                <a:cs typeface="Gill Sans MT"/>
              </a:rPr>
              <a:t>long</a:t>
            </a:r>
            <a:endParaRPr sz="42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850" dirty="0">
              <a:latin typeface="Times New Roman"/>
              <a:cs typeface="Times New Roman"/>
            </a:endParaRPr>
          </a:p>
          <a:p>
            <a:pPr marL="3296285">
              <a:lnSpc>
                <a:spcPct val="100000"/>
              </a:lnSpc>
              <a:tabLst>
                <a:tab pos="4576445" algn="l"/>
              </a:tabLst>
            </a:pPr>
            <a:r>
              <a:rPr sz="4200" spc="-5" dirty="0">
                <a:latin typeface="Courier New"/>
                <a:cs typeface="Courier New"/>
              </a:rPr>
              <a:t>14	//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int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5822" y="723900"/>
            <a:ext cx="707326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Specifying</a:t>
            </a:r>
            <a:r>
              <a:rPr spc="-75" dirty="0"/>
              <a:t> </a:t>
            </a:r>
            <a:r>
              <a:rPr dirty="0">
                <a:latin typeface="Courier New"/>
                <a:cs typeface="Courier New"/>
              </a:rPr>
              <a:t>long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63627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600200" y="3035300"/>
            <a:ext cx="9402445" cy="5499198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09600" marR="806450" indent="-571500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609600" algn="l"/>
                <a:tab pos="1291590" algn="l"/>
                <a:tab pos="3256279" algn="l"/>
                <a:tab pos="5952490" algn="l"/>
              </a:tabLst>
            </a:pPr>
            <a:r>
              <a:rPr sz="4200" dirty="0">
                <a:latin typeface="Gill Sans MT"/>
                <a:cs typeface="Gill Sans MT"/>
              </a:rPr>
              <a:t>By	</a:t>
            </a:r>
            <a:r>
              <a:rPr sz="4200" spc="-5" dirty="0">
                <a:latin typeface="Gill Sans MT"/>
                <a:cs typeface="Gill Sans MT"/>
              </a:rPr>
              <a:t>default, if </a:t>
            </a:r>
            <a:r>
              <a:rPr sz="4200" spc="-30" dirty="0">
                <a:latin typeface="Gill Sans MT"/>
                <a:cs typeface="Gill Sans MT"/>
              </a:rPr>
              <a:t>you</a:t>
            </a:r>
            <a:r>
              <a:rPr sz="4200" spc="-39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write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70" dirty="0">
                <a:latin typeface="Gill Sans MT"/>
                <a:cs typeface="Gill Sans MT"/>
              </a:rPr>
              <a:t>number,</a:t>
            </a:r>
            <a:r>
              <a:rPr sz="4200" spc="-490" dirty="0">
                <a:latin typeface="Gill Sans MT"/>
                <a:cs typeface="Gill Sans MT"/>
              </a:rPr>
              <a:t> </a:t>
            </a:r>
            <a:r>
              <a:rPr lang="en-US" sz="4200" spc="-490" dirty="0">
                <a:latin typeface="Gill Sans MT"/>
                <a:cs typeface="Gill Sans MT"/>
              </a:rPr>
              <a:t> </a:t>
            </a:r>
            <a:r>
              <a:rPr sz="4200" spc="-40" dirty="0">
                <a:latin typeface="Gill Sans MT"/>
                <a:cs typeface="Gill Sans MT"/>
              </a:rPr>
              <a:t>Java  </a:t>
            </a:r>
            <a:r>
              <a:rPr sz="4200" dirty="0">
                <a:latin typeface="Gill Sans MT"/>
                <a:cs typeface="Gill Sans MT"/>
              </a:rPr>
              <a:t>assumes </a:t>
            </a:r>
            <a:r>
              <a:rPr sz="4200" spc="-90" dirty="0">
                <a:latin typeface="Gill Sans MT"/>
                <a:cs typeface="Gill Sans MT"/>
              </a:rPr>
              <a:t>it’s	</a:t>
            </a:r>
            <a:r>
              <a:rPr sz="4200" dirty="0">
                <a:latin typeface="Gill Sans MT"/>
                <a:cs typeface="Gill Sans MT"/>
              </a:rPr>
              <a:t>an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int</a:t>
            </a:r>
          </a:p>
          <a:p>
            <a:pPr marL="609600" marR="171450" indent="-571500">
              <a:lnSpc>
                <a:spcPct val="103200"/>
              </a:lnSpc>
              <a:spcBef>
                <a:spcPts val="2255"/>
              </a:spcBef>
              <a:buSzPct val="170238"/>
              <a:buChar char="•"/>
              <a:tabLst>
                <a:tab pos="609600" algn="l"/>
                <a:tab pos="4653915" algn="l"/>
                <a:tab pos="5029835" algn="l"/>
              </a:tabLst>
            </a:pPr>
            <a:r>
              <a:rPr sz="4200" dirty="0">
                <a:latin typeface="Gill Sans MT"/>
                <a:cs typeface="Gill Sans MT"/>
              </a:rPr>
              <a:t>If </a:t>
            </a:r>
            <a:r>
              <a:rPr sz="4200" spc="-30" dirty="0">
                <a:latin typeface="Gill Sans MT"/>
                <a:cs typeface="Gill Sans MT"/>
              </a:rPr>
              <a:t>you </a:t>
            </a:r>
            <a:r>
              <a:rPr sz="4200" spc="-20" dirty="0">
                <a:latin typeface="Gill Sans MT"/>
                <a:cs typeface="Gill Sans MT"/>
              </a:rPr>
              <a:t>follow </a:t>
            </a:r>
            <a:r>
              <a:rPr sz="4200" spc="-5" dirty="0">
                <a:latin typeface="Gill Sans MT"/>
                <a:cs typeface="Gill Sans MT"/>
              </a:rPr>
              <a:t>it with </a:t>
            </a:r>
            <a:r>
              <a:rPr sz="4200" dirty="0">
                <a:latin typeface="Gill Sans MT"/>
                <a:cs typeface="Gill Sans MT"/>
              </a:rPr>
              <a:t>an </a:t>
            </a:r>
            <a:r>
              <a:rPr sz="4200" dirty="0">
                <a:latin typeface="Courier New"/>
                <a:cs typeface="Courier New"/>
              </a:rPr>
              <a:t>l</a:t>
            </a:r>
            <a:r>
              <a:rPr sz="4200" spc="-1340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(the letter ell),  </a:t>
            </a:r>
            <a:r>
              <a:rPr sz="4200" spc="-40" dirty="0">
                <a:latin typeface="Gill Sans MT"/>
                <a:cs typeface="Gill Sans MT"/>
              </a:rPr>
              <a:t>Java </a:t>
            </a:r>
            <a:r>
              <a:rPr sz="4200" spc="-5" dirty="0">
                <a:latin typeface="Gill Sans MT"/>
                <a:cs typeface="Gill Sans MT"/>
              </a:rPr>
              <a:t>will </a:t>
            </a:r>
            <a:r>
              <a:rPr sz="4200" spc="-20" dirty="0">
                <a:latin typeface="Gill Sans MT"/>
                <a:cs typeface="Gill Sans MT"/>
              </a:rPr>
              <a:t>treat</a:t>
            </a:r>
            <a:r>
              <a:rPr sz="4200" spc="4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it</a:t>
            </a:r>
            <a:r>
              <a:rPr sz="4200" dirty="0">
                <a:latin typeface="Gill Sans MT"/>
                <a:cs typeface="Gill Sans MT"/>
              </a:rPr>
              <a:t> as	a	</a:t>
            </a:r>
            <a:r>
              <a:rPr sz="4200" spc="-5" dirty="0">
                <a:latin typeface="Gill Sans MT"/>
                <a:cs typeface="Gill Sans MT"/>
              </a:rPr>
              <a:t>long</a:t>
            </a:r>
            <a:endParaRPr sz="42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050" dirty="0">
              <a:latin typeface="Times New Roman"/>
              <a:cs typeface="Times New Roman"/>
            </a:endParaRPr>
          </a:p>
          <a:p>
            <a:pPr marL="3296285">
              <a:lnSpc>
                <a:spcPct val="100000"/>
              </a:lnSpc>
              <a:tabLst>
                <a:tab pos="4576445" algn="l"/>
              </a:tabLst>
            </a:pPr>
            <a:r>
              <a:rPr sz="4200" spc="-5" dirty="0">
                <a:latin typeface="Courier New"/>
                <a:cs typeface="Courier New"/>
              </a:rPr>
              <a:t>14	//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int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4150" dirty="0">
              <a:latin typeface="Times New Roman"/>
              <a:cs typeface="Times New Roman"/>
            </a:endParaRPr>
          </a:p>
          <a:p>
            <a:pPr marL="414655">
              <a:lnSpc>
                <a:spcPct val="100000"/>
              </a:lnSpc>
              <a:spcBef>
                <a:spcPts val="5"/>
              </a:spcBef>
              <a:tabLst>
                <a:tab pos="2014855" algn="l"/>
              </a:tabLst>
            </a:pPr>
            <a:r>
              <a:rPr sz="4200" spc="-5" dirty="0">
                <a:latin typeface="Courier New"/>
                <a:cs typeface="Courier New"/>
              </a:rPr>
              <a:t>14l	// long (that’s an</a:t>
            </a:r>
            <a:r>
              <a:rPr sz="4200" spc="-8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ell)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74930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Interactions with</a:t>
            </a:r>
            <a:r>
              <a:rPr spc="-40" dirty="0"/>
              <a:t> </a:t>
            </a:r>
            <a:r>
              <a:rPr dirty="0">
                <a:latin typeface="Courier New"/>
                <a:cs typeface="Courier New"/>
              </a:rPr>
              <a:t>long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647" y="2470150"/>
            <a:ext cx="106413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String </a:t>
            </a:r>
            <a:r>
              <a:rPr sz="4200" spc="-5" dirty="0">
                <a:latin typeface="Gill Sans MT"/>
                <a:cs typeface="Gill Sans MT"/>
              </a:rPr>
              <a:t>concatenation </a:t>
            </a:r>
            <a:r>
              <a:rPr sz="4200" spc="-20" dirty="0">
                <a:latin typeface="Gill Sans MT"/>
                <a:cs typeface="Gill Sans MT"/>
              </a:rPr>
              <a:t>works </a:t>
            </a:r>
            <a:r>
              <a:rPr sz="4200" spc="-35" dirty="0">
                <a:latin typeface="Gill Sans MT"/>
                <a:cs typeface="Gill Sans MT"/>
              </a:rPr>
              <a:t>like </a:t>
            </a:r>
            <a:r>
              <a:rPr sz="4200" spc="-5" dirty="0">
                <a:latin typeface="Gill Sans MT"/>
                <a:cs typeface="Gill Sans MT"/>
              </a:rPr>
              <a:t>it </a:t>
            </a:r>
            <a:r>
              <a:rPr sz="4200" dirty="0">
                <a:latin typeface="Gill Sans MT"/>
                <a:cs typeface="Gill Sans MT"/>
              </a:rPr>
              <a:t>does </a:t>
            </a:r>
            <a:r>
              <a:rPr sz="4200" spc="-5" dirty="0">
                <a:latin typeface="Gill Sans MT"/>
                <a:cs typeface="Gill Sans MT"/>
              </a:rPr>
              <a:t>with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int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Interactions with</a:t>
            </a:r>
            <a:r>
              <a:rPr spc="-40" dirty="0"/>
              <a:t> </a:t>
            </a:r>
            <a:r>
              <a:rPr dirty="0">
                <a:latin typeface="Courier New"/>
                <a:cs typeface="Courier New"/>
              </a:rPr>
              <a:t>long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5560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76647" y="2470150"/>
            <a:ext cx="10641330" cy="227498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String </a:t>
            </a:r>
            <a:r>
              <a:rPr sz="4200" spc="-5" dirty="0">
                <a:latin typeface="Gill Sans MT"/>
                <a:cs typeface="Gill Sans MT"/>
              </a:rPr>
              <a:t>concatenation </a:t>
            </a:r>
            <a:r>
              <a:rPr sz="4200" spc="-20" dirty="0">
                <a:latin typeface="Gill Sans MT"/>
                <a:cs typeface="Gill Sans MT"/>
              </a:rPr>
              <a:t>works </a:t>
            </a:r>
            <a:r>
              <a:rPr sz="4200" spc="-35" dirty="0">
                <a:latin typeface="Gill Sans MT"/>
                <a:cs typeface="Gill Sans MT"/>
              </a:rPr>
              <a:t>like </a:t>
            </a:r>
            <a:r>
              <a:rPr sz="4200" spc="-5" dirty="0">
                <a:latin typeface="Gill Sans MT"/>
                <a:cs typeface="Gill Sans MT"/>
              </a:rPr>
              <a:t>it </a:t>
            </a:r>
            <a:r>
              <a:rPr sz="4200" dirty="0">
                <a:latin typeface="Gill Sans MT"/>
                <a:cs typeface="Gill Sans MT"/>
              </a:rPr>
              <a:t>does </a:t>
            </a:r>
            <a:r>
              <a:rPr sz="4200" spc="-5" dirty="0">
                <a:latin typeface="Gill Sans MT"/>
                <a:cs typeface="Gill Sans MT"/>
              </a:rPr>
              <a:t>with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int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63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lang="en-US" sz="4200" spc="-5" dirty="0">
                <a:latin typeface="Courier New"/>
                <a:cs typeface="Courier New"/>
              </a:rPr>
              <a:t>"</a:t>
            </a:r>
            <a:r>
              <a:rPr sz="4200" spc="-5" dirty="0">
                <a:latin typeface="Courier New"/>
                <a:cs typeface="Courier New"/>
              </a:rPr>
              <a:t>my string</a:t>
            </a:r>
            <a:r>
              <a:rPr lang="en-US" sz="4200" spc="-5" dirty="0">
                <a:latin typeface="Courier New"/>
                <a:cs typeface="Courier New"/>
              </a:rPr>
              <a:t>"</a:t>
            </a:r>
            <a:r>
              <a:rPr sz="4200" spc="-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3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14l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Interactions with</a:t>
            </a:r>
            <a:r>
              <a:rPr spc="-40" dirty="0"/>
              <a:t> </a:t>
            </a:r>
            <a:r>
              <a:rPr dirty="0">
                <a:latin typeface="Courier New"/>
                <a:cs typeface="Courier New"/>
              </a:rPr>
              <a:t>long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5560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76647" y="2470150"/>
            <a:ext cx="10641330" cy="3122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String </a:t>
            </a:r>
            <a:r>
              <a:rPr sz="4200" spc="-5" dirty="0">
                <a:latin typeface="Gill Sans MT"/>
                <a:cs typeface="Gill Sans MT"/>
              </a:rPr>
              <a:t>concatenation </a:t>
            </a:r>
            <a:r>
              <a:rPr sz="4200" spc="-20" dirty="0">
                <a:latin typeface="Gill Sans MT"/>
                <a:cs typeface="Gill Sans MT"/>
              </a:rPr>
              <a:t>works </a:t>
            </a:r>
            <a:r>
              <a:rPr sz="4200" spc="-35" dirty="0">
                <a:latin typeface="Gill Sans MT"/>
                <a:cs typeface="Gill Sans MT"/>
              </a:rPr>
              <a:t>like </a:t>
            </a:r>
            <a:r>
              <a:rPr sz="4200" spc="-5" dirty="0">
                <a:latin typeface="Gill Sans MT"/>
                <a:cs typeface="Gill Sans MT"/>
              </a:rPr>
              <a:t>it </a:t>
            </a:r>
            <a:r>
              <a:rPr sz="4200" dirty="0">
                <a:latin typeface="Gill Sans MT"/>
                <a:cs typeface="Gill Sans MT"/>
              </a:rPr>
              <a:t>does </a:t>
            </a:r>
            <a:r>
              <a:rPr sz="4200" spc="-5" dirty="0">
                <a:latin typeface="Gill Sans MT"/>
                <a:cs typeface="Gill Sans MT"/>
              </a:rPr>
              <a:t>with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int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550" dirty="0">
              <a:latin typeface="Times New Roman"/>
              <a:cs typeface="Times New Roman"/>
            </a:endParaRPr>
          </a:p>
          <a:p>
            <a:pPr marL="2599690" marR="2592070" algn="ctr">
              <a:lnSpc>
                <a:spcPct val="139900"/>
              </a:lnSpc>
            </a:pPr>
            <a:r>
              <a:rPr lang="en-US" sz="4200" spc="-5" dirty="0">
                <a:latin typeface="Courier New"/>
                <a:cs typeface="Courier New"/>
              </a:rPr>
              <a:t>"</a:t>
            </a:r>
            <a:r>
              <a:rPr sz="4200" spc="-5" dirty="0">
                <a:latin typeface="Courier New"/>
                <a:cs typeface="Courier New"/>
              </a:rPr>
              <a:t>my string</a:t>
            </a:r>
            <a:r>
              <a:rPr lang="en-US" sz="4200" spc="-5" dirty="0">
                <a:latin typeface="Courier New"/>
                <a:cs typeface="Courier New"/>
              </a:rPr>
              <a:t>"</a:t>
            </a:r>
            <a:r>
              <a:rPr sz="4200" spc="-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14l  </a:t>
            </a:r>
            <a:r>
              <a:rPr lang="en-US" sz="4200" spc="-5" dirty="0">
                <a:latin typeface="Courier New"/>
                <a:cs typeface="Courier New"/>
              </a:rPr>
              <a:t>"</a:t>
            </a:r>
            <a:r>
              <a:rPr sz="4200" spc="-5" dirty="0">
                <a:latin typeface="Courier New"/>
                <a:cs typeface="Courier New"/>
              </a:rPr>
              <a:t>my</a:t>
            </a:r>
            <a:r>
              <a:rPr sz="4200" spc="-4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string14</a:t>
            </a:r>
            <a:r>
              <a:rPr lang="en-US" sz="4200" dirty="0">
                <a:latin typeface="Courier New"/>
                <a:cs typeface="Courier New"/>
              </a:rPr>
              <a:t>"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Interactions with</a:t>
            </a:r>
            <a:r>
              <a:rPr spc="-40" dirty="0"/>
              <a:t> </a:t>
            </a:r>
            <a:r>
              <a:rPr dirty="0">
                <a:latin typeface="Courier New"/>
                <a:cs typeface="Courier New"/>
              </a:rPr>
              <a:t>long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5560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210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76647" y="2470150"/>
            <a:ext cx="10641330" cy="478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String </a:t>
            </a:r>
            <a:r>
              <a:rPr sz="4200" spc="-5" dirty="0">
                <a:latin typeface="Gill Sans MT"/>
                <a:cs typeface="Gill Sans MT"/>
              </a:rPr>
              <a:t>concatenation </a:t>
            </a:r>
            <a:r>
              <a:rPr sz="4200" spc="-20" dirty="0">
                <a:latin typeface="Gill Sans MT"/>
                <a:cs typeface="Gill Sans MT"/>
              </a:rPr>
              <a:t>works </a:t>
            </a:r>
            <a:r>
              <a:rPr sz="4200" spc="-35" dirty="0">
                <a:latin typeface="Gill Sans MT"/>
                <a:cs typeface="Gill Sans MT"/>
              </a:rPr>
              <a:t>like </a:t>
            </a:r>
            <a:r>
              <a:rPr sz="4200" spc="-5" dirty="0">
                <a:latin typeface="Gill Sans MT"/>
                <a:cs typeface="Gill Sans MT"/>
              </a:rPr>
              <a:t>it </a:t>
            </a:r>
            <a:r>
              <a:rPr sz="4200" dirty="0">
                <a:latin typeface="Gill Sans MT"/>
                <a:cs typeface="Gill Sans MT"/>
              </a:rPr>
              <a:t>does </a:t>
            </a:r>
            <a:r>
              <a:rPr sz="4200" spc="-5" dirty="0">
                <a:latin typeface="Gill Sans MT"/>
                <a:cs typeface="Gill Sans MT"/>
              </a:rPr>
              <a:t>with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int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550" dirty="0">
              <a:latin typeface="Times New Roman"/>
              <a:cs typeface="Times New Roman"/>
            </a:endParaRPr>
          </a:p>
          <a:p>
            <a:pPr marL="2599690" marR="2592070" algn="ctr">
              <a:lnSpc>
                <a:spcPct val="139900"/>
              </a:lnSpc>
            </a:pPr>
            <a:r>
              <a:rPr lang="en-US" sz="4200" spc="-5" dirty="0">
                <a:latin typeface="Courier New"/>
                <a:cs typeface="Courier New"/>
              </a:rPr>
              <a:t>"</a:t>
            </a:r>
            <a:r>
              <a:rPr sz="4200" spc="-5" dirty="0">
                <a:latin typeface="Courier New"/>
                <a:cs typeface="Courier New"/>
              </a:rPr>
              <a:t>my string</a:t>
            </a:r>
            <a:r>
              <a:rPr lang="en-US" sz="4200" spc="-5" dirty="0">
                <a:latin typeface="Courier New"/>
                <a:cs typeface="Courier New"/>
              </a:rPr>
              <a:t>"</a:t>
            </a:r>
            <a:r>
              <a:rPr sz="4200" spc="-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14l  </a:t>
            </a:r>
            <a:r>
              <a:rPr lang="en-US" sz="4200" spc="-5" dirty="0">
                <a:latin typeface="Courier New"/>
                <a:cs typeface="Courier New"/>
              </a:rPr>
              <a:t>"</a:t>
            </a:r>
            <a:r>
              <a:rPr sz="4200" spc="-5" dirty="0">
                <a:latin typeface="Courier New"/>
                <a:cs typeface="Courier New"/>
              </a:rPr>
              <a:t>my</a:t>
            </a:r>
            <a:r>
              <a:rPr sz="4200" spc="-4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string14</a:t>
            </a:r>
            <a:r>
              <a:rPr lang="en-US" sz="4200" dirty="0">
                <a:latin typeface="Courier New"/>
                <a:cs typeface="Courier New"/>
              </a:rPr>
              <a:t>"</a:t>
            </a:r>
            <a:endParaRPr sz="4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6300" dirty="0">
              <a:latin typeface="Times New Roman"/>
              <a:cs typeface="Times New Roman"/>
            </a:endParaRPr>
          </a:p>
          <a:p>
            <a:pPr marL="3175" algn="ctr">
              <a:lnSpc>
                <a:spcPct val="100000"/>
              </a:lnSpc>
            </a:pPr>
            <a:r>
              <a:rPr sz="4200" spc="-5" dirty="0">
                <a:latin typeface="Courier New"/>
                <a:cs typeface="Courier New"/>
              </a:rPr>
              <a:t>13l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lang="en-US" sz="4200" spc="-5" dirty="0">
                <a:latin typeface="Courier New"/>
                <a:cs typeface="Courier New"/>
              </a:rPr>
              <a:t>"</a:t>
            </a:r>
            <a:r>
              <a:rPr sz="4200" spc="-5" dirty="0">
                <a:latin typeface="Courier New"/>
                <a:cs typeface="Courier New"/>
              </a:rPr>
              <a:t>other</a:t>
            </a:r>
            <a:r>
              <a:rPr sz="4200" spc="-4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string</a:t>
            </a:r>
            <a:r>
              <a:rPr lang="en-US" sz="4200" dirty="0">
                <a:latin typeface="Courier New"/>
                <a:cs typeface="Courier New"/>
              </a:rPr>
              <a:t>"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Interactions with</a:t>
            </a:r>
            <a:r>
              <a:rPr spc="-40" dirty="0"/>
              <a:t> </a:t>
            </a:r>
            <a:r>
              <a:rPr dirty="0">
                <a:latin typeface="Courier New"/>
                <a:cs typeface="Courier New"/>
              </a:rPr>
              <a:t>long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5560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210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76647" y="2470150"/>
            <a:ext cx="10641330" cy="5561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String </a:t>
            </a:r>
            <a:r>
              <a:rPr sz="4200" spc="-5" dirty="0">
                <a:latin typeface="Gill Sans MT"/>
                <a:cs typeface="Gill Sans MT"/>
              </a:rPr>
              <a:t>concatenation </a:t>
            </a:r>
            <a:r>
              <a:rPr sz="4200" spc="-20" dirty="0">
                <a:latin typeface="Gill Sans MT"/>
                <a:cs typeface="Gill Sans MT"/>
              </a:rPr>
              <a:t>works </a:t>
            </a:r>
            <a:r>
              <a:rPr sz="4200" spc="-35" dirty="0">
                <a:latin typeface="Gill Sans MT"/>
                <a:cs typeface="Gill Sans MT"/>
              </a:rPr>
              <a:t>like </a:t>
            </a:r>
            <a:r>
              <a:rPr sz="4200" spc="-5" dirty="0">
                <a:latin typeface="Gill Sans MT"/>
                <a:cs typeface="Gill Sans MT"/>
              </a:rPr>
              <a:t>it </a:t>
            </a:r>
            <a:r>
              <a:rPr sz="4200" dirty="0">
                <a:latin typeface="Gill Sans MT"/>
                <a:cs typeface="Gill Sans MT"/>
              </a:rPr>
              <a:t>does </a:t>
            </a:r>
            <a:r>
              <a:rPr sz="4200" spc="-5" dirty="0">
                <a:latin typeface="Gill Sans MT"/>
                <a:cs typeface="Gill Sans MT"/>
              </a:rPr>
              <a:t>with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int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550" dirty="0">
              <a:latin typeface="Times New Roman"/>
              <a:cs typeface="Times New Roman"/>
            </a:endParaRPr>
          </a:p>
          <a:p>
            <a:pPr marL="2599690" marR="2592070" algn="ctr">
              <a:lnSpc>
                <a:spcPct val="139900"/>
              </a:lnSpc>
            </a:pPr>
            <a:r>
              <a:rPr lang="en-US" sz="4200" spc="-5" dirty="0">
                <a:latin typeface="Courier New"/>
                <a:cs typeface="Courier New"/>
              </a:rPr>
              <a:t>"</a:t>
            </a:r>
            <a:r>
              <a:rPr sz="4200" spc="-5" dirty="0">
                <a:latin typeface="Courier New"/>
                <a:cs typeface="Courier New"/>
              </a:rPr>
              <a:t>my string</a:t>
            </a:r>
            <a:r>
              <a:rPr lang="en-US" sz="4200" spc="-5" dirty="0">
                <a:latin typeface="Courier New"/>
                <a:cs typeface="Courier New"/>
              </a:rPr>
              <a:t>"</a:t>
            </a:r>
            <a:r>
              <a:rPr sz="4200" spc="-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14l  </a:t>
            </a:r>
            <a:r>
              <a:rPr lang="en-US" sz="4200" spc="-5" dirty="0">
                <a:latin typeface="Courier New"/>
                <a:cs typeface="Courier New"/>
              </a:rPr>
              <a:t>"</a:t>
            </a:r>
            <a:r>
              <a:rPr sz="4200" spc="-5" dirty="0">
                <a:latin typeface="Courier New"/>
                <a:cs typeface="Courier New"/>
              </a:rPr>
              <a:t>my</a:t>
            </a:r>
            <a:r>
              <a:rPr sz="4200" spc="-4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string14</a:t>
            </a:r>
            <a:r>
              <a:rPr lang="en-US" sz="4200" dirty="0">
                <a:latin typeface="Courier New"/>
                <a:cs typeface="Courier New"/>
              </a:rPr>
              <a:t>"</a:t>
            </a:r>
            <a:endParaRPr sz="42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650" dirty="0">
              <a:latin typeface="Times New Roman"/>
              <a:cs typeface="Times New Roman"/>
            </a:endParaRPr>
          </a:p>
          <a:p>
            <a:pPr marL="2120900" marR="2110105" algn="ctr">
              <a:lnSpc>
                <a:spcPct val="136900"/>
              </a:lnSpc>
            </a:pPr>
            <a:r>
              <a:rPr sz="4200" spc="-5" dirty="0">
                <a:latin typeface="Courier New"/>
                <a:cs typeface="Courier New"/>
              </a:rPr>
              <a:t>13l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lang="en-US" sz="4200" spc="-5" dirty="0">
                <a:latin typeface="Courier New"/>
                <a:cs typeface="Courier New"/>
              </a:rPr>
              <a:t>"</a:t>
            </a:r>
            <a:r>
              <a:rPr sz="4200" spc="-5" dirty="0">
                <a:latin typeface="Courier New"/>
                <a:cs typeface="Courier New"/>
              </a:rPr>
              <a:t>other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string</a:t>
            </a:r>
            <a:r>
              <a:rPr lang="en-US" sz="4200" dirty="0">
                <a:latin typeface="Courier New"/>
                <a:cs typeface="Courier New"/>
              </a:rPr>
              <a:t>"</a:t>
            </a:r>
            <a:r>
              <a:rPr sz="4200" dirty="0">
                <a:latin typeface="Courier New"/>
                <a:cs typeface="Courier New"/>
              </a:rPr>
              <a:t>  </a:t>
            </a:r>
            <a:r>
              <a:rPr lang="en-US" sz="4200" spc="-5" dirty="0">
                <a:latin typeface="Courier New"/>
                <a:cs typeface="Courier New"/>
              </a:rPr>
              <a:t>"</a:t>
            </a:r>
            <a:r>
              <a:rPr sz="4200" spc="-5" dirty="0">
                <a:latin typeface="Courier New"/>
                <a:cs typeface="Courier New"/>
              </a:rPr>
              <a:t>13other</a:t>
            </a:r>
            <a:r>
              <a:rPr sz="4200" spc="-4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string</a:t>
            </a:r>
            <a:r>
              <a:rPr lang="en-US" sz="4200" dirty="0">
                <a:latin typeface="Courier New"/>
                <a:cs typeface="Courier New"/>
              </a:rPr>
              <a:t>"</a:t>
            </a:r>
            <a:endParaRPr sz="4200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Interactions with</a:t>
            </a:r>
            <a:r>
              <a:rPr spc="-40" dirty="0"/>
              <a:t> </a:t>
            </a:r>
            <a:r>
              <a:rPr dirty="0">
                <a:latin typeface="Courier New"/>
                <a:cs typeface="Courier New"/>
              </a:rPr>
              <a:t>long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58968" y="2419350"/>
            <a:ext cx="80765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0" dirty="0">
                <a:latin typeface="Gill Sans MT"/>
                <a:cs typeface="Gill Sans MT"/>
              </a:rPr>
              <a:t>Addition </a:t>
            </a:r>
            <a:r>
              <a:rPr sz="4200" spc="-20" dirty="0">
                <a:latin typeface="Gill Sans MT"/>
                <a:cs typeface="Gill Sans MT"/>
              </a:rPr>
              <a:t>works </a:t>
            </a:r>
            <a:r>
              <a:rPr sz="4200" spc="-35" dirty="0">
                <a:latin typeface="Gill Sans MT"/>
                <a:cs typeface="Gill Sans MT"/>
              </a:rPr>
              <a:t>like </a:t>
            </a:r>
            <a:r>
              <a:rPr sz="4200" spc="-5" dirty="0">
                <a:latin typeface="Gill Sans MT"/>
                <a:cs typeface="Gill Sans MT"/>
              </a:rPr>
              <a:t>it </a:t>
            </a:r>
            <a:r>
              <a:rPr sz="4200" dirty="0">
                <a:latin typeface="Gill Sans MT"/>
                <a:cs typeface="Gill Sans MT"/>
              </a:rPr>
              <a:t>does </a:t>
            </a:r>
            <a:r>
              <a:rPr sz="4200" spc="-5" dirty="0">
                <a:latin typeface="Gill Sans MT"/>
                <a:cs typeface="Gill Sans MT"/>
              </a:rPr>
              <a:t>with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int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Interactions with</a:t>
            </a:r>
            <a:r>
              <a:rPr spc="-40" dirty="0"/>
              <a:t> </a:t>
            </a:r>
            <a:r>
              <a:rPr dirty="0">
                <a:latin typeface="Courier New"/>
                <a:cs typeface="Courier New"/>
              </a:rPr>
              <a:t>long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2766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58968" y="2419350"/>
            <a:ext cx="8076565" cy="1948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200" spc="-10" dirty="0">
                <a:latin typeface="Gill Sans MT"/>
                <a:cs typeface="Gill Sans MT"/>
              </a:rPr>
              <a:t>Addition </a:t>
            </a:r>
            <a:r>
              <a:rPr sz="4200" spc="-20" dirty="0">
                <a:latin typeface="Gill Sans MT"/>
                <a:cs typeface="Gill Sans MT"/>
              </a:rPr>
              <a:t>works </a:t>
            </a:r>
            <a:r>
              <a:rPr sz="4200" spc="-35" dirty="0">
                <a:latin typeface="Gill Sans MT"/>
                <a:cs typeface="Gill Sans MT"/>
              </a:rPr>
              <a:t>like </a:t>
            </a:r>
            <a:r>
              <a:rPr sz="4200" spc="-5" dirty="0">
                <a:latin typeface="Gill Sans MT"/>
                <a:cs typeface="Gill Sans MT"/>
              </a:rPr>
              <a:t>it </a:t>
            </a:r>
            <a:r>
              <a:rPr sz="4200" dirty="0">
                <a:latin typeface="Gill Sans MT"/>
                <a:cs typeface="Gill Sans MT"/>
              </a:rPr>
              <a:t>does </a:t>
            </a:r>
            <a:r>
              <a:rPr sz="4200" spc="-5" dirty="0">
                <a:latin typeface="Gill Sans MT"/>
                <a:cs typeface="Gill Sans MT"/>
              </a:rPr>
              <a:t>with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int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4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4200" spc="-5" dirty="0">
                <a:latin typeface="Courier New"/>
                <a:cs typeface="Courier New"/>
              </a:rPr>
              <a:t>5l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4l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0171" y="762000"/>
            <a:ext cx="33051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87500" y="3048000"/>
            <a:ext cx="9992360" cy="5148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622300" algn="l"/>
                <a:tab pos="5511165" algn="l"/>
              </a:tabLst>
            </a:pPr>
            <a:r>
              <a:rPr sz="4200" spc="-25" dirty="0">
                <a:latin typeface="Gill Sans MT"/>
                <a:cs typeface="Gill Sans MT"/>
              </a:rPr>
              <a:t>New </a:t>
            </a:r>
            <a:r>
              <a:rPr sz="4200" spc="-5" dirty="0">
                <a:latin typeface="Gill Sans MT"/>
                <a:cs typeface="Gill Sans MT"/>
              </a:rPr>
              <a:t>types:</a:t>
            </a:r>
            <a:r>
              <a:rPr sz="4200" spc="-385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long</a:t>
            </a:r>
            <a:r>
              <a:rPr sz="4200" spc="-1345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and	</a:t>
            </a:r>
            <a:r>
              <a:rPr sz="4200" dirty="0">
                <a:latin typeface="Courier New"/>
                <a:cs typeface="Courier New"/>
              </a:rPr>
              <a:t>double</a:t>
            </a:r>
            <a:endParaRPr sz="4200">
              <a:latin typeface="Courier New"/>
              <a:cs typeface="Courier New"/>
            </a:endParaRPr>
          </a:p>
          <a:p>
            <a:pPr marL="1511300" lvl="1" indent="-571500">
              <a:lnSpc>
                <a:spcPct val="100000"/>
              </a:lnSpc>
              <a:spcBef>
                <a:spcPts val="2560"/>
              </a:spcBef>
              <a:buSzPct val="170238"/>
              <a:buChar char="•"/>
              <a:tabLst>
                <a:tab pos="1511300" algn="l"/>
              </a:tabLst>
            </a:pPr>
            <a:r>
              <a:rPr sz="4200" spc="-5" dirty="0">
                <a:latin typeface="Gill Sans MT"/>
                <a:cs typeface="Gill Sans MT"/>
              </a:rPr>
              <a:t>Reading in with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Scanner</a:t>
            </a:r>
            <a:endParaRPr sz="4200">
              <a:latin typeface="Courier New"/>
              <a:cs typeface="Courier New"/>
            </a:endParaRPr>
          </a:p>
          <a:p>
            <a:pPr marL="1511300" lvl="1" indent="-571500">
              <a:lnSpc>
                <a:spcPct val="100000"/>
              </a:lnSpc>
              <a:spcBef>
                <a:spcPts val="2560"/>
              </a:spcBef>
              <a:buSzPct val="170238"/>
              <a:buChar char="•"/>
              <a:tabLst>
                <a:tab pos="1511300" algn="l"/>
              </a:tabLst>
            </a:pPr>
            <a:r>
              <a:rPr sz="4200" spc="-15" dirty="0">
                <a:latin typeface="Gill Sans MT"/>
                <a:cs typeface="Gill Sans MT"/>
              </a:rPr>
              <a:t>Performing </a:t>
            </a:r>
            <a:r>
              <a:rPr sz="4200" spc="-5" dirty="0">
                <a:latin typeface="Gill Sans MT"/>
                <a:cs typeface="Gill Sans MT"/>
              </a:rPr>
              <a:t>operations </a:t>
            </a:r>
            <a:r>
              <a:rPr sz="4200" dirty="0">
                <a:latin typeface="Gill Sans MT"/>
                <a:cs typeface="Gill Sans MT"/>
              </a:rPr>
              <a:t>on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them</a:t>
            </a:r>
            <a:endParaRPr sz="4200">
              <a:latin typeface="Gill Sans MT"/>
              <a:cs typeface="Gill Sans MT"/>
            </a:endParaRPr>
          </a:p>
          <a:p>
            <a:pPr marL="1511300" marR="30480" lvl="1" indent="-571500">
              <a:lnSpc>
                <a:spcPts val="4900"/>
              </a:lnSpc>
              <a:spcBef>
                <a:spcPts val="2540"/>
              </a:spcBef>
              <a:buSzPct val="170238"/>
              <a:buChar char="•"/>
              <a:tabLst>
                <a:tab pos="1511300" algn="l"/>
                <a:tab pos="3794125" algn="l"/>
                <a:tab pos="5608955" algn="l"/>
                <a:tab pos="7833359" algn="l"/>
              </a:tabLst>
            </a:pPr>
            <a:r>
              <a:rPr sz="4200" spc="-15" dirty="0">
                <a:latin typeface="Gill Sans MT"/>
                <a:cs typeface="Gill Sans MT"/>
              </a:rPr>
              <a:t>How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20" dirty="0">
                <a:latin typeface="Gill Sans MT"/>
                <a:cs typeface="Gill Sans MT"/>
              </a:rPr>
              <a:t>they	</a:t>
            </a:r>
            <a:r>
              <a:rPr sz="4200" spc="-5" dirty="0">
                <a:latin typeface="Gill Sans MT"/>
                <a:cs typeface="Gill Sans MT"/>
              </a:rPr>
              <a:t>interact	with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each	other</a:t>
            </a:r>
            <a:r>
              <a:rPr sz="4200" spc="-9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and  </a:t>
            </a:r>
            <a:r>
              <a:rPr sz="4200" spc="-5" dirty="0">
                <a:latin typeface="Gill Sans MT"/>
                <a:cs typeface="Gill Sans MT"/>
              </a:rPr>
              <a:t>other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types</a:t>
            </a:r>
            <a:endParaRPr sz="4200">
              <a:latin typeface="Gill Sans MT"/>
              <a:cs typeface="Gill Sans MT"/>
            </a:endParaRPr>
          </a:p>
          <a:p>
            <a:pPr marL="622300" indent="-571500">
              <a:lnSpc>
                <a:spcPts val="7750"/>
              </a:lnSpc>
              <a:buSzPct val="170238"/>
              <a:buFont typeface="Courier New"/>
              <a:buChar char="•"/>
              <a:tabLst>
                <a:tab pos="622300" algn="l"/>
              </a:tabLst>
            </a:pPr>
            <a:r>
              <a:rPr sz="4200" spc="-5" dirty="0">
                <a:latin typeface="Gill Sans MT"/>
                <a:cs typeface="Gill Sans MT"/>
              </a:rPr>
              <a:t>Exponentiation with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Math.pow()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Interactions with</a:t>
            </a:r>
            <a:r>
              <a:rPr spc="-40" dirty="0"/>
              <a:t> </a:t>
            </a:r>
            <a:r>
              <a:rPr dirty="0">
                <a:latin typeface="Courier New"/>
                <a:cs typeface="Courier New"/>
              </a:rPr>
              <a:t>long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2766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58968" y="2419350"/>
            <a:ext cx="8076565" cy="2716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200" spc="-10" dirty="0">
                <a:latin typeface="Gill Sans MT"/>
                <a:cs typeface="Gill Sans MT"/>
              </a:rPr>
              <a:t>Addition </a:t>
            </a:r>
            <a:r>
              <a:rPr sz="4200" spc="-20" dirty="0">
                <a:latin typeface="Gill Sans MT"/>
                <a:cs typeface="Gill Sans MT"/>
              </a:rPr>
              <a:t>works </a:t>
            </a:r>
            <a:r>
              <a:rPr sz="4200" spc="-35" dirty="0">
                <a:latin typeface="Gill Sans MT"/>
                <a:cs typeface="Gill Sans MT"/>
              </a:rPr>
              <a:t>like </a:t>
            </a:r>
            <a:r>
              <a:rPr sz="4200" spc="-5" dirty="0">
                <a:latin typeface="Gill Sans MT"/>
                <a:cs typeface="Gill Sans MT"/>
              </a:rPr>
              <a:t>it </a:t>
            </a:r>
            <a:r>
              <a:rPr sz="4200" dirty="0">
                <a:latin typeface="Gill Sans MT"/>
                <a:cs typeface="Gill Sans MT"/>
              </a:rPr>
              <a:t>does </a:t>
            </a:r>
            <a:r>
              <a:rPr sz="4200" spc="-5" dirty="0">
                <a:latin typeface="Gill Sans MT"/>
                <a:cs typeface="Gill Sans MT"/>
              </a:rPr>
              <a:t>with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int</a:t>
            </a:r>
            <a:endParaRPr sz="4200">
              <a:latin typeface="Courier New"/>
              <a:cs typeface="Courier New"/>
            </a:endParaRPr>
          </a:p>
          <a:p>
            <a:pPr marL="2917825" marR="2910205" algn="ctr">
              <a:lnSpc>
                <a:spcPct val="120000"/>
              </a:lnSpc>
              <a:spcBef>
                <a:spcPts val="4050"/>
              </a:spcBef>
            </a:pPr>
            <a:r>
              <a:rPr sz="4200" spc="-5" dirty="0">
                <a:latin typeface="Courier New"/>
                <a:cs typeface="Courier New"/>
              </a:rPr>
              <a:t>5l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4l  9l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0948" y="215900"/>
            <a:ext cx="9223375" cy="2524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840"/>
              </a:lnSpc>
              <a:spcBef>
                <a:spcPts val="100"/>
              </a:spcBef>
            </a:pPr>
            <a:r>
              <a:rPr sz="8400" spc="-5" dirty="0">
                <a:latin typeface="Gill Sans MT"/>
                <a:cs typeface="Gill Sans MT"/>
              </a:rPr>
              <a:t>Interactions</a:t>
            </a:r>
            <a:r>
              <a:rPr sz="8400" spc="-25" dirty="0">
                <a:latin typeface="Gill Sans MT"/>
                <a:cs typeface="Gill Sans MT"/>
              </a:rPr>
              <a:t> </a:t>
            </a:r>
            <a:r>
              <a:rPr sz="8400" spc="-30" dirty="0">
                <a:latin typeface="Gill Sans MT"/>
                <a:cs typeface="Gill Sans MT"/>
              </a:rPr>
              <a:t>Between</a:t>
            </a:r>
            <a:endParaRPr sz="8400">
              <a:latin typeface="Gill Sans MT"/>
              <a:cs typeface="Gill Sans MT"/>
            </a:endParaRPr>
          </a:p>
          <a:p>
            <a:pPr algn="ctr">
              <a:lnSpc>
                <a:spcPts val="9840"/>
              </a:lnSpc>
              <a:tabLst>
                <a:tab pos="4685665" algn="l"/>
              </a:tabLst>
            </a:pPr>
            <a:r>
              <a:rPr sz="8400" dirty="0">
                <a:latin typeface="Courier New"/>
                <a:cs typeface="Courier New"/>
              </a:rPr>
              <a:t>long</a:t>
            </a:r>
            <a:r>
              <a:rPr sz="8400" spc="-2710" dirty="0">
                <a:latin typeface="Courier New"/>
                <a:cs typeface="Courier New"/>
              </a:rPr>
              <a:t> </a:t>
            </a:r>
            <a:r>
              <a:rPr sz="8400" dirty="0">
                <a:latin typeface="Gill Sans MT"/>
                <a:cs typeface="Gill Sans MT"/>
              </a:rPr>
              <a:t>and	</a:t>
            </a:r>
            <a:r>
              <a:rPr sz="8400" dirty="0">
                <a:latin typeface="Courier New"/>
                <a:cs typeface="Courier New"/>
              </a:rPr>
              <a:t>int</a:t>
            </a:r>
            <a:endParaRPr sz="8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71254" y="2863850"/>
            <a:ext cx="525208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45" dirty="0">
                <a:latin typeface="Gill Sans MT"/>
                <a:cs typeface="Gill Sans MT"/>
              </a:rPr>
              <a:t>Values </a:t>
            </a:r>
            <a:r>
              <a:rPr sz="4200" i="1" spc="-5" dirty="0">
                <a:latin typeface="Gill Sans MT"/>
                <a:cs typeface="Gill Sans MT"/>
              </a:rPr>
              <a:t>coerce </a:t>
            </a:r>
            <a:r>
              <a:rPr sz="4200" spc="-5" dirty="0">
                <a:latin typeface="Gill Sans MT"/>
                <a:cs typeface="Gill Sans MT"/>
              </a:rPr>
              <a:t>into </a:t>
            </a:r>
            <a:r>
              <a:rPr sz="4200" dirty="0">
                <a:latin typeface="Courier New"/>
                <a:cs typeface="Courier New"/>
              </a:rPr>
              <a:t>long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0948" y="215900"/>
            <a:ext cx="9223375" cy="2524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840"/>
              </a:lnSpc>
              <a:spcBef>
                <a:spcPts val="100"/>
              </a:spcBef>
            </a:pPr>
            <a:r>
              <a:rPr spc="-5" dirty="0"/>
              <a:t>Interactions</a:t>
            </a:r>
            <a:r>
              <a:rPr spc="-25" dirty="0"/>
              <a:t> </a:t>
            </a:r>
            <a:r>
              <a:rPr spc="-30" dirty="0"/>
              <a:t>Between</a:t>
            </a:r>
          </a:p>
          <a:p>
            <a:pPr algn="ctr">
              <a:lnSpc>
                <a:spcPts val="9840"/>
              </a:lnSpc>
              <a:tabLst>
                <a:tab pos="4685665" algn="l"/>
              </a:tabLst>
            </a:pPr>
            <a:r>
              <a:rPr dirty="0">
                <a:latin typeface="Courier New"/>
                <a:cs typeface="Courier New"/>
              </a:rPr>
              <a:t>long</a:t>
            </a:r>
            <a:r>
              <a:rPr spc="-2710" dirty="0">
                <a:latin typeface="Courier New"/>
                <a:cs typeface="Courier New"/>
              </a:rPr>
              <a:t> </a:t>
            </a:r>
            <a:r>
              <a:rPr dirty="0"/>
              <a:t>and	</a:t>
            </a:r>
            <a:r>
              <a:rPr dirty="0">
                <a:latin typeface="Courier New"/>
                <a:cs typeface="Courier New"/>
              </a:rPr>
              <a:t>int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8354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871254" y="2863850"/>
            <a:ext cx="5252085" cy="1795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200" spc="-45" dirty="0">
                <a:latin typeface="Gill Sans MT"/>
                <a:cs typeface="Gill Sans MT"/>
              </a:rPr>
              <a:t>Values </a:t>
            </a:r>
            <a:r>
              <a:rPr sz="4200" i="1" spc="-5" dirty="0">
                <a:latin typeface="Gill Sans MT"/>
                <a:cs typeface="Gill Sans MT"/>
              </a:rPr>
              <a:t>coerce </a:t>
            </a:r>
            <a:r>
              <a:rPr sz="4200" spc="-5" dirty="0">
                <a:latin typeface="Gill Sans MT"/>
                <a:cs typeface="Gill Sans MT"/>
              </a:rPr>
              <a:t>into </a:t>
            </a:r>
            <a:r>
              <a:rPr sz="4200" dirty="0">
                <a:latin typeface="Courier New"/>
                <a:cs typeface="Courier New"/>
              </a:rPr>
              <a:t>long</a:t>
            </a:r>
            <a:endParaRPr sz="42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3860"/>
              </a:spcBef>
            </a:pPr>
            <a:r>
              <a:rPr sz="4200" spc="-5" dirty="0">
                <a:latin typeface="Courier New"/>
                <a:cs typeface="Courier New"/>
              </a:rPr>
              <a:t>4l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3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2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0948" y="215900"/>
            <a:ext cx="9223375" cy="2524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840"/>
              </a:lnSpc>
              <a:spcBef>
                <a:spcPts val="100"/>
              </a:spcBef>
            </a:pPr>
            <a:r>
              <a:rPr spc="-5" dirty="0"/>
              <a:t>Interactions</a:t>
            </a:r>
            <a:r>
              <a:rPr spc="-25" dirty="0"/>
              <a:t> </a:t>
            </a:r>
            <a:r>
              <a:rPr spc="-30" dirty="0"/>
              <a:t>Between</a:t>
            </a:r>
          </a:p>
          <a:p>
            <a:pPr algn="ctr">
              <a:lnSpc>
                <a:spcPts val="9840"/>
              </a:lnSpc>
              <a:tabLst>
                <a:tab pos="4685665" algn="l"/>
              </a:tabLst>
            </a:pPr>
            <a:r>
              <a:rPr dirty="0">
                <a:latin typeface="Courier New"/>
                <a:cs typeface="Courier New"/>
              </a:rPr>
              <a:t>long</a:t>
            </a:r>
            <a:r>
              <a:rPr spc="-2710" dirty="0">
                <a:latin typeface="Courier New"/>
                <a:cs typeface="Courier New"/>
              </a:rPr>
              <a:t> </a:t>
            </a:r>
            <a:r>
              <a:rPr dirty="0"/>
              <a:t>and	</a:t>
            </a:r>
            <a:r>
              <a:rPr dirty="0">
                <a:latin typeface="Courier New"/>
                <a:cs typeface="Courier New"/>
              </a:rPr>
              <a:t>int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8354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064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Values </a:t>
            </a:r>
            <a:r>
              <a:rPr i="1" spc="-5" dirty="0">
                <a:latin typeface="Gill Sans MT"/>
                <a:cs typeface="Gill Sans MT"/>
              </a:rPr>
              <a:t>coerce </a:t>
            </a:r>
            <a:r>
              <a:rPr spc="-5" dirty="0"/>
              <a:t>into </a:t>
            </a:r>
            <a:r>
              <a:rPr dirty="0">
                <a:latin typeface="Courier New"/>
                <a:cs typeface="Courier New"/>
              </a:rPr>
              <a:t>long</a:t>
            </a:r>
          </a:p>
          <a:p>
            <a:pPr algn="ctr">
              <a:lnSpc>
                <a:spcPct val="100000"/>
              </a:lnSpc>
              <a:spcBef>
                <a:spcPts val="3860"/>
              </a:spcBef>
            </a:pPr>
            <a:r>
              <a:rPr spc="-5" dirty="0">
                <a:latin typeface="Courier New"/>
                <a:cs typeface="Courier New"/>
              </a:rPr>
              <a:t>4l </a:t>
            </a:r>
            <a:r>
              <a:rPr dirty="0">
                <a:latin typeface="Courier New"/>
                <a:cs typeface="Courier New"/>
              </a:rPr>
              <a:t>+</a:t>
            </a:r>
            <a:r>
              <a:rPr spc="-3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2</a:t>
            </a:r>
          </a:p>
          <a:p>
            <a:pPr marL="1905" algn="ctr">
              <a:lnSpc>
                <a:spcPct val="100000"/>
              </a:lnSpc>
              <a:spcBef>
                <a:spcPts val="810"/>
              </a:spcBef>
            </a:pPr>
            <a:r>
              <a:rPr dirty="0">
                <a:latin typeface="Courier New"/>
                <a:cs typeface="Courier New"/>
              </a:rPr>
              <a:t>6l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0948" y="215900"/>
            <a:ext cx="9223375" cy="2524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840"/>
              </a:lnSpc>
              <a:spcBef>
                <a:spcPts val="100"/>
              </a:spcBef>
            </a:pPr>
            <a:r>
              <a:rPr spc="-5" dirty="0"/>
              <a:t>Interactions</a:t>
            </a:r>
            <a:r>
              <a:rPr spc="-25" dirty="0"/>
              <a:t> </a:t>
            </a:r>
            <a:r>
              <a:rPr spc="-30" dirty="0"/>
              <a:t>Between</a:t>
            </a:r>
          </a:p>
          <a:p>
            <a:pPr algn="ctr">
              <a:lnSpc>
                <a:spcPts val="9840"/>
              </a:lnSpc>
              <a:tabLst>
                <a:tab pos="4685665" algn="l"/>
              </a:tabLst>
            </a:pPr>
            <a:r>
              <a:rPr dirty="0">
                <a:latin typeface="Courier New"/>
                <a:cs typeface="Courier New"/>
              </a:rPr>
              <a:t>long</a:t>
            </a:r>
            <a:r>
              <a:rPr spc="-2710" dirty="0">
                <a:latin typeface="Courier New"/>
                <a:cs typeface="Courier New"/>
              </a:rPr>
              <a:t> </a:t>
            </a:r>
            <a:r>
              <a:rPr dirty="0"/>
              <a:t>and	</a:t>
            </a:r>
            <a:r>
              <a:rPr dirty="0">
                <a:latin typeface="Courier New"/>
                <a:cs typeface="Courier New"/>
              </a:rPr>
              <a:t>int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8354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6134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064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Values </a:t>
            </a:r>
            <a:r>
              <a:rPr i="1" spc="-5" dirty="0">
                <a:latin typeface="Gill Sans MT"/>
                <a:cs typeface="Gill Sans MT"/>
              </a:rPr>
              <a:t>coerce </a:t>
            </a:r>
            <a:r>
              <a:rPr spc="-5" dirty="0"/>
              <a:t>into </a:t>
            </a:r>
            <a:r>
              <a:rPr dirty="0">
                <a:latin typeface="Courier New"/>
                <a:cs typeface="Courier New"/>
              </a:rPr>
              <a:t>long</a:t>
            </a:r>
          </a:p>
          <a:p>
            <a:pPr algn="ctr">
              <a:lnSpc>
                <a:spcPct val="100000"/>
              </a:lnSpc>
              <a:spcBef>
                <a:spcPts val="3860"/>
              </a:spcBef>
            </a:pPr>
            <a:r>
              <a:rPr spc="-5" dirty="0">
                <a:latin typeface="Courier New"/>
                <a:cs typeface="Courier New"/>
              </a:rPr>
              <a:t>4l </a:t>
            </a:r>
            <a:r>
              <a:rPr dirty="0">
                <a:latin typeface="Courier New"/>
                <a:cs typeface="Courier New"/>
              </a:rPr>
              <a:t>+</a:t>
            </a:r>
            <a:r>
              <a:rPr spc="-3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2</a:t>
            </a:r>
          </a:p>
          <a:p>
            <a:pPr marL="1905" algn="ctr">
              <a:lnSpc>
                <a:spcPct val="100000"/>
              </a:lnSpc>
              <a:spcBef>
                <a:spcPts val="810"/>
              </a:spcBef>
            </a:pPr>
            <a:r>
              <a:rPr dirty="0">
                <a:latin typeface="Courier New"/>
                <a:cs typeface="Courier New"/>
              </a:rPr>
              <a:t>6l</a:t>
            </a:r>
          </a:p>
          <a:p>
            <a:pPr marL="1905" algn="ctr">
              <a:lnSpc>
                <a:spcPct val="100000"/>
              </a:lnSpc>
              <a:spcBef>
                <a:spcPts val="3160"/>
              </a:spcBef>
            </a:pPr>
            <a:r>
              <a:rPr dirty="0">
                <a:latin typeface="Courier New"/>
                <a:cs typeface="Courier New"/>
              </a:rPr>
              <a:t>3 +</a:t>
            </a:r>
            <a:r>
              <a:rPr spc="-4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6l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0948" y="215900"/>
            <a:ext cx="9223375" cy="2524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840"/>
              </a:lnSpc>
              <a:spcBef>
                <a:spcPts val="100"/>
              </a:spcBef>
            </a:pPr>
            <a:r>
              <a:rPr spc="-5" dirty="0"/>
              <a:t>Interactions</a:t>
            </a:r>
            <a:r>
              <a:rPr spc="-25" dirty="0"/>
              <a:t> </a:t>
            </a:r>
            <a:r>
              <a:rPr spc="-30" dirty="0"/>
              <a:t>Between</a:t>
            </a:r>
          </a:p>
          <a:p>
            <a:pPr algn="ctr">
              <a:lnSpc>
                <a:spcPts val="9840"/>
              </a:lnSpc>
              <a:tabLst>
                <a:tab pos="4685665" algn="l"/>
              </a:tabLst>
            </a:pPr>
            <a:r>
              <a:rPr dirty="0">
                <a:latin typeface="Courier New"/>
                <a:cs typeface="Courier New"/>
              </a:rPr>
              <a:t>long</a:t>
            </a:r>
            <a:r>
              <a:rPr spc="-2710" dirty="0">
                <a:latin typeface="Courier New"/>
                <a:cs typeface="Courier New"/>
              </a:rPr>
              <a:t> </a:t>
            </a:r>
            <a:r>
              <a:rPr dirty="0"/>
              <a:t>and	</a:t>
            </a:r>
            <a:r>
              <a:rPr dirty="0">
                <a:latin typeface="Courier New"/>
                <a:cs typeface="Courier New"/>
              </a:rPr>
              <a:t>int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8354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6134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064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Values </a:t>
            </a:r>
            <a:r>
              <a:rPr i="1" spc="-5" dirty="0">
                <a:latin typeface="Gill Sans MT"/>
                <a:cs typeface="Gill Sans MT"/>
              </a:rPr>
              <a:t>coerce </a:t>
            </a:r>
            <a:r>
              <a:rPr spc="-5" dirty="0"/>
              <a:t>into </a:t>
            </a:r>
            <a:r>
              <a:rPr dirty="0">
                <a:latin typeface="Courier New"/>
                <a:cs typeface="Courier New"/>
              </a:rPr>
              <a:t>long</a:t>
            </a:r>
          </a:p>
          <a:p>
            <a:pPr algn="ctr">
              <a:lnSpc>
                <a:spcPct val="100000"/>
              </a:lnSpc>
              <a:spcBef>
                <a:spcPts val="3860"/>
              </a:spcBef>
            </a:pPr>
            <a:r>
              <a:rPr spc="-5" dirty="0">
                <a:latin typeface="Courier New"/>
                <a:cs typeface="Courier New"/>
              </a:rPr>
              <a:t>4l </a:t>
            </a:r>
            <a:r>
              <a:rPr dirty="0">
                <a:latin typeface="Courier New"/>
                <a:cs typeface="Courier New"/>
              </a:rPr>
              <a:t>+</a:t>
            </a:r>
            <a:r>
              <a:rPr spc="-3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2</a:t>
            </a:r>
          </a:p>
          <a:p>
            <a:pPr marL="1905" algn="ctr">
              <a:lnSpc>
                <a:spcPct val="100000"/>
              </a:lnSpc>
              <a:spcBef>
                <a:spcPts val="810"/>
              </a:spcBef>
            </a:pPr>
            <a:r>
              <a:rPr dirty="0">
                <a:latin typeface="Courier New"/>
                <a:cs typeface="Courier New"/>
              </a:rPr>
              <a:t>6l</a:t>
            </a:r>
          </a:p>
          <a:p>
            <a:pPr marL="1905" algn="ctr">
              <a:lnSpc>
                <a:spcPts val="4870"/>
              </a:lnSpc>
              <a:spcBef>
                <a:spcPts val="3160"/>
              </a:spcBef>
            </a:pPr>
            <a:r>
              <a:rPr dirty="0">
                <a:latin typeface="Courier New"/>
                <a:cs typeface="Courier New"/>
              </a:rPr>
              <a:t>3 +</a:t>
            </a:r>
            <a:r>
              <a:rPr spc="-4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6l</a:t>
            </a:r>
          </a:p>
          <a:p>
            <a:pPr marL="1905" algn="ctr">
              <a:lnSpc>
                <a:spcPts val="4870"/>
              </a:lnSpc>
            </a:pPr>
            <a:r>
              <a:rPr dirty="0">
                <a:latin typeface="Courier New"/>
                <a:cs typeface="Courier New"/>
              </a:rPr>
              <a:t>9l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7030" y="4127500"/>
            <a:ext cx="857123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New</a:t>
            </a:r>
            <a:r>
              <a:rPr spc="-1785" dirty="0"/>
              <a:t> </a:t>
            </a:r>
            <a:r>
              <a:rPr spc="-210" dirty="0"/>
              <a:t>Type: </a:t>
            </a:r>
            <a:r>
              <a:rPr dirty="0">
                <a:latin typeface="Courier New"/>
                <a:cs typeface="Courier New"/>
              </a:rPr>
              <a:t>double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98550" rIns="0" bIns="0" rtlCol="0">
            <a:spAutoFit/>
          </a:bodyPr>
          <a:lstStyle/>
          <a:p>
            <a:pPr algn="ctr">
              <a:lnSpc>
                <a:spcPts val="9490"/>
              </a:lnSpc>
              <a:spcBef>
                <a:spcPts val="100"/>
              </a:spcBef>
            </a:pPr>
            <a:r>
              <a:rPr sz="8400" spc="-20" dirty="0"/>
              <a:t>Revisit:</a:t>
            </a:r>
            <a:endParaRPr sz="8400"/>
          </a:p>
          <a:p>
            <a:pPr algn="ctr">
              <a:lnSpc>
                <a:spcPts val="9490"/>
              </a:lnSpc>
            </a:pPr>
            <a:r>
              <a:rPr sz="8400" dirty="0">
                <a:latin typeface="Courier New"/>
                <a:cs typeface="Courier New"/>
              </a:rPr>
              <a:t>AddTwo.java</a:t>
            </a:r>
            <a:endParaRPr sz="84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8039" y="723900"/>
            <a:ext cx="1165606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713730" algn="l"/>
              </a:tabLst>
            </a:pPr>
            <a:r>
              <a:rPr dirty="0">
                <a:latin typeface="Courier New"/>
                <a:cs typeface="Courier New"/>
              </a:rPr>
              <a:t>double</a:t>
            </a:r>
            <a:r>
              <a:rPr spc="-2710" dirty="0">
                <a:latin typeface="Courier New"/>
                <a:cs typeface="Courier New"/>
              </a:rPr>
              <a:t> </a:t>
            </a:r>
            <a:r>
              <a:rPr spc="-30" dirty="0"/>
              <a:t>for	</a:t>
            </a:r>
            <a:r>
              <a:rPr spc="-20" dirty="0"/>
              <a:t>Floating-Point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0200" y="3975100"/>
            <a:ext cx="9317990" cy="33324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0" indent="-571500">
              <a:lnSpc>
                <a:spcPct val="100000"/>
              </a:lnSpc>
              <a:spcBef>
                <a:spcPts val="100"/>
              </a:spcBef>
              <a:buSzPct val="170238"/>
              <a:buFont typeface="Gill Sans MT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double</a:t>
            </a:r>
            <a:r>
              <a:rPr sz="4200" spc="-1375" dirty="0">
                <a:latin typeface="Courier New"/>
                <a:cs typeface="Courier New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stores </a:t>
            </a:r>
            <a:r>
              <a:rPr sz="4200" spc="5" dirty="0">
                <a:latin typeface="Gill Sans MT"/>
                <a:cs typeface="Gill Sans MT"/>
              </a:rPr>
              <a:t>floating-point </a:t>
            </a:r>
            <a:r>
              <a:rPr sz="4200" spc="-5" dirty="0">
                <a:latin typeface="Gill Sans MT"/>
                <a:cs typeface="Gill Sans MT"/>
              </a:rPr>
              <a:t>values</a:t>
            </a:r>
            <a:endParaRPr sz="4200" dirty="0">
              <a:latin typeface="Gill Sans MT"/>
              <a:cs typeface="Gill Sans MT"/>
            </a:endParaRPr>
          </a:p>
          <a:p>
            <a:pPr marL="609600" marR="30480" indent="-571500">
              <a:lnSpc>
                <a:spcPct val="103200"/>
              </a:lnSpc>
              <a:spcBef>
                <a:spcPts val="2395"/>
              </a:spcBef>
              <a:buSzPct val="170238"/>
              <a:buFont typeface="Gill Sans MT"/>
              <a:buChar char="•"/>
              <a:tabLst>
                <a:tab pos="609600" algn="l"/>
                <a:tab pos="2190750" algn="l"/>
                <a:tab pos="3350260" algn="l"/>
                <a:tab pos="4879975" algn="l"/>
              </a:tabLst>
            </a:pPr>
            <a:r>
              <a:rPr sz="4200" dirty="0">
                <a:latin typeface="Courier New"/>
                <a:cs typeface="Courier New"/>
              </a:rPr>
              <a:t>float</a:t>
            </a:r>
            <a:r>
              <a:rPr sz="4200" spc="-1350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also	</a:t>
            </a:r>
            <a:r>
              <a:rPr sz="4200" spc="-15" dirty="0">
                <a:latin typeface="Gill Sans MT"/>
                <a:cs typeface="Gill Sans MT"/>
              </a:rPr>
              <a:t>stores </a:t>
            </a:r>
            <a:r>
              <a:rPr sz="4200" spc="5" dirty="0">
                <a:latin typeface="Gill Sans MT"/>
                <a:cs typeface="Gill Sans MT"/>
              </a:rPr>
              <a:t>floating-point </a:t>
            </a:r>
            <a:r>
              <a:rPr sz="4200" spc="-5" dirty="0">
                <a:latin typeface="Gill Sans MT"/>
                <a:cs typeface="Gill Sans MT"/>
              </a:rPr>
              <a:t>values,  </a:t>
            </a:r>
            <a:r>
              <a:rPr sz="4200" dirty="0">
                <a:latin typeface="Gill Sans MT"/>
                <a:cs typeface="Gill Sans MT"/>
              </a:rPr>
              <a:t>but </a:t>
            </a:r>
            <a:r>
              <a:rPr sz="4200" spc="-90" dirty="0">
                <a:latin typeface="Gill Sans MT"/>
                <a:cs typeface="Gill Sans MT"/>
              </a:rPr>
              <a:t>it’s	</a:t>
            </a:r>
            <a:r>
              <a:rPr sz="4200" spc="-5" dirty="0">
                <a:latin typeface="Gill Sans MT"/>
                <a:cs typeface="Gill Sans MT"/>
              </a:rPr>
              <a:t>half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size	</a:t>
            </a:r>
            <a:r>
              <a:rPr sz="4200" dirty="0">
                <a:latin typeface="Gill Sans MT"/>
                <a:cs typeface="Gill Sans MT"/>
              </a:rPr>
              <a:t>of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double</a:t>
            </a:r>
          </a:p>
          <a:p>
            <a:pPr marL="1498600" lvl="1" indent="-571500">
              <a:lnSpc>
                <a:spcPct val="100000"/>
              </a:lnSpc>
              <a:spcBef>
                <a:spcPts val="2560"/>
              </a:spcBef>
              <a:buSzPct val="170238"/>
              <a:buChar char="•"/>
              <a:tabLst>
                <a:tab pos="1498600" algn="l"/>
                <a:tab pos="6165215" algn="l"/>
              </a:tabLst>
            </a:pPr>
            <a:r>
              <a:rPr sz="4200" spc="-35" dirty="0">
                <a:latin typeface="Gill Sans MT"/>
                <a:cs typeface="Gill Sans MT"/>
              </a:rPr>
              <a:t>Narrower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10" dirty="0">
                <a:latin typeface="Gill Sans MT"/>
                <a:cs typeface="Gill Sans MT"/>
              </a:rPr>
              <a:t>range,</a:t>
            </a:r>
            <a:r>
              <a:rPr sz="4200" spc="-420" dirty="0">
                <a:latin typeface="Gill Sans MT"/>
                <a:cs typeface="Gill Sans MT"/>
              </a:rPr>
              <a:t> </a:t>
            </a:r>
            <a:r>
              <a:rPr lang="en-US" sz="4200" spc="-42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less	</a:t>
            </a:r>
            <a:r>
              <a:rPr sz="4200" spc="-15" dirty="0">
                <a:latin typeface="Gill Sans MT"/>
                <a:cs typeface="Gill Sans MT"/>
              </a:rPr>
              <a:t>precise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2DAF220-A592-4AEF-97FD-6636513041E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" t="4444" r="2500" b="12222"/>
          <a:stretch/>
        </p:blipFill>
        <p:spPr>
          <a:xfrm>
            <a:off x="325120" y="1028700"/>
            <a:ext cx="12354560" cy="81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42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7214" y="4127500"/>
            <a:ext cx="7290434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New</a:t>
            </a:r>
            <a:r>
              <a:rPr spc="-1785" dirty="0"/>
              <a:t> </a:t>
            </a:r>
            <a:r>
              <a:rPr spc="-210" dirty="0"/>
              <a:t>Type: </a:t>
            </a:r>
            <a:r>
              <a:rPr dirty="0">
                <a:latin typeface="Courier New"/>
                <a:cs typeface="Courier New"/>
              </a:rPr>
              <a:t>long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663" y="723900"/>
            <a:ext cx="1010983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Working </a:t>
            </a:r>
            <a:r>
              <a:rPr spc="-5" dirty="0"/>
              <a:t>with</a:t>
            </a:r>
            <a:r>
              <a:rPr spc="20" dirty="0"/>
              <a:t> </a:t>
            </a:r>
            <a:r>
              <a:rPr dirty="0">
                <a:latin typeface="Courier New"/>
                <a:cs typeface="Courier New"/>
              </a:rPr>
              <a:t>double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1717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331865" y="2119629"/>
            <a:ext cx="6330950" cy="2006600"/>
          </a:xfrm>
          <a:prstGeom prst="rect">
            <a:avLst/>
          </a:prstGeom>
        </p:spPr>
        <p:txBody>
          <a:bodyPr vert="horz" wrap="square" lIns="0" tIns="3632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60"/>
              </a:spcBef>
            </a:pPr>
            <a:r>
              <a:rPr sz="4200" dirty="0">
                <a:latin typeface="Gill Sans MT"/>
                <a:cs typeface="Gill Sans MT"/>
              </a:rPr>
              <a:t>Declaring a </a:t>
            </a:r>
            <a:r>
              <a:rPr sz="4200" dirty="0">
                <a:latin typeface="Courier New"/>
                <a:cs typeface="Courier New"/>
              </a:rPr>
              <a:t>double</a:t>
            </a:r>
            <a:r>
              <a:rPr sz="4200" spc="-1430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variable</a:t>
            </a:r>
            <a:endParaRPr sz="4200">
              <a:latin typeface="Gill Sans MT"/>
              <a:cs typeface="Gill Sans MT"/>
            </a:endParaRPr>
          </a:p>
          <a:p>
            <a:pPr marL="635" algn="ctr">
              <a:lnSpc>
                <a:spcPct val="100000"/>
              </a:lnSpc>
              <a:spcBef>
                <a:spcPts val="2760"/>
              </a:spcBef>
            </a:pPr>
            <a:r>
              <a:rPr sz="4200" spc="-5" dirty="0">
                <a:latin typeface="Courier New"/>
                <a:cs typeface="Courier New"/>
              </a:rPr>
              <a:t>double</a:t>
            </a:r>
            <a:r>
              <a:rPr sz="4200" spc="-4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myDouble;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663" y="723900"/>
            <a:ext cx="1010983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Working </a:t>
            </a:r>
            <a:r>
              <a:rPr spc="-5" dirty="0"/>
              <a:t>with</a:t>
            </a:r>
            <a:r>
              <a:rPr spc="20" dirty="0"/>
              <a:t> </a:t>
            </a:r>
            <a:r>
              <a:rPr dirty="0">
                <a:latin typeface="Courier New"/>
                <a:cs typeface="Courier New"/>
              </a:rPr>
              <a:t>double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1717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5720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5800" y="2119629"/>
            <a:ext cx="11548110" cy="4959350"/>
          </a:xfrm>
          <a:prstGeom prst="rect">
            <a:avLst/>
          </a:prstGeom>
        </p:spPr>
        <p:txBody>
          <a:bodyPr vert="horz" wrap="square" lIns="0" tIns="363220" rIns="0" bIns="0" rtlCol="0">
            <a:spAutoFit/>
          </a:bodyPr>
          <a:lstStyle/>
          <a:p>
            <a:pPr marL="74295" algn="ctr">
              <a:lnSpc>
                <a:spcPct val="100000"/>
              </a:lnSpc>
              <a:spcBef>
                <a:spcPts val="2860"/>
              </a:spcBef>
            </a:pPr>
            <a:r>
              <a:rPr sz="4200" dirty="0">
                <a:latin typeface="Gill Sans MT"/>
                <a:cs typeface="Gill Sans MT"/>
              </a:rPr>
              <a:t>Declaring a </a:t>
            </a:r>
            <a:r>
              <a:rPr sz="4200" dirty="0">
                <a:latin typeface="Courier New"/>
                <a:cs typeface="Courier New"/>
              </a:rPr>
              <a:t>double</a:t>
            </a:r>
            <a:r>
              <a:rPr sz="4200" spc="-1375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variable</a:t>
            </a:r>
            <a:endParaRPr sz="4200">
              <a:latin typeface="Gill Sans MT"/>
              <a:cs typeface="Gill Sans MT"/>
            </a:endParaRPr>
          </a:p>
          <a:p>
            <a:pPr marL="74930" algn="ctr">
              <a:lnSpc>
                <a:spcPct val="100000"/>
              </a:lnSpc>
              <a:spcBef>
                <a:spcPts val="2760"/>
              </a:spcBef>
            </a:pPr>
            <a:r>
              <a:rPr sz="4200" spc="-5" dirty="0">
                <a:latin typeface="Courier New"/>
                <a:cs typeface="Courier New"/>
              </a:rPr>
              <a:t>double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myDouble;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150">
              <a:latin typeface="Times New Roman"/>
              <a:cs typeface="Times New Roman"/>
            </a:endParaRPr>
          </a:p>
          <a:p>
            <a:pPr marL="1737360">
              <a:lnSpc>
                <a:spcPct val="100000"/>
              </a:lnSpc>
            </a:pPr>
            <a:r>
              <a:rPr sz="4200" spc="-5" dirty="0">
                <a:latin typeface="Gill Sans MT"/>
                <a:cs typeface="Gill Sans MT"/>
              </a:rPr>
              <a:t>Reading in </a:t>
            </a:r>
            <a:r>
              <a:rPr sz="4200" dirty="0">
                <a:latin typeface="Gill Sans MT"/>
                <a:cs typeface="Gill Sans MT"/>
              </a:rPr>
              <a:t>a </a:t>
            </a:r>
            <a:r>
              <a:rPr sz="4200" dirty="0">
                <a:latin typeface="Courier New"/>
                <a:cs typeface="Courier New"/>
              </a:rPr>
              <a:t>double</a:t>
            </a:r>
            <a:r>
              <a:rPr sz="4200" spc="-1370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with </a:t>
            </a:r>
            <a:r>
              <a:rPr sz="4200" dirty="0">
                <a:latin typeface="Courier New"/>
                <a:cs typeface="Courier New"/>
              </a:rPr>
              <a:t>Scanner</a:t>
            </a:r>
            <a:endParaRPr sz="4200">
              <a:latin typeface="Courier New"/>
              <a:cs typeface="Courier New"/>
            </a:endParaRPr>
          </a:p>
          <a:p>
            <a:pPr marL="12700" marR="5080">
              <a:lnSpc>
                <a:spcPts val="4800"/>
              </a:lnSpc>
              <a:spcBef>
                <a:spcPts val="2770"/>
              </a:spcBef>
            </a:pPr>
            <a:r>
              <a:rPr sz="4200" spc="-5" dirty="0">
                <a:latin typeface="Courier New"/>
                <a:cs typeface="Courier New"/>
              </a:rPr>
              <a:t>Scanner in </a:t>
            </a:r>
            <a:r>
              <a:rPr sz="4200" dirty="0">
                <a:latin typeface="Courier New"/>
                <a:cs typeface="Courier New"/>
              </a:rPr>
              <a:t>= </a:t>
            </a:r>
            <a:r>
              <a:rPr sz="4200" spc="-5" dirty="0">
                <a:latin typeface="Courier New"/>
                <a:cs typeface="Courier New"/>
              </a:rPr>
              <a:t>new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Scanner(System.in);  </a:t>
            </a:r>
            <a:r>
              <a:rPr sz="4200" spc="-5" dirty="0">
                <a:latin typeface="Courier New"/>
                <a:cs typeface="Courier New"/>
              </a:rPr>
              <a:t>double myDouble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6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in.nextDouble();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8134" y="3556000"/>
            <a:ext cx="10908665" cy="243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490"/>
              </a:lnSpc>
              <a:spcBef>
                <a:spcPts val="100"/>
              </a:spcBef>
            </a:pPr>
            <a:r>
              <a:rPr spc="-5" dirty="0"/>
              <a:t>Example:</a:t>
            </a:r>
          </a:p>
          <a:p>
            <a:pPr algn="ctr">
              <a:lnSpc>
                <a:spcPts val="9490"/>
              </a:lnSpc>
            </a:pPr>
            <a:r>
              <a:rPr dirty="0">
                <a:latin typeface="Courier New"/>
                <a:cs typeface="Courier New"/>
              </a:rPr>
              <a:t>DoubleAddTwo.java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75482" y="414019"/>
            <a:ext cx="8442960" cy="3032760"/>
          </a:xfrm>
          <a:prstGeom prst="rect">
            <a:avLst/>
          </a:prstGeom>
        </p:spPr>
        <p:txBody>
          <a:bodyPr vert="horz" wrap="square" lIns="0" tIns="322580" rIns="0" bIns="0" rtlCol="0">
            <a:spAutoFit/>
          </a:bodyPr>
          <a:lstStyle/>
          <a:p>
            <a:pPr marL="10795" algn="ctr">
              <a:lnSpc>
                <a:spcPct val="100000"/>
              </a:lnSpc>
              <a:spcBef>
                <a:spcPts val="2540"/>
              </a:spcBef>
            </a:pPr>
            <a:r>
              <a:rPr spc="-5" dirty="0"/>
              <a:t>Specifying</a:t>
            </a:r>
            <a:r>
              <a:rPr spc="-65" dirty="0"/>
              <a:t> </a:t>
            </a:r>
            <a:r>
              <a:rPr dirty="0">
                <a:latin typeface="Courier New"/>
                <a:cs typeface="Courier New"/>
              </a:rPr>
              <a:t>double</a:t>
            </a:r>
          </a:p>
          <a:p>
            <a:pPr marL="12700" marR="5080" algn="ctr">
              <a:lnSpc>
                <a:spcPts val="4900"/>
              </a:lnSpc>
              <a:spcBef>
                <a:spcPts val="1500"/>
              </a:spcBef>
              <a:tabLst>
                <a:tab pos="3379470" algn="l"/>
                <a:tab pos="5408930" algn="l"/>
              </a:tabLst>
            </a:pPr>
            <a:r>
              <a:rPr sz="4200" dirty="0"/>
              <a:t>If </a:t>
            </a:r>
            <a:r>
              <a:rPr sz="4200" spc="-5" dirty="0"/>
              <a:t>the </a:t>
            </a:r>
            <a:r>
              <a:rPr sz="4200" spc="-10" dirty="0"/>
              <a:t>number</a:t>
            </a:r>
            <a:r>
              <a:rPr sz="4200" spc="15" dirty="0"/>
              <a:t> </a:t>
            </a:r>
            <a:r>
              <a:rPr sz="4200" spc="-5" dirty="0"/>
              <a:t>contains</a:t>
            </a:r>
            <a:r>
              <a:rPr sz="4200" spc="5" dirty="0"/>
              <a:t> </a:t>
            </a:r>
            <a:r>
              <a:rPr sz="4200" dirty="0"/>
              <a:t>a	</a:t>
            </a:r>
            <a:r>
              <a:rPr sz="4200" spc="-5" dirty="0"/>
              <a:t>decimal</a:t>
            </a:r>
            <a:r>
              <a:rPr sz="4200" spc="-55" dirty="0"/>
              <a:t> </a:t>
            </a:r>
            <a:r>
              <a:rPr sz="4200" spc="-5" dirty="0"/>
              <a:t>point,  </a:t>
            </a:r>
            <a:r>
              <a:rPr sz="4200" spc="-40" dirty="0"/>
              <a:t>Java </a:t>
            </a:r>
            <a:r>
              <a:rPr sz="4200" spc="-15" dirty="0"/>
              <a:t>treats</a:t>
            </a:r>
            <a:r>
              <a:rPr sz="4200" spc="35" dirty="0"/>
              <a:t> </a:t>
            </a:r>
            <a:r>
              <a:rPr sz="4200" spc="-5" dirty="0"/>
              <a:t>it</a:t>
            </a:r>
            <a:r>
              <a:rPr sz="4200" dirty="0"/>
              <a:t> as	a</a:t>
            </a:r>
            <a:r>
              <a:rPr sz="4200" spc="-10" dirty="0"/>
              <a:t> </a:t>
            </a:r>
            <a:r>
              <a:rPr sz="4200" dirty="0">
                <a:latin typeface="Courier New"/>
                <a:cs typeface="Courier New"/>
              </a:rPr>
              <a:t>double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5637" y="723900"/>
            <a:ext cx="835405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Specifying</a:t>
            </a:r>
            <a:r>
              <a:rPr spc="-75" dirty="0"/>
              <a:t> </a:t>
            </a:r>
            <a:r>
              <a:rPr dirty="0">
                <a:latin typeface="Courier New"/>
                <a:cs typeface="Courier New"/>
              </a:rPr>
              <a:t>double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6830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75482" y="2159000"/>
            <a:ext cx="8442960" cy="251333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389380" marR="5080" indent="-1377315">
              <a:lnSpc>
                <a:spcPts val="4900"/>
              </a:lnSpc>
              <a:spcBef>
                <a:spcPts val="380"/>
              </a:spcBef>
              <a:tabLst>
                <a:tab pos="4756785" algn="l"/>
                <a:tab pos="5408930" algn="l"/>
              </a:tabLst>
            </a:pPr>
            <a:r>
              <a:rPr sz="4200" dirty="0">
                <a:latin typeface="Gill Sans MT"/>
                <a:cs typeface="Gill Sans MT"/>
              </a:rPr>
              <a:t>If 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spc="-10" dirty="0">
                <a:latin typeface="Gill Sans MT"/>
                <a:cs typeface="Gill Sans MT"/>
              </a:rPr>
              <a:t>number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contains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decimal</a:t>
            </a:r>
            <a:r>
              <a:rPr sz="4200" spc="-5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point,  </a:t>
            </a:r>
            <a:r>
              <a:rPr sz="4200" spc="-40" dirty="0">
                <a:latin typeface="Gill Sans MT"/>
                <a:cs typeface="Gill Sans MT"/>
              </a:rPr>
              <a:t>Java </a:t>
            </a:r>
            <a:r>
              <a:rPr sz="4200" spc="-15" dirty="0">
                <a:latin typeface="Gill Sans MT"/>
                <a:cs typeface="Gill Sans MT"/>
              </a:rPr>
              <a:t>treats</a:t>
            </a:r>
            <a:r>
              <a:rPr sz="4200" spc="3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it</a:t>
            </a:r>
            <a:r>
              <a:rPr sz="4200" dirty="0">
                <a:latin typeface="Gill Sans MT"/>
                <a:cs typeface="Gill Sans MT"/>
              </a:rPr>
              <a:t> as	a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double</a:t>
            </a:r>
            <a:endParaRPr sz="4200">
              <a:latin typeface="Courier New"/>
              <a:cs typeface="Courier New"/>
            </a:endParaRPr>
          </a:p>
          <a:p>
            <a:pPr marL="1980564">
              <a:lnSpc>
                <a:spcPct val="100000"/>
              </a:lnSpc>
              <a:spcBef>
                <a:spcPts val="4470"/>
              </a:spcBef>
              <a:tabLst>
                <a:tab pos="3580765" algn="l"/>
              </a:tabLst>
            </a:pPr>
            <a:r>
              <a:rPr sz="4200" spc="-5" dirty="0">
                <a:latin typeface="Courier New"/>
                <a:cs typeface="Courier New"/>
              </a:rPr>
              <a:t>4.5	//</a:t>
            </a:r>
            <a:r>
              <a:rPr sz="4200" spc="-2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double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5637" y="723900"/>
            <a:ext cx="835405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Specifying</a:t>
            </a:r>
            <a:r>
              <a:rPr spc="-75" dirty="0"/>
              <a:t> </a:t>
            </a:r>
            <a:r>
              <a:rPr dirty="0">
                <a:latin typeface="Courier New"/>
                <a:cs typeface="Courier New"/>
              </a:rPr>
              <a:t>double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6830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75482" y="2159000"/>
            <a:ext cx="8442960" cy="337057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389380" marR="5080" indent="-1377315">
              <a:lnSpc>
                <a:spcPts val="4900"/>
              </a:lnSpc>
              <a:spcBef>
                <a:spcPts val="380"/>
              </a:spcBef>
              <a:tabLst>
                <a:tab pos="4756785" algn="l"/>
                <a:tab pos="5408930" algn="l"/>
              </a:tabLst>
            </a:pPr>
            <a:r>
              <a:rPr sz="4200" dirty="0">
                <a:latin typeface="Gill Sans MT"/>
                <a:cs typeface="Gill Sans MT"/>
              </a:rPr>
              <a:t>If 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spc="-10" dirty="0">
                <a:latin typeface="Gill Sans MT"/>
                <a:cs typeface="Gill Sans MT"/>
              </a:rPr>
              <a:t>number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contains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decimal</a:t>
            </a:r>
            <a:r>
              <a:rPr sz="4200" spc="-5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point,  </a:t>
            </a:r>
            <a:r>
              <a:rPr sz="4200" spc="-40" dirty="0">
                <a:latin typeface="Gill Sans MT"/>
                <a:cs typeface="Gill Sans MT"/>
              </a:rPr>
              <a:t>Java </a:t>
            </a:r>
            <a:r>
              <a:rPr sz="4200" spc="-15" dirty="0">
                <a:latin typeface="Gill Sans MT"/>
                <a:cs typeface="Gill Sans MT"/>
              </a:rPr>
              <a:t>treats</a:t>
            </a:r>
            <a:r>
              <a:rPr sz="4200" spc="3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it</a:t>
            </a:r>
            <a:r>
              <a:rPr sz="4200" dirty="0">
                <a:latin typeface="Gill Sans MT"/>
                <a:cs typeface="Gill Sans MT"/>
              </a:rPr>
              <a:t> as	a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double</a:t>
            </a:r>
            <a:endParaRPr sz="4200">
              <a:latin typeface="Courier New"/>
              <a:cs typeface="Courier New"/>
            </a:endParaRPr>
          </a:p>
          <a:p>
            <a:pPr marL="1980564">
              <a:lnSpc>
                <a:spcPct val="100000"/>
              </a:lnSpc>
              <a:spcBef>
                <a:spcPts val="4470"/>
              </a:spcBef>
              <a:tabLst>
                <a:tab pos="3580765" algn="l"/>
              </a:tabLst>
            </a:pPr>
            <a:r>
              <a:rPr sz="4200" spc="-5" dirty="0">
                <a:latin typeface="Courier New"/>
                <a:cs typeface="Courier New"/>
              </a:rPr>
              <a:t>4.5	//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double</a:t>
            </a:r>
            <a:endParaRPr sz="4200">
              <a:latin typeface="Courier New"/>
              <a:cs typeface="Courier New"/>
            </a:endParaRPr>
          </a:p>
          <a:p>
            <a:pPr marL="1985010">
              <a:lnSpc>
                <a:spcPct val="100000"/>
              </a:lnSpc>
              <a:spcBef>
                <a:spcPts val="1710"/>
              </a:spcBef>
              <a:tabLst>
                <a:tab pos="3585210" algn="l"/>
              </a:tabLst>
            </a:pPr>
            <a:r>
              <a:rPr sz="4200" spc="-5" dirty="0">
                <a:latin typeface="Courier New"/>
                <a:cs typeface="Courier New"/>
              </a:rPr>
              <a:t>1.0	//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double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5637" y="723900"/>
            <a:ext cx="8354059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Specifying</a:t>
            </a:r>
            <a:r>
              <a:rPr spc="-75" dirty="0"/>
              <a:t> </a:t>
            </a:r>
            <a:r>
              <a:rPr dirty="0">
                <a:latin typeface="Courier New"/>
                <a:cs typeface="Courier New"/>
              </a:rPr>
              <a:t>double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6830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275482" y="2159000"/>
            <a:ext cx="8442960" cy="42214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1389380" marR="5080" indent="-1377315">
              <a:lnSpc>
                <a:spcPts val="4900"/>
              </a:lnSpc>
              <a:spcBef>
                <a:spcPts val="380"/>
              </a:spcBef>
              <a:tabLst>
                <a:tab pos="4756785" algn="l"/>
                <a:tab pos="5408930" algn="l"/>
              </a:tabLst>
            </a:pPr>
            <a:r>
              <a:rPr sz="4200" dirty="0">
                <a:latin typeface="Gill Sans MT"/>
                <a:cs typeface="Gill Sans MT"/>
              </a:rPr>
              <a:t>If 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spc="-10" dirty="0">
                <a:latin typeface="Gill Sans MT"/>
                <a:cs typeface="Gill Sans MT"/>
              </a:rPr>
              <a:t>number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contains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decimal</a:t>
            </a:r>
            <a:r>
              <a:rPr sz="4200" spc="-5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point,  </a:t>
            </a:r>
            <a:r>
              <a:rPr sz="4200" spc="-40" dirty="0">
                <a:latin typeface="Gill Sans MT"/>
                <a:cs typeface="Gill Sans MT"/>
              </a:rPr>
              <a:t>Java </a:t>
            </a:r>
            <a:r>
              <a:rPr sz="4200" spc="-15" dirty="0">
                <a:latin typeface="Gill Sans MT"/>
                <a:cs typeface="Gill Sans MT"/>
              </a:rPr>
              <a:t>treats</a:t>
            </a:r>
            <a:r>
              <a:rPr sz="4200" spc="3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it</a:t>
            </a:r>
            <a:r>
              <a:rPr sz="4200" dirty="0">
                <a:latin typeface="Gill Sans MT"/>
                <a:cs typeface="Gill Sans MT"/>
              </a:rPr>
              <a:t> as	a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double</a:t>
            </a:r>
            <a:endParaRPr sz="4200">
              <a:latin typeface="Courier New"/>
              <a:cs typeface="Courier New"/>
            </a:endParaRPr>
          </a:p>
          <a:p>
            <a:pPr marL="1980564">
              <a:lnSpc>
                <a:spcPct val="100000"/>
              </a:lnSpc>
              <a:spcBef>
                <a:spcPts val="4470"/>
              </a:spcBef>
              <a:tabLst>
                <a:tab pos="3580765" algn="l"/>
              </a:tabLst>
            </a:pPr>
            <a:r>
              <a:rPr sz="4200" spc="-5" dirty="0">
                <a:latin typeface="Courier New"/>
                <a:cs typeface="Courier New"/>
              </a:rPr>
              <a:t>4.5	//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double</a:t>
            </a:r>
            <a:endParaRPr sz="4200">
              <a:latin typeface="Courier New"/>
              <a:cs typeface="Courier New"/>
            </a:endParaRPr>
          </a:p>
          <a:p>
            <a:pPr marL="1985010">
              <a:lnSpc>
                <a:spcPct val="100000"/>
              </a:lnSpc>
              <a:spcBef>
                <a:spcPts val="1710"/>
              </a:spcBef>
              <a:tabLst>
                <a:tab pos="3585210" algn="l"/>
              </a:tabLst>
            </a:pPr>
            <a:r>
              <a:rPr sz="4200" spc="-5" dirty="0">
                <a:latin typeface="Courier New"/>
                <a:cs typeface="Courier New"/>
              </a:rPr>
              <a:t>1.0	//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double</a:t>
            </a:r>
            <a:endParaRPr sz="4200">
              <a:latin typeface="Courier New"/>
              <a:cs typeface="Courier New"/>
            </a:endParaRPr>
          </a:p>
          <a:p>
            <a:pPr marL="1985010">
              <a:lnSpc>
                <a:spcPct val="100000"/>
              </a:lnSpc>
              <a:spcBef>
                <a:spcPts val="1660"/>
              </a:spcBef>
              <a:tabLst>
                <a:tab pos="3585210" algn="l"/>
              </a:tabLst>
            </a:pPr>
            <a:r>
              <a:rPr sz="4200" spc="-5" dirty="0">
                <a:latin typeface="Courier New"/>
                <a:cs typeface="Courier New"/>
              </a:rPr>
              <a:t>0.2	//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double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5029" y="723900"/>
            <a:ext cx="114820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5" dirty="0">
                <a:latin typeface="Gill Sans MT"/>
                <a:cs typeface="Gill Sans MT"/>
              </a:rPr>
              <a:t>Interactions with</a:t>
            </a:r>
            <a:r>
              <a:rPr sz="8400" spc="-40" dirty="0">
                <a:latin typeface="Gill Sans MT"/>
                <a:cs typeface="Gill Sans MT"/>
              </a:rPr>
              <a:t> </a:t>
            </a:r>
            <a:r>
              <a:rPr sz="8400" dirty="0">
                <a:latin typeface="Courier New"/>
                <a:cs typeface="Courier New"/>
              </a:rPr>
              <a:t>double</a:t>
            </a:r>
            <a:endParaRPr sz="8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647" y="2470150"/>
            <a:ext cx="1064133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String </a:t>
            </a:r>
            <a:r>
              <a:rPr sz="4200" spc="-5" dirty="0">
                <a:latin typeface="Gill Sans MT"/>
                <a:cs typeface="Gill Sans MT"/>
              </a:rPr>
              <a:t>concatenation </a:t>
            </a:r>
            <a:r>
              <a:rPr sz="4200" spc="-20" dirty="0">
                <a:latin typeface="Gill Sans MT"/>
                <a:cs typeface="Gill Sans MT"/>
              </a:rPr>
              <a:t>works </a:t>
            </a:r>
            <a:r>
              <a:rPr sz="4200" spc="-35" dirty="0">
                <a:latin typeface="Gill Sans MT"/>
                <a:cs typeface="Gill Sans MT"/>
              </a:rPr>
              <a:t>like </a:t>
            </a:r>
            <a:r>
              <a:rPr sz="4200" spc="-5" dirty="0">
                <a:latin typeface="Gill Sans MT"/>
                <a:cs typeface="Gill Sans MT"/>
              </a:rPr>
              <a:t>it </a:t>
            </a:r>
            <a:r>
              <a:rPr sz="4200" dirty="0">
                <a:latin typeface="Gill Sans MT"/>
                <a:cs typeface="Gill Sans MT"/>
              </a:rPr>
              <a:t>does </a:t>
            </a:r>
            <a:r>
              <a:rPr sz="4200" spc="-5" dirty="0">
                <a:latin typeface="Gill Sans MT"/>
                <a:cs typeface="Gill Sans MT"/>
              </a:rPr>
              <a:t>with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int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029" y="723900"/>
            <a:ext cx="114820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Interactions with</a:t>
            </a:r>
            <a:r>
              <a:rPr spc="-40" dirty="0"/>
              <a:t> </a:t>
            </a:r>
            <a:r>
              <a:rPr dirty="0">
                <a:latin typeface="Courier New"/>
                <a:cs typeface="Courier New"/>
              </a:rPr>
              <a:t>double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5560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76647" y="2470150"/>
            <a:ext cx="10641330" cy="2227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String </a:t>
            </a:r>
            <a:r>
              <a:rPr sz="4200" spc="-5" dirty="0">
                <a:latin typeface="Gill Sans MT"/>
                <a:cs typeface="Gill Sans MT"/>
              </a:rPr>
              <a:t>concatenation </a:t>
            </a:r>
            <a:r>
              <a:rPr sz="4200" spc="-20" dirty="0">
                <a:latin typeface="Gill Sans MT"/>
                <a:cs typeface="Gill Sans MT"/>
              </a:rPr>
              <a:t>works </a:t>
            </a:r>
            <a:r>
              <a:rPr sz="4200" spc="-35" dirty="0">
                <a:latin typeface="Gill Sans MT"/>
                <a:cs typeface="Gill Sans MT"/>
              </a:rPr>
              <a:t>like </a:t>
            </a:r>
            <a:r>
              <a:rPr sz="4200" spc="-5" dirty="0">
                <a:latin typeface="Gill Sans MT"/>
                <a:cs typeface="Gill Sans MT"/>
              </a:rPr>
              <a:t>it </a:t>
            </a:r>
            <a:r>
              <a:rPr sz="4200" dirty="0">
                <a:latin typeface="Gill Sans MT"/>
                <a:cs typeface="Gill Sans MT"/>
              </a:rPr>
              <a:t>does </a:t>
            </a:r>
            <a:r>
              <a:rPr sz="4200" spc="-5" dirty="0">
                <a:latin typeface="Gill Sans MT"/>
                <a:cs typeface="Gill Sans MT"/>
              </a:rPr>
              <a:t>with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int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63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4200" spc="-5" dirty="0">
                <a:latin typeface="Courier New"/>
                <a:cs typeface="Courier New"/>
              </a:rPr>
              <a:t>“my string”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3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0.5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029" y="723900"/>
            <a:ext cx="114820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Interactions with</a:t>
            </a:r>
            <a:r>
              <a:rPr spc="-40" dirty="0"/>
              <a:t> </a:t>
            </a:r>
            <a:r>
              <a:rPr dirty="0">
                <a:latin typeface="Courier New"/>
                <a:cs typeface="Courier New"/>
              </a:rPr>
              <a:t>double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5560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76647" y="2470150"/>
            <a:ext cx="10641330" cy="3122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String </a:t>
            </a:r>
            <a:r>
              <a:rPr sz="4200" spc="-5" dirty="0">
                <a:latin typeface="Gill Sans MT"/>
                <a:cs typeface="Gill Sans MT"/>
              </a:rPr>
              <a:t>concatenation </a:t>
            </a:r>
            <a:r>
              <a:rPr sz="4200" spc="-20" dirty="0">
                <a:latin typeface="Gill Sans MT"/>
                <a:cs typeface="Gill Sans MT"/>
              </a:rPr>
              <a:t>works </a:t>
            </a:r>
            <a:r>
              <a:rPr sz="4200" spc="-35" dirty="0">
                <a:latin typeface="Gill Sans MT"/>
                <a:cs typeface="Gill Sans MT"/>
              </a:rPr>
              <a:t>like </a:t>
            </a:r>
            <a:r>
              <a:rPr sz="4200" spc="-5" dirty="0">
                <a:latin typeface="Gill Sans MT"/>
                <a:cs typeface="Gill Sans MT"/>
              </a:rPr>
              <a:t>it </a:t>
            </a:r>
            <a:r>
              <a:rPr sz="4200" dirty="0">
                <a:latin typeface="Gill Sans MT"/>
                <a:cs typeface="Gill Sans MT"/>
              </a:rPr>
              <a:t>does </a:t>
            </a:r>
            <a:r>
              <a:rPr sz="4200" spc="-5" dirty="0">
                <a:latin typeface="Gill Sans MT"/>
                <a:cs typeface="Gill Sans MT"/>
              </a:rPr>
              <a:t>with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int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550">
              <a:latin typeface="Times New Roman"/>
              <a:cs typeface="Times New Roman"/>
            </a:endParaRPr>
          </a:p>
          <a:p>
            <a:pPr marL="2599690" marR="2592070" algn="ctr">
              <a:lnSpc>
                <a:spcPct val="139900"/>
              </a:lnSpc>
            </a:pPr>
            <a:r>
              <a:rPr sz="4200" spc="-5" dirty="0">
                <a:latin typeface="Courier New"/>
                <a:cs typeface="Courier New"/>
              </a:rPr>
              <a:t>“my string”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0.5  </a:t>
            </a:r>
            <a:r>
              <a:rPr sz="4200" spc="-5" dirty="0">
                <a:latin typeface="Courier New"/>
                <a:cs typeface="Courier New"/>
              </a:rPr>
              <a:t>“my</a:t>
            </a:r>
            <a:r>
              <a:rPr sz="4200" spc="-4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string0.5”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1176647" y="1382029"/>
            <a:ext cx="10651505" cy="6989542"/>
          </a:xfrm>
          <a:prstGeom prst="rect">
            <a:avLst/>
          </a:prstGeom>
        </p:spPr>
        <p:txBody>
          <a:bodyPr vert="horz" wrap="square" lIns="0" tIns="1098550" rIns="0" bIns="0" rtlCol="0">
            <a:spAutoFit/>
          </a:bodyPr>
          <a:lstStyle/>
          <a:p>
            <a:pPr algn="ctr">
              <a:lnSpc>
                <a:spcPts val="9490"/>
              </a:lnSpc>
              <a:spcBef>
                <a:spcPts val="100"/>
              </a:spcBef>
            </a:pPr>
            <a:r>
              <a:rPr sz="8400" spc="-20" dirty="0"/>
              <a:t>Revisit:</a:t>
            </a:r>
            <a:endParaRPr sz="8400" dirty="0"/>
          </a:p>
          <a:p>
            <a:pPr algn="ctr">
              <a:lnSpc>
                <a:spcPts val="9490"/>
              </a:lnSpc>
            </a:pPr>
            <a:r>
              <a:rPr sz="8400" dirty="0">
                <a:latin typeface="Courier New"/>
                <a:cs typeface="Courier New"/>
              </a:rPr>
              <a:t>AddTwo.java</a:t>
            </a:r>
            <a:endParaRPr lang="en-US" sz="8400" dirty="0">
              <a:latin typeface="Courier New"/>
              <a:cs typeface="Courier New"/>
            </a:endParaRPr>
          </a:p>
          <a:p>
            <a:pPr algn="ctr">
              <a:lnSpc>
                <a:spcPts val="9490"/>
              </a:lnSpc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Try with:</a:t>
            </a:r>
          </a:p>
          <a:p>
            <a:pPr algn="ctr">
              <a:lnSpc>
                <a:spcPts val="9490"/>
              </a:lnSpc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1- </a:t>
            </a:r>
            <a:r>
              <a:rPr lang="en-US" sz="3200" spc="-5" dirty="0">
                <a:latin typeface="Arial" panose="020B0604020202020204" pitchFamily="34" charset="0"/>
                <a:cs typeface="Arial" panose="020B0604020202020204" pitchFamily="34" charset="0"/>
              </a:rPr>
              <a:t>9876543210</a:t>
            </a:r>
          </a:p>
          <a:p>
            <a:pPr algn="ctr">
              <a:lnSpc>
                <a:spcPts val="9490"/>
              </a:lnSpc>
            </a:pPr>
            <a:r>
              <a:rPr lang="en-US" sz="3200" spc="-5" dirty="0">
                <a:latin typeface="Arial" panose="020B0604020202020204" pitchFamily="34" charset="0"/>
                <a:cs typeface="Arial" panose="020B0604020202020204" pitchFamily="34" charset="0"/>
              </a:rPr>
              <a:t>2- 1234567890 and 1234567890</a:t>
            </a:r>
            <a:endParaRPr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029" y="723900"/>
            <a:ext cx="114820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Interactions with</a:t>
            </a:r>
            <a:r>
              <a:rPr spc="-40" dirty="0"/>
              <a:t> </a:t>
            </a:r>
            <a:r>
              <a:rPr dirty="0">
                <a:latin typeface="Courier New"/>
                <a:cs typeface="Courier New"/>
              </a:rPr>
              <a:t>double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5560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210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76647" y="2470150"/>
            <a:ext cx="10641330" cy="4685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String </a:t>
            </a:r>
            <a:r>
              <a:rPr sz="4200" spc="-5" dirty="0">
                <a:latin typeface="Gill Sans MT"/>
                <a:cs typeface="Gill Sans MT"/>
              </a:rPr>
              <a:t>concatenation </a:t>
            </a:r>
            <a:r>
              <a:rPr sz="4200" spc="-20" dirty="0">
                <a:latin typeface="Gill Sans MT"/>
                <a:cs typeface="Gill Sans MT"/>
              </a:rPr>
              <a:t>works </a:t>
            </a:r>
            <a:r>
              <a:rPr sz="4200" spc="-35" dirty="0">
                <a:latin typeface="Gill Sans MT"/>
                <a:cs typeface="Gill Sans MT"/>
              </a:rPr>
              <a:t>like </a:t>
            </a:r>
            <a:r>
              <a:rPr sz="4200" spc="-5" dirty="0">
                <a:latin typeface="Gill Sans MT"/>
                <a:cs typeface="Gill Sans MT"/>
              </a:rPr>
              <a:t>it </a:t>
            </a:r>
            <a:r>
              <a:rPr sz="4200" dirty="0">
                <a:latin typeface="Gill Sans MT"/>
                <a:cs typeface="Gill Sans MT"/>
              </a:rPr>
              <a:t>does </a:t>
            </a:r>
            <a:r>
              <a:rPr sz="4200" spc="-5" dirty="0">
                <a:latin typeface="Gill Sans MT"/>
                <a:cs typeface="Gill Sans MT"/>
              </a:rPr>
              <a:t>with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int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550">
              <a:latin typeface="Times New Roman"/>
              <a:cs typeface="Times New Roman"/>
            </a:endParaRPr>
          </a:p>
          <a:p>
            <a:pPr marL="2599690" marR="2592070" algn="ctr">
              <a:lnSpc>
                <a:spcPct val="139900"/>
              </a:lnSpc>
            </a:pPr>
            <a:r>
              <a:rPr sz="4200" spc="-5" dirty="0">
                <a:latin typeface="Courier New"/>
                <a:cs typeface="Courier New"/>
              </a:rPr>
              <a:t>“my string”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0.5  </a:t>
            </a:r>
            <a:r>
              <a:rPr sz="4200" spc="-5" dirty="0">
                <a:latin typeface="Courier New"/>
                <a:cs typeface="Courier New"/>
              </a:rPr>
              <a:t>“my</a:t>
            </a:r>
            <a:r>
              <a:rPr sz="4200" spc="-4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string0.5”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6300">
              <a:latin typeface="Times New Roman"/>
              <a:cs typeface="Times New Roman"/>
            </a:endParaRPr>
          </a:p>
          <a:p>
            <a:pPr marL="2120900">
              <a:lnSpc>
                <a:spcPct val="100000"/>
              </a:lnSpc>
            </a:pPr>
            <a:r>
              <a:rPr sz="4200" spc="-5" dirty="0">
                <a:latin typeface="Courier New"/>
                <a:cs typeface="Courier New"/>
              </a:rPr>
              <a:t>0.2 </a:t>
            </a:r>
            <a:r>
              <a:rPr sz="4200" dirty="0">
                <a:latin typeface="Courier New"/>
                <a:cs typeface="Courier New"/>
              </a:rPr>
              <a:t>+ </a:t>
            </a:r>
            <a:r>
              <a:rPr sz="4200" spc="-5" dirty="0">
                <a:latin typeface="Courier New"/>
                <a:cs typeface="Courier New"/>
              </a:rPr>
              <a:t>“other</a:t>
            </a:r>
            <a:r>
              <a:rPr sz="4200" spc="-4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string”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029" y="723900"/>
            <a:ext cx="114820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Interactions with</a:t>
            </a:r>
            <a:r>
              <a:rPr spc="-40" dirty="0"/>
              <a:t> </a:t>
            </a:r>
            <a:r>
              <a:rPr dirty="0">
                <a:latin typeface="Courier New"/>
                <a:cs typeface="Courier New"/>
              </a:rPr>
              <a:t>double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5560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210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/>
              <a:t>String </a:t>
            </a:r>
            <a:r>
              <a:rPr spc="-5" dirty="0"/>
              <a:t>concatenation </a:t>
            </a:r>
            <a:r>
              <a:rPr spc="-20" dirty="0"/>
              <a:t>works </a:t>
            </a:r>
            <a:r>
              <a:rPr spc="-35" dirty="0"/>
              <a:t>like </a:t>
            </a:r>
            <a:r>
              <a:rPr spc="-5" dirty="0"/>
              <a:t>it </a:t>
            </a:r>
            <a:r>
              <a:rPr dirty="0"/>
              <a:t>does </a:t>
            </a:r>
            <a:r>
              <a:rPr spc="-5" dirty="0"/>
              <a:t>with</a:t>
            </a:r>
            <a:r>
              <a:rPr spc="10" dirty="0"/>
              <a:t> </a:t>
            </a:r>
            <a:r>
              <a:rPr dirty="0">
                <a:latin typeface="Courier New"/>
                <a:cs typeface="Courier New"/>
              </a:rPr>
              <a:t>int</a:t>
            </a: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550" dirty="0">
              <a:latin typeface="Times New Roman"/>
              <a:cs typeface="Times New Roman"/>
            </a:endParaRPr>
          </a:p>
          <a:p>
            <a:pPr marL="2599690" marR="2592070" algn="ctr">
              <a:lnSpc>
                <a:spcPct val="139900"/>
              </a:lnSpc>
            </a:pPr>
            <a:r>
              <a:rPr lang="en-US" spc="-5" dirty="0">
                <a:latin typeface="Courier New"/>
                <a:cs typeface="Courier New"/>
              </a:rPr>
              <a:t>"</a:t>
            </a:r>
            <a:r>
              <a:rPr spc="-5" dirty="0">
                <a:latin typeface="Courier New"/>
                <a:cs typeface="Courier New"/>
              </a:rPr>
              <a:t>my string</a:t>
            </a:r>
            <a:r>
              <a:rPr lang="en-US" spc="-5" dirty="0">
                <a:latin typeface="Courier New"/>
                <a:cs typeface="Courier New"/>
              </a:rPr>
              <a:t>"</a:t>
            </a:r>
            <a:r>
              <a:rPr spc="-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+</a:t>
            </a:r>
            <a:r>
              <a:rPr spc="-9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0.5  </a:t>
            </a:r>
            <a:r>
              <a:rPr lang="en-US" spc="-5" dirty="0">
                <a:latin typeface="Courier New"/>
                <a:cs typeface="Courier New"/>
              </a:rPr>
              <a:t>"</a:t>
            </a:r>
            <a:r>
              <a:rPr spc="-5" dirty="0">
                <a:latin typeface="Courier New"/>
                <a:cs typeface="Courier New"/>
              </a:rPr>
              <a:t>my</a:t>
            </a:r>
            <a:r>
              <a:rPr spc="-4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string0.5</a:t>
            </a:r>
            <a:r>
              <a:rPr lang="en-US" dirty="0">
                <a:latin typeface="Courier New"/>
                <a:cs typeface="Courier New"/>
              </a:rPr>
              <a:t>"</a:t>
            </a:r>
            <a:endParaRPr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650" dirty="0">
              <a:latin typeface="Times New Roman"/>
              <a:cs typeface="Times New Roman"/>
            </a:endParaRPr>
          </a:p>
          <a:p>
            <a:pPr marL="2599055" marR="2110105" indent="-478155">
              <a:lnSpc>
                <a:spcPct val="136900"/>
              </a:lnSpc>
            </a:pPr>
            <a:r>
              <a:rPr spc="-5" dirty="0">
                <a:latin typeface="Courier New"/>
                <a:cs typeface="Courier New"/>
              </a:rPr>
              <a:t>0.2 </a:t>
            </a:r>
            <a:r>
              <a:rPr dirty="0">
                <a:latin typeface="Courier New"/>
                <a:cs typeface="Courier New"/>
              </a:rPr>
              <a:t>+ </a:t>
            </a:r>
            <a:r>
              <a:rPr lang="en-US" spc="-5" dirty="0">
                <a:latin typeface="Courier New"/>
                <a:cs typeface="Courier New"/>
              </a:rPr>
              <a:t>"</a:t>
            </a:r>
            <a:r>
              <a:rPr spc="-5" dirty="0">
                <a:latin typeface="Courier New"/>
                <a:cs typeface="Courier New"/>
              </a:rPr>
              <a:t>other</a:t>
            </a:r>
            <a:r>
              <a:rPr spc="-10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string</a:t>
            </a:r>
            <a:r>
              <a:rPr lang="en-US" dirty="0">
                <a:latin typeface="Courier New"/>
                <a:cs typeface="Courier New"/>
              </a:rPr>
              <a:t>"</a:t>
            </a:r>
            <a:r>
              <a:rPr dirty="0">
                <a:latin typeface="Courier New"/>
                <a:cs typeface="Courier New"/>
              </a:rPr>
              <a:t>  </a:t>
            </a:r>
            <a:r>
              <a:rPr lang="en-US" spc="-5" dirty="0">
                <a:latin typeface="Courier New"/>
                <a:cs typeface="Courier New"/>
              </a:rPr>
              <a:t>"</a:t>
            </a:r>
            <a:r>
              <a:rPr spc="-5" dirty="0">
                <a:latin typeface="Courier New"/>
                <a:cs typeface="Courier New"/>
              </a:rPr>
              <a:t>0.2other</a:t>
            </a:r>
            <a:r>
              <a:rPr spc="-4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string</a:t>
            </a:r>
            <a:r>
              <a:rPr lang="en-US" dirty="0">
                <a:latin typeface="Courier New"/>
                <a:cs typeface="Courier New"/>
              </a:rPr>
              <a:t>"</a:t>
            </a:r>
            <a:endParaRPr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5029" y="723900"/>
            <a:ext cx="114820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400" spc="-5" dirty="0">
                <a:latin typeface="Gill Sans MT"/>
                <a:cs typeface="Gill Sans MT"/>
              </a:rPr>
              <a:t>Interactions with</a:t>
            </a:r>
            <a:r>
              <a:rPr sz="8400" spc="-40" dirty="0">
                <a:latin typeface="Gill Sans MT"/>
                <a:cs typeface="Gill Sans MT"/>
              </a:rPr>
              <a:t> </a:t>
            </a:r>
            <a:r>
              <a:rPr sz="8400" dirty="0">
                <a:latin typeface="Courier New"/>
                <a:cs typeface="Courier New"/>
              </a:rPr>
              <a:t>double</a:t>
            </a:r>
            <a:endParaRPr sz="8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458968" y="2419350"/>
            <a:ext cx="80765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0" dirty="0">
                <a:latin typeface="Gill Sans MT"/>
                <a:cs typeface="Gill Sans MT"/>
              </a:rPr>
              <a:t>Addition </a:t>
            </a:r>
            <a:r>
              <a:rPr sz="4200" spc="-20" dirty="0">
                <a:latin typeface="Gill Sans MT"/>
                <a:cs typeface="Gill Sans MT"/>
              </a:rPr>
              <a:t>works </a:t>
            </a:r>
            <a:r>
              <a:rPr sz="4200" spc="-35" dirty="0">
                <a:latin typeface="Gill Sans MT"/>
                <a:cs typeface="Gill Sans MT"/>
              </a:rPr>
              <a:t>like </a:t>
            </a:r>
            <a:r>
              <a:rPr sz="4200" spc="-5" dirty="0">
                <a:latin typeface="Gill Sans MT"/>
                <a:cs typeface="Gill Sans MT"/>
              </a:rPr>
              <a:t>it </a:t>
            </a:r>
            <a:r>
              <a:rPr sz="4200" dirty="0">
                <a:latin typeface="Gill Sans MT"/>
                <a:cs typeface="Gill Sans MT"/>
              </a:rPr>
              <a:t>does </a:t>
            </a:r>
            <a:r>
              <a:rPr sz="4200" spc="-5" dirty="0">
                <a:latin typeface="Gill Sans MT"/>
                <a:cs typeface="Gill Sans MT"/>
              </a:rPr>
              <a:t>with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int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029" y="723900"/>
            <a:ext cx="114820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Interactions with</a:t>
            </a:r>
            <a:r>
              <a:rPr spc="-40" dirty="0"/>
              <a:t> </a:t>
            </a:r>
            <a:r>
              <a:rPr dirty="0">
                <a:latin typeface="Courier New"/>
                <a:cs typeface="Courier New"/>
              </a:rPr>
              <a:t>double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2766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58968" y="2419350"/>
            <a:ext cx="8076565" cy="1948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200" spc="-10" dirty="0">
                <a:latin typeface="Gill Sans MT"/>
                <a:cs typeface="Gill Sans MT"/>
              </a:rPr>
              <a:t>Addition </a:t>
            </a:r>
            <a:r>
              <a:rPr sz="4200" spc="-20" dirty="0">
                <a:latin typeface="Gill Sans MT"/>
                <a:cs typeface="Gill Sans MT"/>
              </a:rPr>
              <a:t>works </a:t>
            </a:r>
            <a:r>
              <a:rPr sz="4200" spc="-35" dirty="0">
                <a:latin typeface="Gill Sans MT"/>
                <a:cs typeface="Gill Sans MT"/>
              </a:rPr>
              <a:t>like </a:t>
            </a:r>
            <a:r>
              <a:rPr sz="4200" spc="-5" dirty="0">
                <a:latin typeface="Gill Sans MT"/>
                <a:cs typeface="Gill Sans MT"/>
              </a:rPr>
              <a:t>it </a:t>
            </a:r>
            <a:r>
              <a:rPr sz="4200" dirty="0">
                <a:latin typeface="Gill Sans MT"/>
                <a:cs typeface="Gill Sans MT"/>
              </a:rPr>
              <a:t>does </a:t>
            </a:r>
            <a:r>
              <a:rPr sz="4200" spc="-5" dirty="0">
                <a:latin typeface="Gill Sans MT"/>
                <a:cs typeface="Gill Sans MT"/>
              </a:rPr>
              <a:t>with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int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4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4200" spc="-5" dirty="0">
                <a:latin typeface="Courier New"/>
                <a:cs typeface="Courier New"/>
              </a:rPr>
              <a:t>5.0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4.2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5029" y="723900"/>
            <a:ext cx="114820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Interactions with</a:t>
            </a:r>
            <a:r>
              <a:rPr spc="-40" dirty="0"/>
              <a:t> </a:t>
            </a:r>
            <a:r>
              <a:rPr dirty="0">
                <a:latin typeface="Courier New"/>
                <a:cs typeface="Courier New"/>
              </a:rPr>
              <a:t>double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2766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458968" y="2419350"/>
            <a:ext cx="8076565" cy="2716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200" spc="-10" dirty="0">
                <a:latin typeface="Gill Sans MT"/>
                <a:cs typeface="Gill Sans MT"/>
              </a:rPr>
              <a:t>Addition </a:t>
            </a:r>
            <a:r>
              <a:rPr sz="4200" spc="-20" dirty="0">
                <a:latin typeface="Gill Sans MT"/>
                <a:cs typeface="Gill Sans MT"/>
              </a:rPr>
              <a:t>works </a:t>
            </a:r>
            <a:r>
              <a:rPr sz="4200" spc="-35" dirty="0">
                <a:latin typeface="Gill Sans MT"/>
                <a:cs typeface="Gill Sans MT"/>
              </a:rPr>
              <a:t>like </a:t>
            </a:r>
            <a:r>
              <a:rPr sz="4200" spc="-5" dirty="0">
                <a:latin typeface="Gill Sans MT"/>
                <a:cs typeface="Gill Sans MT"/>
              </a:rPr>
              <a:t>it </a:t>
            </a:r>
            <a:r>
              <a:rPr sz="4200" dirty="0">
                <a:latin typeface="Gill Sans MT"/>
                <a:cs typeface="Gill Sans MT"/>
              </a:rPr>
              <a:t>does </a:t>
            </a:r>
            <a:r>
              <a:rPr sz="4200" spc="-5" dirty="0">
                <a:latin typeface="Gill Sans MT"/>
                <a:cs typeface="Gill Sans MT"/>
              </a:rPr>
              <a:t>with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int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4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4200" spc="-5" dirty="0">
                <a:latin typeface="Courier New"/>
                <a:cs typeface="Courier New"/>
              </a:rPr>
              <a:t>5.0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4.2</a:t>
            </a:r>
            <a:endParaRPr sz="4200">
              <a:latin typeface="Courier New"/>
              <a:cs typeface="Courier New"/>
            </a:endParaRPr>
          </a:p>
          <a:p>
            <a:pPr marL="3175" algn="ctr">
              <a:lnSpc>
                <a:spcPct val="100000"/>
              </a:lnSpc>
              <a:spcBef>
                <a:spcPts val="1010"/>
              </a:spcBef>
            </a:pPr>
            <a:r>
              <a:rPr sz="4200" dirty="0">
                <a:latin typeface="Courier New"/>
                <a:cs typeface="Courier New"/>
              </a:rPr>
              <a:t>9.2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0948" y="203200"/>
            <a:ext cx="9223375" cy="2524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840"/>
              </a:lnSpc>
              <a:spcBef>
                <a:spcPts val="100"/>
              </a:spcBef>
            </a:pPr>
            <a:r>
              <a:rPr sz="8400" spc="-5" dirty="0">
                <a:latin typeface="Gill Sans MT"/>
                <a:cs typeface="Gill Sans MT"/>
              </a:rPr>
              <a:t>Interactions</a:t>
            </a:r>
            <a:r>
              <a:rPr sz="8400" spc="-25" dirty="0">
                <a:latin typeface="Gill Sans MT"/>
                <a:cs typeface="Gill Sans MT"/>
              </a:rPr>
              <a:t> </a:t>
            </a:r>
            <a:r>
              <a:rPr sz="8400" spc="-30" dirty="0">
                <a:latin typeface="Gill Sans MT"/>
                <a:cs typeface="Gill Sans MT"/>
              </a:rPr>
              <a:t>Between</a:t>
            </a:r>
            <a:endParaRPr sz="8400">
              <a:latin typeface="Gill Sans MT"/>
              <a:cs typeface="Gill Sans MT"/>
            </a:endParaRPr>
          </a:p>
          <a:p>
            <a:pPr algn="ctr">
              <a:lnSpc>
                <a:spcPts val="9840"/>
              </a:lnSpc>
              <a:tabLst>
                <a:tab pos="5965825" algn="l"/>
              </a:tabLst>
            </a:pPr>
            <a:r>
              <a:rPr sz="8400" dirty="0">
                <a:latin typeface="Courier New"/>
                <a:cs typeface="Courier New"/>
              </a:rPr>
              <a:t>double</a:t>
            </a:r>
            <a:r>
              <a:rPr sz="8400" spc="-2710" dirty="0">
                <a:latin typeface="Courier New"/>
                <a:cs typeface="Courier New"/>
              </a:rPr>
              <a:t> </a:t>
            </a:r>
            <a:r>
              <a:rPr sz="8400" dirty="0">
                <a:latin typeface="Gill Sans MT"/>
                <a:cs typeface="Gill Sans MT"/>
              </a:rPr>
              <a:t>and	</a:t>
            </a:r>
            <a:r>
              <a:rPr sz="8400" dirty="0">
                <a:latin typeface="Courier New"/>
                <a:cs typeface="Courier New"/>
              </a:rPr>
              <a:t>int</a:t>
            </a:r>
            <a:endParaRPr sz="8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51162" y="2927350"/>
            <a:ext cx="58921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45" dirty="0">
                <a:latin typeface="Gill Sans MT"/>
                <a:cs typeface="Gill Sans MT"/>
              </a:rPr>
              <a:t>Values </a:t>
            </a:r>
            <a:r>
              <a:rPr sz="4200" i="1" spc="-5" dirty="0">
                <a:latin typeface="Gill Sans MT"/>
                <a:cs typeface="Gill Sans MT"/>
              </a:rPr>
              <a:t>coerce </a:t>
            </a:r>
            <a:r>
              <a:rPr sz="4200" spc="-5" dirty="0">
                <a:latin typeface="Gill Sans MT"/>
                <a:cs typeface="Gill Sans MT"/>
              </a:rPr>
              <a:t>into </a:t>
            </a:r>
            <a:r>
              <a:rPr sz="4200" dirty="0">
                <a:latin typeface="Courier New"/>
                <a:cs typeface="Courier New"/>
              </a:rPr>
              <a:t>double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0948" y="203200"/>
            <a:ext cx="9223375" cy="2524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840"/>
              </a:lnSpc>
              <a:spcBef>
                <a:spcPts val="100"/>
              </a:spcBef>
            </a:pPr>
            <a:r>
              <a:rPr spc="-5" dirty="0"/>
              <a:t>Interactions</a:t>
            </a:r>
            <a:r>
              <a:rPr spc="-25" dirty="0"/>
              <a:t> </a:t>
            </a:r>
            <a:r>
              <a:rPr spc="-30" dirty="0"/>
              <a:t>Between</a:t>
            </a:r>
          </a:p>
          <a:p>
            <a:pPr algn="ctr">
              <a:lnSpc>
                <a:spcPts val="9840"/>
              </a:lnSpc>
              <a:tabLst>
                <a:tab pos="5965825" algn="l"/>
              </a:tabLst>
            </a:pPr>
            <a:r>
              <a:rPr dirty="0">
                <a:latin typeface="Courier New"/>
                <a:cs typeface="Courier New"/>
              </a:rPr>
              <a:t>double</a:t>
            </a:r>
            <a:r>
              <a:rPr spc="-2710" dirty="0">
                <a:latin typeface="Courier New"/>
                <a:cs typeface="Courier New"/>
              </a:rPr>
              <a:t> </a:t>
            </a:r>
            <a:r>
              <a:rPr dirty="0"/>
              <a:t>and	</a:t>
            </a:r>
            <a:r>
              <a:rPr dirty="0">
                <a:latin typeface="Courier New"/>
                <a:cs typeface="Courier New"/>
              </a:rPr>
              <a:t>int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949701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51162" y="2927350"/>
            <a:ext cx="5892165" cy="1897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200" spc="-45" dirty="0">
                <a:latin typeface="Gill Sans MT"/>
                <a:cs typeface="Gill Sans MT"/>
              </a:rPr>
              <a:t>Values </a:t>
            </a:r>
            <a:r>
              <a:rPr sz="4200" i="1" spc="-5" dirty="0">
                <a:latin typeface="Gill Sans MT"/>
                <a:cs typeface="Gill Sans MT"/>
              </a:rPr>
              <a:t>coerce </a:t>
            </a:r>
            <a:r>
              <a:rPr sz="4200" spc="-5" dirty="0">
                <a:latin typeface="Gill Sans MT"/>
                <a:cs typeface="Gill Sans MT"/>
              </a:rPr>
              <a:t>into </a:t>
            </a:r>
            <a:r>
              <a:rPr sz="4200" dirty="0">
                <a:latin typeface="Courier New"/>
                <a:cs typeface="Courier New"/>
              </a:rPr>
              <a:t>double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4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4200" spc="-5" dirty="0">
                <a:latin typeface="Courier New"/>
                <a:cs typeface="Courier New"/>
              </a:rPr>
              <a:t>0.5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3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2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0948" y="203200"/>
            <a:ext cx="9223375" cy="2524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840"/>
              </a:lnSpc>
              <a:spcBef>
                <a:spcPts val="100"/>
              </a:spcBef>
            </a:pPr>
            <a:r>
              <a:rPr spc="-5" dirty="0"/>
              <a:t>Interactions</a:t>
            </a:r>
            <a:r>
              <a:rPr spc="-25" dirty="0"/>
              <a:t> </a:t>
            </a:r>
            <a:r>
              <a:rPr spc="-30" dirty="0"/>
              <a:t>Between</a:t>
            </a:r>
          </a:p>
          <a:p>
            <a:pPr algn="ctr">
              <a:lnSpc>
                <a:spcPts val="9840"/>
              </a:lnSpc>
              <a:tabLst>
                <a:tab pos="5965825" algn="l"/>
              </a:tabLst>
            </a:pPr>
            <a:r>
              <a:rPr dirty="0">
                <a:latin typeface="Courier New"/>
                <a:cs typeface="Courier New"/>
              </a:rPr>
              <a:t>double</a:t>
            </a:r>
            <a:r>
              <a:rPr spc="-2710" dirty="0">
                <a:latin typeface="Courier New"/>
                <a:cs typeface="Courier New"/>
              </a:rPr>
              <a:t> </a:t>
            </a:r>
            <a:r>
              <a:rPr dirty="0"/>
              <a:t>and	</a:t>
            </a:r>
            <a:r>
              <a:rPr dirty="0">
                <a:latin typeface="Courier New"/>
                <a:cs typeface="Courier New"/>
              </a:rPr>
              <a:t>int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949701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51162" y="2927350"/>
            <a:ext cx="5892165" cy="2627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200" spc="-45" dirty="0">
                <a:latin typeface="Gill Sans MT"/>
                <a:cs typeface="Gill Sans MT"/>
              </a:rPr>
              <a:t>Values </a:t>
            </a:r>
            <a:r>
              <a:rPr sz="4200" i="1" spc="-5" dirty="0">
                <a:latin typeface="Gill Sans MT"/>
                <a:cs typeface="Gill Sans MT"/>
              </a:rPr>
              <a:t>coerce </a:t>
            </a:r>
            <a:r>
              <a:rPr sz="4200" spc="-5" dirty="0">
                <a:latin typeface="Gill Sans MT"/>
                <a:cs typeface="Gill Sans MT"/>
              </a:rPr>
              <a:t>into </a:t>
            </a:r>
            <a:r>
              <a:rPr sz="4200" dirty="0">
                <a:latin typeface="Courier New"/>
                <a:cs typeface="Courier New"/>
              </a:rPr>
              <a:t>double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4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4200" spc="-5" dirty="0">
                <a:latin typeface="Courier New"/>
                <a:cs typeface="Courier New"/>
              </a:rPr>
              <a:t>0.5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3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2</a:t>
            </a:r>
            <a:endParaRPr sz="4200">
              <a:latin typeface="Courier New"/>
              <a:cs typeface="Courier New"/>
            </a:endParaRPr>
          </a:p>
          <a:p>
            <a:pPr marL="3175" algn="ctr">
              <a:lnSpc>
                <a:spcPct val="100000"/>
              </a:lnSpc>
              <a:spcBef>
                <a:spcPts val="710"/>
              </a:spcBef>
            </a:pPr>
            <a:r>
              <a:rPr sz="4200" dirty="0">
                <a:latin typeface="Courier New"/>
                <a:cs typeface="Courier New"/>
              </a:rPr>
              <a:t>2.5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0948" y="203200"/>
            <a:ext cx="9223375" cy="2524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840"/>
              </a:lnSpc>
              <a:spcBef>
                <a:spcPts val="100"/>
              </a:spcBef>
            </a:pPr>
            <a:r>
              <a:rPr spc="-5" dirty="0"/>
              <a:t>Interactions</a:t>
            </a:r>
            <a:r>
              <a:rPr spc="-25" dirty="0"/>
              <a:t> </a:t>
            </a:r>
            <a:r>
              <a:rPr spc="-30" dirty="0"/>
              <a:t>Between</a:t>
            </a:r>
          </a:p>
          <a:p>
            <a:pPr algn="ctr">
              <a:lnSpc>
                <a:spcPts val="9840"/>
              </a:lnSpc>
              <a:tabLst>
                <a:tab pos="5965825" algn="l"/>
              </a:tabLst>
            </a:pPr>
            <a:r>
              <a:rPr dirty="0">
                <a:latin typeface="Courier New"/>
                <a:cs typeface="Courier New"/>
              </a:rPr>
              <a:t>double</a:t>
            </a:r>
            <a:r>
              <a:rPr spc="-2710" dirty="0">
                <a:latin typeface="Courier New"/>
                <a:cs typeface="Courier New"/>
              </a:rPr>
              <a:t> </a:t>
            </a:r>
            <a:r>
              <a:rPr dirty="0"/>
              <a:t>and	</a:t>
            </a:r>
            <a:r>
              <a:rPr dirty="0">
                <a:latin typeface="Courier New"/>
                <a:cs typeface="Courier New"/>
              </a:rPr>
              <a:t>int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949701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956301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51162" y="2927350"/>
            <a:ext cx="5892165" cy="39103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200" spc="-45" dirty="0">
                <a:latin typeface="Gill Sans MT"/>
                <a:cs typeface="Gill Sans MT"/>
              </a:rPr>
              <a:t>Values </a:t>
            </a:r>
            <a:r>
              <a:rPr sz="4200" i="1" spc="-5" dirty="0">
                <a:latin typeface="Gill Sans MT"/>
                <a:cs typeface="Gill Sans MT"/>
              </a:rPr>
              <a:t>coerce </a:t>
            </a:r>
            <a:r>
              <a:rPr sz="4200" spc="-5" dirty="0">
                <a:latin typeface="Gill Sans MT"/>
                <a:cs typeface="Gill Sans MT"/>
              </a:rPr>
              <a:t>into </a:t>
            </a:r>
            <a:r>
              <a:rPr sz="4200" dirty="0">
                <a:latin typeface="Courier New"/>
                <a:cs typeface="Courier New"/>
              </a:rPr>
              <a:t>double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4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4200" spc="-5" dirty="0">
                <a:latin typeface="Courier New"/>
                <a:cs typeface="Courier New"/>
              </a:rPr>
              <a:t>0.5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3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2</a:t>
            </a:r>
            <a:endParaRPr sz="4200">
              <a:latin typeface="Courier New"/>
              <a:cs typeface="Courier New"/>
            </a:endParaRPr>
          </a:p>
          <a:p>
            <a:pPr marL="3175" algn="ctr">
              <a:lnSpc>
                <a:spcPct val="100000"/>
              </a:lnSpc>
              <a:spcBef>
                <a:spcPts val="710"/>
              </a:spcBef>
            </a:pPr>
            <a:r>
              <a:rPr sz="4200" dirty="0">
                <a:latin typeface="Courier New"/>
                <a:cs typeface="Courier New"/>
              </a:rPr>
              <a:t>2.5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4400">
              <a:latin typeface="Times New Roman"/>
              <a:cs typeface="Times New Roman"/>
            </a:endParaRPr>
          </a:p>
          <a:p>
            <a:pPr marL="307340" algn="ctr">
              <a:lnSpc>
                <a:spcPct val="100000"/>
              </a:lnSpc>
            </a:pPr>
            <a:r>
              <a:rPr sz="4200" dirty="0">
                <a:latin typeface="Courier New"/>
                <a:cs typeface="Courier New"/>
              </a:rPr>
              <a:t>3 +</a:t>
            </a:r>
            <a:r>
              <a:rPr sz="4200" spc="-4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0.75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0948" y="203200"/>
            <a:ext cx="9223375" cy="2524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840"/>
              </a:lnSpc>
              <a:spcBef>
                <a:spcPts val="100"/>
              </a:spcBef>
            </a:pPr>
            <a:r>
              <a:rPr spc="-5" dirty="0"/>
              <a:t>Interactions</a:t>
            </a:r>
            <a:r>
              <a:rPr spc="-25" dirty="0"/>
              <a:t> </a:t>
            </a:r>
            <a:r>
              <a:rPr spc="-30" dirty="0"/>
              <a:t>Between</a:t>
            </a:r>
          </a:p>
          <a:p>
            <a:pPr algn="ctr">
              <a:lnSpc>
                <a:spcPts val="9840"/>
              </a:lnSpc>
              <a:tabLst>
                <a:tab pos="5965825" algn="l"/>
              </a:tabLst>
            </a:pPr>
            <a:r>
              <a:rPr dirty="0">
                <a:latin typeface="Courier New"/>
                <a:cs typeface="Courier New"/>
              </a:rPr>
              <a:t>double</a:t>
            </a:r>
            <a:r>
              <a:rPr spc="-2710" dirty="0">
                <a:latin typeface="Courier New"/>
                <a:cs typeface="Courier New"/>
              </a:rPr>
              <a:t> </a:t>
            </a:r>
            <a:r>
              <a:rPr dirty="0"/>
              <a:t>and	</a:t>
            </a:r>
            <a:r>
              <a:rPr dirty="0">
                <a:latin typeface="Courier New"/>
                <a:cs typeface="Courier New"/>
              </a:rPr>
              <a:t>int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949701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956301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51162" y="2927350"/>
            <a:ext cx="5892165" cy="4583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200" spc="-45" dirty="0">
                <a:latin typeface="Gill Sans MT"/>
                <a:cs typeface="Gill Sans MT"/>
              </a:rPr>
              <a:t>Values </a:t>
            </a:r>
            <a:r>
              <a:rPr sz="4200" i="1" spc="-5" dirty="0">
                <a:latin typeface="Gill Sans MT"/>
                <a:cs typeface="Gill Sans MT"/>
              </a:rPr>
              <a:t>coerce </a:t>
            </a:r>
            <a:r>
              <a:rPr sz="4200" spc="-5" dirty="0">
                <a:latin typeface="Gill Sans MT"/>
                <a:cs typeface="Gill Sans MT"/>
              </a:rPr>
              <a:t>into </a:t>
            </a:r>
            <a:r>
              <a:rPr sz="4200" dirty="0">
                <a:latin typeface="Courier New"/>
                <a:cs typeface="Courier New"/>
              </a:rPr>
              <a:t>double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405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4200" spc="-5" dirty="0">
                <a:latin typeface="Courier New"/>
                <a:cs typeface="Courier New"/>
              </a:rPr>
              <a:t>0.5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3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2</a:t>
            </a:r>
            <a:endParaRPr sz="4200">
              <a:latin typeface="Courier New"/>
              <a:cs typeface="Courier New"/>
            </a:endParaRPr>
          </a:p>
          <a:p>
            <a:pPr marL="3175" algn="ctr">
              <a:lnSpc>
                <a:spcPct val="100000"/>
              </a:lnSpc>
              <a:spcBef>
                <a:spcPts val="710"/>
              </a:spcBef>
            </a:pPr>
            <a:r>
              <a:rPr sz="4200" dirty="0">
                <a:latin typeface="Courier New"/>
                <a:cs typeface="Courier New"/>
              </a:rPr>
              <a:t>2.5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4400">
              <a:latin typeface="Times New Roman"/>
              <a:cs typeface="Times New Roman"/>
            </a:endParaRPr>
          </a:p>
          <a:p>
            <a:pPr marL="307340" algn="ctr">
              <a:lnSpc>
                <a:spcPct val="100000"/>
              </a:lnSpc>
            </a:pPr>
            <a:r>
              <a:rPr sz="4200" dirty="0">
                <a:latin typeface="Courier New"/>
                <a:cs typeface="Courier New"/>
              </a:rPr>
              <a:t>3 +</a:t>
            </a:r>
            <a:r>
              <a:rPr sz="4200" spc="-4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0.75</a:t>
            </a:r>
            <a:endParaRPr sz="4200">
              <a:latin typeface="Courier New"/>
              <a:cs typeface="Courier New"/>
            </a:endParaRPr>
          </a:p>
          <a:p>
            <a:pPr marL="297815" algn="ctr">
              <a:lnSpc>
                <a:spcPct val="100000"/>
              </a:lnSpc>
              <a:spcBef>
                <a:spcPts val="260"/>
              </a:spcBef>
            </a:pPr>
            <a:r>
              <a:rPr sz="4200" dirty="0">
                <a:latin typeface="Courier New"/>
                <a:cs typeface="Courier New"/>
              </a:rPr>
              <a:t>3.75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8070" y="762000"/>
            <a:ext cx="942848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Fundamental</a:t>
            </a:r>
            <a:r>
              <a:rPr spc="-65" dirty="0"/>
              <a:t> </a:t>
            </a:r>
            <a:r>
              <a:rPr spc="-30" dirty="0"/>
              <a:t>Problem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60500" y="4457700"/>
            <a:ext cx="10193655" cy="2367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indent="-571500">
              <a:lnSpc>
                <a:spcPct val="100000"/>
              </a:lnSpc>
              <a:spcBef>
                <a:spcPts val="100"/>
              </a:spcBef>
              <a:buSzPct val="170238"/>
              <a:buFont typeface="Gill Sans MT"/>
              <a:buChar char="•"/>
              <a:tabLst>
                <a:tab pos="622300" algn="l"/>
              </a:tabLst>
            </a:pPr>
            <a:r>
              <a:rPr sz="4200" dirty="0">
                <a:latin typeface="Courier New"/>
                <a:cs typeface="Courier New"/>
              </a:rPr>
              <a:t>int</a:t>
            </a:r>
            <a:r>
              <a:rPr sz="4200" spc="-1350" dirty="0">
                <a:latin typeface="Courier New"/>
                <a:cs typeface="Courier New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stores </a:t>
            </a:r>
            <a:r>
              <a:rPr sz="4200" spc="-5" dirty="0">
                <a:latin typeface="Gill Sans MT"/>
                <a:cs typeface="Gill Sans MT"/>
              </a:rPr>
              <a:t>integers in the </a:t>
            </a:r>
            <a:r>
              <a:rPr sz="4200" spc="-15" dirty="0">
                <a:latin typeface="Gill Sans MT"/>
                <a:cs typeface="Gill Sans MT"/>
              </a:rPr>
              <a:t>following </a:t>
            </a:r>
            <a:r>
              <a:rPr sz="4200" spc="-5" dirty="0">
                <a:latin typeface="Gill Sans MT"/>
                <a:cs typeface="Gill Sans MT"/>
              </a:rPr>
              <a:t>range:</a:t>
            </a:r>
            <a:endParaRPr sz="4200">
              <a:latin typeface="Gill Sans MT"/>
              <a:cs typeface="Gill Sans MT"/>
            </a:endParaRPr>
          </a:p>
          <a:p>
            <a:pPr marL="622300">
              <a:lnSpc>
                <a:spcPct val="100000"/>
              </a:lnSpc>
              <a:spcBef>
                <a:spcPts val="160"/>
              </a:spcBef>
              <a:tabLst>
                <a:tab pos="3696335" algn="l"/>
              </a:tabLst>
            </a:pPr>
            <a:r>
              <a:rPr sz="4200" dirty="0">
                <a:latin typeface="Courier New"/>
                <a:cs typeface="Courier New"/>
              </a:rPr>
              <a:t>-2</a:t>
            </a:r>
            <a:r>
              <a:rPr sz="4200" baseline="22817" dirty="0">
                <a:latin typeface="Courier New"/>
                <a:cs typeface="Courier New"/>
              </a:rPr>
              <a:t>31</a:t>
            </a:r>
            <a:r>
              <a:rPr sz="4200" spc="-772" baseline="22817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(</a:t>
            </a:r>
            <a:r>
              <a:rPr sz="4200" dirty="0">
                <a:latin typeface="Courier New"/>
                <a:cs typeface="Courier New"/>
              </a:rPr>
              <a:t>2</a:t>
            </a:r>
            <a:r>
              <a:rPr sz="4200" baseline="22817" dirty="0">
                <a:latin typeface="Courier New"/>
                <a:cs typeface="Courier New"/>
              </a:rPr>
              <a:t>31	</a:t>
            </a:r>
            <a:r>
              <a:rPr sz="4200" dirty="0">
                <a:latin typeface="Courier New"/>
                <a:cs typeface="Courier New"/>
              </a:rPr>
              <a:t>-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1</a:t>
            </a:r>
            <a:r>
              <a:rPr sz="4200" dirty="0">
                <a:latin typeface="Gill Sans MT"/>
                <a:cs typeface="Gill Sans MT"/>
              </a:rPr>
              <a:t>)</a:t>
            </a:r>
            <a:endParaRPr sz="4200">
              <a:latin typeface="Gill Sans MT"/>
              <a:cs typeface="Gill Sans MT"/>
            </a:endParaRPr>
          </a:p>
          <a:p>
            <a:pPr marL="622300" indent="-571500">
              <a:lnSpc>
                <a:spcPct val="100000"/>
              </a:lnSpc>
              <a:spcBef>
                <a:spcPts val="2560"/>
              </a:spcBef>
              <a:buSzPct val="170238"/>
              <a:buChar char="•"/>
              <a:tabLst>
                <a:tab pos="622300" algn="l"/>
                <a:tab pos="5180330" algn="l"/>
                <a:tab pos="9154795" algn="l"/>
              </a:tabLst>
            </a:pPr>
            <a:r>
              <a:rPr sz="4200" dirty="0">
                <a:latin typeface="Gill Sans MT"/>
                <a:cs typeface="Gill Sans MT"/>
              </a:rPr>
              <a:t>Numbers out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of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this	</a:t>
            </a:r>
            <a:r>
              <a:rPr sz="4200" spc="-5" dirty="0">
                <a:latin typeface="Gill Sans MT"/>
                <a:cs typeface="Gill Sans MT"/>
              </a:rPr>
              <a:t>range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55" dirty="0">
                <a:latin typeface="Gill Sans MT"/>
                <a:cs typeface="Gill Sans MT"/>
              </a:rPr>
              <a:t>won’t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25" dirty="0">
                <a:latin typeface="Gill Sans MT"/>
                <a:cs typeface="Gill Sans MT"/>
              </a:rPr>
              <a:t>work	</a:t>
            </a:r>
            <a:r>
              <a:rPr sz="4200" dirty="0">
                <a:latin typeface="Gill Sans MT"/>
                <a:cs typeface="Gill Sans MT"/>
              </a:rPr>
              <a:t>right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90948" y="254000"/>
            <a:ext cx="9223375" cy="2524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840"/>
              </a:lnSpc>
              <a:spcBef>
                <a:spcPts val="100"/>
              </a:spcBef>
            </a:pPr>
            <a:r>
              <a:rPr sz="8400" spc="-5" dirty="0">
                <a:latin typeface="Gill Sans MT"/>
                <a:cs typeface="Gill Sans MT"/>
              </a:rPr>
              <a:t>Interactions</a:t>
            </a:r>
            <a:r>
              <a:rPr sz="8400" spc="-25" dirty="0">
                <a:latin typeface="Gill Sans MT"/>
                <a:cs typeface="Gill Sans MT"/>
              </a:rPr>
              <a:t> </a:t>
            </a:r>
            <a:r>
              <a:rPr sz="8400" spc="-30" dirty="0">
                <a:latin typeface="Gill Sans MT"/>
                <a:cs typeface="Gill Sans MT"/>
              </a:rPr>
              <a:t>Between</a:t>
            </a:r>
            <a:endParaRPr sz="8400">
              <a:latin typeface="Gill Sans MT"/>
              <a:cs typeface="Gill Sans MT"/>
            </a:endParaRPr>
          </a:p>
          <a:p>
            <a:pPr algn="ctr">
              <a:lnSpc>
                <a:spcPts val="9840"/>
              </a:lnSpc>
              <a:tabLst>
                <a:tab pos="5965825" algn="l"/>
              </a:tabLst>
            </a:pPr>
            <a:r>
              <a:rPr sz="8400" dirty="0">
                <a:latin typeface="Courier New"/>
                <a:cs typeface="Courier New"/>
              </a:rPr>
              <a:t>double</a:t>
            </a:r>
            <a:r>
              <a:rPr sz="8400" spc="-2710" dirty="0">
                <a:latin typeface="Courier New"/>
                <a:cs typeface="Courier New"/>
              </a:rPr>
              <a:t> </a:t>
            </a:r>
            <a:r>
              <a:rPr sz="8400" dirty="0">
                <a:latin typeface="Gill Sans MT"/>
                <a:cs typeface="Gill Sans MT"/>
              </a:rPr>
              <a:t>and	</a:t>
            </a:r>
            <a:r>
              <a:rPr sz="8400" dirty="0">
                <a:latin typeface="Courier New"/>
                <a:cs typeface="Courier New"/>
              </a:rPr>
              <a:t>long</a:t>
            </a:r>
            <a:endParaRPr sz="84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51162" y="2927350"/>
            <a:ext cx="589216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45" dirty="0">
                <a:latin typeface="Gill Sans MT"/>
                <a:cs typeface="Gill Sans MT"/>
              </a:rPr>
              <a:t>Values </a:t>
            </a:r>
            <a:r>
              <a:rPr sz="4200" i="1" spc="-5" dirty="0">
                <a:latin typeface="Gill Sans MT"/>
                <a:cs typeface="Gill Sans MT"/>
              </a:rPr>
              <a:t>coerce </a:t>
            </a:r>
            <a:r>
              <a:rPr sz="4200" spc="-5" dirty="0">
                <a:latin typeface="Gill Sans MT"/>
                <a:cs typeface="Gill Sans MT"/>
              </a:rPr>
              <a:t>into </a:t>
            </a:r>
            <a:r>
              <a:rPr sz="4200" dirty="0">
                <a:latin typeface="Courier New"/>
                <a:cs typeface="Courier New"/>
              </a:rPr>
              <a:t>double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0948" y="254000"/>
            <a:ext cx="9223375" cy="2524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840"/>
              </a:lnSpc>
              <a:spcBef>
                <a:spcPts val="100"/>
              </a:spcBef>
            </a:pPr>
            <a:r>
              <a:rPr spc="-5" dirty="0"/>
              <a:t>Interactions</a:t>
            </a:r>
            <a:r>
              <a:rPr spc="-25" dirty="0"/>
              <a:t> </a:t>
            </a:r>
            <a:r>
              <a:rPr spc="-30" dirty="0"/>
              <a:t>Between</a:t>
            </a:r>
          </a:p>
          <a:p>
            <a:pPr algn="ctr">
              <a:lnSpc>
                <a:spcPts val="9840"/>
              </a:lnSpc>
              <a:tabLst>
                <a:tab pos="5965825" algn="l"/>
              </a:tabLst>
            </a:pPr>
            <a:r>
              <a:rPr dirty="0">
                <a:latin typeface="Courier New"/>
                <a:cs typeface="Courier New"/>
              </a:rPr>
              <a:t>double</a:t>
            </a:r>
            <a:r>
              <a:rPr spc="-2710" dirty="0">
                <a:latin typeface="Courier New"/>
                <a:cs typeface="Courier New"/>
              </a:rPr>
              <a:t> </a:t>
            </a:r>
            <a:r>
              <a:rPr dirty="0"/>
              <a:t>and	</a:t>
            </a:r>
            <a:r>
              <a:rPr dirty="0">
                <a:latin typeface="Courier New"/>
                <a:cs typeface="Courier New"/>
              </a:rPr>
              <a:t>long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7592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51162" y="2927350"/>
            <a:ext cx="5892165" cy="1732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45" dirty="0">
                <a:latin typeface="Gill Sans MT"/>
                <a:cs typeface="Gill Sans MT"/>
              </a:rPr>
              <a:t>Values </a:t>
            </a:r>
            <a:r>
              <a:rPr sz="4200" i="1" spc="-5" dirty="0">
                <a:latin typeface="Gill Sans MT"/>
                <a:cs typeface="Gill Sans MT"/>
              </a:rPr>
              <a:t>coerce </a:t>
            </a:r>
            <a:r>
              <a:rPr sz="4200" spc="-5" dirty="0">
                <a:latin typeface="Gill Sans MT"/>
                <a:cs typeface="Gill Sans MT"/>
              </a:rPr>
              <a:t>into </a:t>
            </a:r>
            <a:r>
              <a:rPr sz="4200" dirty="0">
                <a:latin typeface="Courier New"/>
                <a:cs typeface="Courier New"/>
              </a:rPr>
              <a:t>double</a:t>
            </a:r>
            <a:endParaRPr sz="4200">
              <a:latin typeface="Courier New"/>
              <a:cs typeface="Courier New"/>
            </a:endParaRPr>
          </a:p>
          <a:p>
            <a:pPr marL="1665605">
              <a:lnSpc>
                <a:spcPct val="100000"/>
              </a:lnSpc>
              <a:spcBef>
                <a:spcPts val="3360"/>
              </a:spcBef>
            </a:pPr>
            <a:r>
              <a:rPr sz="4200" spc="-5" dirty="0">
                <a:latin typeface="Courier New"/>
                <a:cs typeface="Courier New"/>
              </a:rPr>
              <a:t>0.5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3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4l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0948" y="254000"/>
            <a:ext cx="9223375" cy="2524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840"/>
              </a:lnSpc>
              <a:spcBef>
                <a:spcPts val="100"/>
              </a:spcBef>
            </a:pPr>
            <a:r>
              <a:rPr spc="-5" dirty="0"/>
              <a:t>Interactions</a:t>
            </a:r>
            <a:r>
              <a:rPr spc="-25" dirty="0"/>
              <a:t> </a:t>
            </a:r>
            <a:r>
              <a:rPr spc="-30" dirty="0"/>
              <a:t>Between</a:t>
            </a:r>
          </a:p>
          <a:p>
            <a:pPr algn="ctr">
              <a:lnSpc>
                <a:spcPts val="9840"/>
              </a:lnSpc>
              <a:tabLst>
                <a:tab pos="5965825" algn="l"/>
              </a:tabLst>
            </a:pPr>
            <a:r>
              <a:rPr dirty="0">
                <a:latin typeface="Courier New"/>
                <a:cs typeface="Courier New"/>
              </a:rPr>
              <a:t>double</a:t>
            </a:r>
            <a:r>
              <a:rPr spc="-2710" dirty="0">
                <a:latin typeface="Courier New"/>
                <a:cs typeface="Courier New"/>
              </a:rPr>
              <a:t> </a:t>
            </a:r>
            <a:r>
              <a:rPr dirty="0"/>
              <a:t>and	</a:t>
            </a:r>
            <a:r>
              <a:rPr dirty="0">
                <a:latin typeface="Courier New"/>
                <a:cs typeface="Courier New"/>
              </a:rPr>
              <a:t>long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7592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51162" y="2927350"/>
            <a:ext cx="5892165" cy="2462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45" dirty="0">
                <a:latin typeface="Gill Sans MT"/>
                <a:cs typeface="Gill Sans MT"/>
              </a:rPr>
              <a:t>Values </a:t>
            </a:r>
            <a:r>
              <a:rPr sz="4200" i="1" spc="-5" dirty="0">
                <a:latin typeface="Gill Sans MT"/>
                <a:cs typeface="Gill Sans MT"/>
              </a:rPr>
              <a:t>coerce </a:t>
            </a:r>
            <a:r>
              <a:rPr sz="4200" spc="-5" dirty="0">
                <a:latin typeface="Gill Sans MT"/>
                <a:cs typeface="Gill Sans MT"/>
              </a:rPr>
              <a:t>into </a:t>
            </a:r>
            <a:r>
              <a:rPr sz="4200" dirty="0">
                <a:latin typeface="Courier New"/>
                <a:cs typeface="Courier New"/>
              </a:rPr>
              <a:t>double</a:t>
            </a:r>
            <a:endParaRPr sz="4200">
              <a:latin typeface="Courier New"/>
              <a:cs typeface="Courier New"/>
            </a:endParaRPr>
          </a:p>
          <a:p>
            <a:pPr marL="2461895" marR="1657985" indent="-796925">
              <a:lnSpc>
                <a:spcPct val="114100"/>
              </a:lnSpc>
              <a:spcBef>
                <a:spcPts val="2650"/>
              </a:spcBef>
            </a:pPr>
            <a:r>
              <a:rPr sz="4200" spc="-5" dirty="0">
                <a:latin typeface="Courier New"/>
                <a:cs typeface="Courier New"/>
              </a:rPr>
              <a:t>0.5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4l  4.5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0948" y="254000"/>
            <a:ext cx="9223375" cy="2524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840"/>
              </a:lnSpc>
              <a:spcBef>
                <a:spcPts val="100"/>
              </a:spcBef>
            </a:pPr>
            <a:r>
              <a:rPr spc="-5" dirty="0"/>
              <a:t>Interactions</a:t>
            </a:r>
            <a:r>
              <a:rPr spc="-25" dirty="0"/>
              <a:t> </a:t>
            </a:r>
            <a:r>
              <a:rPr spc="-30" dirty="0"/>
              <a:t>Between</a:t>
            </a:r>
          </a:p>
          <a:p>
            <a:pPr algn="ctr">
              <a:lnSpc>
                <a:spcPts val="9840"/>
              </a:lnSpc>
              <a:tabLst>
                <a:tab pos="5965825" algn="l"/>
              </a:tabLst>
            </a:pPr>
            <a:r>
              <a:rPr dirty="0">
                <a:latin typeface="Courier New"/>
                <a:cs typeface="Courier New"/>
              </a:rPr>
              <a:t>double</a:t>
            </a:r>
            <a:r>
              <a:rPr spc="-2710" dirty="0">
                <a:latin typeface="Courier New"/>
                <a:cs typeface="Courier New"/>
              </a:rPr>
              <a:t> </a:t>
            </a:r>
            <a:r>
              <a:rPr dirty="0"/>
              <a:t>and	</a:t>
            </a:r>
            <a:r>
              <a:rPr dirty="0">
                <a:latin typeface="Courier New"/>
                <a:cs typeface="Courier New"/>
              </a:rPr>
              <a:t>long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7592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6134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51162" y="2927350"/>
            <a:ext cx="5892165" cy="35293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200" spc="-45" dirty="0">
                <a:latin typeface="Gill Sans MT"/>
                <a:cs typeface="Gill Sans MT"/>
              </a:rPr>
              <a:t>Values </a:t>
            </a:r>
            <a:r>
              <a:rPr sz="4200" i="1" spc="-5" dirty="0">
                <a:latin typeface="Gill Sans MT"/>
                <a:cs typeface="Gill Sans MT"/>
              </a:rPr>
              <a:t>coerce </a:t>
            </a:r>
            <a:r>
              <a:rPr sz="4200" spc="-5" dirty="0">
                <a:latin typeface="Gill Sans MT"/>
                <a:cs typeface="Gill Sans MT"/>
              </a:rPr>
              <a:t>into </a:t>
            </a:r>
            <a:r>
              <a:rPr sz="4200" dirty="0">
                <a:latin typeface="Courier New"/>
                <a:cs typeface="Courier New"/>
              </a:rPr>
              <a:t>double</a:t>
            </a:r>
            <a:endParaRPr sz="4200">
              <a:latin typeface="Courier New"/>
              <a:cs typeface="Courier New"/>
            </a:endParaRPr>
          </a:p>
          <a:p>
            <a:pPr marL="2461895" marR="1657985" indent="-796925">
              <a:lnSpc>
                <a:spcPct val="114100"/>
              </a:lnSpc>
              <a:spcBef>
                <a:spcPts val="2650"/>
              </a:spcBef>
            </a:pPr>
            <a:r>
              <a:rPr sz="4200" spc="-5" dirty="0">
                <a:latin typeface="Courier New"/>
                <a:cs typeface="Courier New"/>
              </a:rPr>
              <a:t>0.5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4l  4.5</a:t>
            </a:r>
            <a:endParaRPr sz="42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3359"/>
              </a:spcBef>
            </a:pPr>
            <a:r>
              <a:rPr sz="4200" spc="-5" dirty="0">
                <a:latin typeface="Courier New"/>
                <a:cs typeface="Courier New"/>
              </a:rPr>
              <a:t>3l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3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0.75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90948" y="254000"/>
            <a:ext cx="9223375" cy="2524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840"/>
              </a:lnSpc>
              <a:spcBef>
                <a:spcPts val="100"/>
              </a:spcBef>
            </a:pPr>
            <a:r>
              <a:rPr spc="-5" dirty="0"/>
              <a:t>Interactions</a:t>
            </a:r>
            <a:r>
              <a:rPr spc="-25" dirty="0"/>
              <a:t> </a:t>
            </a:r>
            <a:r>
              <a:rPr spc="-30" dirty="0"/>
              <a:t>Between</a:t>
            </a:r>
          </a:p>
          <a:p>
            <a:pPr algn="ctr">
              <a:lnSpc>
                <a:spcPts val="9840"/>
              </a:lnSpc>
              <a:tabLst>
                <a:tab pos="5965825" algn="l"/>
              </a:tabLst>
            </a:pPr>
            <a:r>
              <a:rPr dirty="0">
                <a:latin typeface="Courier New"/>
                <a:cs typeface="Courier New"/>
              </a:rPr>
              <a:t>double</a:t>
            </a:r>
            <a:r>
              <a:rPr spc="-2710" dirty="0">
                <a:latin typeface="Courier New"/>
                <a:cs typeface="Courier New"/>
              </a:rPr>
              <a:t> </a:t>
            </a:r>
            <a:r>
              <a:rPr dirty="0"/>
              <a:t>and	</a:t>
            </a:r>
            <a:r>
              <a:rPr dirty="0">
                <a:latin typeface="Courier New"/>
                <a:cs typeface="Courier New"/>
              </a:rPr>
              <a:t>long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7592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6134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51162" y="2927350"/>
            <a:ext cx="5892165" cy="4253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200" spc="-45" dirty="0">
                <a:latin typeface="Gill Sans MT"/>
                <a:cs typeface="Gill Sans MT"/>
              </a:rPr>
              <a:t>Values </a:t>
            </a:r>
            <a:r>
              <a:rPr sz="4200" i="1" spc="-5" dirty="0">
                <a:latin typeface="Gill Sans MT"/>
                <a:cs typeface="Gill Sans MT"/>
              </a:rPr>
              <a:t>coerce </a:t>
            </a:r>
            <a:r>
              <a:rPr sz="4200" spc="-5" dirty="0">
                <a:latin typeface="Gill Sans MT"/>
                <a:cs typeface="Gill Sans MT"/>
              </a:rPr>
              <a:t>into </a:t>
            </a:r>
            <a:r>
              <a:rPr sz="4200" dirty="0">
                <a:latin typeface="Courier New"/>
                <a:cs typeface="Courier New"/>
              </a:rPr>
              <a:t>double</a:t>
            </a:r>
            <a:endParaRPr sz="4200">
              <a:latin typeface="Courier New"/>
              <a:cs typeface="Courier New"/>
            </a:endParaRPr>
          </a:p>
          <a:p>
            <a:pPr marL="2461895" marR="1657985" indent="-796925">
              <a:lnSpc>
                <a:spcPct val="114100"/>
              </a:lnSpc>
              <a:spcBef>
                <a:spcPts val="2650"/>
              </a:spcBef>
            </a:pPr>
            <a:r>
              <a:rPr sz="4200" spc="-5" dirty="0">
                <a:latin typeface="Courier New"/>
                <a:cs typeface="Courier New"/>
              </a:rPr>
              <a:t>0.5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10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4l  4.5</a:t>
            </a:r>
            <a:endParaRPr sz="42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3359"/>
              </a:spcBef>
            </a:pPr>
            <a:r>
              <a:rPr sz="4200" spc="-5" dirty="0">
                <a:latin typeface="Courier New"/>
                <a:cs typeface="Courier New"/>
              </a:rPr>
              <a:t>3l </a:t>
            </a:r>
            <a:r>
              <a:rPr sz="4200" dirty="0">
                <a:latin typeface="Courier New"/>
                <a:cs typeface="Courier New"/>
              </a:rPr>
              <a:t>+</a:t>
            </a:r>
            <a:r>
              <a:rPr sz="4200" spc="-3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0.75</a:t>
            </a:r>
            <a:endParaRPr sz="4200">
              <a:latin typeface="Courier New"/>
              <a:cs typeface="Courier New"/>
            </a:endParaRPr>
          </a:p>
          <a:p>
            <a:pPr marL="8255" algn="ctr">
              <a:lnSpc>
                <a:spcPct val="100000"/>
              </a:lnSpc>
              <a:spcBef>
                <a:spcPts val="660"/>
              </a:spcBef>
            </a:pPr>
            <a:r>
              <a:rPr sz="4200" dirty="0">
                <a:latin typeface="Courier New"/>
                <a:cs typeface="Courier New"/>
              </a:rPr>
              <a:t>3.75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5509" y="3556000"/>
            <a:ext cx="8734425" cy="243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490"/>
              </a:lnSpc>
              <a:spcBef>
                <a:spcPts val="100"/>
              </a:spcBef>
            </a:pPr>
            <a:r>
              <a:rPr spc="-5" dirty="0"/>
              <a:t>Exponentiation</a:t>
            </a:r>
            <a:r>
              <a:rPr spc="-45" dirty="0"/>
              <a:t> </a:t>
            </a:r>
            <a:r>
              <a:rPr spc="-5" dirty="0"/>
              <a:t>with</a:t>
            </a:r>
          </a:p>
          <a:p>
            <a:pPr algn="ctr">
              <a:lnSpc>
                <a:spcPts val="9490"/>
              </a:lnSpc>
            </a:pPr>
            <a:r>
              <a:rPr dirty="0">
                <a:latin typeface="Courier New"/>
                <a:cs typeface="Courier New"/>
              </a:rPr>
              <a:t>Math.pow()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1534" y="452119"/>
            <a:ext cx="9531350" cy="3070860"/>
          </a:xfrm>
          <a:prstGeom prst="rect">
            <a:avLst/>
          </a:prstGeom>
        </p:spPr>
        <p:txBody>
          <a:bodyPr vert="horz" wrap="square" lIns="0" tIns="322580" rIns="0" bIns="0" rtlCol="0">
            <a:spAutoFit/>
          </a:bodyPr>
          <a:lstStyle/>
          <a:p>
            <a:pPr marL="10795" algn="ctr">
              <a:lnSpc>
                <a:spcPct val="100000"/>
              </a:lnSpc>
              <a:spcBef>
                <a:spcPts val="2540"/>
              </a:spcBef>
            </a:pPr>
            <a:r>
              <a:rPr spc="-5" dirty="0"/>
              <a:t>Exponentiation</a:t>
            </a:r>
          </a:p>
          <a:p>
            <a:pPr marL="12700" marR="5080" algn="ctr">
              <a:lnSpc>
                <a:spcPct val="103200"/>
              </a:lnSpc>
              <a:spcBef>
                <a:spcPts val="1055"/>
              </a:spcBef>
              <a:tabLst>
                <a:tab pos="5130165" algn="l"/>
              </a:tabLst>
            </a:pPr>
            <a:r>
              <a:rPr sz="4200" spc="-5" dirty="0"/>
              <a:t>Use</a:t>
            </a:r>
            <a:r>
              <a:rPr sz="4200" dirty="0"/>
              <a:t> </a:t>
            </a:r>
            <a:r>
              <a:rPr sz="4200" dirty="0">
                <a:latin typeface="Courier New"/>
                <a:cs typeface="Courier New"/>
              </a:rPr>
              <a:t>Math.pow()</a:t>
            </a:r>
            <a:r>
              <a:rPr sz="4200" spc="-1350" dirty="0">
                <a:latin typeface="Courier New"/>
                <a:cs typeface="Courier New"/>
              </a:rPr>
              <a:t> </a:t>
            </a:r>
            <a:r>
              <a:rPr sz="4200" spc="-15" dirty="0"/>
              <a:t>for	</a:t>
            </a:r>
            <a:r>
              <a:rPr sz="4200" spc="-5" dirty="0"/>
              <a:t>exponentiation  (something </a:t>
            </a:r>
            <a:r>
              <a:rPr sz="4200" dirty="0"/>
              <a:t>to </a:t>
            </a:r>
            <a:r>
              <a:rPr sz="4200" spc="-5" dirty="0"/>
              <a:t>the </a:t>
            </a:r>
            <a:r>
              <a:rPr sz="4200" spc="-30" dirty="0"/>
              <a:t>power </a:t>
            </a:r>
            <a:r>
              <a:rPr sz="4200" dirty="0"/>
              <a:t>of something</a:t>
            </a:r>
            <a:r>
              <a:rPr sz="4200" spc="-20" dirty="0"/>
              <a:t> </a:t>
            </a:r>
            <a:r>
              <a:rPr sz="4200" dirty="0"/>
              <a:t>else)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31534" y="452119"/>
            <a:ext cx="9531350" cy="3070860"/>
          </a:xfrm>
          <a:prstGeom prst="rect">
            <a:avLst/>
          </a:prstGeom>
        </p:spPr>
        <p:txBody>
          <a:bodyPr vert="horz" wrap="square" lIns="0" tIns="322580" rIns="0" bIns="0" rtlCol="0">
            <a:spAutoFit/>
          </a:bodyPr>
          <a:lstStyle/>
          <a:p>
            <a:pPr marL="10795" algn="ctr">
              <a:lnSpc>
                <a:spcPct val="100000"/>
              </a:lnSpc>
              <a:spcBef>
                <a:spcPts val="2540"/>
              </a:spcBef>
            </a:pPr>
            <a:r>
              <a:rPr sz="8400" spc="-5" dirty="0">
                <a:latin typeface="Gill Sans MT"/>
                <a:cs typeface="Gill Sans MT"/>
              </a:rPr>
              <a:t>Exponentiation</a:t>
            </a:r>
            <a:endParaRPr sz="8400">
              <a:latin typeface="Gill Sans MT"/>
              <a:cs typeface="Gill Sans MT"/>
            </a:endParaRPr>
          </a:p>
          <a:p>
            <a:pPr marL="12700" marR="5080" algn="ctr">
              <a:lnSpc>
                <a:spcPct val="103200"/>
              </a:lnSpc>
              <a:spcBef>
                <a:spcPts val="1055"/>
              </a:spcBef>
              <a:tabLst>
                <a:tab pos="5130165" algn="l"/>
              </a:tabLst>
            </a:pPr>
            <a:r>
              <a:rPr sz="4200" spc="-5" dirty="0">
                <a:latin typeface="Gill Sans MT"/>
                <a:cs typeface="Gill Sans MT"/>
              </a:rPr>
              <a:t>Use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Math.pow()</a:t>
            </a:r>
            <a:r>
              <a:rPr sz="4200" spc="-1350" dirty="0">
                <a:latin typeface="Courier New"/>
                <a:cs typeface="Courier New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for	</a:t>
            </a:r>
            <a:r>
              <a:rPr sz="4200" spc="-5" dirty="0">
                <a:latin typeface="Gill Sans MT"/>
                <a:cs typeface="Gill Sans MT"/>
              </a:rPr>
              <a:t>exponentiation  (something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spc="-30" dirty="0">
                <a:latin typeface="Gill Sans MT"/>
                <a:cs typeface="Gill Sans MT"/>
              </a:rPr>
              <a:t>power </a:t>
            </a:r>
            <a:r>
              <a:rPr sz="4200" dirty="0">
                <a:latin typeface="Gill Sans MT"/>
                <a:cs typeface="Gill Sans MT"/>
              </a:rPr>
              <a:t>of something</a:t>
            </a:r>
            <a:r>
              <a:rPr sz="4200" spc="-2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else)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860801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269382" y="4508500"/>
            <a:ext cx="2833217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4200" spc="-40" dirty="0">
                <a:latin typeface="Gill Sans MT"/>
                <a:cs typeface="Gill Sans MT"/>
              </a:rPr>
              <a:t>Wanted:</a:t>
            </a:r>
            <a:r>
              <a:rPr sz="4200" spc="-484" dirty="0">
                <a:latin typeface="Gill Sans MT"/>
                <a:cs typeface="Gill Sans MT"/>
              </a:rPr>
              <a:t> </a:t>
            </a:r>
            <a:r>
              <a:rPr lang="en-US" sz="4200" spc="-484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2</a:t>
            </a:r>
            <a:r>
              <a:rPr sz="4200" baseline="25793" dirty="0">
                <a:latin typeface="Gill Sans MT"/>
                <a:cs typeface="Gill Sans MT"/>
              </a:rPr>
              <a:t>7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1534" y="452119"/>
            <a:ext cx="9531350" cy="3070860"/>
          </a:xfrm>
          <a:prstGeom prst="rect">
            <a:avLst/>
          </a:prstGeom>
        </p:spPr>
        <p:txBody>
          <a:bodyPr vert="horz" wrap="square" lIns="0" tIns="322580" rIns="0" bIns="0" rtlCol="0">
            <a:spAutoFit/>
          </a:bodyPr>
          <a:lstStyle/>
          <a:p>
            <a:pPr marL="10795" algn="ctr">
              <a:lnSpc>
                <a:spcPct val="100000"/>
              </a:lnSpc>
              <a:spcBef>
                <a:spcPts val="2540"/>
              </a:spcBef>
            </a:pPr>
            <a:r>
              <a:rPr spc="-5" dirty="0"/>
              <a:t>Exponentiation</a:t>
            </a:r>
          </a:p>
          <a:p>
            <a:pPr marL="12700" marR="5080" algn="ctr">
              <a:lnSpc>
                <a:spcPct val="103200"/>
              </a:lnSpc>
              <a:spcBef>
                <a:spcPts val="1055"/>
              </a:spcBef>
              <a:tabLst>
                <a:tab pos="5130165" algn="l"/>
              </a:tabLst>
            </a:pPr>
            <a:r>
              <a:rPr sz="4200" spc="-5" dirty="0"/>
              <a:t>Use</a:t>
            </a:r>
            <a:r>
              <a:rPr sz="4200" dirty="0"/>
              <a:t> </a:t>
            </a:r>
            <a:r>
              <a:rPr sz="4200" dirty="0">
                <a:latin typeface="Courier New"/>
                <a:cs typeface="Courier New"/>
              </a:rPr>
              <a:t>Math.pow()</a:t>
            </a:r>
            <a:r>
              <a:rPr sz="4200" spc="-1350" dirty="0">
                <a:latin typeface="Courier New"/>
                <a:cs typeface="Courier New"/>
              </a:rPr>
              <a:t> </a:t>
            </a:r>
            <a:r>
              <a:rPr sz="4200" spc="-15" dirty="0"/>
              <a:t>for	</a:t>
            </a:r>
            <a:r>
              <a:rPr sz="4200" spc="-5" dirty="0"/>
              <a:t>exponentiation  (something </a:t>
            </a:r>
            <a:r>
              <a:rPr sz="4200" dirty="0"/>
              <a:t>to </a:t>
            </a:r>
            <a:r>
              <a:rPr sz="4200" spc="-5" dirty="0"/>
              <a:t>the </a:t>
            </a:r>
            <a:r>
              <a:rPr sz="4200" spc="-30" dirty="0"/>
              <a:t>power </a:t>
            </a:r>
            <a:r>
              <a:rPr sz="4200" dirty="0"/>
              <a:t>of something</a:t>
            </a:r>
            <a:r>
              <a:rPr sz="4200" spc="-20" dirty="0"/>
              <a:t> </a:t>
            </a:r>
            <a:r>
              <a:rPr sz="4200" dirty="0"/>
              <a:t>else)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860801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18428" y="4304029"/>
            <a:ext cx="4557395" cy="1714500"/>
          </a:xfrm>
          <a:prstGeom prst="rect">
            <a:avLst/>
          </a:prstGeom>
        </p:spPr>
        <p:txBody>
          <a:bodyPr vert="horz" wrap="square" lIns="0" tIns="2171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10"/>
              </a:spcBef>
            </a:pPr>
            <a:r>
              <a:rPr sz="4200" spc="-40" dirty="0">
                <a:latin typeface="Gill Sans MT"/>
                <a:cs typeface="Gill Sans MT"/>
              </a:rPr>
              <a:t>Wanted:</a:t>
            </a:r>
            <a:r>
              <a:rPr sz="4200" spc="-434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2</a:t>
            </a:r>
            <a:r>
              <a:rPr sz="4200" baseline="25793" dirty="0">
                <a:latin typeface="Gill Sans MT"/>
                <a:cs typeface="Gill Sans MT"/>
              </a:rPr>
              <a:t>7</a:t>
            </a:r>
            <a:endParaRPr sz="4200" baseline="25793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1610"/>
              </a:spcBef>
            </a:pPr>
            <a:r>
              <a:rPr sz="4200" spc="-5" dirty="0">
                <a:latin typeface="Courier New"/>
                <a:cs typeface="Courier New"/>
              </a:rPr>
              <a:t>Math.pow(2,</a:t>
            </a:r>
            <a:r>
              <a:rPr sz="4200" spc="-9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7)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1534" y="452119"/>
            <a:ext cx="9531350" cy="3070860"/>
          </a:xfrm>
          <a:prstGeom prst="rect">
            <a:avLst/>
          </a:prstGeom>
        </p:spPr>
        <p:txBody>
          <a:bodyPr vert="horz" wrap="square" lIns="0" tIns="322580" rIns="0" bIns="0" rtlCol="0">
            <a:spAutoFit/>
          </a:bodyPr>
          <a:lstStyle/>
          <a:p>
            <a:pPr marL="10795" algn="ctr">
              <a:lnSpc>
                <a:spcPct val="100000"/>
              </a:lnSpc>
              <a:spcBef>
                <a:spcPts val="2540"/>
              </a:spcBef>
            </a:pPr>
            <a:r>
              <a:rPr spc="-5" dirty="0"/>
              <a:t>Exponentiation</a:t>
            </a:r>
          </a:p>
          <a:p>
            <a:pPr marL="12700" marR="5080" algn="ctr">
              <a:lnSpc>
                <a:spcPct val="103200"/>
              </a:lnSpc>
              <a:spcBef>
                <a:spcPts val="1055"/>
              </a:spcBef>
              <a:tabLst>
                <a:tab pos="5130165" algn="l"/>
              </a:tabLst>
            </a:pPr>
            <a:r>
              <a:rPr sz="4200" spc="-5" dirty="0"/>
              <a:t>Use</a:t>
            </a:r>
            <a:r>
              <a:rPr sz="4200" dirty="0"/>
              <a:t> </a:t>
            </a:r>
            <a:r>
              <a:rPr sz="4200" dirty="0">
                <a:latin typeface="Courier New"/>
                <a:cs typeface="Courier New"/>
              </a:rPr>
              <a:t>Math.pow()</a:t>
            </a:r>
            <a:r>
              <a:rPr sz="4200" spc="-1350" dirty="0">
                <a:latin typeface="Courier New"/>
                <a:cs typeface="Courier New"/>
              </a:rPr>
              <a:t> </a:t>
            </a:r>
            <a:r>
              <a:rPr sz="4200" spc="-15" dirty="0"/>
              <a:t>for	</a:t>
            </a:r>
            <a:r>
              <a:rPr sz="4200" spc="-5" dirty="0"/>
              <a:t>exponentiation  (something </a:t>
            </a:r>
            <a:r>
              <a:rPr sz="4200" dirty="0"/>
              <a:t>to </a:t>
            </a:r>
            <a:r>
              <a:rPr sz="4200" spc="-5" dirty="0"/>
              <a:t>the </a:t>
            </a:r>
            <a:r>
              <a:rPr sz="4200" spc="-30" dirty="0"/>
              <a:t>power </a:t>
            </a:r>
            <a:r>
              <a:rPr sz="4200" dirty="0"/>
              <a:t>of something</a:t>
            </a:r>
            <a:r>
              <a:rPr sz="4200" spc="-20" dirty="0"/>
              <a:t> </a:t>
            </a:r>
            <a:r>
              <a:rPr sz="4200" dirty="0"/>
              <a:t>else)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860801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400801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05728" y="4304029"/>
            <a:ext cx="5116072" cy="3163687"/>
          </a:xfrm>
          <a:prstGeom prst="rect">
            <a:avLst/>
          </a:prstGeom>
        </p:spPr>
        <p:txBody>
          <a:bodyPr vert="horz" wrap="square" lIns="0" tIns="2171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10"/>
              </a:spcBef>
            </a:pPr>
            <a:r>
              <a:rPr sz="4200" spc="-40" dirty="0">
                <a:latin typeface="Gill Sans MT"/>
                <a:cs typeface="Gill Sans MT"/>
              </a:rPr>
              <a:t>Wanted:</a:t>
            </a:r>
            <a:r>
              <a:rPr sz="4200" spc="-434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2</a:t>
            </a:r>
            <a:r>
              <a:rPr sz="4200" baseline="25793" dirty="0">
                <a:latin typeface="Gill Sans MT"/>
                <a:cs typeface="Gill Sans MT"/>
              </a:rPr>
              <a:t>7</a:t>
            </a:r>
          </a:p>
          <a:p>
            <a:pPr algn="ctr">
              <a:lnSpc>
                <a:spcPct val="100000"/>
              </a:lnSpc>
              <a:spcBef>
                <a:spcPts val="1610"/>
              </a:spcBef>
            </a:pPr>
            <a:r>
              <a:rPr sz="4200" spc="-5" dirty="0">
                <a:latin typeface="Courier New"/>
                <a:cs typeface="Courier New"/>
              </a:rPr>
              <a:t>Math.pow(2,</a:t>
            </a:r>
            <a:r>
              <a:rPr sz="4200" dirty="0">
                <a:latin typeface="Courier New"/>
                <a:cs typeface="Courier New"/>
              </a:rPr>
              <a:t>7)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200" dirty="0">
              <a:latin typeface="Times New Roman"/>
              <a:cs typeface="Times New Roman"/>
            </a:endParaRPr>
          </a:p>
          <a:p>
            <a:pPr marL="15240" algn="ctr">
              <a:lnSpc>
                <a:spcPct val="100000"/>
              </a:lnSpc>
            </a:pPr>
            <a:r>
              <a:rPr sz="4200" spc="-40" dirty="0">
                <a:latin typeface="Gill Sans MT"/>
                <a:cs typeface="Gill Sans MT"/>
              </a:rPr>
              <a:t>Wanted:</a:t>
            </a:r>
            <a:r>
              <a:rPr sz="4200" spc="-434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3.4</a:t>
            </a:r>
            <a:r>
              <a:rPr sz="4200" baseline="25793" dirty="0">
                <a:latin typeface="Gill Sans MT"/>
                <a:cs typeface="Gill Sans MT"/>
              </a:rPr>
              <a:t>5.6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59073" y="723900"/>
            <a:ext cx="108870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32935" algn="l"/>
              </a:tabLst>
            </a:pPr>
            <a:r>
              <a:rPr dirty="0">
                <a:latin typeface="Courier New"/>
                <a:cs typeface="Courier New"/>
              </a:rPr>
              <a:t>long</a:t>
            </a:r>
            <a:r>
              <a:rPr spc="-2710" dirty="0">
                <a:latin typeface="Courier New"/>
                <a:cs typeface="Courier New"/>
              </a:rPr>
              <a:t> </a:t>
            </a:r>
            <a:r>
              <a:rPr spc="-30" dirty="0"/>
              <a:t>for	</a:t>
            </a:r>
            <a:r>
              <a:rPr spc="-5" dirty="0"/>
              <a:t>Bigger</a:t>
            </a:r>
            <a:r>
              <a:rPr spc="-45" dirty="0"/>
              <a:t> </a:t>
            </a:r>
            <a:r>
              <a:rPr spc="-5" dirty="0"/>
              <a:t>Integers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12900" y="4457700"/>
            <a:ext cx="8753475" cy="232918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596900" marR="17780" indent="-571500">
              <a:lnSpc>
                <a:spcPts val="5200"/>
              </a:lnSpc>
              <a:spcBef>
                <a:spcPts val="140"/>
              </a:spcBef>
              <a:buSzPct val="170238"/>
              <a:buFont typeface="Gill Sans MT"/>
              <a:buChar char="•"/>
              <a:tabLst>
                <a:tab pos="596900" algn="l"/>
                <a:tab pos="3601085" algn="l"/>
              </a:tabLst>
            </a:pPr>
            <a:r>
              <a:rPr sz="4200" dirty="0">
                <a:latin typeface="Courier New"/>
                <a:cs typeface="Courier New"/>
              </a:rPr>
              <a:t>long</a:t>
            </a:r>
            <a:r>
              <a:rPr sz="4200" spc="-1789" dirty="0">
                <a:latin typeface="Courier New"/>
                <a:cs typeface="Courier New"/>
              </a:rPr>
              <a:t> </a:t>
            </a:r>
            <a:r>
              <a:rPr sz="4200" spc="-20" dirty="0">
                <a:latin typeface="Gill Sans MT"/>
                <a:cs typeface="Gill Sans MT"/>
              </a:rPr>
              <a:t>works </a:t>
            </a:r>
            <a:r>
              <a:rPr sz="4200" spc="-35" dirty="0">
                <a:latin typeface="Gill Sans MT"/>
                <a:cs typeface="Gill Sans MT"/>
              </a:rPr>
              <a:t>like </a:t>
            </a:r>
            <a:r>
              <a:rPr sz="4200" dirty="0">
                <a:latin typeface="Courier New"/>
                <a:cs typeface="Courier New"/>
              </a:rPr>
              <a:t>int</a:t>
            </a:r>
            <a:r>
              <a:rPr sz="4200" dirty="0">
                <a:latin typeface="Gill Sans MT"/>
                <a:cs typeface="Gill Sans MT"/>
              </a:rPr>
              <a:t>, but </a:t>
            </a:r>
            <a:r>
              <a:rPr sz="4200" spc="-5" dirty="0">
                <a:latin typeface="Gill Sans MT"/>
                <a:cs typeface="Gill Sans MT"/>
              </a:rPr>
              <a:t>its range is  exponentially	larger</a:t>
            </a:r>
            <a:endParaRPr sz="4200">
              <a:latin typeface="Gill Sans MT"/>
              <a:cs typeface="Gill Sans MT"/>
            </a:endParaRPr>
          </a:p>
          <a:p>
            <a:pPr marL="1485900" lvl="1" indent="-571500">
              <a:lnSpc>
                <a:spcPct val="100000"/>
              </a:lnSpc>
              <a:spcBef>
                <a:spcPts val="2060"/>
              </a:spcBef>
              <a:buSzPct val="170238"/>
              <a:buFont typeface="Gill Sans MT"/>
              <a:buChar char="•"/>
              <a:tabLst>
                <a:tab pos="1485900" algn="l"/>
                <a:tab pos="4559935" algn="l"/>
              </a:tabLst>
            </a:pPr>
            <a:r>
              <a:rPr sz="4200" dirty="0">
                <a:latin typeface="Courier New"/>
                <a:cs typeface="Courier New"/>
              </a:rPr>
              <a:t>-2</a:t>
            </a:r>
            <a:r>
              <a:rPr sz="4200" baseline="22817" dirty="0">
                <a:latin typeface="Courier New"/>
                <a:cs typeface="Courier New"/>
              </a:rPr>
              <a:t>63</a:t>
            </a:r>
            <a:r>
              <a:rPr sz="4200" spc="-772" baseline="22817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(</a:t>
            </a:r>
            <a:r>
              <a:rPr sz="4200" dirty="0">
                <a:latin typeface="Courier New"/>
                <a:cs typeface="Courier New"/>
              </a:rPr>
              <a:t>2</a:t>
            </a:r>
            <a:r>
              <a:rPr sz="4200" baseline="22817" dirty="0">
                <a:latin typeface="Courier New"/>
                <a:cs typeface="Courier New"/>
              </a:rPr>
              <a:t>63	</a:t>
            </a:r>
            <a:r>
              <a:rPr sz="4200" dirty="0">
                <a:latin typeface="Courier New"/>
                <a:cs typeface="Courier New"/>
              </a:rPr>
              <a:t>-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1</a:t>
            </a:r>
            <a:r>
              <a:rPr sz="4200" dirty="0">
                <a:latin typeface="Gill Sans MT"/>
                <a:cs typeface="Gill Sans MT"/>
              </a:rPr>
              <a:t>)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1534" y="452119"/>
            <a:ext cx="9531350" cy="3070860"/>
          </a:xfrm>
          <a:prstGeom prst="rect">
            <a:avLst/>
          </a:prstGeom>
        </p:spPr>
        <p:txBody>
          <a:bodyPr vert="horz" wrap="square" lIns="0" tIns="322580" rIns="0" bIns="0" rtlCol="0">
            <a:spAutoFit/>
          </a:bodyPr>
          <a:lstStyle/>
          <a:p>
            <a:pPr marL="10795" algn="ctr">
              <a:lnSpc>
                <a:spcPct val="100000"/>
              </a:lnSpc>
              <a:spcBef>
                <a:spcPts val="2540"/>
              </a:spcBef>
            </a:pPr>
            <a:r>
              <a:rPr spc="-5" dirty="0"/>
              <a:t>Exponentiation</a:t>
            </a:r>
          </a:p>
          <a:p>
            <a:pPr marL="12700" marR="5080" algn="ctr">
              <a:lnSpc>
                <a:spcPct val="103200"/>
              </a:lnSpc>
              <a:spcBef>
                <a:spcPts val="1055"/>
              </a:spcBef>
              <a:tabLst>
                <a:tab pos="5130165" algn="l"/>
              </a:tabLst>
            </a:pPr>
            <a:r>
              <a:rPr sz="4200" spc="-5" dirty="0"/>
              <a:t>Use</a:t>
            </a:r>
            <a:r>
              <a:rPr sz="4200" dirty="0"/>
              <a:t> </a:t>
            </a:r>
            <a:r>
              <a:rPr sz="4200" dirty="0">
                <a:latin typeface="Courier New"/>
                <a:cs typeface="Courier New"/>
              </a:rPr>
              <a:t>Math.pow()</a:t>
            </a:r>
            <a:r>
              <a:rPr sz="4200" spc="-1350" dirty="0">
                <a:latin typeface="Courier New"/>
                <a:cs typeface="Courier New"/>
              </a:rPr>
              <a:t> </a:t>
            </a:r>
            <a:r>
              <a:rPr sz="4200" spc="-15" dirty="0"/>
              <a:t>for	</a:t>
            </a:r>
            <a:r>
              <a:rPr sz="4200" spc="-5" dirty="0"/>
              <a:t>exponentiation  (something </a:t>
            </a:r>
            <a:r>
              <a:rPr sz="4200" dirty="0"/>
              <a:t>to </a:t>
            </a:r>
            <a:r>
              <a:rPr sz="4200" spc="-5" dirty="0"/>
              <a:t>the </a:t>
            </a:r>
            <a:r>
              <a:rPr sz="4200" spc="-30" dirty="0"/>
              <a:t>power </a:t>
            </a:r>
            <a:r>
              <a:rPr sz="4200" dirty="0"/>
              <a:t>of something</a:t>
            </a:r>
            <a:r>
              <a:rPr sz="4200" spc="-20" dirty="0"/>
              <a:t> </a:t>
            </a:r>
            <a:r>
              <a:rPr sz="4200" dirty="0"/>
              <a:t>else)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860801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400801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569865" y="4304029"/>
            <a:ext cx="5862955" cy="3951082"/>
          </a:xfrm>
          <a:prstGeom prst="rect">
            <a:avLst/>
          </a:prstGeom>
        </p:spPr>
        <p:txBody>
          <a:bodyPr vert="horz" wrap="square" lIns="0" tIns="2171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10"/>
              </a:spcBef>
            </a:pPr>
            <a:r>
              <a:rPr sz="4200" spc="-40" dirty="0">
                <a:latin typeface="Gill Sans MT"/>
                <a:cs typeface="Gill Sans MT"/>
              </a:rPr>
              <a:t>Wanted:</a:t>
            </a:r>
            <a:r>
              <a:rPr sz="4200" spc="-43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2</a:t>
            </a:r>
            <a:r>
              <a:rPr sz="4200" baseline="25793" dirty="0">
                <a:latin typeface="Gill Sans MT"/>
                <a:cs typeface="Gill Sans MT"/>
              </a:rPr>
              <a:t>7</a:t>
            </a:r>
          </a:p>
          <a:p>
            <a:pPr marR="635" algn="ctr">
              <a:lnSpc>
                <a:spcPct val="100000"/>
              </a:lnSpc>
              <a:spcBef>
                <a:spcPts val="1610"/>
              </a:spcBef>
            </a:pPr>
            <a:r>
              <a:rPr sz="4200" spc="-5" dirty="0">
                <a:latin typeface="Courier New"/>
                <a:cs typeface="Courier New"/>
              </a:rPr>
              <a:t>Math.pow(2,</a:t>
            </a:r>
            <a:r>
              <a:rPr sz="4200" dirty="0">
                <a:latin typeface="Courier New"/>
                <a:cs typeface="Courier New"/>
              </a:rPr>
              <a:t>7)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5200" dirty="0">
              <a:latin typeface="Times New Roman"/>
              <a:cs typeface="Times New Roman"/>
            </a:endParaRPr>
          </a:p>
          <a:p>
            <a:pPr marL="6985" algn="ctr">
              <a:lnSpc>
                <a:spcPct val="100000"/>
              </a:lnSpc>
            </a:pPr>
            <a:r>
              <a:rPr sz="4200" spc="-40" dirty="0">
                <a:latin typeface="Gill Sans MT"/>
                <a:cs typeface="Gill Sans MT"/>
              </a:rPr>
              <a:t>Wanted:</a:t>
            </a:r>
            <a:r>
              <a:rPr sz="4200" spc="-43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3.4</a:t>
            </a:r>
            <a:r>
              <a:rPr sz="4200" baseline="25793" dirty="0">
                <a:latin typeface="Gill Sans MT"/>
                <a:cs typeface="Gill Sans MT"/>
              </a:rPr>
              <a:t>5.6</a:t>
            </a:r>
          </a:p>
          <a:p>
            <a:pPr algn="ctr">
              <a:lnSpc>
                <a:spcPct val="100000"/>
              </a:lnSpc>
              <a:spcBef>
                <a:spcPts val="1060"/>
              </a:spcBef>
            </a:pPr>
            <a:r>
              <a:rPr sz="4200" spc="-5" dirty="0">
                <a:latin typeface="Courier New"/>
                <a:cs typeface="Courier New"/>
              </a:rPr>
              <a:t>Math.pow(3.4,</a:t>
            </a:r>
            <a:r>
              <a:rPr sz="4200" dirty="0">
                <a:latin typeface="Courier New"/>
                <a:cs typeface="Courier New"/>
              </a:rPr>
              <a:t>5.6)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950" y="3556000"/>
            <a:ext cx="12189460" cy="243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490"/>
              </a:lnSpc>
              <a:spcBef>
                <a:spcPts val="100"/>
              </a:spcBef>
            </a:pPr>
            <a:r>
              <a:rPr spc="-5" dirty="0"/>
              <a:t>Example:</a:t>
            </a:r>
          </a:p>
          <a:p>
            <a:pPr algn="ctr">
              <a:lnSpc>
                <a:spcPts val="9490"/>
              </a:lnSpc>
            </a:pPr>
            <a:r>
              <a:rPr dirty="0">
                <a:latin typeface="Courier New"/>
                <a:cs typeface="Courier New"/>
              </a:rPr>
              <a:t>Exponentiation.java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7847" y="723900"/>
            <a:ext cx="88296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Working </a:t>
            </a:r>
            <a:r>
              <a:rPr spc="-5" dirty="0"/>
              <a:t>with</a:t>
            </a:r>
            <a:r>
              <a:rPr spc="20" dirty="0"/>
              <a:t> </a:t>
            </a:r>
            <a:r>
              <a:rPr dirty="0">
                <a:latin typeface="Courier New"/>
                <a:cs typeface="Courier New"/>
              </a:rPr>
              <a:t>long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1717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651957" y="2119629"/>
            <a:ext cx="5690870" cy="2006600"/>
          </a:xfrm>
          <a:prstGeom prst="rect">
            <a:avLst/>
          </a:prstGeom>
        </p:spPr>
        <p:txBody>
          <a:bodyPr vert="horz" wrap="square" lIns="0" tIns="3632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860"/>
              </a:spcBef>
            </a:pPr>
            <a:r>
              <a:rPr sz="4200" dirty="0">
                <a:latin typeface="Gill Sans MT"/>
                <a:cs typeface="Gill Sans MT"/>
              </a:rPr>
              <a:t>Declaring a </a:t>
            </a:r>
            <a:r>
              <a:rPr sz="4200" dirty="0">
                <a:latin typeface="Courier New"/>
                <a:cs typeface="Courier New"/>
              </a:rPr>
              <a:t>long</a:t>
            </a:r>
            <a:r>
              <a:rPr sz="4200" spc="-1430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variable</a:t>
            </a:r>
            <a:endParaRPr sz="4200">
              <a:latin typeface="Gill Sans MT"/>
              <a:cs typeface="Gill Sans MT"/>
            </a:endParaRPr>
          </a:p>
          <a:p>
            <a:pPr marR="1905" algn="ctr">
              <a:lnSpc>
                <a:spcPct val="100000"/>
              </a:lnSpc>
              <a:spcBef>
                <a:spcPts val="2760"/>
              </a:spcBef>
            </a:pPr>
            <a:r>
              <a:rPr sz="4200" spc="-5" dirty="0">
                <a:latin typeface="Courier New"/>
                <a:cs typeface="Courier New"/>
              </a:rPr>
              <a:t>long</a:t>
            </a:r>
            <a:r>
              <a:rPr sz="4200" spc="-3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myLong;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7847" y="723900"/>
            <a:ext cx="88296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10" dirty="0"/>
              <a:t>Working </a:t>
            </a:r>
            <a:r>
              <a:rPr spc="-5" dirty="0"/>
              <a:t>with</a:t>
            </a:r>
            <a:r>
              <a:rPr spc="20" dirty="0"/>
              <a:t> </a:t>
            </a:r>
            <a:r>
              <a:rPr dirty="0">
                <a:latin typeface="Courier New"/>
                <a:cs typeface="Courier New"/>
              </a:rPr>
              <a:t>long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1717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5720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85800" y="2119629"/>
            <a:ext cx="11548110" cy="4959350"/>
          </a:xfrm>
          <a:prstGeom prst="rect">
            <a:avLst/>
          </a:prstGeom>
        </p:spPr>
        <p:txBody>
          <a:bodyPr vert="horz" wrap="square" lIns="0" tIns="363220" rIns="0" bIns="0" rtlCol="0">
            <a:spAutoFit/>
          </a:bodyPr>
          <a:lstStyle/>
          <a:p>
            <a:pPr marL="74295" algn="ctr">
              <a:lnSpc>
                <a:spcPct val="100000"/>
              </a:lnSpc>
              <a:spcBef>
                <a:spcPts val="2860"/>
              </a:spcBef>
            </a:pPr>
            <a:r>
              <a:rPr sz="4200" dirty="0">
                <a:latin typeface="Gill Sans MT"/>
                <a:cs typeface="Gill Sans MT"/>
              </a:rPr>
              <a:t>Declaring a </a:t>
            </a:r>
            <a:r>
              <a:rPr sz="4200" dirty="0">
                <a:latin typeface="Courier New"/>
                <a:cs typeface="Courier New"/>
              </a:rPr>
              <a:t>long</a:t>
            </a:r>
            <a:r>
              <a:rPr sz="4200" spc="-1375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variable</a:t>
            </a:r>
            <a:endParaRPr sz="4200">
              <a:latin typeface="Gill Sans MT"/>
              <a:cs typeface="Gill Sans MT"/>
            </a:endParaRPr>
          </a:p>
          <a:p>
            <a:pPr marL="64769" algn="ctr">
              <a:lnSpc>
                <a:spcPct val="100000"/>
              </a:lnSpc>
              <a:spcBef>
                <a:spcPts val="2760"/>
              </a:spcBef>
            </a:pPr>
            <a:r>
              <a:rPr sz="4200" spc="-5" dirty="0">
                <a:latin typeface="Courier New"/>
                <a:cs typeface="Courier New"/>
              </a:rPr>
              <a:t>long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myLong;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5150">
              <a:latin typeface="Times New Roman"/>
              <a:cs typeface="Times New Roman"/>
            </a:endParaRPr>
          </a:p>
          <a:p>
            <a:pPr marL="2058035">
              <a:lnSpc>
                <a:spcPct val="100000"/>
              </a:lnSpc>
            </a:pPr>
            <a:r>
              <a:rPr sz="4200" spc="-5" dirty="0">
                <a:latin typeface="Gill Sans MT"/>
                <a:cs typeface="Gill Sans MT"/>
              </a:rPr>
              <a:t>Reading in </a:t>
            </a:r>
            <a:r>
              <a:rPr sz="4200" dirty="0">
                <a:latin typeface="Gill Sans MT"/>
                <a:cs typeface="Gill Sans MT"/>
              </a:rPr>
              <a:t>a </a:t>
            </a:r>
            <a:r>
              <a:rPr sz="4200" dirty="0">
                <a:latin typeface="Courier New"/>
                <a:cs typeface="Courier New"/>
              </a:rPr>
              <a:t>long</a:t>
            </a:r>
            <a:r>
              <a:rPr sz="4200" spc="-1370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with </a:t>
            </a:r>
            <a:r>
              <a:rPr sz="4200" dirty="0">
                <a:latin typeface="Courier New"/>
                <a:cs typeface="Courier New"/>
              </a:rPr>
              <a:t>Scanner</a:t>
            </a:r>
            <a:endParaRPr sz="4200">
              <a:latin typeface="Courier New"/>
              <a:cs typeface="Courier New"/>
            </a:endParaRPr>
          </a:p>
          <a:p>
            <a:pPr marL="12700" marR="5080">
              <a:lnSpc>
                <a:spcPts val="4800"/>
              </a:lnSpc>
              <a:spcBef>
                <a:spcPts val="2770"/>
              </a:spcBef>
            </a:pPr>
            <a:r>
              <a:rPr sz="4200" spc="-5" dirty="0">
                <a:latin typeface="Courier New"/>
                <a:cs typeface="Courier New"/>
              </a:rPr>
              <a:t>Scanner in </a:t>
            </a:r>
            <a:r>
              <a:rPr sz="4200" dirty="0">
                <a:latin typeface="Courier New"/>
                <a:cs typeface="Courier New"/>
              </a:rPr>
              <a:t>= </a:t>
            </a:r>
            <a:r>
              <a:rPr sz="4200" spc="-5" dirty="0">
                <a:latin typeface="Courier New"/>
                <a:cs typeface="Courier New"/>
              </a:rPr>
              <a:t>new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Scanner(System.in);  </a:t>
            </a:r>
            <a:r>
              <a:rPr sz="4200" spc="-5" dirty="0">
                <a:latin typeface="Courier New"/>
                <a:cs typeface="Courier New"/>
              </a:rPr>
              <a:t>long myLong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3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in.nextLong();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8318" y="3556000"/>
            <a:ext cx="9628505" cy="243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490"/>
              </a:lnSpc>
              <a:spcBef>
                <a:spcPts val="100"/>
              </a:spcBef>
            </a:pPr>
            <a:r>
              <a:rPr spc="-5" dirty="0"/>
              <a:t>Example:</a:t>
            </a:r>
          </a:p>
          <a:p>
            <a:pPr algn="ctr">
              <a:lnSpc>
                <a:spcPts val="9490"/>
              </a:lnSpc>
            </a:pPr>
            <a:r>
              <a:rPr dirty="0">
                <a:latin typeface="Courier New"/>
                <a:cs typeface="Courier New"/>
              </a:rPr>
              <a:t>LongAddTwo.java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</TotalTime>
  <Words>1101</Words>
  <Application>Microsoft Office PowerPoint</Application>
  <PresentationFormat>Custom</PresentationFormat>
  <Paragraphs>290</Paragraphs>
  <Slides>61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8" baseType="lpstr">
      <vt:lpstr>Arial</vt:lpstr>
      <vt:lpstr>Calibri</vt:lpstr>
      <vt:lpstr>Courier New</vt:lpstr>
      <vt:lpstr>Gill Sans MT</vt:lpstr>
      <vt:lpstr>Lucida Sans Unicode</vt:lpstr>
      <vt:lpstr>Times New Roman</vt:lpstr>
      <vt:lpstr>Office Theme</vt:lpstr>
      <vt:lpstr>COMP 110/L Lecture 4  Maryam Jalali     Slides adapted from Dr. Kyle Dewey</vt:lpstr>
      <vt:lpstr>Outline</vt:lpstr>
      <vt:lpstr>New Type: long</vt:lpstr>
      <vt:lpstr>PowerPoint Presentation</vt:lpstr>
      <vt:lpstr>Fundamental Problem</vt:lpstr>
      <vt:lpstr>long for Bigger Integers</vt:lpstr>
      <vt:lpstr>Working with long</vt:lpstr>
      <vt:lpstr>Working with long</vt:lpstr>
      <vt:lpstr>Example: LongAddTwo.java</vt:lpstr>
      <vt:lpstr>Specifying long</vt:lpstr>
      <vt:lpstr>Specifying long</vt:lpstr>
      <vt:lpstr>Specifying long</vt:lpstr>
      <vt:lpstr>Interactions with long</vt:lpstr>
      <vt:lpstr>Interactions with long</vt:lpstr>
      <vt:lpstr>Interactions with long</vt:lpstr>
      <vt:lpstr>Interactions with long</vt:lpstr>
      <vt:lpstr>Interactions with long</vt:lpstr>
      <vt:lpstr>Interactions with long</vt:lpstr>
      <vt:lpstr>Interactions with long</vt:lpstr>
      <vt:lpstr>Interactions with long</vt:lpstr>
      <vt:lpstr>PowerPoint Presentation</vt:lpstr>
      <vt:lpstr>Interactions Between long and int</vt:lpstr>
      <vt:lpstr>Interactions Between long and int</vt:lpstr>
      <vt:lpstr>Interactions Between long and int</vt:lpstr>
      <vt:lpstr>Interactions Between long and int</vt:lpstr>
      <vt:lpstr>New Type: double</vt:lpstr>
      <vt:lpstr>PowerPoint Presentation</vt:lpstr>
      <vt:lpstr>double for Floating-Point</vt:lpstr>
      <vt:lpstr>PowerPoint Presentation</vt:lpstr>
      <vt:lpstr>Working with double</vt:lpstr>
      <vt:lpstr>Working with double</vt:lpstr>
      <vt:lpstr>Example: DoubleAddTwo.java</vt:lpstr>
      <vt:lpstr>Specifying double If the number contains a decimal point,  Java treats it as a double</vt:lpstr>
      <vt:lpstr>Specifying double</vt:lpstr>
      <vt:lpstr>Specifying double</vt:lpstr>
      <vt:lpstr>Specifying double</vt:lpstr>
      <vt:lpstr>PowerPoint Presentation</vt:lpstr>
      <vt:lpstr>Interactions with double</vt:lpstr>
      <vt:lpstr>Interactions with double</vt:lpstr>
      <vt:lpstr>Interactions with double</vt:lpstr>
      <vt:lpstr>Interactions with double</vt:lpstr>
      <vt:lpstr>PowerPoint Presentation</vt:lpstr>
      <vt:lpstr>Interactions with double</vt:lpstr>
      <vt:lpstr>Interactions with double</vt:lpstr>
      <vt:lpstr>PowerPoint Presentation</vt:lpstr>
      <vt:lpstr>Interactions Between double and int</vt:lpstr>
      <vt:lpstr>Interactions Between double and int</vt:lpstr>
      <vt:lpstr>Interactions Between double and int</vt:lpstr>
      <vt:lpstr>Interactions Between double and int</vt:lpstr>
      <vt:lpstr>PowerPoint Presentation</vt:lpstr>
      <vt:lpstr>Interactions Between double and long</vt:lpstr>
      <vt:lpstr>Interactions Between double and long</vt:lpstr>
      <vt:lpstr>Interactions Between double and long</vt:lpstr>
      <vt:lpstr>Interactions Between double and long</vt:lpstr>
      <vt:lpstr>Exponentiation with Math.pow()</vt:lpstr>
      <vt:lpstr>Exponentiation Use Math.pow() for exponentiation  (something to the power of something else)</vt:lpstr>
      <vt:lpstr>PowerPoint Presentation</vt:lpstr>
      <vt:lpstr>Exponentiation Use Math.pow() for exponentiation  (something to the power of something else)</vt:lpstr>
      <vt:lpstr>Exponentiation Use Math.pow() for exponentiation  (something to the power of something else)</vt:lpstr>
      <vt:lpstr>Exponentiation Use Math.pow() for exponentiation  (something to the power of something else)</vt:lpstr>
      <vt:lpstr>Example: Exponentiation.java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110/L Lecture 4  Mahdi Ebrahimi Slides adapted from Dr. Kyle Dewey</dc:title>
  <dc:creator>Mahdi Ebi</dc:creator>
  <cp:lastModifiedBy>Maryam</cp:lastModifiedBy>
  <cp:revision>18</cp:revision>
  <dcterms:created xsi:type="dcterms:W3CDTF">2019-09-05T03:18:34Z</dcterms:created>
  <dcterms:modified xsi:type="dcterms:W3CDTF">2020-08-16T04:33:00Z</dcterms:modified>
</cp:coreProperties>
</file>