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7" r:id="rId53"/>
    <p:sldId id="318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82297" autoAdjust="0"/>
  </p:normalViewPr>
  <p:slideViewPr>
    <p:cSldViewPr>
      <p:cViewPr varScale="1">
        <p:scale>
          <a:sx n="80" d="100"/>
          <a:sy n="80" d="100"/>
        </p:scale>
        <p:origin x="30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C9F4-5134-414B-B4C4-AD8B9FA526F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2BD0-2A81-4383-93E9-5BDEF731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https://www.geeksforgeeks.org/this-reference-in-java/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...along with these two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instances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-Doesn’t compile, because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Bar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example </a:t>
            </a:r>
            <a:r>
              <a:rPr lang="en-US" sz="1200" dirty="0">
                <a:latin typeface="Lucida Sans Unicode"/>
                <a:cs typeface="Lucida Sans Unicode"/>
              </a:rPr>
              <a:t>shows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erence </a:t>
            </a:r>
            <a:r>
              <a:rPr lang="en-US" sz="1200" spc="-5" dirty="0">
                <a:latin typeface="Lucida Sans Unicode"/>
                <a:cs typeface="Lucida Sans Unicode"/>
              </a:rPr>
              <a:t>between reference and object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equality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had this setup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-Now we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problem: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breathe too,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they aren’t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property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breathing </a:t>
            </a:r>
            <a:r>
              <a:rPr lang="en-US" sz="1200" dirty="0">
                <a:latin typeface="Lucida Sans Unicode"/>
                <a:cs typeface="Lucida Sans Unicode"/>
              </a:rPr>
              <a:t>is not unique </a:t>
            </a:r>
            <a:r>
              <a:rPr lang="en-US" sz="1200" spc="-5" dirty="0">
                <a:latin typeface="Lucida Sans Unicode"/>
                <a:cs typeface="Lucida Sans Unicode"/>
              </a:rPr>
              <a:t>to 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-Potential solution: restructure things to add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between Animal and  Mammal; have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but not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-That solution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 to this case; doesn’t </a:t>
            </a:r>
            <a:r>
              <a:rPr lang="en-US" sz="1200" dirty="0">
                <a:latin typeface="Lucida Sans Unicode"/>
                <a:cs typeface="Lucida Sans Unicode"/>
              </a:rPr>
              <a:t>work 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https://www.geeksforgeeks.org/java-instanceof-and-its-applications/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an interface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-And implement </a:t>
            </a:r>
            <a:r>
              <a:rPr lang="en-US" sz="1200" dirty="0">
                <a:latin typeface="Lucida Sans Unicode"/>
                <a:cs typeface="Lucida Sans Unicode"/>
              </a:rPr>
              <a:t>it like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extend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class along with implementing an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interface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-Can 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multiple interfaces, separated with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commas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Foo and later </a:t>
            </a:r>
            <a:r>
              <a:rPr lang="en-US" sz="1200" dirty="0">
                <a:latin typeface="Lucida Sans Unicode"/>
                <a:cs typeface="Lucida Sans Unicode"/>
              </a:rPr>
              <a:t>on I </a:t>
            </a:r>
            <a:r>
              <a:rPr lang="en-US" sz="1200" spc="-5" dirty="0">
                <a:latin typeface="Lucida Sans Unicode"/>
                <a:cs typeface="Lucida Sans Unicode"/>
              </a:rPr>
              <a:t>make 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assign </a:t>
            </a:r>
            <a:r>
              <a:rPr lang="en-US" sz="1200" dirty="0">
                <a:latin typeface="Lucida Sans Unicode"/>
                <a:cs typeface="Lucida Sans Unicode"/>
              </a:rPr>
              <a:t>f </a:t>
            </a:r>
            <a:r>
              <a:rPr lang="en-US" sz="1200" spc="-5" dirty="0">
                <a:latin typeface="Lucida Sans Unicode"/>
                <a:cs typeface="Lucida Sans Unicode"/>
              </a:rPr>
              <a:t>to an 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Foo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But if I </a:t>
            </a:r>
            <a:r>
              <a:rPr lang="en-US" sz="1200" spc="-5" dirty="0">
                <a:latin typeface="Lucida Sans Unicode"/>
                <a:cs typeface="Lucida Sans Unicode"/>
              </a:rPr>
              <a:t>try to assign an object to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...this fails to compile, because any arbitrary Object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necessarily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cast the object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-...this </a:t>
            </a:r>
            <a:r>
              <a:rPr lang="en-US" sz="1200" dirty="0">
                <a:latin typeface="Lucida Sans Unicode"/>
                <a:cs typeface="Lucida Sans Unicode"/>
              </a:rPr>
              <a:t>will work,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performed 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cast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tells Java </a:t>
            </a:r>
            <a:r>
              <a:rPr lang="en-US" sz="1200" spc="25" dirty="0">
                <a:latin typeface="Lucida Sans Unicode"/>
                <a:cs typeface="Lucida Sans Unicode"/>
              </a:rPr>
              <a:t>“I </a:t>
            </a:r>
            <a:r>
              <a:rPr lang="en-US" sz="1200" dirty="0">
                <a:latin typeface="Lucida Sans Unicode"/>
                <a:cs typeface="Lucida Sans Unicode"/>
              </a:rPr>
              <a:t>know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I’m </a:t>
            </a:r>
            <a:r>
              <a:rPr lang="en-US" sz="1200" spc="-5" dirty="0">
                <a:latin typeface="Lucida Sans Unicode"/>
                <a:cs typeface="Lucida Sans Unicode"/>
              </a:rPr>
              <a:t>doing, and this Object </a:t>
            </a:r>
            <a:r>
              <a:rPr lang="en-US" sz="1200" dirty="0">
                <a:latin typeface="Lucida Sans Unicode"/>
                <a:cs typeface="Lucida Sans Unicode"/>
              </a:rPr>
              <a:t>is a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Foo”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these two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08871" y="-241300"/>
            <a:ext cx="578739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280" y="762000"/>
            <a:ext cx="322452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6660" y="2038350"/>
            <a:ext cx="9200515" cy="652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590800"/>
            <a:ext cx="10716260" cy="8126584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1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071738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40767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961" y="254168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24" y="1860550"/>
            <a:ext cx="1233614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11400" marR="5080" indent="-2299335">
              <a:lnSpc>
                <a:spcPts val="4900"/>
              </a:lnSpc>
              <a:spcBef>
                <a:spcPts val="380"/>
              </a:spcBef>
              <a:tabLst>
                <a:tab pos="2241550" algn="l"/>
                <a:tab pos="3496310" algn="l"/>
                <a:tab pos="4150360" algn="l"/>
                <a:tab pos="7056120" algn="l"/>
                <a:tab pos="7422515" algn="l"/>
                <a:tab pos="7798434" algn="l"/>
                <a:tab pos="1115695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665" y="277495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1615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1860550"/>
            <a:ext cx="12623800" cy="723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99055" marR="5080" indent="-2299335">
              <a:lnSpc>
                <a:spcPts val="4900"/>
              </a:lnSpc>
              <a:spcBef>
                <a:spcPts val="380"/>
              </a:spcBef>
              <a:tabLst>
                <a:tab pos="2528570" algn="l"/>
                <a:tab pos="3783965" algn="l"/>
                <a:tab pos="4437380" algn="l"/>
                <a:tab pos="7343775" algn="l"/>
                <a:tab pos="7709534" algn="l"/>
                <a:tab pos="8085455" algn="l"/>
                <a:tab pos="1144397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2700">
              <a:lnSpc>
                <a:spcPts val="4920"/>
              </a:lnSpc>
              <a:spcBef>
                <a:spcPts val="3220"/>
              </a:spcBef>
            </a:pPr>
            <a:r>
              <a:rPr sz="4200" spc="-5" dirty="0">
                <a:latin typeface="Courier New"/>
                <a:cs typeface="Courier New"/>
              </a:rPr>
              <a:t>public class InstanceOf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 marR="12065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static void main(String[] a)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InstanceOf </a:t>
            </a:r>
            <a:r>
              <a:rPr sz="4200" dirty="0">
                <a:latin typeface="Courier New"/>
                <a:cs typeface="Courier New"/>
              </a:rPr>
              <a:t>i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InstanceOf();  </a:t>
            </a:r>
            <a:r>
              <a:rPr sz="4200" spc="-5" dirty="0">
                <a:latin typeface="Courier New"/>
                <a:cs typeface="Courier New"/>
              </a:rPr>
              <a:t>if (i instanceof InstanceOf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&amp;&amp;</a:t>
            </a:r>
          </a:p>
          <a:p>
            <a:pPr marR="427355" algn="ctr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i </a:t>
            </a:r>
            <a:r>
              <a:rPr sz="4200" spc="-5" dirty="0">
                <a:latin typeface="Courier New"/>
                <a:cs typeface="Courier New"/>
              </a:rPr>
              <a:t>instanceof Object)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R="427355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code reaches this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point</a:t>
            </a:r>
          </a:p>
          <a:p>
            <a:pPr marR="970915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098931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227010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2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InstanceOfExample.java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280" y="4165600"/>
            <a:ext cx="3224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41513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173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920051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int myInt0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16.0;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06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pc="-5" dirty="0"/>
              <a:t>Does not</a:t>
            </a:r>
            <a:r>
              <a:rPr spc="-10" dirty="0"/>
              <a:t> </a:t>
            </a:r>
            <a:r>
              <a:rPr spc="-5" dirty="0"/>
              <a:t>compile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5321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marL="2253615" marR="1349375" indent="-1772920">
              <a:lnSpc>
                <a:spcPct val="136900"/>
              </a:lnSpc>
              <a:spcBef>
                <a:spcPts val="2700"/>
              </a:spcBef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  myInt1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21000"/>
            <a:ext cx="3848735" cy="532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instanceof</a:t>
            </a:r>
          </a:p>
          <a:p>
            <a:pPr marL="609600" indent="-571500">
              <a:lnSpc>
                <a:spcPts val="4495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Casting</a:t>
            </a:r>
          </a:p>
          <a:p>
            <a:pPr marL="609600" indent="-571500">
              <a:lnSpc>
                <a:spcPts val="7345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equals()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protected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(int)16.5;</a:t>
                      </a: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328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583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</a:t>
            </a:r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myInt2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(int)16.5;  myInt2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8941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5393" y="60896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781" y="61087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778" y="6244033"/>
            <a:ext cx="3073400" cy="483234"/>
          </a:xfrm>
          <a:custGeom>
            <a:avLst/>
            <a:gdLst/>
            <a:ahLst/>
            <a:cxnLst/>
            <a:rect l="l" t="t" r="r" b="b"/>
            <a:pathLst>
              <a:path w="3073400" h="483234">
                <a:moveTo>
                  <a:pt x="0" y="0"/>
                </a:moveTo>
                <a:lnTo>
                  <a:pt x="3073300" y="482749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0" y="6281441"/>
            <a:ext cx="3041015" cy="449580"/>
          </a:xfrm>
          <a:custGeom>
            <a:avLst/>
            <a:gdLst/>
            <a:ahLst/>
            <a:cxnLst/>
            <a:rect l="l" t="t" r="r" b="b"/>
            <a:pathLst>
              <a:path w="3041015" h="449579">
                <a:moveTo>
                  <a:pt x="0" y="449558"/>
                </a:moveTo>
                <a:lnTo>
                  <a:pt x="3040658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(Foo)o;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135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10343515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4745"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marR="1134745"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public class Foo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481330" marR="409257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f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Foo();  </a:t>
            </a:r>
            <a:r>
              <a:rPr sz="4200" spc="-5" dirty="0">
                <a:latin typeface="Courier New"/>
                <a:cs typeface="Courier New"/>
              </a:rPr>
              <a:t>Object </a:t>
            </a:r>
            <a:r>
              <a:rPr sz="4200" dirty="0">
                <a:latin typeface="Courier New"/>
                <a:cs typeface="Courier New"/>
              </a:rPr>
              <a:t>o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730"/>
              </a:lnSpc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 (Foo)o;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and runs</a:t>
            </a:r>
            <a:r>
              <a:rPr sz="4200" spc="-3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9331" y="407670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744457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5228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1341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216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9547"/>
              </p:ext>
            </p:extLst>
          </p:nvPr>
        </p:nvGraphicFramePr>
        <p:xfrm>
          <a:off x="2346343" y="3753284"/>
          <a:ext cx="8042257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 marR="317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5938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 =</a:t>
                      </a:r>
                      <a:r>
                        <a:rPr sz="42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5830"/>
              </p:ext>
            </p:extLst>
          </p:nvPr>
        </p:nvGraphicFramePr>
        <p:xfrm>
          <a:off x="2346342" y="3753284"/>
          <a:ext cx="80422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5381" y="67310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1757" y="6931669"/>
            <a:ext cx="2118995" cy="321945"/>
          </a:xfrm>
          <a:custGeom>
            <a:avLst/>
            <a:gdLst/>
            <a:ahLst/>
            <a:cxnLst/>
            <a:rect l="l" t="t" r="r" b="b"/>
            <a:pathLst>
              <a:path w="2118995" h="321945">
                <a:moveTo>
                  <a:pt x="0" y="0"/>
                </a:moveTo>
                <a:lnTo>
                  <a:pt x="2118419" y="3214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227" y="6943924"/>
            <a:ext cx="2072005" cy="331470"/>
          </a:xfrm>
          <a:custGeom>
            <a:avLst/>
            <a:gdLst/>
            <a:ahLst/>
            <a:cxnLst/>
            <a:rect l="l" t="t" r="r" b="b"/>
            <a:pathLst>
              <a:path w="2072004" h="331470">
                <a:moveTo>
                  <a:pt x="0" y="331290"/>
                </a:moveTo>
                <a:lnTo>
                  <a:pt x="2071389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46961"/>
              </p:ext>
            </p:extLst>
          </p:nvPr>
        </p:nvGraphicFramePr>
        <p:xfrm>
          <a:off x="2346342" y="3753284"/>
          <a:ext cx="8194659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3546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96898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55920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380479"/>
            <a:ext cx="7979409" cy="25654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</a:p>
          <a:p>
            <a:pPr marL="302260" marR="5080" indent="-5715">
              <a:lnSpc>
                <a:spcPts val="4900"/>
              </a:lnSpc>
              <a:spcBef>
                <a:spcPts val="2790"/>
              </a:spcBef>
              <a:tabLst>
                <a:tab pos="601980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mpi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but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doe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</a:t>
            </a:r>
            <a:r>
              <a:rPr sz="4200" spc="-170" dirty="0">
                <a:solidFill>
                  <a:srgbClr val="FF4013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run	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ect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y 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(gives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4200" spc="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ClassCastException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40767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031" y="2032000"/>
            <a:ext cx="1149413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31" y="2032000"/>
            <a:ext cx="11494135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020" y="1657350"/>
            <a:ext cx="12500980" cy="19851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  <a:endParaRPr lang="en-US" sz="4200" dirty="0">
              <a:latin typeface="Gill Sans MT"/>
              <a:cs typeface="Gill Sans MT"/>
            </a:endParaRPr>
          </a:p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lang="en-US" sz="4400" dirty="0"/>
              <a:t>Is a reference variable that refers to the current object.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  <a:p>
            <a:pPr marL="6985" algn="ctr">
              <a:lnSpc>
                <a:spcPct val="100000"/>
              </a:lnSpc>
              <a:spcBef>
                <a:spcPts val="1560"/>
              </a:spcBef>
              <a:tabLst>
                <a:tab pos="1860550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981" y="723900"/>
            <a:ext cx="8025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  <a:r>
              <a:rPr spc="-3635" dirty="0">
                <a:latin typeface="Courier New"/>
                <a:cs typeface="Courier New"/>
              </a:rPr>
              <a:t> </a:t>
            </a:r>
            <a:r>
              <a:rPr spc="-5" dirty="0"/>
              <a:t>vs. </a:t>
            </a:r>
            <a:r>
              <a:rPr dirty="0">
                <a:latin typeface="Courier New"/>
                <a:cs typeface="Courier New"/>
              </a:rPr>
              <a:t>==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10119360" cy="5415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47700" marR="70675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47700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Wi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equals(</a:t>
            </a:r>
            <a:r>
              <a:rPr sz="4200" spc="-5" dirty="0">
                <a:latin typeface="Courier New"/>
                <a:cs typeface="Courier New"/>
              </a:rPr>
              <a:t>)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</a:t>
            </a:r>
            <a:r>
              <a:rPr sz="4200" i="1" spc="-5" dirty="0">
                <a:latin typeface="Gill Sans MT"/>
                <a:cs typeface="Gill Sans MT"/>
              </a:rPr>
              <a:t>ob</a:t>
            </a:r>
            <a:r>
              <a:rPr sz="4200" i="1" dirty="0">
                <a:latin typeface="Gill Sans MT"/>
                <a:cs typeface="Gill Sans MT"/>
              </a:rPr>
              <a:t>je</a:t>
            </a:r>
            <a:r>
              <a:rPr sz="4200" i="1" spc="-5" dirty="0">
                <a:latin typeface="Gill Sans MT"/>
                <a:cs typeface="Gill Sans MT"/>
              </a:rPr>
              <a:t>c</a:t>
            </a:r>
            <a:r>
              <a:rPr sz="4200" i="1" dirty="0">
                <a:latin typeface="Gill Sans MT"/>
                <a:cs typeface="Gill Sans MT"/>
              </a:rPr>
              <a:t>t	eq</a:t>
            </a:r>
            <a:r>
              <a:rPr sz="4200" i="1" spc="-5" dirty="0">
                <a:latin typeface="Gill Sans MT"/>
                <a:cs typeface="Gill Sans MT"/>
              </a:rPr>
              <a:t>ua</a:t>
            </a:r>
            <a:r>
              <a:rPr sz="4200" i="1" dirty="0">
                <a:latin typeface="Gill Sans MT"/>
                <a:cs typeface="Gill Sans MT"/>
              </a:rPr>
              <a:t>li</a:t>
            </a:r>
            <a:r>
              <a:rPr sz="4200" i="1" spc="-5" dirty="0">
                <a:latin typeface="Gill Sans MT"/>
                <a:cs typeface="Gill Sans MT"/>
              </a:rPr>
              <a:t>t</a:t>
            </a:r>
            <a:r>
              <a:rPr sz="4200" i="1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  </a:t>
            </a:r>
            <a:r>
              <a:rPr sz="4200" spc="-5" dirty="0">
                <a:latin typeface="Gill Sans MT"/>
                <a:cs typeface="Gill Sans MT"/>
              </a:rPr>
              <a:t>AKA </a:t>
            </a:r>
            <a:r>
              <a:rPr sz="4200" b="1" i="1" spc="-5" dirty="0">
                <a:latin typeface="Gill Sans MT"/>
                <a:cs typeface="Gill Sans MT"/>
              </a:rPr>
              <a:t>deep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inside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</a:t>
            </a: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6503670" algn="l"/>
              </a:tabLst>
            </a:pP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test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20" dirty="0">
                <a:latin typeface="Gill Sans MT"/>
                <a:cs typeface="Gill Sans MT"/>
              </a:rPr>
              <a:t>reference</a:t>
            </a:r>
            <a:r>
              <a:rPr lang="en-US"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r>
              <a:rPr sz="4200" spc="-5" dirty="0">
                <a:latin typeface="Gill Sans MT"/>
                <a:cs typeface="Gill Sans MT"/>
              </a:rPr>
              <a:t>,</a:t>
            </a:r>
            <a:r>
              <a:rPr sz="4200" spc="-850" dirty="0">
                <a:latin typeface="Gill Sans MT"/>
                <a:cs typeface="Gill Sans MT"/>
              </a:rPr>
              <a:t> </a:t>
            </a:r>
            <a:r>
              <a:rPr lang="en-US" sz="4200" spc="-850" dirty="0">
                <a:latin typeface="Gill Sans MT"/>
                <a:cs typeface="Gill Sans MT"/>
              </a:rPr>
              <a:t>    </a:t>
            </a:r>
            <a:r>
              <a:rPr sz="4200" spc="-5" dirty="0">
                <a:latin typeface="Gill Sans MT"/>
                <a:cs typeface="Gill Sans MT"/>
              </a:rPr>
              <a:t>AKA</a:t>
            </a:r>
            <a:endParaRPr sz="4200" dirty="0">
              <a:latin typeface="Gill Sans MT"/>
              <a:cs typeface="Gill Sans MT"/>
            </a:endParaRPr>
          </a:p>
          <a:p>
            <a:pPr marL="647700">
              <a:lnSpc>
                <a:spcPct val="100000"/>
              </a:lnSpc>
              <a:spcBef>
                <a:spcPts val="60"/>
              </a:spcBef>
            </a:pPr>
            <a:r>
              <a:rPr sz="4200" b="1" i="1" spc="-15" dirty="0">
                <a:latin typeface="Gill Sans MT"/>
                <a:cs typeface="Gill Sans MT"/>
              </a:rPr>
              <a:t>shallow</a:t>
            </a:r>
            <a:r>
              <a:rPr sz="4200" i="1" spc="-1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marR="30480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536700" algn="l"/>
                <a:tab pos="3693795" algn="l"/>
                <a:tab pos="4941570" algn="l"/>
                <a:tab pos="6004560" algn="l"/>
              </a:tabLst>
            </a:pPr>
            <a:r>
              <a:rPr sz="4200" dirty="0">
                <a:latin typeface="Gill Sans MT"/>
                <a:cs typeface="Gill Sans MT"/>
              </a:rPr>
              <a:t>Return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5" dirty="0">
                <a:latin typeface="Gill Sans MT"/>
                <a:cs typeface="Gill Sans MT"/>
              </a:rPr>
              <a:t>references </a:t>
            </a:r>
            <a:r>
              <a:rPr sz="4200" spc="-30" dirty="0">
                <a:latin typeface="Gill Sans MT"/>
                <a:cs typeface="Gill Sans MT"/>
              </a:rPr>
              <a:t>refer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exact	</a:t>
            </a:r>
            <a:r>
              <a:rPr sz="4200" dirty="0">
                <a:latin typeface="Gill Sans MT"/>
                <a:cs typeface="Gill Sans MT"/>
              </a:rPr>
              <a:t>same	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388620"/>
            <a:ext cx="82772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30" dirty="0"/>
              <a:t>Defining </a:t>
            </a:r>
            <a:r>
              <a:rPr spc="-295" dirty="0"/>
              <a:t>Your</a:t>
            </a:r>
            <a:r>
              <a:rPr spc="-1375" dirty="0"/>
              <a:t> </a:t>
            </a:r>
            <a:r>
              <a:rPr spc="-5" dirty="0"/>
              <a:t>Own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213100"/>
            <a:ext cx="9563100" cy="4814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869690" algn="l"/>
                <a:tab pos="8781415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m</a:t>
            </a:r>
            <a:r>
              <a:rPr lang="en-US" sz="4200" spc="-75" dirty="0">
                <a:latin typeface="Gill Sans MT"/>
                <a:cs typeface="Gill Sans MT"/>
              </a:rPr>
              <a:t>y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511300" marR="304165" lvl="1" indent="-571500">
              <a:lnSpc>
                <a:spcPct val="103200"/>
              </a:lnSpc>
              <a:spcBef>
                <a:spcPts val="1955"/>
              </a:spcBef>
              <a:buSzPct val="170238"/>
              <a:buChar char="•"/>
              <a:tabLst>
                <a:tab pos="1511300" algn="l"/>
                <a:tab pos="1925955" algn="l"/>
                <a:tab pos="2825750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cast it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class,</a:t>
            </a:r>
            <a:r>
              <a:rPr sz="4200" spc="-935" dirty="0">
                <a:latin typeface="Gill Sans MT"/>
                <a:cs typeface="Gill Sans MT"/>
              </a:rPr>
              <a:t> </a:t>
            </a:r>
            <a:r>
              <a:rPr lang="en-US" sz="4200" spc="-93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do  some	deep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comparisons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1925955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return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3141345" algn="l"/>
              </a:tabLst>
            </a:pPr>
            <a:r>
              <a:rPr sz="4200" spc="-15" dirty="0">
                <a:latin typeface="Gill Sans MT"/>
                <a:cs typeface="Gill Sans MT"/>
              </a:rPr>
              <a:t>Anything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possible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CustomEquals.java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08871" y="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215" y="1318260"/>
            <a:ext cx="1007237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705985" algn="l"/>
                <a:tab pos="800925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2705" algn="ctr">
              <a:lnSpc>
                <a:spcPct val="100000"/>
              </a:lnSpc>
              <a:spcBef>
                <a:spcPts val="160"/>
              </a:spcBef>
              <a:tabLst>
                <a:tab pos="910717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1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8257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370" y="1371600"/>
            <a:ext cx="1118743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algn="ctr">
              <a:lnSpc>
                <a:spcPct val="100000"/>
              </a:lnSpc>
              <a:spcBef>
                <a:spcPts val="100"/>
              </a:spcBef>
              <a:tabLst>
                <a:tab pos="5821045" algn="l"/>
                <a:tab pos="912431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1167765" algn="ctr">
              <a:lnSpc>
                <a:spcPct val="100000"/>
              </a:lnSpc>
              <a:spcBef>
                <a:spcPts val="160"/>
              </a:spcBef>
              <a:tabLst>
                <a:tab pos="1022223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165475" indent="-640715">
              <a:lnSpc>
                <a:spcPts val="4800"/>
              </a:lnSpc>
              <a:spcBef>
                <a:spcPts val="4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139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809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485" y="1353820"/>
            <a:ext cx="11867515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063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85" y="1430020"/>
            <a:ext cx="1186751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563" y="60401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17500" y="4852670"/>
            <a:ext cx="11689715" cy="1536700"/>
          </a:xfrm>
          <a:custGeom>
            <a:avLst/>
            <a:gdLst/>
            <a:ahLst/>
            <a:cxnLst/>
            <a:rect l="l" t="t" r="r" b="b"/>
            <a:pathLst>
              <a:path w="11689715" h="1536700">
                <a:moveTo>
                  <a:pt x="0" y="0"/>
                </a:moveTo>
                <a:lnTo>
                  <a:pt x="11689656" y="1536397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4616881"/>
            <a:ext cx="11593830" cy="1772920"/>
          </a:xfrm>
          <a:custGeom>
            <a:avLst/>
            <a:gdLst/>
            <a:ahLst/>
            <a:cxnLst/>
            <a:rect l="l" t="t" r="r" b="b"/>
            <a:pathLst>
              <a:path w="11593830" h="1772920">
                <a:moveTo>
                  <a:pt x="0" y="1772488"/>
                </a:moveTo>
                <a:lnTo>
                  <a:pt x="1159346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855" y="6818739"/>
            <a:ext cx="10735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Not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permitted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-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private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HasPrivate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018" y="1828800"/>
            <a:ext cx="12341225" cy="469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</a:p>
          <a:p>
            <a:pPr marL="1530985">
              <a:lnSpc>
                <a:spcPts val="4920"/>
              </a:lnSpc>
              <a:spcBef>
                <a:spcPts val="2420"/>
              </a:spcBef>
            </a:pPr>
            <a:r>
              <a:rPr sz="4200" spc="-5" dirty="0">
                <a:latin typeface="Courier New"/>
                <a:cs typeface="Courier New"/>
              </a:rPr>
              <a:t>public class Foo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811145" marR="152019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Foo returnMyself()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this;</a:t>
            </a:r>
          </a:p>
          <a:p>
            <a:pPr marL="217106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53098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86360"/>
            <a:ext cx="5787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1169670"/>
            <a:ext cx="12150090" cy="911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HasProt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103632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98423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0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310" y="1013134"/>
            <a:ext cx="12150090" cy="7978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Sub extends </a:t>
            </a:r>
            <a:r>
              <a:rPr sz="4200" dirty="0" err="1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r>
              <a:rPr lang="en-US" sz="42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085" y="878332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325" y="9296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0" y="8935720"/>
            <a:ext cx="7673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  <a:tab pos="2967355" algn="l"/>
                <a:tab pos="4843145" algn="l"/>
              </a:tabLst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OK: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Sub</a:t>
            </a:r>
            <a:r>
              <a:rPr sz="4200" spc="-13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	subclass	of</a:t>
            </a:r>
            <a:r>
              <a:rPr sz="4200" spc="-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102108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9A9BC-EAAE-49C7-AFF1-A71872A4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4" y="2057400"/>
            <a:ext cx="11938992" cy="800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B3284A-CFFC-4DAA-BB2C-9430AA7213D4}"/>
              </a:ext>
            </a:extLst>
          </p:cNvPr>
          <p:cNvSpPr/>
          <p:nvPr/>
        </p:nvSpPr>
        <p:spPr>
          <a:xfrm>
            <a:off x="711200" y="381000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package in Java is used to group related classes. Think of it as </a:t>
            </a:r>
            <a:r>
              <a:rPr lang="en-US" sz="2800" b="1" dirty="0"/>
              <a:t>a folder in a file directory</a:t>
            </a:r>
            <a:r>
              <a:rPr lang="en-US" sz="2800" dirty="0"/>
              <a:t>. We use packages to avoid name conflicts, and to write a better maintainable code.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DCC4-7D29-4BCC-B82B-D9BE4A74E631}"/>
              </a:ext>
            </a:extLst>
          </p:cNvPr>
          <p:cNvSpPr/>
          <p:nvPr/>
        </p:nvSpPr>
        <p:spPr>
          <a:xfrm>
            <a:off x="3225800" y="103859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https://www.w3schools.com/java/java_packages.asp</a:t>
            </a:r>
          </a:p>
        </p:txBody>
      </p:sp>
    </p:spTree>
    <p:extLst>
      <p:ext uri="{BB962C8B-B14F-4D97-AF65-F5344CB8AC3E}">
        <p14:creationId xmlns:p14="http://schemas.microsoft.com/office/powerpoint/2010/main" val="2005922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2A632-DABC-45D8-AC83-D55E8341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" y="3048000"/>
            <a:ext cx="11824836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727D0D-9364-49C1-9240-03DF3F6E4971}"/>
              </a:ext>
            </a:extLst>
          </p:cNvPr>
          <p:cNvSpPr/>
          <p:nvPr/>
        </p:nvSpPr>
        <p:spPr>
          <a:xfrm>
            <a:off x="2768600" y="8001000"/>
            <a:ext cx="702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https://www.geeksforgeeks.org/access-modifiers-java/</a:t>
            </a:r>
          </a:p>
        </p:txBody>
      </p:sp>
    </p:spTree>
    <p:extLst>
      <p:ext uri="{BB962C8B-B14F-4D97-AF65-F5344CB8AC3E}">
        <p14:creationId xmlns:p14="http://schemas.microsoft.com/office/powerpoint/2010/main" val="1365071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a</a:t>
            </a:r>
            <a:r>
              <a:rPr sz="4200" dirty="0"/>
              <a:t>the</a:t>
            </a:r>
            <a:endParaRPr sz="42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9300" y="3924300"/>
            <a:ext cx="309880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273" y="1812316"/>
            <a:ext cx="3128010" cy="2010410"/>
          </a:xfrm>
          <a:custGeom>
            <a:avLst/>
            <a:gdLst/>
            <a:ahLst/>
            <a:cxnLst/>
            <a:rect l="l" t="t" r="r" b="b"/>
            <a:pathLst>
              <a:path w="3128009" h="2010410">
                <a:moveTo>
                  <a:pt x="0" y="0"/>
                </a:moveTo>
                <a:lnTo>
                  <a:pt x="16026" y="10299"/>
                </a:lnTo>
                <a:lnTo>
                  <a:pt x="3127626" y="20103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9534" y="1754634"/>
            <a:ext cx="186690" cy="161290"/>
          </a:xfrm>
          <a:custGeom>
            <a:avLst/>
            <a:gdLst/>
            <a:ahLst/>
            <a:cxnLst/>
            <a:rect l="l" t="t" r="r" b="b"/>
            <a:pathLst>
              <a:path w="186690" h="161289">
                <a:moveTo>
                  <a:pt x="0" y="0"/>
                </a:moveTo>
                <a:lnTo>
                  <a:pt x="95698" y="161154"/>
                </a:lnTo>
                <a:lnTo>
                  <a:pt x="105765" y="67981"/>
                </a:lnTo>
                <a:lnTo>
                  <a:pt x="186342" y="201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6731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946400"/>
            <a:ext cx="118110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969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4161154" algn="l"/>
                <a:tab pos="5298440" algn="l"/>
              </a:tabLst>
            </a:pPr>
            <a:r>
              <a:rPr sz="4200" spc="-35" dirty="0">
                <a:latin typeface="Gill Sans MT"/>
                <a:cs typeface="Gill Sans MT"/>
              </a:rPr>
              <a:t>Like</a:t>
            </a:r>
            <a:r>
              <a:rPr sz="4200" dirty="0">
                <a:latin typeface="Gill Sans MT"/>
                <a:cs typeface="Gill Sans MT"/>
              </a:rPr>
              <a:t> 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abstract	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restrictions: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variables</a:t>
            </a:r>
            <a:endParaRPr sz="4200" dirty="0">
              <a:latin typeface="Gill Sans MT"/>
              <a:cs typeface="Gill Sans MT"/>
            </a:endParaRPr>
          </a:p>
          <a:p>
            <a:pPr marL="622300" marR="177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7165975" algn="l"/>
                <a:tab pos="8235315" algn="l"/>
              </a:tabLst>
            </a:pPr>
            <a:r>
              <a:rPr sz="4200" spc="-90" dirty="0">
                <a:latin typeface="Gill Sans MT"/>
                <a:cs typeface="Gill Sans MT"/>
              </a:rPr>
              <a:t>However,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2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inherit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lang="en-US"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n</a:t>
            </a:r>
            <a:r>
              <a:rPr sz="4200" dirty="0">
                <a:latin typeface="Gill Sans MT"/>
                <a:cs typeface="Gill Sans MT"/>
              </a:rPr>
              <a:t>ywhe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spc="80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nherit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om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ultiple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interfaces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ThisExample.java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841" y="2838450"/>
            <a:ext cx="93071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400" y="2838450"/>
            <a:ext cx="9947275" cy="4989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71880" marR="22542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4318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 marR="9652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9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2838450"/>
            <a:ext cx="11867515" cy="6513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13280" marR="110426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14732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1054100" marR="1844039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6941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054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520"/>
              </a:spcBef>
            </a:pPr>
            <a:r>
              <a:rPr sz="4200" spc="-5" dirty="0">
                <a:latin typeface="Courier New"/>
                <a:cs typeface="Courier New"/>
              </a:rPr>
              <a:t>public class Multi extends </a:t>
            </a:r>
            <a:r>
              <a:rPr sz="4200" dirty="0">
                <a:latin typeface="Courier New"/>
                <a:cs typeface="Courier New"/>
              </a:rPr>
              <a:t>Alpha  </a:t>
            </a:r>
            <a:r>
              <a:rPr sz="4200" spc="-5" dirty="0">
                <a:latin typeface="Courier New"/>
                <a:cs typeface="Courier New"/>
              </a:rPr>
              <a:t>implements Beta, Gamma, Delta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045" y="16878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625" y="1752600"/>
            <a:ext cx="41179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524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ourier New"/>
                <a:cs typeface="Courier New"/>
              </a:rPr>
              <a:t>Animal.java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430" y="2611120"/>
            <a:ext cx="5449570" cy="805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CanBreathe.java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CanFly.java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Parrot.java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Spider.java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AnimalMain.java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896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96" y="2870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sz="8400" dirty="0">
                <a:latin typeface="Gill Sans MT"/>
                <a:cs typeface="Gill Sans MT"/>
              </a:rPr>
              <a:t>Name	</a:t>
            </a:r>
            <a:r>
              <a:rPr sz="8400" spc="-5" dirty="0">
                <a:latin typeface="Gill Sans MT"/>
                <a:cs typeface="Gill Sans MT"/>
              </a:rPr>
              <a:t>Clashes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2" y="1879600"/>
            <a:ext cx="128644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96" y="4267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dirty="0"/>
              <a:t>Name	</a:t>
            </a:r>
            <a:r>
              <a:rPr spc="-5" dirty="0"/>
              <a:t>Clashes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22" y="1879600"/>
            <a:ext cx="12864465" cy="548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 dirty="0">
              <a:latin typeface="Gill Sans MT"/>
              <a:cs typeface="Gill Sans MT"/>
            </a:endParaRPr>
          </a:p>
          <a:p>
            <a:pPr marL="2750185" marR="306451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NameClash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3390265" marR="210439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NameClash(int x)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this.x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75018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11010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NameClash.java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2124</Words>
  <Application>Microsoft Macintosh PowerPoint</Application>
  <PresentationFormat>Custom</PresentationFormat>
  <Paragraphs>488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21  Maryam Jalali         Slides adapted from Dr. Kyle Dewey</vt:lpstr>
      <vt:lpstr>Outline</vt:lpstr>
      <vt:lpstr>this</vt:lpstr>
      <vt:lpstr>this</vt:lpstr>
      <vt:lpstr>this</vt:lpstr>
      <vt:lpstr>Example: ThisExample.java</vt:lpstr>
      <vt:lpstr>PowerPoint Presentation</vt:lpstr>
      <vt:lpstr>Name Clashes</vt:lpstr>
      <vt:lpstr>Example: NameClash.java</vt:lpstr>
      <vt:lpstr>instanceof</vt:lpstr>
      <vt:lpstr>PowerPoint Presentation</vt:lpstr>
      <vt:lpstr>instanceof</vt:lpstr>
      <vt:lpstr>Example: InstanceOfExample.java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equals()</vt:lpstr>
      <vt:lpstr>equals()</vt:lpstr>
      <vt:lpstr>equals()</vt:lpstr>
      <vt:lpstr>equals()</vt:lpstr>
      <vt:lpstr>equals()</vt:lpstr>
      <vt:lpstr>equals() vs. ==</vt:lpstr>
      <vt:lpstr>Example: StringEquals.java</vt:lpstr>
      <vt:lpstr>Defining Your Own equals()</vt:lpstr>
      <vt:lpstr>Example: CustomEquals.java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PowerPoint Presentation</vt:lpstr>
      <vt:lpstr>PowerPoint Presentation</vt:lpstr>
      <vt:lpstr>interface</vt:lpstr>
      <vt:lpstr>breathe</vt:lpstr>
      <vt:lpstr>Animal</vt:lpstr>
      <vt:lpstr>Animal</vt:lpstr>
      <vt:lpstr>Animal</vt:lpstr>
      <vt:lpstr>interface</vt:lpstr>
      <vt:lpstr>Using interfaces</vt:lpstr>
      <vt:lpstr>Using interfaces</vt:lpstr>
      <vt:lpstr>Using interfaces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22  Mahdi Ebrahimi   Slides are adapted from Dr. Kyle Dewey</dc:title>
  <cp:lastModifiedBy>Jalali , Maryam</cp:lastModifiedBy>
  <cp:revision>30</cp:revision>
  <cp:lastPrinted>2020-04-27T20:01:43Z</cp:lastPrinted>
  <dcterms:created xsi:type="dcterms:W3CDTF">2019-11-25T20:52:29Z</dcterms:created>
  <dcterms:modified xsi:type="dcterms:W3CDTF">2020-11-24T07:31:30Z</dcterms:modified>
</cp:coreProperties>
</file>