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5" r:id="rId5"/>
    <p:sldId id="259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3004800" cy="11404600"/>
  <p:notesSz cx="13004800" cy="11404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01" autoAdjust="0"/>
  </p:normalViewPr>
  <p:slideViewPr>
    <p:cSldViewPr>
      <p:cViewPr varScale="1">
        <p:scale>
          <a:sx n="44" d="100"/>
          <a:sy n="44" d="100"/>
        </p:scale>
        <p:origin x="21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C3F26-75C7-4E03-939B-F33DF7C3FEC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25575"/>
            <a:ext cx="4391025" cy="3849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487988"/>
            <a:ext cx="10404475" cy="449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04D4-E478-4EE5-8FC8-99941C6B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valid sentence according to the syntactic rules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14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English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7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Java compiler takes the </a:t>
            </a:r>
            <a:r>
              <a:rPr lang="en-US" sz="1200" dirty="0">
                <a:latin typeface="Lucida Sans Unicode"/>
                <a:cs typeface="Lucida Sans Unicode"/>
              </a:rPr>
              <a:t>source code </a:t>
            </a:r>
            <a:r>
              <a:rPr lang="en-US" sz="1200" spc="-5" dirty="0">
                <a:latin typeface="Lucida Sans Unicode"/>
                <a:cs typeface="Lucida Sans Unicode"/>
              </a:rPr>
              <a:t>as </a:t>
            </a:r>
            <a:r>
              <a:rPr lang="en-US" sz="1200" dirty="0">
                <a:latin typeface="Lucida Sans Unicode"/>
                <a:cs typeface="Lucida Sans Unicode"/>
              </a:rPr>
              <a:t>input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5982335" algn="l"/>
                <a:tab pos="6465570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-The compiler reads through the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source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5982335" algn="l"/>
                <a:tab pos="6465570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there are any surface-level problems with  the </a:t>
            </a:r>
            <a:r>
              <a:rPr lang="en-US" sz="1200" dirty="0">
                <a:latin typeface="Lucida Sans Unicode"/>
                <a:cs typeface="Lucida Sans Unicode"/>
              </a:rPr>
              <a:t>source </a:t>
            </a:r>
            <a:r>
              <a:rPr lang="en-US" sz="1200" spc="-5" dirty="0">
                <a:latin typeface="Lucida Sans Unicode"/>
                <a:cs typeface="Lucida Sans Unicode"/>
              </a:rPr>
              <a:t>code, the compiler </a:t>
            </a:r>
            <a:r>
              <a:rPr lang="en-US" sz="1200" dirty="0">
                <a:latin typeface="Lucida Sans Unicode"/>
                <a:cs typeface="Lucida Sans Unicode"/>
              </a:rPr>
              <a:t>will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reject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5982335" algn="l"/>
                <a:tab pos="6465570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code is </a:t>
            </a:r>
            <a:r>
              <a:rPr lang="en-US" sz="1200" spc="-5" dirty="0">
                <a:latin typeface="Lucida Sans Unicode"/>
                <a:cs typeface="Lucida Sans Unicode"/>
              </a:rPr>
              <a:t>free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surface-level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problems...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just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-...then the Java compiler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translate the </a:t>
            </a:r>
            <a:r>
              <a:rPr lang="en-US" sz="1200" dirty="0">
                <a:latin typeface="Lucida Sans Unicode"/>
                <a:cs typeface="Lucida Sans Unicode"/>
              </a:rPr>
              <a:t>source code </a:t>
            </a:r>
            <a:r>
              <a:rPr lang="en-US" sz="1200" spc="-5" dirty="0">
                <a:latin typeface="Lucida Sans Unicode"/>
                <a:cs typeface="Lucida Sans Unicode"/>
              </a:rPr>
              <a:t>into Java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bytecode.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-Java bytecode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representation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source code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intended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the machine. </a:t>
            </a: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While we could </a:t>
            </a:r>
            <a:r>
              <a:rPr lang="en-US" sz="1200" spc="-5" dirty="0">
                <a:latin typeface="Lucida Sans Unicode"/>
                <a:cs typeface="Lucida Sans Unicode"/>
              </a:rPr>
              <a:t>technically write directly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bytecode, bytecode </a:t>
            </a:r>
            <a:r>
              <a:rPr lang="en-US" sz="1200" dirty="0">
                <a:latin typeface="Lucida Sans Unicode"/>
                <a:cs typeface="Lucida Sans Unicode"/>
              </a:rPr>
              <a:t>is not </a:t>
            </a:r>
            <a:r>
              <a:rPr lang="en-US" sz="1200" spc="-5" dirty="0">
                <a:latin typeface="Lucida Sans Unicode"/>
                <a:cs typeface="Lucida Sans Unicode"/>
              </a:rPr>
              <a:t>exactly straightforward, and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wasn’t designed to </a:t>
            </a:r>
            <a:r>
              <a:rPr lang="en-US" sz="1200" dirty="0">
                <a:latin typeface="Lucida Sans Unicode"/>
                <a:cs typeface="Lucida Sans Unicode"/>
              </a:rPr>
              <a:t>be </a:t>
            </a:r>
            <a:r>
              <a:rPr lang="en-US" sz="1200" spc="-5" dirty="0">
                <a:latin typeface="Lucida Sans Unicode"/>
                <a:cs typeface="Lucida Sans Unicode"/>
              </a:rPr>
              <a:t>directly used </a:t>
            </a:r>
            <a:r>
              <a:rPr lang="en-US" sz="1200" dirty="0">
                <a:latin typeface="Lucida Sans Unicode"/>
                <a:cs typeface="Lucida Sans Unicode"/>
              </a:rPr>
              <a:t>by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humans.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JVM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Java bytecode and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5" dirty="0">
                <a:latin typeface="Lucida Sans Unicode"/>
                <a:cs typeface="Lucida Sans Unicode"/>
              </a:rPr>
              <a:t>whatever the bytecode tells the JVM to</a:t>
            </a:r>
            <a:r>
              <a:rPr lang="en-US" sz="1200" spc="8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do.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Java compiler made </a:t>
            </a:r>
            <a:r>
              <a:rPr lang="en-US" sz="1200" dirty="0">
                <a:latin typeface="Lucida Sans Unicode"/>
                <a:cs typeface="Lucida Sans Unicode"/>
              </a:rPr>
              <a:t>sure </a:t>
            </a:r>
            <a:r>
              <a:rPr lang="en-US" sz="1200" spc="-5" dirty="0">
                <a:latin typeface="Lucida Sans Unicode"/>
                <a:cs typeface="Lucida Sans Unicode"/>
              </a:rPr>
              <a:t>that the Java bytecode produced was an accurate translation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 Java </a:t>
            </a:r>
            <a:r>
              <a:rPr lang="en-US" sz="1200" dirty="0">
                <a:latin typeface="Lucida Sans Unicode"/>
                <a:cs typeface="Lucida Sans Unicode"/>
              </a:rPr>
              <a:t>source code you </a:t>
            </a:r>
            <a:r>
              <a:rPr lang="en-US" sz="1200" spc="-5" dirty="0">
                <a:latin typeface="Lucida Sans Unicode"/>
                <a:cs typeface="Lucida Sans Unicode"/>
              </a:rPr>
              <a:t>wrote, </a:t>
            </a:r>
            <a:r>
              <a:rPr lang="en-US" sz="1200" dirty="0">
                <a:latin typeface="Lucida Sans Unicode"/>
                <a:cs typeface="Lucida Sans Unicode"/>
              </a:rPr>
              <a:t>so </a:t>
            </a:r>
            <a:r>
              <a:rPr lang="en-US" sz="1200" spc="-5" dirty="0">
                <a:latin typeface="Lucida Sans Unicode"/>
                <a:cs typeface="Lucida Sans Unicode"/>
              </a:rPr>
              <a:t>ultimately the JVM </a:t>
            </a:r>
            <a:r>
              <a:rPr lang="en-US" sz="1200" dirty="0">
                <a:latin typeface="Lucida Sans Unicode"/>
                <a:cs typeface="Lucida Sans Unicode"/>
              </a:rPr>
              <a:t>is doing </a:t>
            </a:r>
            <a:r>
              <a:rPr lang="en-US" sz="1200" spc="-5" dirty="0">
                <a:latin typeface="Lucida Sans Unicode"/>
                <a:cs typeface="Lucida Sans Unicode"/>
              </a:rPr>
              <a:t>exactly what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told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to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3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JVM itself </a:t>
            </a:r>
            <a:r>
              <a:rPr lang="en-US" sz="1200" dirty="0">
                <a:latin typeface="Lucida Sans Unicode"/>
                <a:cs typeface="Lucida Sans Unicode"/>
              </a:rPr>
              <a:t>is just a </a:t>
            </a:r>
            <a:r>
              <a:rPr lang="en-US" sz="1200" spc="-5" dirty="0">
                <a:latin typeface="Lucida Sans Unicode"/>
                <a:cs typeface="Lucida Sans Unicode"/>
              </a:rPr>
              <a:t>program that </a:t>
            </a:r>
            <a:r>
              <a:rPr lang="en-US" sz="1200" dirty="0">
                <a:latin typeface="Lucida Sans Unicode"/>
                <a:cs typeface="Lucida Sans Unicode"/>
              </a:rPr>
              <a:t>runs on </a:t>
            </a:r>
            <a:r>
              <a:rPr lang="en-US" sz="1200" spc="-5" dirty="0">
                <a:latin typeface="Lucida Sans Unicode"/>
                <a:cs typeface="Lucida Sans Unicode"/>
              </a:rPr>
              <a:t>whatever operating system </a:t>
            </a:r>
            <a:r>
              <a:rPr lang="en-US" sz="1200" dirty="0">
                <a:latin typeface="Lucida Sans Unicode"/>
                <a:cs typeface="Lucida Sans Unicode"/>
              </a:rPr>
              <a:t>you’re </a:t>
            </a:r>
            <a:r>
              <a:rPr lang="en-US" sz="1200" spc="-5" dirty="0">
                <a:latin typeface="Lucida Sans Unicode"/>
                <a:cs typeface="Lucida Sans Unicode"/>
              </a:rPr>
              <a:t>running.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is, your </a:t>
            </a:r>
            <a:r>
              <a:rPr lang="en-US" sz="1200" spc="-5" dirty="0">
                <a:latin typeface="Lucida Sans Unicode"/>
                <a:cs typeface="Lucida Sans Unicode"/>
              </a:rPr>
              <a:t>Java program itself </a:t>
            </a:r>
            <a:r>
              <a:rPr lang="en-US" sz="1200" dirty="0">
                <a:latin typeface="Lucida Sans Unicode"/>
                <a:cs typeface="Lucida Sans Unicode"/>
              </a:rPr>
              <a:t>is running on a </a:t>
            </a:r>
            <a:r>
              <a:rPr lang="en-US" sz="1200" spc="-5" dirty="0">
                <a:latin typeface="Lucida Sans Unicode"/>
                <a:cs typeface="Lucida Sans Unicode"/>
              </a:rPr>
              <a:t>program (namely the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JVM)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not a </a:t>
            </a:r>
            <a:r>
              <a:rPr lang="en-US" sz="1200" spc="-5" dirty="0">
                <a:latin typeface="Lucida Sans Unicode"/>
                <a:cs typeface="Lucida Sans Unicode"/>
              </a:rPr>
              <a:t>syntactically valid sentence according to the rules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English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-Programming languages have the exact same </a:t>
            </a:r>
            <a:r>
              <a:rPr lang="en-US" sz="1200" dirty="0">
                <a:latin typeface="Lucida Sans Unicode"/>
                <a:cs typeface="Lucida Sans Unicode"/>
              </a:rPr>
              <a:t>sort of </a:t>
            </a:r>
            <a:r>
              <a:rPr lang="en-US" sz="1200" spc="-5" dirty="0">
                <a:latin typeface="Lucida Sans Unicode"/>
                <a:cs typeface="Lucida Sans Unicode"/>
              </a:rPr>
              <a:t>rules, though the valid sentences  usually </a:t>
            </a:r>
            <a:r>
              <a:rPr lang="en-US" sz="1200" dirty="0">
                <a:latin typeface="Lucida Sans Unicode"/>
                <a:cs typeface="Lucida Sans Unicode"/>
              </a:rPr>
              <a:t>don’t _look_ like </a:t>
            </a:r>
            <a:r>
              <a:rPr lang="en-US" sz="1200" spc="-5" dirty="0">
                <a:latin typeface="Lucida Sans Unicode"/>
                <a:cs typeface="Lucida Sans Unicode"/>
              </a:rPr>
              <a:t>natural language sentences.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628015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methods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defining programming language syntax were taken directly </a:t>
            </a:r>
            <a:r>
              <a:rPr lang="en-US" sz="1200" dirty="0">
                <a:latin typeface="Lucida Sans Unicode"/>
                <a:cs typeface="Lucida Sans Unicode"/>
              </a:rPr>
              <a:t>from  </a:t>
            </a:r>
            <a:r>
              <a:rPr lang="en-US" sz="1200" spc="-5" dirty="0">
                <a:latin typeface="Lucida Sans Unicode"/>
                <a:cs typeface="Lucida Sans Unicode"/>
              </a:rPr>
              <a:t>linguistics; the idea </a:t>
            </a:r>
            <a:r>
              <a:rPr lang="en-US" sz="1200" dirty="0">
                <a:latin typeface="Lucida Sans Unicode"/>
                <a:cs typeface="Lucida Sans Unicode"/>
              </a:rPr>
              <a:t>of a </a:t>
            </a:r>
            <a:r>
              <a:rPr lang="en-US" sz="1200" spc="-5" dirty="0">
                <a:latin typeface="Lucida Sans Unicode"/>
                <a:cs typeface="Lucida Sans Unicode"/>
              </a:rPr>
              <a:t>syntax error predates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computers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-Natural languages allow </a:t>
            </a:r>
            <a:r>
              <a:rPr lang="en-US" sz="1200" dirty="0">
                <a:latin typeface="Lucida Sans Unicode"/>
                <a:cs typeface="Lucida Sans Unicode"/>
              </a:rPr>
              <a:t>us </a:t>
            </a:r>
            <a:r>
              <a:rPr lang="en-US" sz="1200" spc="-5" dirty="0">
                <a:latin typeface="Lucida Sans Unicode"/>
                <a:cs typeface="Lucida Sans Unicode"/>
              </a:rPr>
              <a:t>to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sentences that are syntactically valid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semantically </a:t>
            </a:r>
            <a:r>
              <a:rPr lang="en-US" sz="1200" dirty="0">
                <a:latin typeface="Lucida Sans Unicode"/>
                <a:cs typeface="Lucida Sans Unicode"/>
              </a:rPr>
              <a:t>nonsensical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-C/C++ </a:t>
            </a:r>
            <a:r>
              <a:rPr lang="en-US" sz="1200" spc="-5" dirty="0">
                <a:latin typeface="Lucida Sans Unicode"/>
                <a:cs typeface="Lucida Sans Unicode"/>
              </a:rPr>
              <a:t>lets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equally meaningless statements (thanks to undefined</a:t>
            </a:r>
            <a:r>
              <a:rPr lang="en-US" sz="1200" spc="10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behavior)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-This will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</a:t>
            </a:r>
            <a:r>
              <a:rPr lang="en-US" sz="1200" dirty="0">
                <a:latin typeface="Lucida Sans Unicode"/>
                <a:cs typeface="Lucida Sans Unicode"/>
              </a:rPr>
              <a:t>now,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... is </a:t>
            </a:r>
            <a:r>
              <a:rPr lang="en-US" sz="1200" spc="-5" dirty="0">
                <a:latin typeface="Lucida Sans Unicode"/>
                <a:cs typeface="Lucida Sans Unicode"/>
              </a:rPr>
              <a:t>everything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actually want to write, everything else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required </a:t>
            </a:r>
            <a:r>
              <a:rPr lang="en-US" sz="1200" dirty="0">
                <a:latin typeface="Lucida Sans Unicode"/>
                <a:cs typeface="Lucida Sans Unicode"/>
              </a:rPr>
              <a:t>but  </a:t>
            </a:r>
            <a:r>
              <a:rPr lang="en-US" sz="1200" spc="-5" dirty="0">
                <a:latin typeface="Lucida Sans Unicode"/>
                <a:cs typeface="Lucida Sans Unicode"/>
              </a:rPr>
              <a:t>somewhat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indirect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</a:t>
            </a:r>
            <a:r>
              <a:rPr lang="en-US" sz="1200" dirty="0">
                <a:latin typeface="Lucida Sans Unicode"/>
                <a:cs typeface="Lucida Sans Unicode"/>
              </a:rPr>
              <a:t>now,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... is </a:t>
            </a:r>
            <a:r>
              <a:rPr lang="en-US" sz="1200" spc="-5" dirty="0">
                <a:latin typeface="Lucida Sans Unicode"/>
                <a:cs typeface="Lucida Sans Unicode"/>
              </a:rPr>
              <a:t>everything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actually want to write, everything else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required </a:t>
            </a:r>
            <a:r>
              <a:rPr lang="en-US" sz="1200" dirty="0">
                <a:latin typeface="Lucida Sans Unicode"/>
                <a:cs typeface="Lucida Sans Unicode"/>
              </a:rPr>
              <a:t>but  </a:t>
            </a:r>
            <a:r>
              <a:rPr lang="en-US" sz="1200" spc="-5" dirty="0">
                <a:latin typeface="Lucida Sans Unicode"/>
                <a:cs typeface="Lucida Sans Unicode"/>
              </a:rPr>
              <a:t>somewhat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indirect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text editor </a:t>
            </a:r>
            <a:r>
              <a:rPr lang="en-US" sz="1200" dirty="0">
                <a:latin typeface="Lucida Sans Unicode"/>
                <a:cs typeface="Lucida Sans Unicode"/>
              </a:rPr>
              <a:t>is for </a:t>
            </a:r>
            <a:r>
              <a:rPr lang="en-US" sz="1200" spc="-5" dirty="0">
                <a:latin typeface="Lucida Sans Unicode"/>
                <a:cs typeface="Lucida Sans Unicode"/>
              </a:rPr>
              <a:t>writing text that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meant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both humans and the</a:t>
            </a:r>
            <a:r>
              <a:rPr lang="en-US" sz="1200" spc="1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computer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-Formatted text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really </a:t>
            </a:r>
            <a:r>
              <a:rPr lang="en-US" sz="1200" dirty="0">
                <a:latin typeface="Lucida Sans Unicode"/>
                <a:cs typeface="Lucida Sans Unicode"/>
              </a:rPr>
              <a:t>only for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humans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source code is </a:t>
            </a:r>
            <a:r>
              <a:rPr lang="en-US" sz="1200" spc="-5" dirty="0">
                <a:latin typeface="Lucida Sans Unicode"/>
                <a:cs typeface="Lucida Sans Unicode"/>
              </a:rPr>
              <a:t>usually the thing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see people hacking away at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movies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source code is in a </a:t>
            </a:r>
            <a:r>
              <a:rPr lang="en-US" sz="1200" spc="-5" dirty="0">
                <a:latin typeface="Lucida Sans Unicode"/>
                <a:cs typeface="Lucida Sans Unicode"/>
              </a:rPr>
              <a:t>format that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intended to </a:t>
            </a:r>
            <a:r>
              <a:rPr lang="en-US" sz="1200" dirty="0">
                <a:latin typeface="Lucida Sans Unicode"/>
                <a:cs typeface="Lucida Sans Unicode"/>
              </a:rPr>
              <a:t>be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by </a:t>
            </a:r>
            <a:r>
              <a:rPr lang="en-US" sz="1200" spc="-5" dirty="0">
                <a:latin typeface="Lucida Sans Unicode"/>
                <a:cs typeface="Lucida Sans Unicode"/>
              </a:rPr>
              <a:t>both humans and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computers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2913" y="762000"/>
            <a:ext cx="2858973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386576"/>
            <a:ext cx="910336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913" y="762000"/>
            <a:ext cx="2858973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0329" y="3022600"/>
            <a:ext cx="10264140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606278"/>
            <a:ext cx="4161536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19.png"/><Relationship Id="rId3" Type="http://schemas.openxmlformats.org/officeDocument/2006/relationships/image" Target="../media/image30.png"/><Relationship Id="rId21" Type="http://schemas.openxmlformats.org/officeDocument/2006/relationships/image" Target="../media/image34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23" Type="http://schemas.openxmlformats.org/officeDocument/2006/relationships/image" Target="../media/image36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19.png"/><Relationship Id="rId26" Type="http://schemas.openxmlformats.org/officeDocument/2006/relationships/image" Target="../media/image42.png"/><Relationship Id="rId3" Type="http://schemas.openxmlformats.org/officeDocument/2006/relationships/image" Target="../media/image37.png"/><Relationship Id="rId21" Type="http://schemas.openxmlformats.org/officeDocument/2006/relationships/image" Target="../media/image34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24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23" Type="http://schemas.openxmlformats.org/officeDocument/2006/relationships/image" Target="../media/image36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91059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4400" spc="-70" dirty="0" smtClean="0"/>
              <a:t>Maryam </a:t>
            </a:r>
            <a:r>
              <a:rPr lang="en-US" sz="4400" spc="-70" dirty="0" err="1" smtClean="0"/>
              <a:t>Jalali</a:t>
            </a: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>Slides adapted from Dr. Kyle 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072913" y="762000"/>
            <a:ext cx="4172687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Example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8400" y="2616200"/>
            <a:ext cx="10668000" cy="47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 smtClean="0">
                <a:latin typeface="Gill Sans MT"/>
                <a:cs typeface="Gill Sans MT"/>
              </a:rPr>
              <a:t>In </a:t>
            </a:r>
            <a:r>
              <a:rPr lang="en-US" sz="4400" dirty="0">
                <a:latin typeface="Gill Sans MT"/>
                <a:cs typeface="Gill Sans MT"/>
              </a:rPr>
              <a:t>many </a:t>
            </a:r>
            <a:r>
              <a:rPr lang="en-US" sz="4400" dirty="0" smtClean="0">
                <a:latin typeface="Gill Sans MT"/>
                <a:cs typeface="Gill Sans MT"/>
              </a:rPr>
              <a:t>programming languages</a:t>
            </a:r>
            <a:r>
              <a:rPr lang="en-US" sz="4400" dirty="0">
                <a:latin typeface="Gill Sans MT"/>
                <a:cs typeface="Gill Sans MT"/>
              </a:rPr>
              <a:t>, commands or statements are terminated by </a:t>
            </a:r>
            <a:r>
              <a:rPr lang="en-US" sz="4400" dirty="0" smtClean="0">
                <a:latin typeface="Gill Sans MT"/>
                <a:cs typeface="Gill Sans MT"/>
              </a:rPr>
              <a:t>semicolons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 smtClean="0">
                <a:latin typeface="Gill Sans MT"/>
                <a:cs typeface="Gill Sans MT"/>
              </a:rPr>
              <a:t> Just </a:t>
            </a:r>
            <a:r>
              <a:rPr lang="en-US" sz="4400" dirty="0">
                <a:latin typeface="Gill Sans MT"/>
                <a:cs typeface="Gill Sans MT"/>
              </a:rPr>
              <a:t>as most </a:t>
            </a:r>
            <a:r>
              <a:rPr lang="en-US" sz="4400" dirty="0" smtClean="0">
                <a:latin typeface="Gill Sans MT"/>
                <a:cs typeface="Gill Sans MT"/>
              </a:rPr>
              <a:t>sentences are </a:t>
            </a:r>
            <a:r>
              <a:rPr lang="en-US" sz="4400" dirty="0">
                <a:latin typeface="Gill Sans MT"/>
                <a:cs typeface="Gill Sans MT"/>
              </a:rPr>
              <a:t>ended with a </a:t>
            </a:r>
            <a:r>
              <a:rPr lang="en-US" sz="4400" dirty="0" smtClean="0">
                <a:latin typeface="Gill Sans MT"/>
                <a:cs typeface="Gill Sans MT"/>
              </a:rPr>
              <a:t>period.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>
                <a:latin typeface="Gill Sans MT"/>
                <a:cs typeface="Gill Sans MT"/>
              </a:rPr>
              <a:t>In English paragraphs are separated by </a:t>
            </a:r>
            <a:r>
              <a:rPr lang="en-US" sz="4400" dirty="0" smtClean="0">
                <a:latin typeface="Gill Sans MT"/>
                <a:cs typeface="Gill Sans MT"/>
              </a:rPr>
              <a:t>lines.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 smtClean="0">
                <a:latin typeface="Gill Sans MT"/>
                <a:cs typeface="Gill Sans MT"/>
              </a:rPr>
              <a:t>In </a:t>
            </a:r>
            <a:r>
              <a:rPr lang="en-US" sz="4400" dirty="0">
                <a:latin typeface="Gill Sans MT"/>
                <a:cs typeface="Gill Sans MT"/>
              </a:rPr>
              <a:t>programming languages blocks of </a:t>
            </a:r>
            <a:r>
              <a:rPr lang="en-US" sz="4400" dirty="0" smtClean="0">
                <a:latin typeface="Gill Sans MT"/>
                <a:cs typeface="Gill Sans MT"/>
              </a:rPr>
              <a:t>code are </a:t>
            </a:r>
            <a:r>
              <a:rPr lang="en-US" sz="4400" dirty="0">
                <a:latin typeface="Gill Sans MT"/>
                <a:cs typeface="Gill Sans MT"/>
              </a:rPr>
              <a:t>separated by curly brackets.</a:t>
            </a:r>
            <a:endParaRPr sz="4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59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890" y="205740"/>
            <a:ext cx="4303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pc="-5" dirty="0"/>
              <a:t>Semantics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/>
              <a:t>Defines</a:t>
            </a:r>
            <a:r>
              <a:rPr sz="4200" spc="5" dirty="0"/>
              <a:t> </a:t>
            </a:r>
            <a:r>
              <a:rPr sz="4200" spc="-5" dirty="0"/>
              <a:t>what</a:t>
            </a:r>
            <a:r>
              <a:rPr sz="4200" spc="10" dirty="0"/>
              <a:t> </a:t>
            </a:r>
            <a:r>
              <a:rPr sz="4200" spc="-5" dirty="0"/>
              <a:t>valid	</a:t>
            </a:r>
            <a:r>
              <a:rPr sz="4200" dirty="0"/>
              <a:t>sentences</a:t>
            </a:r>
            <a:r>
              <a:rPr sz="4200" spc="-75" dirty="0"/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solidFill>
                  <a:srgbClr val="FF4013"/>
                </a:solidFill>
                <a:latin typeface="Gill Sans MT"/>
                <a:cs typeface="Gill Sans MT"/>
              </a:rPr>
              <a:t>goes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the</a:t>
            </a: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store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9300" y="3581400"/>
            <a:ext cx="3009900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pc="-5" dirty="0"/>
              <a:t>Semantics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/>
              <a:t>Defines</a:t>
            </a:r>
            <a:r>
              <a:rPr sz="4200" spc="5" dirty="0"/>
              <a:t> </a:t>
            </a:r>
            <a:r>
              <a:rPr sz="4200" spc="-5" dirty="0"/>
              <a:t>what</a:t>
            </a:r>
            <a:r>
              <a:rPr sz="4200" spc="10" dirty="0"/>
              <a:t> </a:t>
            </a:r>
            <a:r>
              <a:rPr sz="4200" spc="-5" dirty="0"/>
              <a:t>valid	</a:t>
            </a:r>
            <a:r>
              <a:rPr sz="4200" dirty="0"/>
              <a:t>sentences</a:t>
            </a:r>
            <a:r>
              <a:rPr sz="4200" spc="-75" dirty="0"/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9300" y="3581400"/>
            <a:ext cx="3009900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5763" y="7124700"/>
            <a:ext cx="79927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7740" algn="l"/>
                <a:tab pos="4817110" algn="l"/>
              </a:tabLst>
            </a:pPr>
            <a:r>
              <a:rPr sz="4200" spc="-5" dirty="0">
                <a:latin typeface="Gill Sans MT"/>
                <a:cs typeface="Gill Sans MT"/>
              </a:rPr>
              <a:t>Colorless	</a:t>
            </a:r>
            <a:r>
              <a:rPr sz="4200" spc="-20" dirty="0">
                <a:latin typeface="Gill Sans MT"/>
                <a:cs typeface="Gill Sans MT"/>
              </a:rPr>
              <a:t>green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ideas	sleep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furiously.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pc="-5" dirty="0"/>
              <a:t>Semantics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/>
              <a:t>Defines</a:t>
            </a:r>
            <a:r>
              <a:rPr sz="4200" spc="5" dirty="0"/>
              <a:t> </a:t>
            </a:r>
            <a:r>
              <a:rPr sz="4200" spc="-5" dirty="0"/>
              <a:t>what</a:t>
            </a:r>
            <a:r>
              <a:rPr sz="4200" spc="10" dirty="0"/>
              <a:t> </a:t>
            </a:r>
            <a:r>
              <a:rPr sz="4200" spc="-5" dirty="0"/>
              <a:t>valid	</a:t>
            </a:r>
            <a:r>
              <a:rPr sz="4200" dirty="0"/>
              <a:t>sentences</a:t>
            </a:r>
            <a:r>
              <a:rPr sz="4200" spc="-75" dirty="0"/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9300" y="3581400"/>
            <a:ext cx="3009900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5763" y="6912821"/>
            <a:ext cx="7992745" cy="233807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4"/>
              </a:spcBef>
              <a:tabLst>
                <a:tab pos="2225040" algn="l"/>
                <a:tab pos="4804410" algn="l"/>
              </a:tabLst>
            </a:pPr>
            <a:r>
              <a:rPr sz="4200" spc="-5" dirty="0">
                <a:latin typeface="Gill Sans MT"/>
                <a:cs typeface="Gill Sans MT"/>
              </a:rPr>
              <a:t>Colorless	</a:t>
            </a:r>
            <a:r>
              <a:rPr sz="4200" spc="-20" dirty="0">
                <a:latin typeface="Gill Sans MT"/>
                <a:cs typeface="Gill Sans MT"/>
              </a:rPr>
              <a:t>green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ideas	sleep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furiously.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2860"/>
              </a:spcBef>
            </a:pPr>
            <a:r>
              <a:rPr sz="7200" spc="-5" dirty="0">
                <a:solidFill>
                  <a:srgbClr val="FF4013"/>
                </a:solidFill>
                <a:latin typeface="Gill Sans MT"/>
                <a:cs typeface="Gill Sans MT"/>
              </a:rPr>
              <a:t>???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161" y="203200"/>
            <a:ext cx="99720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847340" marR="5080" indent="-2835275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Programming</a:t>
            </a:r>
            <a:r>
              <a:rPr spc="-75" dirty="0"/>
              <a:t> </a:t>
            </a:r>
            <a:r>
              <a:rPr spc="-5" dirty="0"/>
              <a:t>Language  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556000"/>
            <a:ext cx="10131425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1962785" algn="l"/>
                <a:tab pos="7329805" algn="l"/>
              </a:tabLst>
            </a:pPr>
            <a:r>
              <a:rPr sz="4200" spc="-5" dirty="0">
                <a:latin typeface="Gill Sans MT"/>
                <a:cs typeface="Gill Sans MT"/>
              </a:rPr>
              <a:t>Some	languages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15" dirty="0">
                <a:latin typeface="Gill Sans MT"/>
                <a:cs typeface="Gill Sans MT"/>
              </a:rPr>
              <a:t>problem!</a:t>
            </a:r>
            <a:endParaRPr sz="4200">
              <a:latin typeface="Gill Sans MT"/>
              <a:cs typeface="Gill Sans MT"/>
            </a:endParaRPr>
          </a:p>
          <a:p>
            <a:pPr marL="609600" marR="24257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09600" algn="l"/>
                <a:tab pos="4057650" algn="l"/>
                <a:tab pos="5172710" algn="l"/>
              </a:tabLst>
            </a:pPr>
            <a:r>
              <a:rPr sz="4200" dirty="0">
                <a:latin typeface="Gill Sans MT"/>
                <a:cs typeface="Gill Sans MT"/>
              </a:rPr>
              <a:t>All</a:t>
            </a:r>
            <a:r>
              <a:rPr sz="4200" spc="-5" dirty="0">
                <a:latin typeface="Gill Sans MT"/>
                <a:cs typeface="Gill Sans MT"/>
              </a:rPr>
              <a:t> syntactically	valid	</a:t>
            </a:r>
            <a:r>
              <a:rPr sz="4200" dirty="0">
                <a:latin typeface="Gill Sans MT"/>
                <a:cs typeface="Gill Sans MT"/>
              </a:rPr>
              <a:t>sentences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spc="-40" dirty="0">
                <a:latin typeface="Gill Sans MT"/>
                <a:cs typeface="Gill Sans MT"/>
              </a:rPr>
              <a:t>Java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have  </a:t>
            </a:r>
            <a:r>
              <a:rPr sz="4200" spc="-10" dirty="0">
                <a:latin typeface="Gill Sans MT"/>
                <a:cs typeface="Gill Sans MT"/>
              </a:rPr>
              <a:t>prescribed </a:t>
            </a:r>
            <a:r>
              <a:rPr sz="4200" spc="-5" dirty="0">
                <a:latin typeface="Gill Sans MT"/>
                <a:cs typeface="Gill Sans MT"/>
              </a:rPr>
              <a:t>meaning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98600" algn="l"/>
                <a:tab pos="2763520" algn="l"/>
              </a:tabLst>
            </a:pPr>
            <a:r>
              <a:rPr sz="4200" spc="-5" dirty="0">
                <a:latin typeface="Gill Sans MT"/>
                <a:cs typeface="Gill Sans MT"/>
              </a:rPr>
              <a:t>...this	meaning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useful...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5310505" algn="l"/>
                <a:tab pos="6642100" algn="l"/>
              </a:tabLst>
            </a:pPr>
            <a:r>
              <a:rPr sz="4200" spc="-5" dirty="0">
                <a:latin typeface="Gill Sans MT"/>
                <a:cs typeface="Gill Sans MT"/>
              </a:rPr>
              <a:t>...and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Gill Sans MT"/>
                <a:cs typeface="Gill Sans MT"/>
              </a:rPr>
              <a:t>definitely	</a:t>
            </a: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unintended...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927" y="2946400"/>
            <a:ext cx="10382885" cy="3743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Programming</a:t>
            </a:r>
            <a:r>
              <a:rPr spc="-70" dirty="0"/>
              <a:t> </a:t>
            </a:r>
            <a:r>
              <a:rPr spc="-5" dirty="0"/>
              <a:t>Languages  </a:t>
            </a:r>
            <a:r>
              <a:rPr dirty="0"/>
              <a:t>as</a:t>
            </a:r>
          </a:p>
          <a:p>
            <a:pPr algn="ctr">
              <a:lnSpc>
                <a:spcPts val="9360"/>
              </a:lnSpc>
            </a:pPr>
            <a:r>
              <a:rPr spc="-5" dirty="0"/>
              <a:t>Natural</a:t>
            </a:r>
            <a:r>
              <a:rPr spc="-20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z="8400" spc="-5" dirty="0">
                <a:latin typeface="Gill Sans MT"/>
                <a:cs typeface="Gill Sans MT"/>
              </a:rPr>
              <a:t>Learning</a:t>
            </a:r>
            <a:r>
              <a:rPr sz="8400" spc="10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</a:t>
            </a:r>
            <a:r>
              <a:rPr sz="8400" spc="-5" dirty="0">
                <a:latin typeface="Gill Sans MT"/>
                <a:cs typeface="Gill Sans MT"/>
              </a:rPr>
              <a:t>Language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678" y="2819400"/>
            <a:ext cx="8860790" cy="551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486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3392804">
              <a:lnSpc>
                <a:spcPct val="100000"/>
              </a:lnSpc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store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350">
              <a:latin typeface="Times New Roman"/>
              <a:cs typeface="Times New Roman"/>
            </a:endParaRPr>
          </a:p>
          <a:p>
            <a:pPr marL="12700" marR="4591685" indent="800100">
              <a:lnSpc>
                <a:spcPts val="4900"/>
              </a:lnSpc>
              <a:tabLst>
                <a:tab pos="666115" algn="l"/>
                <a:tab pos="259842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Need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nouns  (that</a:t>
            </a: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which	can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act  or	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can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be acted</a:t>
            </a:r>
            <a:r>
              <a:rPr sz="4200" spc="-1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on)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solidFill>
                  <a:srgbClr val="FF4013"/>
                </a:solidFill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0678" y="6426200"/>
            <a:ext cx="427355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800100">
              <a:lnSpc>
                <a:spcPts val="4900"/>
              </a:lnSpc>
              <a:spcBef>
                <a:spcPts val="380"/>
              </a:spcBef>
              <a:tabLst>
                <a:tab pos="666115" algn="l"/>
                <a:tab pos="2598420" algn="l"/>
              </a:tabLst>
            </a:pPr>
            <a:r>
              <a:rPr sz="4200" dirty="0">
                <a:latin typeface="Gill Sans MT"/>
                <a:cs typeface="Gill Sans MT"/>
              </a:rPr>
              <a:t>Need </a:t>
            </a:r>
            <a:r>
              <a:rPr sz="4200" spc="-5" dirty="0">
                <a:latin typeface="Gill Sans MT"/>
                <a:cs typeface="Gill Sans MT"/>
              </a:rPr>
              <a:t>nouns  (that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can </a:t>
            </a:r>
            <a:r>
              <a:rPr sz="4200" dirty="0">
                <a:latin typeface="Gill Sans MT"/>
                <a:cs typeface="Gill Sans MT"/>
              </a:rPr>
              <a:t>act  or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acted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688" y="6737350"/>
            <a:ext cx="27406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02870">
              <a:lnSpc>
                <a:spcPts val="4900"/>
              </a:lnSpc>
              <a:spcBef>
                <a:spcPts val="38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Need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verbs 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(the</a:t>
            </a:r>
            <a:r>
              <a:rPr sz="4200" spc="-6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actions)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to the</a:t>
            </a: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0678" y="6426200"/>
            <a:ext cx="427355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800100">
              <a:lnSpc>
                <a:spcPts val="4900"/>
              </a:lnSpc>
              <a:spcBef>
                <a:spcPts val="380"/>
              </a:spcBef>
              <a:tabLst>
                <a:tab pos="666115" algn="l"/>
                <a:tab pos="2598420" algn="l"/>
              </a:tabLst>
            </a:pPr>
            <a:r>
              <a:rPr sz="4200" dirty="0">
                <a:latin typeface="Gill Sans MT"/>
                <a:cs typeface="Gill Sans MT"/>
              </a:rPr>
              <a:t>Need </a:t>
            </a:r>
            <a:r>
              <a:rPr sz="4200" spc="-5" dirty="0">
                <a:latin typeface="Gill Sans MT"/>
                <a:cs typeface="Gill Sans MT"/>
              </a:rPr>
              <a:t>nouns  (that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can </a:t>
            </a:r>
            <a:r>
              <a:rPr sz="4200" dirty="0">
                <a:latin typeface="Gill Sans MT"/>
                <a:cs typeface="Gill Sans MT"/>
              </a:rPr>
              <a:t>act  or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acted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688" y="6737350"/>
            <a:ext cx="27406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02870">
              <a:lnSpc>
                <a:spcPts val="4900"/>
              </a:lnSpc>
              <a:spcBef>
                <a:spcPts val="380"/>
              </a:spcBef>
            </a:pPr>
            <a:r>
              <a:rPr sz="4200" dirty="0">
                <a:latin typeface="Gill Sans MT"/>
                <a:cs typeface="Gill Sans MT"/>
              </a:rPr>
              <a:t>Need </a:t>
            </a:r>
            <a:r>
              <a:rPr sz="4200" spc="-20" dirty="0">
                <a:latin typeface="Gill Sans MT"/>
                <a:cs typeface="Gill Sans MT"/>
              </a:rPr>
              <a:t>verbs  </a:t>
            </a:r>
            <a:r>
              <a:rPr sz="4200" spc="-5" dirty="0">
                <a:latin typeface="Gill Sans MT"/>
                <a:cs typeface="Gill Sans MT"/>
              </a:rPr>
              <a:t>(the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actions)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157" y="8813800"/>
            <a:ext cx="7824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Need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connections </a:t>
            </a:r>
            <a:r>
              <a:rPr sz="4200" spc="-15" dirty="0">
                <a:solidFill>
                  <a:srgbClr val="FF4013"/>
                </a:solidFill>
                <a:latin typeface="Gill Sans MT"/>
                <a:cs typeface="Gill Sans MT"/>
              </a:rPr>
              <a:t>between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the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two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45" dirty="0"/>
              <a:t>Point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0329" y="3022600"/>
            <a:ext cx="10264140" cy="22910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39469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839469" algn="l"/>
                <a:tab pos="1524000" algn="l"/>
                <a:tab pos="9648825" algn="l"/>
              </a:tabLst>
            </a:pPr>
            <a:r>
              <a:rPr sz="4200" spc="-630" dirty="0"/>
              <a:t>T</a:t>
            </a:r>
            <a:r>
              <a:rPr sz="4200" dirty="0"/>
              <a:t>o	m</a:t>
            </a:r>
            <a:r>
              <a:rPr sz="4200" spc="-5" dirty="0"/>
              <a:t>a</a:t>
            </a:r>
            <a:r>
              <a:rPr sz="4200" spc="-130" dirty="0"/>
              <a:t>k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c</a:t>
            </a:r>
            <a:r>
              <a:rPr sz="4200" spc="-5" dirty="0"/>
              <a:t>o</a:t>
            </a:r>
            <a:r>
              <a:rPr sz="4200" dirty="0"/>
              <a:t>mplete</a:t>
            </a:r>
            <a:r>
              <a:rPr sz="4200" spc="-5" dirty="0"/>
              <a:t> </a:t>
            </a:r>
            <a:r>
              <a:rPr sz="4200" dirty="0"/>
              <a:t>sentence</a:t>
            </a:r>
            <a:r>
              <a:rPr sz="4200" spc="-5" dirty="0"/>
              <a:t>s</a:t>
            </a:r>
            <a:r>
              <a:rPr sz="4200" dirty="0"/>
              <a:t>,</a:t>
            </a:r>
            <a:r>
              <a:rPr sz="4200" spc="-425" dirty="0"/>
              <a:t> </a:t>
            </a:r>
            <a:r>
              <a:rPr sz="4200" spc="-85" dirty="0"/>
              <a:t>w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need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5" dirty="0"/>
              <a:t>l</a:t>
            </a:r>
            <a:r>
              <a:rPr sz="4200" dirty="0"/>
              <a:t>ot  of</a:t>
            </a:r>
            <a:r>
              <a:rPr sz="4200" spc="-10" dirty="0"/>
              <a:t> </a:t>
            </a:r>
            <a:r>
              <a:rPr sz="4200" dirty="0"/>
              <a:t>stuff</a:t>
            </a:r>
          </a:p>
          <a:p>
            <a:pPr marL="839469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839469" algn="l"/>
                <a:tab pos="5501640" algn="l"/>
                <a:tab pos="5877560" algn="l"/>
              </a:tabLst>
            </a:pPr>
            <a:r>
              <a:rPr sz="4200" spc="-40" dirty="0"/>
              <a:t>Java </a:t>
            </a:r>
            <a:r>
              <a:rPr sz="4200" spc="-25" dirty="0"/>
              <a:t>requires </a:t>
            </a:r>
            <a:r>
              <a:rPr sz="4200" dirty="0"/>
              <a:t>a</a:t>
            </a:r>
            <a:r>
              <a:rPr sz="4200" spc="75" dirty="0"/>
              <a:t> </a:t>
            </a:r>
            <a:r>
              <a:rPr sz="4200" i="1" dirty="0">
                <a:latin typeface="Gill Sans MT"/>
                <a:cs typeface="Gill Sans MT"/>
              </a:rPr>
              <a:t>lot</a:t>
            </a:r>
            <a:r>
              <a:rPr sz="4200" i="1" spc="5" dirty="0">
                <a:latin typeface="Gill Sans MT"/>
                <a:cs typeface="Gill Sans MT"/>
              </a:rPr>
              <a:t> </a:t>
            </a:r>
            <a:r>
              <a:rPr sz="4200" spc="-15" dirty="0"/>
              <a:t>for	</a:t>
            </a:r>
            <a:r>
              <a:rPr sz="4200" dirty="0"/>
              <a:t>a	</a:t>
            </a:r>
            <a:r>
              <a:rPr sz="4200" spc="-5" dirty="0"/>
              <a:t>complete</a:t>
            </a:r>
            <a:r>
              <a:rPr sz="4200" spc="-25" dirty="0"/>
              <a:t> </a:t>
            </a:r>
            <a:r>
              <a:rPr sz="4200" dirty="0"/>
              <a:t>sentence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45" dirty="0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651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6215" y="5854700"/>
            <a:ext cx="10072370" cy="37337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81175" marR="1561465" indent="-640715">
              <a:lnSpc>
                <a:spcPts val="4800"/>
              </a:lnSpc>
              <a:spcBef>
                <a:spcPts val="4170"/>
              </a:spcBef>
            </a:pPr>
            <a:r>
              <a:rPr sz="4200" spc="-5" dirty="0">
                <a:latin typeface="Courier New"/>
                <a:cs typeface="Courier New"/>
              </a:rPr>
              <a:t>public class MyClass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static </a:t>
            </a:r>
            <a:r>
              <a:rPr sz="4200" dirty="0">
                <a:latin typeface="Courier New"/>
                <a:cs typeface="Courier New"/>
              </a:rPr>
              <a:t>void  </a:t>
            </a:r>
            <a:r>
              <a:rPr sz="4200" spc="-5" dirty="0">
                <a:latin typeface="Courier New"/>
                <a:cs typeface="Courier New"/>
              </a:rPr>
              <a:t>main(String[] args)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42125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178117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14046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0138B-7EDE-4143-A95F-387B77DD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32" y="2330920"/>
            <a:ext cx="11120068" cy="33713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45" dirty="0"/>
              <a:t>Point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39469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839469" algn="l"/>
                <a:tab pos="1524000" algn="l"/>
                <a:tab pos="9648825" algn="l"/>
              </a:tabLst>
            </a:pPr>
            <a:r>
              <a:rPr sz="4200" spc="-630" dirty="0"/>
              <a:t>T</a:t>
            </a:r>
            <a:r>
              <a:rPr sz="4200" dirty="0"/>
              <a:t>o	m</a:t>
            </a:r>
            <a:r>
              <a:rPr sz="4200" spc="-5" dirty="0"/>
              <a:t>a</a:t>
            </a:r>
            <a:r>
              <a:rPr sz="4200" spc="-130" dirty="0"/>
              <a:t>k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c</a:t>
            </a:r>
            <a:r>
              <a:rPr sz="4200" spc="-5" dirty="0"/>
              <a:t>o</a:t>
            </a:r>
            <a:r>
              <a:rPr sz="4200" dirty="0"/>
              <a:t>mplete</a:t>
            </a:r>
            <a:r>
              <a:rPr sz="4200" spc="-5" dirty="0"/>
              <a:t> </a:t>
            </a:r>
            <a:r>
              <a:rPr sz="4200" dirty="0"/>
              <a:t>sentence</a:t>
            </a:r>
            <a:r>
              <a:rPr sz="4200" spc="-5" dirty="0"/>
              <a:t>s</a:t>
            </a:r>
            <a:r>
              <a:rPr sz="4200" dirty="0"/>
              <a:t>,</a:t>
            </a:r>
            <a:r>
              <a:rPr sz="4200" spc="-425" dirty="0"/>
              <a:t> </a:t>
            </a:r>
            <a:r>
              <a:rPr sz="4200" spc="-85" dirty="0"/>
              <a:t>w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need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5" dirty="0"/>
              <a:t>l</a:t>
            </a:r>
            <a:r>
              <a:rPr sz="4200" dirty="0"/>
              <a:t>ot  of</a:t>
            </a:r>
            <a:r>
              <a:rPr sz="4200" spc="-10" dirty="0"/>
              <a:t> </a:t>
            </a:r>
            <a:r>
              <a:rPr sz="4200" dirty="0"/>
              <a:t>stuff</a:t>
            </a:r>
          </a:p>
          <a:p>
            <a:pPr marL="839469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839469" algn="l"/>
                <a:tab pos="5501640" algn="l"/>
                <a:tab pos="5877560" algn="l"/>
              </a:tabLst>
            </a:pPr>
            <a:r>
              <a:rPr sz="4200" spc="-40" dirty="0"/>
              <a:t>Java </a:t>
            </a:r>
            <a:r>
              <a:rPr sz="4200" spc="-25" dirty="0"/>
              <a:t>requires </a:t>
            </a:r>
            <a:r>
              <a:rPr sz="4200" dirty="0"/>
              <a:t>a</a:t>
            </a:r>
            <a:r>
              <a:rPr sz="4200" spc="75" dirty="0"/>
              <a:t> </a:t>
            </a:r>
            <a:r>
              <a:rPr sz="4200" i="1" dirty="0">
                <a:latin typeface="Gill Sans MT"/>
                <a:cs typeface="Gill Sans MT"/>
              </a:rPr>
              <a:t>lot</a:t>
            </a:r>
            <a:r>
              <a:rPr sz="4200" i="1" spc="5" dirty="0">
                <a:latin typeface="Gill Sans MT"/>
                <a:cs typeface="Gill Sans MT"/>
              </a:rPr>
              <a:t> </a:t>
            </a:r>
            <a:r>
              <a:rPr sz="4200" spc="-15" dirty="0"/>
              <a:t>for	</a:t>
            </a:r>
            <a:r>
              <a:rPr sz="4200" dirty="0"/>
              <a:t>a	</a:t>
            </a:r>
            <a:r>
              <a:rPr sz="4200" spc="-5" dirty="0"/>
              <a:t>complete</a:t>
            </a:r>
            <a:r>
              <a:rPr sz="4200" spc="-25" dirty="0"/>
              <a:t> </a:t>
            </a:r>
            <a:r>
              <a:rPr sz="4200" dirty="0"/>
              <a:t>sentence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651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3110" y="5798821"/>
            <a:ext cx="7386955" cy="37134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public class MyClass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{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public static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void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main(String[] args)</a:t>
            </a:r>
            <a:r>
              <a:rPr sz="4200" spc="-9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{</a:t>
            </a:r>
            <a:endParaRPr sz="4200" dirty="0">
              <a:latin typeface="Courier New"/>
              <a:cs typeface="Courier New"/>
            </a:endParaRPr>
          </a:p>
          <a:p>
            <a:pPr marL="129286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}</a:t>
            </a:r>
            <a:endParaRPr sz="4200" dirty="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}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2056" y="6642100"/>
            <a:ext cx="239776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-635" algn="ctr">
              <a:lnSpc>
                <a:spcPts val="4900"/>
              </a:lnSpc>
              <a:spcBef>
                <a:spcPts val="380"/>
              </a:spcBef>
              <a:tabLst>
                <a:tab pos="908050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75" dirty="0">
                <a:latin typeface="Gill Sans MT"/>
                <a:cs typeface="Gill Sans MT"/>
              </a:rPr>
              <a:t>now,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5" dirty="0">
                <a:latin typeface="Gill Sans MT"/>
                <a:cs typeface="Gill Sans MT"/>
              </a:rPr>
              <a:t>magical  i</a:t>
            </a:r>
            <a:r>
              <a:rPr sz="4200" dirty="0">
                <a:latin typeface="Gill Sans MT"/>
                <a:cs typeface="Gill Sans MT"/>
              </a:rPr>
              <a:t>nc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616" y="3556000"/>
            <a:ext cx="902779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214245" marR="5080" indent="-2202180">
              <a:lnSpc>
                <a:spcPts val="9600"/>
              </a:lnSpc>
              <a:spcBef>
                <a:spcPts val="819"/>
              </a:spcBef>
              <a:tabLst>
                <a:tab pos="2257425" algn="l"/>
                <a:tab pos="6614795" algn="l"/>
              </a:tabLst>
            </a:pPr>
            <a:r>
              <a:rPr spc="-5" dirty="0"/>
              <a:t>L</a:t>
            </a:r>
            <a:r>
              <a:rPr dirty="0"/>
              <a:t>et</a:t>
            </a:r>
            <a:r>
              <a:rPr spc="-675" dirty="0"/>
              <a:t>’</a:t>
            </a:r>
            <a:r>
              <a:rPr dirty="0"/>
              <a:t>s		s</a:t>
            </a:r>
            <a:r>
              <a:rPr spc="-5" dirty="0"/>
              <a:t>e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some	c</a:t>
            </a:r>
            <a:r>
              <a:rPr spc="-5" dirty="0"/>
              <a:t>o</a:t>
            </a:r>
            <a:r>
              <a:rPr dirty="0"/>
              <a:t>de!  </a:t>
            </a:r>
            <a:r>
              <a:rPr spc="-5" dirty="0"/>
              <a:t>(in</a:t>
            </a:r>
            <a:r>
              <a:rPr spc="-15" dirty="0"/>
              <a:t> </a:t>
            </a:r>
            <a:r>
              <a:rPr spc="-5" dirty="0"/>
              <a:t>jGrasp)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318" y="3556000"/>
            <a:ext cx="962850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HelloWorld.java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4165600"/>
            <a:ext cx="86620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Java </a:t>
            </a:r>
            <a:r>
              <a:rPr spc="-5" dirty="0"/>
              <a:t>Coding</a:t>
            </a:r>
            <a:r>
              <a:rPr spc="10" dirty="0"/>
              <a:t> </a:t>
            </a:r>
            <a:r>
              <a:rPr spc="-3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lang="en-US" sz="4000" spc="-150" dirty="0">
                <a:solidFill>
                  <a:srgbClr val="FFFFFF"/>
                </a:solidFill>
              </a:rPr>
              <a:t>T</a:t>
            </a:r>
            <a:r>
              <a:rPr sz="4000" spc="-150" dirty="0">
                <a:solidFill>
                  <a:srgbClr val="FFFFFF"/>
                </a:solidFill>
              </a:rPr>
              <a:t>ext  </a:t>
            </a:r>
            <a:r>
              <a:rPr sz="400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di</a:t>
            </a:r>
            <a:r>
              <a:rPr sz="4000" dirty="0">
                <a:solidFill>
                  <a:srgbClr val="FFFFFF"/>
                </a:solidFill>
              </a:rPr>
              <a:t>t</a:t>
            </a:r>
            <a:r>
              <a:rPr sz="4000" spc="-5" dirty="0">
                <a:solidFill>
                  <a:srgbClr val="FFFFFF"/>
                </a:solidFill>
              </a:rPr>
              <a:t>o</a:t>
            </a:r>
            <a:r>
              <a:rPr sz="4000" dirty="0">
                <a:solidFill>
                  <a:srgbClr val="FFFFFF"/>
                </a:solidFill>
              </a:rPr>
              <a:t>r</a:t>
            </a:r>
            <a:endParaRPr sz="4000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</a:rPr>
              <a:t>Text  </a:t>
            </a:r>
            <a:r>
              <a:rPr sz="400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di</a:t>
            </a:r>
            <a:r>
              <a:rPr sz="4000" dirty="0">
                <a:solidFill>
                  <a:srgbClr val="FFFFFF"/>
                </a:solidFill>
              </a:rPr>
              <a:t>t</a:t>
            </a:r>
            <a:r>
              <a:rPr sz="4000" spc="-5" dirty="0">
                <a:solidFill>
                  <a:srgbClr val="FFFFFF"/>
                </a:solidFill>
              </a:rPr>
              <a:t>o</a:t>
            </a:r>
            <a:r>
              <a:rPr sz="4000" dirty="0">
                <a:solidFill>
                  <a:srgbClr val="FFFFFF"/>
                </a:solidFill>
              </a:rPr>
              <a:t>r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28750" y="1212850"/>
            <a:ext cx="5812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emacs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vi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pico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nano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100" y="647700"/>
            <a:ext cx="163830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8750" y="1212850"/>
            <a:ext cx="5812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emacs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vi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pico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nano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100" y="647700"/>
            <a:ext cx="163830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69852" y="2971800"/>
            <a:ext cx="6530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Microsoft</a:t>
            </a:r>
            <a:r>
              <a:rPr sz="4200" spc="-900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Word, </a:t>
            </a:r>
            <a:r>
              <a:rPr sz="4200" spc="-5" dirty="0">
                <a:latin typeface="Gill Sans MT"/>
                <a:cs typeface="Gill Sans MT"/>
              </a:rPr>
              <a:t>Google Docs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</a:rPr>
              <a:t>Text  </a:t>
            </a:r>
            <a:r>
              <a:rPr sz="400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di</a:t>
            </a:r>
            <a:r>
              <a:rPr sz="4000" dirty="0">
                <a:solidFill>
                  <a:srgbClr val="FFFFFF"/>
                </a:solidFill>
              </a:rPr>
              <a:t>t</a:t>
            </a:r>
            <a:r>
              <a:rPr sz="4000" spc="-5" dirty="0">
                <a:solidFill>
                  <a:srgbClr val="FFFFFF"/>
                </a:solidFill>
              </a:rPr>
              <a:t>o</a:t>
            </a:r>
            <a:r>
              <a:rPr sz="4000" dirty="0">
                <a:solidFill>
                  <a:srgbClr val="FFFFFF"/>
                </a:solidFill>
              </a:rPr>
              <a:t>r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28750" y="1212850"/>
            <a:ext cx="5812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emacs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vi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pico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nano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100" y="647700"/>
            <a:ext cx="1638300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9227" y="2794942"/>
            <a:ext cx="6371590" cy="1050290"/>
          </a:xfrm>
          <a:custGeom>
            <a:avLst/>
            <a:gdLst/>
            <a:ahLst/>
            <a:cxnLst/>
            <a:rect l="l" t="t" r="r" b="b"/>
            <a:pathLst>
              <a:path w="6371590" h="1050289">
                <a:moveTo>
                  <a:pt x="0" y="0"/>
                </a:moveTo>
                <a:lnTo>
                  <a:pt x="6371281" y="1049935"/>
                </a:lnTo>
              </a:path>
            </a:pathLst>
          </a:custGeom>
          <a:ln w="101599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2700" y="2712491"/>
            <a:ext cx="6412230" cy="1161415"/>
          </a:xfrm>
          <a:custGeom>
            <a:avLst/>
            <a:gdLst/>
            <a:ahLst/>
            <a:cxnLst/>
            <a:rect l="l" t="t" r="r" b="b"/>
            <a:pathLst>
              <a:path w="6412230" h="1161414">
                <a:moveTo>
                  <a:pt x="0" y="1161008"/>
                </a:moveTo>
                <a:lnTo>
                  <a:pt x="6411813" y="0"/>
                </a:lnTo>
              </a:path>
            </a:pathLst>
          </a:custGeom>
          <a:ln w="1016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0643" y="2971800"/>
            <a:ext cx="819975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Microsoft</a:t>
            </a:r>
            <a:r>
              <a:rPr sz="4200" spc="-875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Word, </a:t>
            </a:r>
            <a:r>
              <a:rPr sz="4200" spc="-5" dirty="0">
                <a:latin typeface="Gill Sans MT"/>
                <a:cs typeface="Gill Sans MT"/>
              </a:rPr>
              <a:t>Google Docs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600">
              <a:latin typeface="Times New Roman"/>
              <a:cs typeface="Times New Roman"/>
            </a:endParaRPr>
          </a:p>
          <a:p>
            <a:pPr marL="12065" marR="5080" algn="ctr">
              <a:lnSpc>
                <a:spcPct val="136900"/>
              </a:lnSpc>
              <a:tabLst>
                <a:tab pos="1132840" algn="l"/>
              </a:tabLst>
            </a:pPr>
            <a:r>
              <a:rPr sz="4200" spc="-40" dirty="0">
                <a:latin typeface="Gill Sans MT"/>
                <a:cs typeface="Gill Sans MT"/>
              </a:rPr>
              <a:t>Wanted: </a:t>
            </a:r>
            <a:r>
              <a:rPr sz="4200" spc="-5" dirty="0">
                <a:latin typeface="Gill Sans MT"/>
                <a:cs typeface="Gill Sans MT"/>
              </a:rPr>
              <a:t>plain text without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formatting  </a:t>
            </a:r>
            <a:r>
              <a:rPr sz="4200" dirty="0">
                <a:latin typeface="Gill Sans MT"/>
                <a:cs typeface="Gill Sans MT"/>
              </a:rPr>
              <a:t>Also	nice: </a:t>
            </a:r>
            <a:r>
              <a:rPr sz="4200" spc="-5" dirty="0">
                <a:latin typeface="Gill Sans MT"/>
                <a:cs typeface="Gill Sans MT"/>
              </a:rPr>
              <a:t>syntax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highlighting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33350" marR="125730" indent="488315">
              <a:lnSpc>
                <a:spcPts val="4600"/>
              </a:lnSpc>
              <a:spcBef>
                <a:spcPts val="919"/>
              </a:spcBef>
              <a:tabLst>
                <a:tab pos="2184400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5295900"/>
            <a:ext cx="2933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5880100"/>
            <a:ext cx="215900" cy="52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8000" y="5918200"/>
            <a:ext cx="3695700" cy="48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98300" y="5880100"/>
            <a:ext cx="215900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76200" marR="68580" indent="57658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Bytecode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MyCode.clas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07600" y="4178300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621"/>
                </a:moveTo>
                <a:lnTo>
                  <a:pt x="0" y="81657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23780" y="4952962"/>
            <a:ext cx="167640" cy="1676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85791" y="4279900"/>
            <a:ext cx="2023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oduces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83600" y="280670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5295900"/>
            <a:ext cx="2933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5880100"/>
            <a:ext cx="215900" cy="52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8000" y="5918200"/>
            <a:ext cx="3695700" cy="48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98300" y="5880100"/>
            <a:ext cx="215900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76200" marR="68580" indent="57658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Bytecode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MyCode.clas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07600" y="4178300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621"/>
                </a:moveTo>
                <a:lnTo>
                  <a:pt x="0" y="81657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23780" y="4952962"/>
            <a:ext cx="167640" cy="1676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85791" y="4279900"/>
            <a:ext cx="2023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oduces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83600" y="280670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00" y="8140700"/>
            <a:ext cx="4140200" cy="558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7600" y="8724900"/>
            <a:ext cx="1193800" cy="558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725295" marR="271780" indent="-144653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Virtual</a:t>
            </a:r>
            <a:r>
              <a:rPr sz="4000" spc="-6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Machine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(JVM)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2540" y="6413500"/>
            <a:ext cx="697230" cy="1472565"/>
          </a:xfrm>
          <a:custGeom>
            <a:avLst/>
            <a:gdLst/>
            <a:ahLst/>
            <a:cxnLst/>
            <a:rect l="l" t="t" r="r" b="b"/>
            <a:pathLst>
              <a:path w="697229" h="1472565">
                <a:moveTo>
                  <a:pt x="0" y="1472225"/>
                </a:moveTo>
                <a:lnTo>
                  <a:pt x="8150" y="1455008"/>
                </a:lnTo>
                <a:lnTo>
                  <a:pt x="696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52863" y="7794764"/>
            <a:ext cx="151519" cy="187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453934" y="6832600"/>
            <a:ext cx="3096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Gill Sans MT"/>
                <a:cs typeface="Gill Sans MT"/>
              </a:rPr>
              <a:t>Executed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228" y="2501900"/>
            <a:ext cx="8358372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Programming languages are a lot like human languages in that they have syntax rules.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144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5295900"/>
            <a:ext cx="2933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5880100"/>
            <a:ext cx="215900" cy="52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8000" y="5918200"/>
            <a:ext cx="3695700" cy="48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98300" y="5880100"/>
            <a:ext cx="215900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76200" marR="68580" indent="57658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Bytecode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MyCode.clas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07600" y="4178300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621"/>
                </a:moveTo>
                <a:lnTo>
                  <a:pt x="0" y="81657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23780" y="4952962"/>
            <a:ext cx="167640" cy="1676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85791" y="4279900"/>
            <a:ext cx="2023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oduces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83600" y="280670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00" y="8140700"/>
            <a:ext cx="4140200" cy="558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7600" y="8724900"/>
            <a:ext cx="1193800" cy="558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725295" marR="271780" indent="-144653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Virtual</a:t>
            </a:r>
            <a:r>
              <a:rPr sz="4000" spc="-6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Machine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(JVM)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2540" y="6413500"/>
            <a:ext cx="697230" cy="1472565"/>
          </a:xfrm>
          <a:custGeom>
            <a:avLst/>
            <a:gdLst/>
            <a:ahLst/>
            <a:cxnLst/>
            <a:rect l="l" t="t" r="r" b="b"/>
            <a:pathLst>
              <a:path w="697229" h="1472565">
                <a:moveTo>
                  <a:pt x="0" y="1472225"/>
                </a:moveTo>
                <a:lnTo>
                  <a:pt x="8150" y="1455008"/>
                </a:lnTo>
                <a:lnTo>
                  <a:pt x="696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52863" y="7794764"/>
            <a:ext cx="151519" cy="187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453934" y="6832600"/>
            <a:ext cx="3096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Gill Sans MT"/>
                <a:cs typeface="Gill Sans MT"/>
              </a:rPr>
              <a:t>Executed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800" y="7988300"/>
            <a:ext cx="4140200" cy="1270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4000" y="8140700"/>
            <a:ext cx="3721100" cy="5588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00" y="8724900"/>
            <a:ext cx="4000500" cy="558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800" y="79883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3820" marR="76200" indent="144780">
              <a:lnSpc>
                <a:spcPts val="4600"/>
              </a:lnSpc>
              <a:spcBef>
                <a:spcPts val="52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Operating System  </a:t>
            </a:r>
            <a:r>
              <a:rPr sz="4000" spc="-10" dirty="0">
                <a:solidFill>
                  <a:srgbClr val="FFFFFF"/>
                </a:solidFill>
                <a:latin typeface="Gill Sans MT"/>
                <a:cs typeface="Gill Sans MT"/>
              </a:rPr>
              <a:t>(Windows,</a:t>
            </a:r>
            <a:r>
              <a:rPr sz="4000" spc="-4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Gill Sans MT"/>
                <a:cs typeface="Gill Sans MT"/>
              </a:rPr>
              <a:t>Linux...)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15428" y="8648700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9050" y="0"/>
                </a:lnTo>
                <a:lnTo>
                  <a:pt x="1424971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08748" y="85648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167640" y="0"/>
                </a:moveTo>
                <a:lnTo>
                  <a:pt x="0" y="83820"/>
                </a:lnTo>
                <a:lnTo>
                  <a:pt x="167640" y="167640"/>
                </a:lnTo>
                <a:lnTo>
                  <a:pt x="125730" y="8382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430067" y="7207250"/>
            <a:ext cx="108648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62255" marR="5080" indent="-250190">
              <a:lnSpc>
                <a:spcPts val="4900"/>
              </a:lnSpc>
              <a:spcBef>
                <a:spcPts val="380"/>
              </a:spcBef>
            </a:pPr>
            <a:r>
              <a:rPr sz="4200" dirty="0">
                <a:latin typeface="Gill Sans MT"/>
                <a:cs typeface="Gill Sans MT"/>
              </a:rPr>
              <a:t>Runs  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9265" y="2616200"/>
            <a:ext cx="7095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87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9265" y="2616200"/>
            <a:ext cx="7095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9A9B4-A8B5-4C1A-B359-0D4F27BE8852}"/>
              </a:ext>
            </a:extLst>
          </p:cNvPr>
          <p:cNvSpPr/>
          <p:nvPr/>
        </p:nvSpPr>
        <p:spPr>
          <a:xfrm>
            <a:off x="3693903" y="4582636"/>
            <a:ext cx="5606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Megan </a:t>
            </a:r>
            <a:r>
              <a:rPr lang="en-US" sz="4200" spc="-15" dirty="0">
                <a:solidFill>
                  <a:prstClr val="black"/>
                </a:solidFill>
                <a:latin typeface="Gill Sans MT"/>
                <a:cs typeface="Gill Sans MT"/>
              </a:rPr>
              <a:t>goes </a:t>
            </a:r>
            <a:r>
              <a:rPr lang="en-US" sz="4200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the</a:t>
            </a:r>
            <a:r>
              <a:rPr lang="en-US" sz="4200" spc="-2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store.</a:t>
            </a:r>
            <a:endParaRPr lang="en-US" sz="4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0" y="3860800"/>
            <a:ext cx="16383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49265" y="2616200"/>
            <a:ext cx="7095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90F2B-E0F5-439A-9C11-811144585D09}"/>
              </a:ext>
            </a:extLst>
          </p:cNvPr>
          <p:cNvSpPr/>
          <p:nvPr/>
        </p:nvSpPr>
        <p:spPr>
          <a:xfrm>
            <a:off x="3674729" y="4584700"/>
            <a:ext cx="5606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Megan </a:t>
            </a:r>
            <a:r>
              <a:rPr lang="en-US" sz="4200" spc="-15" dirty="0">
                <a:solidFill>
                  <a:prstClr val="black"/>
                </a:solidFill>
                <a:latin typeface="Gill Sans MT"/>
                <a:cs typeface="Gill Sans MT"/>
              </a:rPr>
              <a:t>goes </a:t>
            </a:r>
            <a:r>
              <a:rPr lang="en-US" sz="4200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the</a:t>
            </a:r>
            <a:r>
              <a:rPr lang="en-US" sz="4200" spc="-2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store.</a:t>
            </a:r>
            <a:endParaRPr lang="en-US" sz="4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0" y="3860800"/>
            <a:ext cx="16383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0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7397" y="7200900"/>
            <a:ext cx="5555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spc="-20" dirty="0">
                <a:latin typeface="Gill Sans MT"/>
                <a:cs typeface="Gill Sans MT"/>
              </a:rPr>
              <a:t>store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Megan.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9265" y="2616200"/>
            <a:ext cx="7095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216D7-8B0C-44FC-9CE1-0C9C1BF80FCC}"/>
              </a:ext>
            </a:extLst>
          </p:cNvPr>
          <p:cNvSpPr/>
          <p:nvPr/>
        </p:nvSpPr>
        <p:spPr>
          <a:xfrm>
            <a:off x="3645306" y="4559300"/>
            <a:ext cx="5606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Megan </a:t>
            </a:r>
            <a:r>
              <a:rPr lang="en-US" sz="4200" spc="-15" dirty="0">
                <a:solidFill>
                  <a:prstClr val="black"/>
                </a:solidFill>
                <a:latin typeface="Gill Sans MT"/>
                <a:cs typeface="Gill Sans MT"/>
              </a:rPr>
              <a:t>goes </a:t>
            </a:r>
            <a:r>
              <a:rPr lang="en-US" sz="4200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the</a:t>
            </a:r>
            <a:r>
              <a:rPr lang="en-US" sz="4200" spc="-2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store.</a:t>
            </a:r>
            <a:endParaRPr lang="en-US" sz="4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7397" y="7200900"/>
            <a:ext cx="5555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spc="-20" dirty="0">
                <a:latin typeface="Gill Sans MT"/>
                <a:cs typeface="Gill Sans MT"/>
              </a:rPr>
              <a:t>store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Megan.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00" y="3860800"/>
            <a:ext cx="16383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0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3840" y="6591498"/>
            <a:ext cx="5043170" cy="2127885"/>
          </a:xfrm>
          <a:custGeom>
            <a:avLst/>
            <a:gdLst/>
            <a:ahLst/>
            <a:cxnLst/>
            <a:rect l="l" t="t" r="r" b="b"/>
            <a:pathLst>
              <a:path w="5043170" h="2127884">
                <a:moveTo>
                  <a:pt x="0" y="0"/>
                </a:moveTo>
                <a:lnTo>
                  <a:pt x="5042693" y="2127397"/>
                </a:lnTo>
              </a:path>
            </a:pathLst>
          </a:custGeom>
          <a:ln w="1016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3640" y="6526608"/>
            <a:ext cx="5069205" cy="2314575"/>
          </a:xfrm>
          <a:custGeom>
            <a:avLst/>
            <a:gdLst/>
            <a:ahLst/>
            <a:cxnLst/>
            <a:rect l="l" t="t" r="r" b="b"/>
            <a:pathLst>
              <a:path w="5069205" h="2314575">
                <a:moveTo>
                  <a:pt x="0" y="2314575"/>
                </a:moveTo>
                <a:lnTo>
                  <a:pt x="5068638" y="0"/>
                </a:lnTo>
              </a:path>
            </a:pathLst>
          </a:custGeom>
          <a:ln w="1016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9265" y="2616200"/>
            <a:ext cx="7095490" cy="255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873</Words>
  <Application>Microsoft Office PowerPoint</Application>
  <PresentationFormat>Custom</PresentationFormat>
  <Paragraphs>192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2  Maryam Jalali     Slides adapted from Dr. Kyle Dewey</vt:lpstr>
      <vt:lpstr>Programming Languages  as Natural Languages</vt:lpstr>
      <vt:lpstr>Syntax</vt:lpstr>
      <vt:lpstr>Programming languages are a lot like human languages in that they have syntax rules.</vt:lpstr>
      <vt:lpstr>Syntax</vt:lpstr>
      <vt:lpstr>Syntax</vt:lpstr>
      <vt:lpstr>Syntax</vt:lpstr>
      <vt:lpstr>Syntax</vt:lpstr>
      <vt:lpstr>Syntax</vt:lpstr>
      <vt:lpstr>Example</vt:lpstr>
      <vt:lpstr>Semantics</vt:lpstr>
      <vt:lpstr>Semantics Defines what valid sentences mean</vt:lpstr>
      <vt:lpstr>PowerPoint Presentation</vt:lpstr>
      <vt:lpstr>PowerPoint Presentation</vt:lpstr>
      <vt:lpstr>PowerPoint Presentation</vt:lpstr>
      <vt:lpstr>PowerPoint Presentation</vt:lpstr>
      <vt:lpstr>Semantics Defines what valid sentences mean</vt:lpstr>
      <vt:lpstr>Semantics Defines what valid sentences mean</vt:lpstr>
      <vt:lpstr>Programming Language  Semantics</vt:lpstr>
      <vt:lpstr>Learning a Language</vt:lpstr>
      <vt:lpstr>PowerPoint Presentation</vt:lpstr>
      <vt:lpstr>Learning a Language</vt:lpstr>
      <vt:lpstr>Learning a Language</vt:lpstr>
      <vt:lpstr>Learning a Language</vt:lpstr>
      <vt:lpstr>Learning a Language</vt:lpstr>
      <vt:lpstr>The Point</vt:lpstr>
      <vt:lpstr>The Point</vt:lpstr>
      <vt:lpstr>The Point</vt:lpstr>
      <vt:lpstr>Let’s  see some code!  (in jGrasp)</vt:lpstr>
      <vt:lpstr>Example: HelloWorld.java</vt:lpstr>
      <vt:lpstr>Java Coding Process</vt:lpstr>
      <vt:lpstr>Text  Editor</vt:lpstr>
      <vt:lpstr>Text  Editor</vt:lpstr>
      <vt:lpstr>PowerPoint Presentation</vt:lpstr>
      <vt:lpstr>Text  Editor</vt:lpstr>
      <vt:lpstr>Helps  write</vt:lpstr>
      <vt:lpstr>Helps  write</vt:lpstr>
      <vt:lpstr>Helps  write</vt:lpstr>
      <vt:lpstr>Helps  write</vt:lpstr>
      <vt:lpstr>Helps  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      Slides adapted from Dr. Kyle Dewey</dc:title>
  <dc:creator>Mahdi Ebi</dc:creator>
  <cp:lastModifiedBy>Maryam</cp:lastModifiedBy>
  <cp:revision>16</cp:revision>
  <dcterms:created xsi:type="dcterms:W3CDTF">2020-01-22T22:43:17Z</dcterms:created>
  <dcterms:modified xsi:type="dcterms:W3CDTF">2020-08-16T04:08:17Z</dcterms:modified>
</cp:coreProperties>
</file>