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8"/>
    <p:restoredTop sz="85195" autoAdjust="0"/>
  </p:normalViewPr>
  <p:slideViewPr>
    <p:cSldViewPr>
      <p:cViewPr varScale="1">
        <p:scale>
          <a:sx n="90" d="100"/>
          <a:sy n="90" d="100"/>
        </p:scale>
        <p:origin x="1952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li , Maryam" userId="483c3cc0-c789-4ffb-af5d-c0f6b1e41f75" providerId="ADAL" clId="{DDA62EED-48FB-F742-9BE5-65BC63D4B2C0}"/>
    <pc:docChg chg="modSld">
      <pc:chgData name="Jalali , Maryam" userId="483c3cc0-c789-4ffb-af5d-c0f6b1e41f75" providerId="ADAL" clId="{DDA62EED-48FB-F742-9BE5-65BC63D4B2C0}" dt="2020-10-13T20:40:57.919" v="5" actId="20577"/>
      <pc:docMkLst>
        <pc:docMk/>
      </pc:docMkLst>
      <pc:sldChg chg="modSp mod">
        <pc:chgData name="Jalali , Maryam" userId="483c3cc0-c789-4ffb-af5d-c0f6b1e41f75" providerId="ADAL" clId="{DDA62EED-48FB-F742-9BE5-65BC63D4B2C0}" dt="2020-10-13T19:53:44.405" v="1" actId="14734"/>
        <pc:sldMkLst>
          <pc:docMk/>
          <pc:sldMk cId="0" sldId="269"/>
        </pc:sldMkLst>
        <pc:graphicFrameChg chg="modGraphic">
          <ac:chgData name="Jalali , Maryam" userId="483c3cc0-c789-4ffb-af5d-c0f6b1e41f75" providerId="ADAL" clId="{DDA62EED-48FB-F742-9BE5-65BC63D4B2C0}" dt="2020-10-13T19:53:44.405" v="1" actId="14734"/>
          <ac:graphicFrameMkLst>
            <pc:docMk/>
            <pc:sldMk cId="0" sldId="269"/>
            <ac:graphicFrameMk id="4" creationId="{00000000-0000-0000-0000-000000000000}"/>
          </ac:graphicFrameMkLst>
        </pc:graphicFrameChg>
      </pc:sldChg>
      <pc:sldChg chg="modSp mod">
        <pc:chgData name="Jalali , Maryam" userId="483c3cc0-c789-4ffb-af5d-c0f6b1e41f75" providerId="ADAL" clId="{DDA62EED-48FB-F742-9BE5-65BC63D4B2C0}" dt="2020-10-13T17:13:16.244" v="0" actId="1076"/>
        <pc:sldMkLst>
          <pc:docMk/>
          <pc:sldMk cId="0" sldId="273"/>
        </pc:sldMkLst>
        <pc:graphicFrameChg chg="mod">
          <ac:chgData name="Jalali , Maryam" userId="483c3cc0-c789-4ffb-af5d-c0f6b1e41f75" providerId="ADAL" clId="{DDA62EED-48FB-F742-9BE5-65BC63D4B2C0}" dt="2020-10-13T17:13:16.244" v="0" actId="1076"/>
          <ac:graphicFrameMkLst>
            <pc:docMk/>
            <pc:sldMk cId="0" sldId="273"/>
            <ac:graphicFrameMk id="5" creationId="{00000000-0000-0000-0000-000000000000}"/>
          </ac:graphicFrameMkLst>
        </pc:graphicFrameChg>
      </pc:sldChg>
      <pc:sldChg chg="modSp mod">
        <pc:chgData name="Jalali , Maryam" userId="483c3cc0-c789-4ffb-af5d-c0f6b1e41f75" providerId="ADAL" clId="{DDA62EED-48FB-F742-9BE5-65BC63D4B2C0}" dt="2020-10-13T20:40:57.919" v="5" actId="20577"/>
        <pc:sldMkLst>
          <pc:docMk/>
          <pc:sldMk cId="0" sldId="300"/>
        </pc:sldMkLst>
        <pc:spChg chg="mod">
          <ac:chgData name="Jalali , Maryam" userId="483c3cc0-c789-4ffb-af5d-c0f6b1e41f75" providerId="ADAL" clId="{DDA62EED-48FB-F742-9BE5-65BC63D4B2C0}" dt="2020-10-13T20:40:57.919" v="5" actId="20577"/>
          <ac:spMkLst>
            <pc:docMk/>
            <pc:sldMk cId="0" sldId="300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98D8-8FB7-4963-AE5B-1141FFF6765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BA0CF-CFE3-456F-ACF3-12E67170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8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-High level question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forget </a:t>
            </a:r>
            <a:r>
              <a:rPr lang="en-US" sz="1200" dirty="0">
                <a:latin typeface="Lucida Sans Unicode"/>
                <a:cs typeface="Lucida Sans Unicode"/>
              </a:rPr>
              <a:t>code for a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moment</a:t>
            </a:r>
            <a:endParaRPr lang="en-US" sz="1200" dirty="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3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so </a:t>
            </a:r>
            <a:r>
              <a:rPr lang="en-US" sz="1200" spc="-5" dirty="0">
                <a:latin typeface="Lucida Sans Unicode"/>
                <a:cs typeface="Lucida Sans Unicode"/>
              </a:rPr>
              <a:t>counterintuitive that students generally better understand </a:t>
            </a:r>
            <a:r>
              <a:rPr lang="en-US" sz="1200" dirty="0">
                <a:latin typeface="Lucida Sans Unicode"/>
                <a:cs typeface="Lucida Sans Unicode"/>
              </a:rPr>
              <a:t>while loops if </a:t>
            </a:r>
            <a:r>
              <a:rPr lang="en-US" sz="1200" spc="-5" dirty="0">
                <a:latin typeface="Lucida Sans Unicode"/>
                <a:cs typeface="Lucida Sans Unicode"/>
              </a:rPr>
              <a:t>they are  renamed banana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loops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equivalent </a:t>
            </a:r>
            <a:r>
              <a:rPr lang="en-US" sz="1200" dirty="0">
                <a:latin typeface="Lucida Sans Unicode"/>
                <a:cs typeface="Lucida Sans Unicode"/>
              </a:rPr>
              <a:t>for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9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equivalent </a:t>
            </a:r>
            <a:r>
              <a:rPr lang="en-US" sz="1200" dirty="0">
                <a:latin typeface="Lucida Sans Unicode"/>
                <a:cs typeface="Lucida Sans Unicode"/>
              </a:rPr>
              <a:t>for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95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equivalent </a:t>
            </a:r>
            <a:r>
              <a:rPr lang="en-US" sz="1200" dirty="0">
                <a:latin typeface="Lucida Sans Unicode"/>
                <a:cs typeface="Lucida Sans Unicode"/>
              </a:rPr>
              <a:t>for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04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equivalent </a:t>
            </a:r>
            <a:r>
              <a:rPr lang="en-US" sz="1200" dirty="0">
                <a:latin typeface="Lucida Sans Unicode"/>
                <a:cs typeface="Lucida Sans Unicode"/>
              </a:rPr>
              <a:t>for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0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while:</a:t>
            </a:r>
            <a:r>
              <a:rPr lang="en-US" baseline="0" dirty="0"/>
              <a:t> in other words, it depends on the input</a:t>
            </a:r>
          </a:p>
          <a:p>
            <a:r>
              <a:rPr lang="en-US" baseline="0" dirty="0"/>
              <a:t>Example: Write a loop to compute how many digits are in a given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-Some examples we’ve </a:t>
            </a:r>
            <a:r>
              <a:rPr lang="en-US" sz="1200" spc="-5" dirty="0">
                <a:latin typeface="Lucida Sans Unicode"/>
                <a:cs typeface="Lucida Sans Unicode"/>
              </a:rPr>
              <a:t>seen</a:t>
            </a:r>
            <a:r>
              <a:rPr lang="en-US" sz="1200" spc="-8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already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1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-x++ </a:t>
            </a:r>
            <a:r>
              <a:rPr lang="en-US" sz="1200" spc="-5" dirty="0">
                <a:latin typeface="Lucida Sans Unicode"/>
                <a:cs typeface="Lucida Sans Unicode"/>
              </a:rPr>
              <a:t>returns the current value </a:t>
            </a:r>
            <a:r>
              <a:rPr lang="en-US" sz="1200" dirty="0">
                <a:latin typeface="Lucida Sans Unicode"/>
                <a:cs typeface="Lucida Sans Unicode"/>
              </a:rPr>
              <a:t>of x </a:t>
            </a:r>
            <a:r>
              <a:rPr lang="en-US" sz="1200" spc="-5" dirty="0">
                <a:latin typeface="Lucida Sans Unicode"/>
                <a:cs typeface="Lucida Sans Unicode"/>
              </a:rPr>
              <a:t>then increments </a:t>
            </a:r>
            <a:r>
              <a:rPr lang="en-US" sz="1200" dirty="0">
                <a:latin typeface="Lucida Sans Unicode"/>
                <a:cs typeface="Lucida Sans Unicode"/>
              </a:rPr>
              <a:t>it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later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-++x </a:t>
            </a:r>
            <a:r>
              <a:rPr lang="en-US" sz="1200" spc="-5" dirty="0">
                <a:latin typeface="Lucida Sans Unicode"/>
                <a:cs typeface="Lucida Sans Unicode"/>
              </a:rPr>
              <a:t>increments </a:t>
            </a:r>
            <a:r>
              <a:rPr lang="en-US" sz="1200" dirty="0">
                <a:latin typeface="Lucida Sans Unicode"/>
                <a:cs typeface="Lucida Sans Unicode"/>
              </a:rPr>
              <a:t>x </a:t>
            </a:r>
            <a:r>
              <a:rPr lang="en-US" sz="1200" spc="-5" dirty="0">
                <a:latin typeface="Lucida Sans Unicode"/>
                <a:cs typeface="Lucida Sans Unicode"/>
              </a:rPr>
              <a:t>and then returns the incremented</a:t>
            </a:r>
            <a:r>
              <a:rPr lang="en-US" sz="1200" spc="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value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-Same </a:t>
            </a:r>
            <a:r>
              <a:rPr lang="en-US" sz="1200" spc="-5" dirty="0">
                <a:latin typeface="Lucida Sans Unicode"/>
                <a:cs typeface="Lucida Sans Unicode"/>
              </a:rPr>
              <a:t>reasoning </a:t>
            </a:r>
            <a:r>
              <a:rPr lang="en-US" sz="1200" dirty="0">
                <a:latin typeface="Lucida Sans Unicode"/>
                <a:cs typeface="Lucida Sans Unicode"/>
              </a:rPr>
              <a:t>applies </a:t>
            </a:r>
            <a:r>
              <a:rPr lang="en-US" sz="1200" spc="-5" dirty="0">
                <a:latin typeface="Lucida Sans Unicode"/>
                <a:cs typeface="Lucida Sans Unicode"/>
              </a:rPr>
              <a:t>for </a:t>
            </a:r>
            <a:r>
              <a:rPr lang="en-US" sz="1200" dirty="0">
                <a:latin typeface="Lucida Sans Unicode"/>
                <a:cs typeface="Lucida Sans Unicode"/>
              </a:rPr>
              <a:t>b-- </a:t>
            </a:r>
            <a:r>
              <a:rPr lang="en-US" sz="1200" spc="-5" dirty="0">
                <a:latin typeface="Lucida Sans Unicode"/>
                <a:cs typeface="Lucida Sans Unicode"/>
              </a:rPr>
              <a:t>OR</a:t>
            </a:r>
            <a:r>
              <a:rPr lang="en-US" sz="1200" dirty="0">
                <a:latin typeface="Lucida Sans Unicode"/>
                <a:cs typeface="Lucida Sans Unicode"/>
              </a:rPr>
              <a:t> --b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2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-x++ </a:t>
            </a:r>
            <a:r>
              <a:rPr lang="en-US" sz="1200" spc="-5" dirty="0">
                <a:latin typeface="Lucida Sans Unicode"/>
                <a:cs typeface="Lucida Sans Unicode"/>
              </a:rPr>
              <a:t>returns the current value </a:t>
            </a:r>
            <a:r>
              <a:rPr lang="en-US" sz="1200" dirty="0">
                <a:latin typeface="Lucida Sans Unicode"/>
                <a:cs typeface="Lucida Sans Unicode"/>
              </a:rPr>
              <a:t>of x </a:t>
            </a:r>
            <a:r>
              <a:rPr lang="en-US" sz="1200" spc="-5" dirty="0">
                <a:latin typeface="Lucida Sans Unicode"/>
                <a:cs typeface="Lucida Sans Unicode"/>
              </a:rPr>
              <a:t>then increments </a:t>
            </a:r>
            <a:r>
              <a:rPr lang="en-US" sz="1200" dirty="0">
                <a:latin typeface="Lucida Sans Unicode"/>
                <a:cs typeface="Lucida Sans Unicode"/>
              </a:rPr>
              <a:t>it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later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-++x </a:t>
            </a:r>
            <a:r>
              <a:rPr lang="en-US" sz="1200" spc="-5" dirty="0">
                <a:latin typeface="Lucida Sans Unicode"/>
                <a:cs typeface="Lucida Sans Unicode"/>
              </a:rPr>
              <a:t>increments </a:t>
            </a:r>
            <a:r>
              <a:rPr lang="en-US" sz="1200" dirty="0">
                <a:latin typeface="Lucida Sans Unicode"/>
                <a:cs typeface="Lucida Sans Unicode"/>
              </a:rPr>
              <a:t>x </a:t>
            </a:r>
            <a:r>
              <a:rPr lang="en-US" sz="1200" spc="-5" dirty="0">
                <a:latin typeface="Lucida Sans Unicode"/>
                <a:cs typeface="Lucida Sans Unicode"/>
              </a:rPr>
              <a:t>and then returns the incremented</a:t>
            </a:r>
            <a:r>
              <a:rPr lang="en-US" sz="1200" spc="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value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-Same </a:t>
            </a:r>
            <a:r>
              <a:rPr lang="en-US" sz="1200" spc="-5" dirty="0">
                <a:latin typeface="Lucida Sans Unicode"/>
                <a:cs typeface="Lucida Sans Unicode"/>
              </a:rPr>
              <a:t>reasoning </a:t>
            </a:r>
            <a:r>
              <a:rPr lang="en-US" sz="1200" dirty="0">
                <a:latin typeface="Lucida Sans Unicode"/>
                <a:cs typeface="Lucida Sans Unicode"/>
              </a:rPr>
              <a:t>applies </a:t>
            </a:r>
            <a:r>
              <a:rPr lang="en-US" sz="1200" spc="-5" dirty="0">
                <a:latin typeface="Lucida Sans Unicode"/>
                <a:cs typeface="Lucida Sans Unicode"/>
              </a:rPr>
              <a:t>for </a:t>
            </a:r>
            <a:r>
              <a:rPr lang="en-US" sz="1200" dirty="0">
                <a:latin typeface="Lucida Sans Unicode"/>
                <a:cs typeface="Lucida Sans Unicode"/>
              </a:rPr>
              <a:t>b-- </a:t>
            </a:r>
            <a:r>
              <a:rPr lang="en-US" sz="1200" spc="-5" dirty="0">
                <a:latin typeface="Lucida Sans Unicode"/>
                <a:cs typeface="Lucida Sans Unicode"/>
              </a:rPr>
              <a:t>OR</a:t>
            </a:r>
            <a:r>
              <a:rPr lang="en-US" sz="1200" dirty="0">
                <a:latin typeface="Lucida Sans Unicode"/>
                <a:cs typeface="Lucida Sans Unicode"/>
              </a:rPr>
              <a:t> --b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-High level question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forget </a:t>
            </a:r>
            <a:r>
              <a:rPr lang="en-US" sz="1200" dirty="0">
                <a:latin typeface="Lucida Sans Unicode"/>
                <a:cs typeface="Lucida Sans Unicode"/>
              </a:rPr>
              <a:t>code for a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moment</a:t>
            </a:r>
            <a:endParaRPr lang="en-US" sz="1200" dirty="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9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-High level question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forget </a:t>
            </a:r>
            <a:r>
              <a:rPr lang="en-US" sz="1200" dirty="0">
                <a:latin typeface="Lucida Sans Unicode"/>
                <a:cs typeface="Lucida Sans Unicode"/>
              </a:rPr>
              <a:t>code for a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moment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4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-High level question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forget </a:t>
            </a:r>
            <a:r>
              <a:rPr lang="en-US" sz="1200" dirty="0">
                <a:latin typeface="Lucida Sans Unicode"/>
                <a:cs typeface="Lucida Sans Unicode"/>
              </a:rPr>
              <a:t>code for a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moment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-High level question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forget </a:t>
            </a:r>
            <a:r>
              <a:rPr lang="en-US" sz="1200" dirty="0">
                <a:latin typeface="Lucida Sans Unicode"/>
                <a:cs typeface="Lucida Sans Unicode"/>
              </a:rPr>
              <a:t>code for a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moment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-Extra rules: handling negative values and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method signature </a:t>
            </a:r>
            <a:r>
              <a:rPr lang="en-US" sz="1200" dirty="0">
                <a:latin typeface="Lucida Sans Unicode"/>
                <a:cs typeface="Lucida Sans Unicode"/>
              </a:rPr>
              <a:t>for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2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method signature </a:t>
            </a:r>
            <a:r>
              <a:rPr lang="en-US" sz="1200" dirty="0">
                <a:latin typeface="Lucida Sans Unicode"/>
                <a:cs typeface="Lucida Sans Unicode"/>
              </a:rPr>
              <a:t>for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5" dirty="0" err="1">
                <a:latin typeface="Lucida Sans Unicode"/>
                <a:cs typeface="Lucida Sans Unicode"/>
              </a:rPr>
              <a:t>sorta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it,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this clearly </a:t>
            </a:r>
            <a:r>
              <a:rPr lang="en-US" sz="1200" dirty="0">
                <a:latin typeface="Lucida Sans Unicode"/>
                <a:cs typeface="Lucida Sans Unicode"/>
              </a:rPr>
              <a:t>isn’t </a:t>
            </a:r>
            <a:r>
              <a:rPr lang="en-US" sz="1200" spc="-5" dirty="0">
                <a:latin typeface="Lucida Sans Unicode"/>
                <a:cs typeface="Lucida Sans Unicode"/>
              </a:rPr>
              <a:t>going to </a:t>
            </a:r>
            <a:r>
              <a:rPr lang="en-US" sz="1200" dirty="0">
                <a:latin typeface="Lucida Sans Unicode"/>
                <a:cs typeface="Lucida Sans Unicode"/>
              </a:rPr>
              <a:t>work</a:t>
            </a:r>
            <a:r>
              <a:rPr lang="en-US" sz="1200" spc="13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in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general. We’d have literally  billions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cases.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1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</a:t>
            </a:r>
            <a:r>
              <a:rPr lang="en-US" baseline="0" dirty="0"/>
              <a:t> loop start</a:t>
            </a:r>
          </a:p>
          <a:p>
            <a:r>
              <a:rPr lang="en-US" baseline="0" dirty="0"/>
              <a:t>When should it stop</a:t>
            </a:r>
          </a:p>
          <a:p>
            <a:r>
              <a:rPr lang="en-US" baseline="0" dirty="0"/>
              <a:t>How you make progress toward the ending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BA0CF-CFE3-456F-ACF3-12E671702C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3728" y="203200"/>
            <a:ext cx="8037343" cy="2435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8652" y="-203200"/>
            <a:ext cx="488749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2159000"/>
            <a:ext cx="11574145" cy="6456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3162300"/>
            <a:ext cx="10716260" cy="578748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1</a:t>
            </a:r>
            <a:r>
              <a:rPr lang="en-US" dirty="0"/>
              <a:t>4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>Maryam </a:t>
            </a:r>
            <a:r>
              <a:rPr lang="en-US" sz="3600" spc="-70" dirty="0" err="1"/>
              <a:t>Jalali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 dirty="0"/>
              <a:t>Sides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6865" y="44450"/>
            <a:ext cx="77069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</a:t>
            </a:r>
            <a:r>
              <a:rPr sz="4200" dirty="0">
                <a:latin typeface="Courier New"/>
                <a:cs typeface="Courier New"/>
              </a:rPr>
              <a:t>int  </a:t>
            </a:r>
            <a:r>
              <a:rPr sz="4200" spc="-5" dirty="0">
                <a:latin typeface="Courier New"/>
                <a:cs typeface="Courier New"/>
              </a:rPr>
              <a:t>multiply(int a, int b)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6865" y="18732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6865" y="0"/>
            <a:ext cx="7706995" cy="252889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</a:t>
            </a:r>
            <a:r>
              <a:rPr sz="4200" dirty="0">
                <a:latin typeface="Courier New"/>
                <a:cs typeface="Courier New"/>
              </a:rPr>
              <a:t>int  </a:t>
            </a:r>
            <a:r>
              <a:rPr sz="4200" spc="-5" dirty="0">
                <a:latin typeface="Courier New"/>
                <a:cs typeface="Courier New"/>
              </a:rPr>
              <a:t>multiply(int a, int b)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 marR="32054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switch(b)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6865" y="2381250"/>
            <a:ext cx="6746875" cy="615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286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0;</a:t>
            </a:r>
          </a:p>
          <a:p>
            <a:pPr marL="1292860" marR="2565400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case </a:t>
            </a:r>
            <a:r>
              <a:rPr sz="4200" dirty="0">
                <a:latin typeface="Courier New"/>
                <a:cs typeface="Courier New"/>
              </a:rPr>
              <a:t>1: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a;</a:t>
            </a:r>
          </a:p>
          <a:p>
            <a:pPr marL="6527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652780" marR="1285240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 </a:t>
            </a:r>
            <a:r>
              <a:rPr sz="4200" dirty="0">
                <a:latin typeface="Courier New"/>
                <a:cs typeface="Courier New"/>
              </a:rPr>
              <a:t>a +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3:</a:t>
            </a:r>
          </a:p>
          <a:p>
            <a:pPr marL="129286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return </a:t>
            </a:r>
            <a:r>
              <a:rPr sz="4200" dirty="0">
                <a:latin typeface="Courier New"/>
                <a:cs typeface="Courier New"/>
              </a:rPr>
              <a:t>a + a +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a;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49" y="655319"/>
            <a:ext cx="12621260" cy="26708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640"/>
              </a:spcBef>
              <a:tabLst>
                <a:tab pos="2661920" algn="l"/>
              </a:tabLst>
            </a:pPr>
            <a:r>
              <a:rPr dirty="0"/>
              <a:t>Enter	</a:t>
            </a:r>
            <a:r>
              <a:rPr dirty="0">
                <a:latin typeface="Courier New"/>
                <a:cs typeface="Courier New"/>
              </a:rPr>
              <a:t>while</a:t>
            </a:r>
          </a:p>
          <a:p>
            <a:pPr marL="12065" marR="5080" algn="ctr">
              <a:lnSpc>
                <a:spcPts val="4900"/>
              </a:lnSpc>
              <a:spcBef>
                <a:spcPts val="550"/>
              </a:spcBef>
              <a:tabLst>
                <a:tab pos="3705225" algn="l"/>
                <a:tab pos="6362700" algn="l"/>
              </a:tabLst>
            </a:pPr>
            <a:r>
              <a:rPr sz="4200" dirty="0"/>
              <a:t>Intuition:</a:t>
            </a:r>
            <a:r>
              <a:rPr sz="4200" spc="-420" dirty="0"/>
              <a:t> </a:t>
            </a:r>
            <a:r>
              <a:rPr sz="4200" spc="-5" dirty="0"/>
              <a:t>while</a:t>
            </a:r>
            <a:r>
              <a:rPr sz="4200" dirty="0"/>
              <a:t> a	</a:t>
            </a:r>
            <a:r>
              <a:rPr sz="4200" spc="-5" dirty="0"/>
              <a:t>condition</a:t>
            </a:r>
            <a:r>
              <a:rPr sz="4200" spc="15" dirty="0"/>
              <a:t> </a:t>
            </a:r>
            <a:r>
              <a:rPr sz="4200" spc="-5" dirty="0"/>
              <a:t>is	</a:t>
            </a:r>
            <a:r>
              <a:rPr sz="4200" spc="15" dirty="0"/>
              <a:t>true, </a:t>
            </a:r>
            <a:r>
              <a:rPr sz="4200" spc="-20" dirty="0"/>
              <a:t>execute </a:t>
            </a:r>
            <a:r>
              <a:rPr sz="4200" spc="-5" dirty="0"/>
              <a:t>the </a:t>
            </a:r>
            <a:r>
              <a:rPr sz="4200" spc="-20" dirty="0"/>
              <a:t>given</a:t>
            </a:r>
            <a:r>
              <a:rPr sz="4200" spc="-500" dirty="0"/>
              <a:t> </a:t>
            </a:r>
            <a:r>
              <a:rPr sz="4200" spc="15" dirty="0"/>
              <a:t>code.  </a:t>
            </a:r>
            <a:r>
              <a:rPr sz="4200" spc="-5" dirty="0"/>
              <a:t>Condition </a:t>
            </a:r>
            <a:r>
              <a:rPr sz="4200" spc="-20" dirty="0"/>
              <a:t>checked, </a:t>
            </a:r>
            <a:r>
              <a:rPr sz="4200" spc="-5" dirty="0"/>
              <a:t>all code </a:t>
            </a:r>
            <a:r>
              <a:rPr sz="4200" spc="-15" dirty="0"/>
              <a:t>executed, </a:t>
            </a:r>
            <a:r>
              <a:rPr sz="4200" spc="-5" dirty="0"/>
              <a:t>condition</a:t>
            </a:r>
            <a:r>
              <a:rPr sz="4200" spc="-810" dirty="0"/>
              <a:t> </a:t>
            </a:r>
            <a:r>
              <a:rPr sz="4200" spc="-15" dirty="0"/>
              <a:t>checked...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49" y="655319"/>
            <a:ext cx="12621260" cy="17748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640"/>
              </a:spcBef>
              <a:tabLst>
                <a:tab pos="2661920" algn="l"/>
              </a:tabLst>
            </a:pPr>
            <a:r>
              <a:rPr lang="en-US" sz="6600" dirty="0"/>
              <a:t>Three essential components</a:t>
            </a:r>
            <a:br>
              <a:rPr lang="en-US" dirty="0"/>
            </a:b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83540" y="3771900"/>
            <a:ext cx="12621260" cy="3005951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marL="695960" indent="-685800"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2661920" algn="l"/>
              </a:tabLst>
            </a:pPr>
            <a:r>
              <a:rPr lang="en-US" sz="3600" kern="0" dirty="0"/>
              <a:t>An </a:t>
            </a:r>
            <a:r>
              <a:rPr lang="en-US" sz="3600" i="1" kern="0" dirty="0"/>
              <a:t>initialization</a:t>
            </a:r>
            <a:r>
              <a:rPr lang="en-US" sz="3600" kern="0" dirty="0"/>
              <a:t> statement that specifies how the loop begins</a:t>
            </a:r>
          </a:p>
          <a:p>
            <a:pPr marL="695960" indent="-685800"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2661920" algn="l"/>
              </a:tabLst>
            </a:pPr>
            <a:r>
              <a:rPr lang="en-US" sz="3600" kern="0" dirty="0"/>
              <a:t>A </a:t>
            </a:r>
            <a:r>
              <a:rPr lang="en-US" sz="3600" i="1" kern="0" dirty="0"/>
              <a:t>continuation</a:t>
            </a:r>
            <a:r>
              <a:rPr lang="en-US" sz="3600" kern="0" dirty="0"/>
              <a:t> (or </a:t>
            </a:r>
            <a:r>
              <a:rPr lang="en-US" sz="3600" i="1" kern="0" dirty="0"/>
              <a:t>termination</a:t>
            </a:r>
            <a:r>
              <a:rPr lang="en-US" sz="3600" kern="0" dirty="0"/>
              <a:t>) condition that specifies whether the loop should continue to execute or terminate</a:t>
            </a:r>
          </a:p>
          <a:p>
            <a:pPr marL="695960" indent="-685800"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2661920" algn="l"/>
              </a:tabLst>
            </a:pPr>
            <a:r>
              <a:rPr lang="en-US" sz="3600" kern="0" dirty="0"/>
              <a:t>An </a:t>
            </a:r>
            <a:r>
              <a:rPr lang="en-US" sz="3600" i="1" kern="0" dirty="0"/>
              <a:t>iteration</a:t>
            </a:r>
            <a:r>
              <a:rPr lang="en-US" sz="3600" kern="0" dirty="0"/>
              <a:t> statement that makes progress toward the termination condition</a:t>
            </a:r>
          </a:p>
        </p:txBody>
      </p:sp>
    </p:spTree>
    <p:extLst>
      <p:ext uri="{BB962C8B-B14F-4D97-AF65-F5344CB8AC3E}">
        <p14:creationId xmlns:p14="http://schemas.microsoft.com/office/powerpoint/2010/main" val="359616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49" y="655319"/>
            <a:ext cx="12621260" cy="26708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640"/>
              </a:spcBef>
              <a:tabLst>
                <a:tab pos="2661920" algn="l"/>
              </a:tabLst>
            </a:pPr>
            <a:r>
              <a:rPr dirty="0"/>
              <a:t>Enter	</a:t>
            </a:r>
            <a:r>
              <a:rPr dirty="0">
                <a:latin typeface="Courier New"/>
                <a:cs typeface="Courier New"/>
              </a:rPr>
              <a:t>while</a:t>
            </a:r>
          </a:p>
          <a:p>
            <a:pPr marL="12065" marR="5080" algn="ctr">
              <a:lnSpc>
                <a:spcPts val="4900"/>
              </a:lnSpc>
              <a:spcBef>
                <a:spcPts val="550"/>
              </a:spcBef>
              <a:tabLst>
                <a:tab pos="3705225" algn="l"/>
                <a:tab pos="6362700" algn="l"/>
              </a:tabLst>
            </a:pPr>
            <a:r>
              <a:rPr sz="4200" dirty="0"/>
              <a:t>Intuition:</a:t>
            </a:r>
            <a:r>
              <a:rPr sz="4200" spc="-420" dirty="0"/>
              <a:t> </a:t>
            </a:r>
            <a:r>
              <a:rPr sz="4200" spc="-5" dirty="0"/>
              <a:t>while</a:t>
            </a:r>
            <a:r>
              <a:rPr sz="4200" dirty="0"/>
              <a:t> a	</a:t>
            </a:r>
            <a:r>
              <a:rPr sz="4200" spc="-5" dirty="0"/>
              <a:t>condition</a:t>
            </a:r>
            <a:r>
              <a:rPr sz="4200" spc="15" dirty="0"/>
              <a:t> </a:t>
            </a:r>
            <a:r>
              <a:rPr sz="4200" spc="-5" dirty="0"/>
              <a:t>is	</a:t>
            </a:r>
            <a:r>
              <a:rPr sz="4200" spc="15" dirty="0"/>
              <a:t>true, </a:t>
            </a:r>
            <a:r>
              <a:rPr sz="4200" spc="-20" dirty="0"/>
              <a:t>execute </a:t>
            </a:r>
            <a:r>
              <a:rPr sz="4200" spc="-5" dirty="0"/>
              <a:t>the </a:t>
            </a:r>
            <a:r>
              <a:rPr sz="4200" spc="-20" dirty="0"/>
              <a:t>given</a:t>
            </a:r>
            <a:r>
              <a:rPr sz="4200" spc="-500" dirty="0"/>
              <a:t> </a:t>
            </a:r>
            <a:r>
              <a:rPr sz="4200" spc="15" dirty="0"/>
              <a:t>code.  </a:t>
            </a:r>
            <a:r>
              <a:rPr sz="4200" spc="-5" dirty="0"/>
              <a:t>Condition </a:t>
            </a:r>
            <a:r>
              <a:rPr sz="4200" spc="-20" dirty="0"/>
              <a:t>checked, </a:t>
            </a:r>
            <a:r>
              <a:rPr sz="4200" spc="-5" dirty="0"/>
              <a:t>all code </a:t>
            </a:r>
            <a:r>
              <a:rPr sz="4200" spc="-15" dirty="0"/>
              <a:t>executed, </a:t>
            </a:r>
            <a:r>
              <a:rPr sz="4200" spc="-5" dirty="0"/>
              <a:t>condition</a:t>
            </a:r>
            <a:r>
              <a:rPr sz="4200" spc="-810" dirty="0"/>
              <a:t> </a:t>
            </a:r>
            <a:r>
              <a:rPr sz="4200" spc="-15" dirty="0"/>
              <a:t>checked...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34036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69425"/>
              </p:ext>
            </p:extLst>
          </p:nvPr>
        </p:nvGraphicFramePr>
        <p:xfrm>
          <a:off x="2623412" y="4096184"/>
          <a:ext cx="5344795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4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0;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while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lang="en-US" sz="4200" dirty="0">
                          <a:latin typeface="Courier New"/>
                          <a:cs typeface="Courier New"/>
                        </a:rPr>
                        <a:t>&lt;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10)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42462" y="5213350"/>
            <a:ext cx="7974738" cy="19037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System.out.println(x);  </a:t>
            </a:r>
            <a:r>
              <a:rPr lang="en-US" sz="4200" dirty="0">
                <a:latin typeface="Courier New"/>
                <a:cs typeface="Courier New"/>
              </a:rPr>
              <a:t>x = x +</a:t>
            </a:r>
            <a:r>
              <a:rPr lang="en-US" sz="4200" spc="-45" dirty="0">
                <a:latin typeface="Courier New"/>
                <a:cs typeface="Courier New"/>
              </a:rPr>
              <a:t> </a:t>
            </a:r>
            <a:r>
              <a:rPr lang="en-US" sz="4200" dirty="0">
                <a:latin typeface="Courier New"/>
                <a:cs typeface="Courier New"/>
              </a:rPr>
              <a:t>1;</a:t>
            </a:r>
            <a:endParaRPr sz="4200" dirty="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54" y="3657600"/>
            <a:ext cx="12509500" cy="226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830"/>
              </a:lnSpc>
              <a:spcBef>
                <a:spcPts val="100"/>
              </a:spcBef>
            </a:pPr>
            <a:r>
              <a:rPr sz="7800" spc="-5" dirty="0"/>
              <a:t>Example:</a:t>
            </a:r>
            <a:endParaRPr sz="7800"/>
          </a:p>
          <a:p>
            <a:pPr algn="ctr">
              <a:lnSpc>
                <a:spcPts val="8830"/>
              </a:lnSpc>
            </a:pPr>
            <a:r>
              <a:rPr sz="7800" dirty="0">
                <a:latin typeface="Courier New"/>
                <a:cs typeface="Courier New"/>
              </a:rPr>
              <a:t>WhileXLessThan10.java</a:t>
            </a:r>
            <a:endParaRPr sz="7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26" y="3695700"/>
            <a:ext cx="1260094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8450"/>
              </a:lnSpc>
              <a:spcBef>
                <a:spcPts val="100"/>
              </a:spcBef>
            </a:pPr>
            <a:r>
              <a:rPr sz="7500" spc="-15" dirty="0"/>
              <a:t>Revisiting</a:t>
            </a:r>
            <a:r>
              <a:rPr sz="7500" spc="-10" dirty="0"/>
              <a:t> </a:t>
            </a:r>
            <a:r>
              <a:rPr sz="7500" spc="-5" dirty="0"/>
              <a:t>Multiplication:</a:t>
            </a:r>
            <a:endParaRPr sz="7500"/>
          </a:p>
          <a:p>
            <a:pPr algn="ctr">
              <a:lnSpc>
                <a:spcPts val="8450"/>
              </a:lnSpc>
            </a:pPr>
            <a:r>
              <a:rPr sz="7500" dirty="0">
                <a:latin typeface="Courier New"/>
                <a:cs typeface="Courier New"/>
              </a:rPr>
              <a:t>MultiplyWithWhile.java</a:t>
            </a:r>
            <a:endParaRPr sz="75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0807" y="723900"/>
            <a:ext cx="64630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Courier New"/>
                <a:cs typeface="Courier New"/>
              </a:rPr>
              <a:t>while</a:t>
            </a:r>
            <a:r>
              <a:rPr sz="8400" spc="-2810" dirty="0">
                <a:latin typeface="Courier New"/>
                <a:cs typeface="Courier New"/>
              </a:rPr>
              <a:t> </a:t>
            </a:r>
            <a:r>
              <a:rPr sz="8400" spc="-80" dirty="0">
                <a:latin typeface="Gill Sans MT"/>
                <a:cs typeface="Gill Sans MT"/>
              </a:rPr>
              <a:t>Caveat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8527" y="1892300"/>
            <a:ext cx="9737725" cy="132087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259965" marR="5080" indent="-2247900">
              <a:lnSpc>
                <a:spcPts val="5000"/>
              </a:lnSpc>
              <a:spcBef>
                <a:spcPts val="300"/>
              </a:spcBef>
              <a:tabLst>
                <a:tab pos="6432550" algn="l"/>
                <a:tab pos="8446135" algn="l"/>
              </a:tabLst>
            </a:pP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unterintuiti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spc="-340" dirty="0">
                <a:latin typeface="Gill Sans MT"/>
                <a:cs typeface="Gill Sans MT"/>
              </a:rPr>
              <a:t>y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lang="en-US"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b="1" spc="245" dirty="0">
                <a:latin typeface="Gill Sans MT"/>
                <a:cs typeface="Gill Sans MT"/>
              </a:rPr>
              <a:t>no</a:t>
            </a:r>
            <a:r>
              <a:rPr sz="4200" b="1" spc="175" dirty="0">
                <a:latin typeface="Gill Sans MT"/>
                <a:cs typeface="Gill Sans MT"/>
              </a:rPr>
              <a:t>t</a:t>
            </a:r>
            <a:r>
              <a:rPr sz="4200" b="1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ex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ct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n:  </a:t>
            </a:r>
            <a:r>
              <a:rPr sz="4200" spc="-5" dirty="0">
                <a:latin typeface="Gill Sans MT"/>
                <a:cs typeface="Gill Sans MT"/>
              </a:rPr>
              <a:t>“while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true”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807" y="723900"/>
            <a:ext cx="64630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while</a:t>
            </a:r>
            <a:r>
              <a:rPr spc="-2810" dirty="0">
                <a:latin typeface="Courier New"/>
                <a:cs typeface="Courier New"/>
              </a:rPr>
              <a:t> </a:t>
            </a:r>
            <a:r>
              <a:rPr spc="-80" dirty="0"/>
              <a:t>Caveat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8527" y="1892300"/>
            <a:ext cx="9737725" cy="132087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259965" marR="5080" indent="-2247900">
              <a:lnSpc>
                <a:spcPts val="5000"/>
              </a:lnSpc>
              <a:spcBef>
                <a:spcPts val="300"/>
              </a:spcBef>
              <a:tabLst>
                <a:tab pos="6432550" algn="l"/>
                <a:tab pos="8446135" algn="l"/>
              </a:tabLst>
            </a:pP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unterintuiti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spc="-340" dirty="0">
                <a:latin typeface="Gill Sans MT"/>
                <a:cs typeface="Gill Sans MT"/>
              </a:rPr>
              <a:t>y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lang="en-US"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b="1" spc="245" dirty="0">
                <a:latin typeface="Gill Sans MT"/>
                <a:cs typeface="Gill Sans MT"/>
              </a:rPr>
              <a:t>no</a:t>
            </a:r>
            <a:r>
              <a:rPr sz="4200" b="1" spc="175" dirty="0">
                <a:latin typeface="Gill Sans MT"/>
                <a:cs typeface="Gill Sans MT"/>
              </a:rPr>
              <a:t>t</a:t>
            </a:r>
            <a:r>
              <a:rPr sz="4200" b="1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ex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ct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me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n:  </a:t>
            </a:r>
            <a:r>
              <a:rPr sz="4200" spc="-5" dirty="0">
                <a:latin typeface="Gill Sans MT"/>
                <a:cs typeface="Gill Sans MT"/>
              </a:rPr>
              <a:t>“while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true”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339768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09230"/>
              </p:ext>
            </p:extLst>
          </p:nvPr>
        </p:nvGraphicFramePr>
        <p:xfrm>
          <a:off x="2007616" y="3715335"/>
          <a:ext cx="4864100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4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0;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while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&lt;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5)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52600" y="4908550"/>
            <a:ext cx="9245600" cy="2494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32512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System.out.println(“hi”);  x =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10;</a:t>
            </a: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429000"/>
            <a:ext cx="6509384" cy="441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ts val="4495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Loops</a:t>
            </a:r>
            <a:endParaRPr sz="4200" dirty="0">
              <a:latin typeface="Gill Sans MT"/>
              <a:cs typeface="Gill Sans MT"/>
            </a:endParaRPr>
          </a:p>
          <a:p>
            <a:pPr marL="1498600" lvl="1" indent="-571500">
              <a:lnSpc>
                <a:spcPts val="7345"/>
              </a:lnSpc>
              <a:buSzPct val="170238"/>
              <a:buChar char="•"/>
              <a:tabLst>
                <a:tab pos="1498600" algn="l"/>
              </a:tabLst>
            </a:pPr>
            <a:r>
              <a:rPr sz="4200" dirty="0">
                <a:latin typeface="Courier New"/>
                <a:cs typeface="Courier New"/>
              </a:rPr>
              <a:t>while</a:t>
            </a:r>
          </a:p>
          <a:p>
            <a:pPr marL="1498600" lvl="1" indent="-571500">
              <a:lnSpc>
                <a:spcPts val="7200"/>
              </a:lnSpc>
              <a:buSzPct val="170238"/>
              <a:buChar char="•"/>
              <a:tabLst>
                <a:tab pos="1498600" algn="l"/>
              </a:tabLst>
            </a:pPr>
            <a:r>
              <a:rPr sz="4200" dirty="0">
                <a:latin typeface="Courier New"/>
                <a:cs typeface="Courier New"/>
              </a:rPr>
              <a:t>for</a:t>
            </a:r>
          </a:p>
          <a:p>
            <a:pPr marL="1498600" lvl="1" indent="-571500">
              <a:lnSpc>
                <a:spcPts val="7890"/>
              </a:lnSpc>
              <a:buSzPct val="170238"/>
              <a:buChar char="•"/>
              <a:tabLst>
                <a:tab pos="1498600" algn="l"/>
              </a:tabLst>
            </a:pPr>
            <a:r>
              <a:rPr sz="4200" dirty="0">
                <a:latin typeface="Courier New"/>
                <a:cs typeface="Courier New"/>
              </a:rPr>
              <a:t>do...while</a:t>
            </a:r>
          </a:p>
          <a:p>
            <a:pPr marL="609600" indent="-571500">
              <a:lnSpc>
                <a:spcPct val="100000"/>
              </a:lnSpc>
              <a:spcBef>
                <a:spcPts val="197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5" dirty="0">
                <a:latin typeface="Gill Sans MT"/>
                <a:cs typeface="Gill Sans MT"/>
              </a:rPr>
              <a:t>Shorthand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updates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807" y="723900"/>
            <a:ext cx="64630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while</a:t>
            </a:r>
            <a:r>
              <a:rPr spc="-2810" dirty="0">
                <a:latin typeface="Courier New"/>
                <a:cs typeface="Courier New"/>
              </a:rPr>
              <a:t> </a:t>
            </a:r>
            <a:r>
              <a:rPr spc="-80" dirty="0"/>
              <a:t>Caveat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39768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8526" y="1892300"/>
            <a:ext cx="11376273" cy="74218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259965" marR="1546860" indent="-2247900">
              <a:lnSpc>
                <a:spcPts val="5000"/>
              </a:lnSpc>
              <a:spcBef>
                <a:spcPts val="300"/>
              </a:spcBef>
              <a:tabLst>
                <a:tab pos="6432550" algn="l"/>
                <a:tab pos="8446135" algn="l"/>
              </a:tabLst>
            </a:pP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unterintuiti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spc="-340" dirty="0">
                <a:latin typeface="Gill Sans MT"/>
                <a:cs typeface="Gill Sans MT"/>
              </a:rPr>
              <a:t>y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lang="en-US"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b="1" spc="245" dirty="0">
                <a:latin typeface="Gill Sans MT"/>
                <a:cs typeface="Gill Sans MT"/>
              </a:rPr>
              <a:t>no</a:t>
            </a:r>
            <a:r>
              <a:rPr sz="4200" b="1" spc="175" dirty="0">
                <a:latin typeface="Gill Sans MT"/>
                <a:cs typeface="Gill Sans MT"/>
              </a:rPr>
              <a:t>t</a:t>
            </a:r>
            <a:r>
              <a:rPr sz="4200" b="1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ex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ct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me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n:  </a:t>
            </a:r>
            <a:r>
              <a:rPr sz="4200" spc="-5" dirty="0">
                <a:latin typeface="Gill Sans MT"/>
                <a:cs typeface="Gill Sans MT"/>
              </a:rPr>
              <a:t>“while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true”</a:t>
            </a:r>
          </a:p>
          <a:p>
            <a:pPr marL="136525">
              <a:lnSpc>
                <a:spcPts val="4945"/>
              </a:lnSpc>
              <a:spcBef>
                <a:spcPts val="3950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0;</a:t>
            </a:r>
          </a:p>
          <a:p>
            <a:pPr marL="136525">
              <a:lnSpc>
                <a:spcPts val="4800"/>
              </a:lnSpc>
              <a:tabLst>
                <a:tab pos="8383905" algn="l"/>
              </a:tabLst>
            </a:pPr>
            <a:r>
              <a:rPr sz="4200" spc="-5" dirty="0">
                <a:latin typeface="Courier New"/>
                <a:cs typeface="Courier New"/>
              </a:rPr>
              <a:t>while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x &lt; 5</a:t>
            </a:r>
            <a:r>
              <a:rPr sz="4200" dirty="0">
                <a:latin typeface="Courier New"/>
                <a:cs typeface="Courier New"/>
              </a:rPr>
              <a:t>) {</a:t>
            </a:r>
            <a:r>
              <a:rPr sz="4200" spc="-2039" dirty="0"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Condition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only	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checked</a:t>
            </a:r>
            <a:r>
              <a:rPr sz="4200" spc="-7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25" dirty="0">
                <a:solidFill>
                  <a:srgbClr val="FF4013"/>
                </a:solidFill>
                <a:latin typeface="Gill Sans MT"/>
                <a:cs typeface="Gill Sans MT"/>
              </a:rPr>
              <a:t>here</a:t>
            </a:r>
            <a:endParaRPr sz="4200" dirty="0">
              <a:latin typeface="Gill Sans MT"/>
              <a:cs typeface="Gill Sans MT"/>
            </a:endParaRPr>
          </a:p>
          <a:p>
            <a:pPr marL="776605" marR="2492375">
              <a:lnSpc>
                <a:spcPts val="4800"/>
              </a:lnSpc>
              <a:spcBef>
                <a:spcPts val="215"/>
              </a:spcBef>
            </a:pPr>
            <a:r>
              <a:rPr sz="4200" dirty="0">
                <a:latin typeface="Courier New"/>
                <a:cs typeface="Courier New"/>
              </a:rPr>
              <a:t>System.out.println(“hi”);  x =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10;</a:t>
            </a:r>
          </a:p>
          <a:p>
            <a:pPr marL="77660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</a:t>
            </a:r>
          </a:p>
          <a:p>
            <a:pPr marL="13652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4178935" marR="5719445" indent="6350">
              <a:lnSpc>
                <a:spcPct val="92300"/>
              </a:lnSpc>
              <a:spcBef>
                <a:spcPts val="1095"/>
              </a:spcBef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Print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: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hi  bye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274" y="762000"/>
            <a:ext cx="81724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0444" algn="l"/>
              </a:tabLst>
            </a:pPr>
            <a:r>
              <a:rPr dirty="0"/>
              <a:t>A	</a:t>
            </a:r>
            <a:r>
              <a:rPr spc="-5" dirty="0"/>
              <a:t>Pattern</a:t>
            </a:r>
            <a:r>
              <a:rPr spc="-60" dirty="0"/>
              <a:t> </a:t>
            </a:r>
            <a:r>
              <a:rPr spc="-5" dirty="0"/>
              <a:t>Emerges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390900"/>
            <a:ext cx="1027176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1891030" algn="l"/>
              </a:tabLst>
            </a:pPr>
            <a:r>
              <a:rPr sz="4200" spc="-25" dirty="0">
                <a:latin typeface="Gill Sans MT"/>
                <a:cs typeface="Gill Sans MT"/>
              </a:rPr>
              <a:t>Many	</a:t>
            </a:r>
            <a:r>
              <a:rPr sz="4200" spc="-5" dirty="0">
                <a:latin typeface="Gill Sans MT"/>
                <a:cs typeface="Gill Sans MT"/>
              </a:rPr>
              <a:t>loops</a:t>
            </a:r>
            <a:r>
              <a:rPr sz="4200" spc="-10" dirty="0">
                <a:latin typeface="Gill Sans MT"/>
                <a:cs typeface="Gill Sans MT"/>
              </a:rPr>
              <a:t> commonly: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3655060" algn="l"/>
              </a:tabLst>
            </a:pPr>
            <a:r>
              <a:rPr sz="4200" dirty="0">
                <a:latin typeface="Gill Sans MT"/>
                <a:cs typeface="Gill Sans MT"/>
              </a:rPr>
              <a:t>Do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some	</a:t>
            </a:r>
            <a:r>
              <a:rPr sz="4200" spc="20" dirty="0">
                <a:latin typeface="Gill Sans MT"/>
                <a:cs typeface="Gill Sans MT"/>
              </a:rPr>
              <a:t>sort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initialization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4349750" algn="l"/>
              </a:tabLst>
            </a:pPr>
            <a:r>
              <a:rPr sz="4200" spc="-5" dirty="0">
                <a:latin typeface="Gill Sans MT"/>
                <a:cs typeface="Gill Sans MT"/>
              </a:rPr>
              <a:t>Check </a:t>
            </a:r>
            <a:r>
              <a:rPr sz="4200" dirty="0">
                <a:latin typeface="Gill Sans MT"/>
                <a:cs typeface="Gill Sans MT"/>
              </a:rPr>
              <a:t>some	</a:t>
            </a:r>
            <a:r>
              <a:rPr sz="4200" spc="20" dirty="0">
                <a:latin typeface="Gill Sans MT"/>
                <a:cs typeface="Gill Sans MT"/>
              </a:rPr>
              <a:t>sort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4537710" algn="l"/>
                <a:tab pos="8388350" algn="l"/>
              </a:tabLst>
            </a:pPr>
            <a:r>
              <a:rPr sz="4200" spc="-5" dirty="0">
                <a:latin typeface="Gill Sans MT"/>
                <a:cs typeface="Gill Sans MT"/>
              </a:rPr>
              <a:t>Update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some	</a:t>
            </a:r>
            <a:r>
              <a:rPr sz="4200" spc="-5" dirty="0">
                <a:latin typeface="Gill Sans MT"/>
                <a:cs typeface="Gill Sans MT"/>
              </a:rPr>
              <a:t>variables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each	iteration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  <a:tab pos="5779135" algn="l"/>
              </a:tabLst>
            </a:pPr>
            <a:r>
              <a:rPr sz="4200" dirty="0">
                <a:latin typeface="Gill Sans MT"/>
                <a:cs typeface="Gill Sans MT"/>
              </a:rPr>
              <a:t>Special </a:t>
            </a:r>
            <a:r>
              <a:rPr sz="4200" spc="-5" dirty="0">
                <a:latin typeface="Gill Sans MT"/>
                <a:cs typeface="Gill Sans MT"/>
              </a:rPr>
              <a:t>type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loop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dirty="0">
                <a:latin typeface="Gill Sans MT"/>
                <a:cs typeface="Gill Sans MT"/>
              </a:rPr>
              <a:t>this: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for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652" y="0"/>
            <a:ext cx="4887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for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652" y="57677"/>
            <a:ext cx="4887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for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0788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09899"/>
              </p:ext>
            </p:extLst>
          </p:nvPr>
        </p:nvGraphicFramePr>
        <p:xfrm>
          <a:off x="2623412" y="1606984"/>
          <a:ext cx="5184140" cy="1744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4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0;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while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&lt;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10)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lang="en-US" sz="4200" dirty="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360"/>
                        </a:lnSpc>
                      </a:pP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42462" y="2724150"/>
            <a:ext cx="7788502" cy="19037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System.out.println(x);  x = x +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3794" y="2322"/>
            <a:ext cx="4887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for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0788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2462" y="15049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int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x =</a:t>
            </a:r>
            <a:r>
              <a:rPr sz="4200" spc="-10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2462" y="2114550"/>
            <a:ext cx="7974738" cy="251927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while (x </a:t>
            </a:r>
            <a:r>
              <a:rPr sz="4200" dirty="0">
                <a:latin typeface="Courier New"/>
                <a:cs typeface="Courier New"/>
              </a:rPr>
              <a:t>&lt; </a:t>
            </a:r>
            <a:r>
              <a:rPr sz="4200" spc="-5" dirty="0">
                <a:latin typeface="Courier New"/>
                <a:cs typeface="Courier New"/>
              </a:rPr>
              <a:t>10) </a:t>
            </a:r>
            <a:r>
              <a:rPr sz="4200" dirty="0">
                <a:latin typeface="Courier New"/>
                <a:cs typeface="Courier New"/>
              </a:rPr>
              <a:t>{  System.out.println(x);  x = x +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0" y="1504950"/>
            <a:ext cx="26047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Initialization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652" y="0"/>
            <a:ext cx="4887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for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0788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2462" y="15049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3578" y="1423670"/>
            <a:ext cx="26047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Initialization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2462" y="2159000"/>
            <a:ext cx="8965338" cy="244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45"/>
              </a:lnSpc>
              <a:spcBef>
                <a:spcPts val="100"/>
              </a:spcBef>
            </a:pPr>
            <a:r>
              <a:rPr sz="6300" spc="-7" baseline="4629" dirty="0">
                <a:latin typeface="Courier New"/>
                <a:cs typeface="Courier New"/>
              </a:rPr>
              <a:t>while </a:t>
            </a:r>
            <a:r>
              <a:rPr sz="6300" baseline="4629" dirty="0">
                <a:latin typeface="Courier New"/>
                <a:cs typeface="Courier New"/>
              </a:rPr>
              <a:t>(</a:t>
            </a:r>
            <a:r>
              <a:rPr sz="6300" baseline="4629" dirty="0">
                <a:solidFill>
                  <a:srgbClr val="FF4013"/>
                </a:solidFill>
                <a:latin typeface="Courier New"/>
                <a:cs typeface="Courier New"/>
              </a:rPr>
              <a:t>x &lt; 10</a:t>
            </a:r>
            <a:r>
              <a:rPr sz="6300" baseline="4629" dirty="0">
                <a:latin typeface="Courier New"/>
                <a:cs typeface="Courier New"/>
              </a:rPr>
              <a:t>) {</a:t>
            </a:r>
            <a:r>
              <a:rPr sz="6300" spc="-3022" baseline="4629" dirty="0"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Condition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check</a:t>
            </a:r>
            <a:endParaRPr sz="4200" dirty="0">
              <a:latin typeface="Gill Sans MT"/>
              <a:cs typeface="Gill Sans MT"/>
            </a:endParaRPr>
          </a:p>
          <a:p>
            <a:pPr marL="652780" marR="1094740">
              <a:lnSpc>
                <a:spcPts val="4800"/>
              </a:lnSpc>
              <a:spcBef>
                <a:spcPts val="65"/>
              </a:spcBef>
            </a:pPr>
            <a:r>
              <a:rPr sz="4200" dirty="0">
                <a:latin typeface="Courier New"/>
                <a:cs typeface="Courier New"/>
              </a:rPr>
              <a:t>System.out.println(x);  x = x +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652" y="0"/>
            <a:ext cx="4887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for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0788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2462" y="15049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2572" y="1491197"/>
            <a:ext cx="26047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Initialization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7062" y="2159000"/>
            <a:ext cx="8848725" cy="244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4745"/>
              </a:lnSpc>
              <a:spcBef>
                <a:spcPts val="100"/>
              </a:spcBef>
            </a:pPr>
            <a:r>
              <a:rPr sz="6300" spc="-7" baseline="4629" dirty="0">
                <a:latin typeface="Courier New"/>
                <a:cs typeface="Courier New"/>
              </a:rPr>
              <a:t>while </a:t>
            </a:r>
            <a:r>
              <a:rPr sz="6300" baseline="4629" dirty="0">
                <a:latin typeface="Courier New"/>
                <a:cs typeface="Courier New"/>
              </a:rPr>
              <a:t>(x &lt; 10) {</a:t>
            </a:r>
            <a:r>
              <a:rPr sz="6300" spc="-3022" baseline="4629" dirty="0"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Condition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check</a:t>
            </a:r>
            <a:endParaRPr sz="4200" dirty="0">
              <a:latin typeface="Gill Sans MT"/>
              <a:cs typeface="Gill Sans MT"/>
            </a:endParaRPr>
          </a:p>
          <a:p>
            <a:pPr marL="678180">
              <a:lnSpc>
                <a:spcPts val="4745"/>
              </a:lnSpc>
            </a:pPr>
            <a:r>
              <a:rPr sz="4200" dirty="0">
                <a:latin typeface="Courier New"/>
                <a:cs typeface="Courier New"/>
              </a:rPr>
              <a:t>System.out.println(x);</a:t>
            </a:r>
          </a:p>
          <a:p>
            <a:pPr marL="678180">
              <a:lnSpc>
                <a:spcPts val="4695"/>
              </a:lnSpc>
              <a:spcBef>
                <a:spcPts val="210"/>
              </a:spcBef>
            </a:pPr>
            <a:r>
              <a:rPr sz="6300" baseline="5952" dirty="0">
                <a:solidFill>
                  <a:srgbClr val="FF4013"/>
                </a:solidFill>
                <a:latin typeface="Courier New"/>
                <a:cs typeface="Courier New"/>
              </a:rPr>
              <a:t>x = x + 1;</a:t>
            </a:r>
            <a:r>
              <a:rPr sz="6300" spc="-3082" baseline="5952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35" dirty="0">
                <a:solidFill>
                  <a:srgbClr val="FF4013"/>
                </a:solidFill>
                <a:latin typeface="Gill Sans MT"/>
                <a:cs typeface="Gill Sans MT"/>
              </a:rPr>
              <a:t>Variable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update</a:t>
            </a:r>
            <a:endParaRPr sz="4200" dirty="0">
              <a:latin typeface="Gill Sans MT"/>
              <a:cs typeface="Gill Sans MT"/>
            </a:endParaRPr>
          </a:p>
          <a:p>
            <a:pPr marL="38100">
              <a:lnSpc>
                <a:spcPts val="4695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652" y="27940"/>
            <a:ext cx="4887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for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0788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2462" y="15049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5200" y="1506220"/>
            <a:ext cx="26047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Initialization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7062" y="2159000"/>
            <a:ext cx="8848725" cy="244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4745"/>
              </a:lnSpc>
              <a:spcBef>
                <a:spcPts val="100"/>
              </a:spcBef>
            </a:pPr>
            <a:r>
              <a:rPr sz="6300" spc="-7" baseline="4629" dirty="0">
                <a:latin typeface="Courier New"/>
                <a:cs typeface="Courier New"/>
              </a:rPr>
              <a:t>while </a:t>
            </a:r>
            <a:r>
              <a:rPr sz="6300" baseline="4629" dirty="0">
                <a:latin typeface="Courier New"/>
                <a:cs typeface="Courier New"/>
              </a:rPr>
              <a:t>(x &lt; 10) {</a:t>
            </a:r>
            <a:r>
              <a:rPr sz="6300" spc="-3022" baseline="4629" dirty="0"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Condition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check</a:t>
            </a:r>
            <a:endParaRPr sz="4200" dirty="0">
              <a:latin typeface="Gill Sans MT"/>
              <a:cs typeface="Gill Sans MT"/>
            </a:endParaRPr>
          </a:p>
          <a:p>
            <a:pPr marL="678180">
              <a:lnSpc>
                <a:spcPts val="4745"/>
              </a:lnSpc>
            </a:pPr>
            <a:r>
              <a:rPr sz="4200" dirty="0">
                <a:latin typeface="Courier New"/>
                <a:cs typeface="Courier New"/>
              </a:rPr>
              <a:t>System.out.println(x);</a:t>
            </a:r>
          </a:p>
          <a:p>
            <a:pPr marL="678180">
              <a:lnSpc>
                <a:spcPts val="4695"/>
              </a:lnSpc>
              <a:spcBef>
                <a:spcPts val="210"/>
              </a:spcBef>
            </a:pPr>
            <a:r>
              <a:rPr sz="6300" baseline="5952" dirty="0">
                <a:latin typeface="Courier New"/>
                <a:cs typeface="Courier New"/>
              </a:rPr>
              <a:t>x = x + 1;</a:t>
            </a:r>
            <a:r>
              <a:rPr sz="6300" spc="-3082" baseline="5952" dirty="0">
                <a:latin typeface="Courier New"/>
                <a:cs typeface="Courier New"/>
              </a:rPr>
              <a:t> </a:t>
            </a:r>
            <a:r>
              <a:rPr sz="4200" spc="-35" dirty="0">
                <a:solidFill>
                  <a:srgbClr val="FF4013"/>
                </a:solidFill>
                <a:latin typeface="Gill Sans MT"/>
                <a:cs typeface="Gill Sans MT"/>
              </a:rPr>
              <a:t>Variable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update</a:t>
            </a:r>
            <a:endParaRPr sz="4200" dirty="0">
              <a:latin typeface="Gill Sans MT"/>
              <a:cs typeface="Gill Sans MT"/>
            </a:endParaRPr>
          </a:p>
          <a:p>
            <a:pPr marL="38100">
              <a:lnSpc>
                <a:spcPts val="4695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864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600" y="6731000"/>
            <a:ext cx="11548110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for (int </a:t>
            </a:r>
            <a:r>
              <a:rPr sz="4200" dirty="0">
                <a:latin typeface="Courier New"/>
                <a:cs typeface="Courier New"/>
              </a:rPr>
              <a:t>x = </a:t>
            </a:r>
            <a:r>
              <a:rPr sz="4200" spc="-5" dirty="0">
                <a:latin typeface="Courier New"/>
                <a:cs typeface="Courier New"/>
              </a:rPr>
              <a:t>0; </a:t>
            </a:r>
            <a:r>
              <a:rPr sz="4200" dirty="0">
                <a:latin typeface="Courier New"/>
                <a:cs typeface="Courier New"/>
              </a:rPr>
              <a:t>x &lt; </a:t>
            </a:r>
            <a:r>
              <a:rPr sz="4200" spc="-5" dirty="0">
                <a:latin typeface="Courier New"/>
                <a:cs typeface="Courier New"/>
              </a:rPr>
              <a:t>10; </a:t>
            </a:r>
            <a:r>
              <a:rPr sz="4200" dirty="0">
                <a:latin typeface="Courier New"/>
                <a:cs typeface="Courier New"/>
              </a:rPr>
              <a:t>x = x + </a:t>
            </a:r>
            <a:r>
              <a:rPr sz="4200" spc="-5" dirty="0">
                <a:latin typeface="Courier New"/>
                <a:cs typeface="Courier New"/>
              </a:rPr>
              <a:t>1)</a:t>
            </a:r>
            <a:r>
              <a:rPr sz="4200" spc="-1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System.out.println(x);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652" y="27940"/>
            <a:ext cx="4887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for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0788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2462" y="15049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0" y="1506220"/>
            <a:ext cx="26047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Initialization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64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900" y="2159000"/>
            <a:ext cx="11573510" cy="645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8035">
              <a:lnSpc>
                <a:spcPts val="4745"/>
              </a:lnSpc>
              <a:spcBef>
                <a:spcPts val="100"/>
              </a:spcBef>
            </a:pPr>
            <a:r>
              <a:rPr sz="6300" spc="-7" baseline="4629" dirty="0">
                <a:latin typeface="Courier New"/>
                <a:cs typeface="Courier New"/>
              </a:rPr>
              <a:t>while </a:t>
            </a:r>
            <a:r>
              <a:rPr sz="6300" baseline="4629" dirty="0">
                <a:latin typeface="Courier New"/>
                <a:cs typeface="Courier New"/>
              </a:rPr>
              <a:t>(x &lt; 10) {</a:t>
            </a:r>
            <a:r>
              <a:rPr sz="6300" spc="-2992" baseline="4629" dirty="0"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Condition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check</a:t>
            </a:r>
            <a:endParaRPr sz="4200">
              <a:latin typeface="Gill Sans MT"/>
              <a:cs typeface="Gill Sans MT"/>
            </a:endParaRPr>
          </a:p>
          <a:p>
            <a:pPr marL="2698115">
              <a:lnSpc>
                <a:spcPts val="4745"/>
              </a:lnSpc>
            </a:pPr>
            <a:r>
              <a:rPr sz="4200" dirty="0">
                <a:latin typeface="Courier New"/>
                <a:cs typeface="Courier New"/>
              </a:rPr>
              <a:t>System.out.println(x);</a:t>
            </a:r>
            <a:endParaRPr sz="4200">
              <a:latin typeface="Courier New"/>
              <a:cs typeface="Courier New"/>
            </a:endParaRPr>
          </a:p>
          <a:p>
            <a:pPr marL="2698115">
              <a:lnSpc>
                <a:spcPts val="4695"/>
              </a:lnSpc>
              <a:spcBef>
                <a:spcPts val="210"/>
              </a:spcBef>
            </a:pPr>
            <a:r>
              <a:rPr sz="6300" baseline="5952" dirty="0">
                <a:latin typeface="Courier New"/>
                <a:cs typeface="Courier New"/>
              </a:rPr>
              <a:t>x = x + 1;</a:t>
            </a:r>
            <a:r>
              <a:rPr sz="6300" spc="-3075" baseline="5952" dirty="0">
                <a:latin typeface="Courier New"/>
                <a:cs typeface="Courier New"/>
              </a:rPr>
              <a:t> </a:t>
            </a:r>
            <a:r>
              <a:rPr sz="4200" spc="-35" dirty="0">
                <a:solidFill>
                  <a:srgbClr val="FF4013"/>
                </a:solidFill>
                <a:latin typeface="Gill Sans MT"/>
                <a:cs typeface="Gill Sans MT"/>
              </a:rPr>
              <a:t>Variable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update</a:t>
            </a:r>
            <a:endParaRPr sz="4200">
              <a:latin typeface="Gill Sans MT"/>
              <a:cs typeface="Gill Sans MT"/>
            </a:endParaRPr>
          </a:p>
          <a:p>
            <a:pPr marL="2058035">
              <a:lnSpc>
                <a:spcPts val="4695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Initialization</a:t>
            </a:r>
            <a:endParaRPr sz="4200">
              <a:latin typeface="Gill Sans MT"/>
              <a:cs typeface="Gill Sans MT"/>
            </a:endParaRPr>
          </a:p>
          <a:p>
            <a:pPr marL="665480" marR="17780" indent="-640715">
              <a:lnSpc>
                <a:spcPts val="4800"/>
              </a:lnSpc>
              <a:spcBef>
                <a:spcPts val="1720"/>
              </a:spcBef>
            </a:pPr>
            <a:r>
              <a:rPr sz="4200" spc="-5" dirty="0">
                <a:latin typeface="Courier New"/>
                <a:cs typeface="Courier New"/>
              </a:rPr>
              <a:t>for (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int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x = 0</a:t>
            </a:r>
            <a:r>
              <a:rPr sz="4200" dirty="0">
                <a:latin typeface="Courier New"/>
                <a:cs typeface="Courier New"/>
              </a:rPr>
              <a:t>; x &lt; </a:t>
            </a:r>
            <a:r>
              <a:rPr sz="4200" spc="-5" dirty="0">
                <a:latin typeface="Courier New"/>
                <a:cs typeface="Courier New"/>
              </a:rPr>
              <a:t>10; </a:t>
            </a:r>
            <a:r>
              <a:rPr sz="4200" dirty="0">
                <a:latin typeface="Courier New"/>
                <a:cs typeface="Courier New"/>
              </a:rPr>
              <a:t>x = x + </a:t>
            </a:r>
            <a:r>
              <a:rPr sz="4200" spc="-5" dirty="0">
                <a:latin typeface="Courier New"/>
                <a:cs typeface="Courier New"/>
              </a:rPr>
              <a:t>1)</a:t>
            </a:r>
            <a:r>
              <a:rPr sz="4200" spc="-1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System.out.println(x);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652" y="27940"/>
            <a:ext cx="4887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for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0788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2462" y="15049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0" y="1409700"/>
            <a:ext cx="26047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Initialization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64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8035">
              <a:lnSpc>
                <a:spcPts val="4745"/>
              </a:lnSpc>
              <a:spcBef>
                <a:spcPts val="100"/>
              </a:spcBef>
            </a:pPr>
            <a:r>
              <a:rPr sz="6300" spc="-7" baseline="4629" dirty="0"/>
              <a:t>while </a:t>
            </a:r>
            <a:r>
              <a:rPr sz="6300" baseline="4629" dirty="0"/>
              <a:t>(x &lt; 10) {</a:t>
            </a:r>
            <a:r>
              <a:rPr sz="6300" spc="-2992" baseline="4629" dirty="0"/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Condition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check</a:t>
            </a:r>
            <a:endParaRPr sz="4200">
              <a:latin typeface="Gill Sans MT"/>
              <a:cs typeface="Gill Sans MT"/>
            </a:endParaRPr>
          </a:p>
          <a:p>
            <a:pPr marL="2698115">
              <a:lnSpc>
                <a:spcPts val="4745"/>
              </a:lnSpc>
            </a:pPr>
            <a:r>
              <a:rPr dirty="0"/>
              <a:t>System.out.println(x);</a:t>
            </a:r>
          </a:p>
          <a:p>
            <a:pPr marL="2698115">
              <a:lnSpc>
                <a:spcPts val="4695"/>
              </a:lnSpc>
              <a:spcBef>
                <a:spcPts val="210"/>
              </a:spcBef>
            </a:pPr>
            <a:r>
              <a:rPr sz="6300" baseline="5952" dirty="0"/>
              <a:t>x = x + 1;</a:t>
            </a:r>
            <a:r>
              <a:rPr sz="6300" spc="-3075" baseline="5952" dirty="0"/>
              <a:t> </a:t>
            </a:r>
            <a:r>
              <a:rPr sz="4200" spc="-35" dirty="0">
                <a:solidFill>
                  <a:srgbClr val="FF4013"/>
                </a:solidFill>
                <a:latin typeface="Gill Sans MT"/>
                <a:cs typeface="Gill Sans MT"/>
              </a:rPr>
              <a:t>Variable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update</a:t>
            </a:r>
            <a:endParaRPr sz="4200">
              <a:latin typeface="Gill Sans MT"/>
              <a:cs typeface="Gill Sans MT"/>
            </a:endParaRPr>
          </a:p>
          <a:p>
            <a:pPr marL="2058035">
              <a:lnSpc>
                <a:spcPts val="4695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tabLst>
                <a:tab pos="3561715" algn="l"/>
              </a:tabLst>
            </a:pPr>
            <a:r>
              <a:rPr spc="-5" dirty="0">
                <a:solidFill>
                  <a:srgbClr val="FF4013"/>
                </a:solidFill>
                <a:latin typeface="Gill Sans MT"/>
                <a:cs typeface="Gill Sans MT"/>
              </a:rPr>
              <a:t>Initialization	Condition</a:t>
            </a:r>
            <a:r>
              <a:rPr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dirty="0">
                <a:solidFill>
                  <a:srgbClr val="FF4013"/>
                </a:solidFill>
                <a:latin typeface="Gill Sans MT"/>
                <a:cs typeface="Gill Sans MT"/>
              </a:rPr>
              <a:t>check</a:t>
            </a:r>
          </a:p>
          <a:p>
            <a:pPr marL="665480" marR="17780" indent="-640715">
              <a:lnSpc>
                <a:spcPts val="4800"/>
              </a:lnSpc>
              <a:spcBef>
                <a:spcPts val="1720"/>
              </a:spcBef>
            </a:pPr>
            <a:r>
              <a:rPr spc="-5" dirty="0"/>
              <a:t>for (int </a:t>
            </a:r>
            <a:r>
              <a:rPr dirty="0"/>
              <a:t>x = </a:t>
            </a:r>
            <a:r>
              <a:rPr spc="-5" dirty="0"/>
              <a:t>0; </a:t>
            </a:r>
            <a:r>
              <a:rPr dirty="0">
                <a:solidFill>
                  <a:srgbClr val="FF4013"/>
                </a:solidFill>
              </a:rPr>
              <a:t>x &lt; 10</a:t>
            </a:r>
            <a:r>
              <a:rPr dirty="0"/>
              <a:t>; x = x + </a:t>
            </a:r>
            <a:r>
              <a:rPr spc="-5" dirty="0"/>
              <a:t>1)</a:t>
            </a:r>
            <a:r>
              <a:rPr spc="-120" dirty="0"/>
              <a:t> </a:t>
            </a:r>
            <a:r>
              <a:rPr dirty="0"/>
              <a:t>{  System.out.println(x);</a:t>
            </a:r>
          </a:p>
          <a:p>
            <a:pPr marL="25400">
              <a:lnSpc>
                <a:spcPts val="4680"/>
              </a:lnSpc>
            </a:pPr>
            <a:r>
              <a:rPr dirty="0"/>
              <a:t>}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7659" y="4165600"/>
            <a:ext cx="26695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</a:t>
            </a:r>
            <a:r>
              <a:rPr dirty="0"/>
              <a:t>oops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8652" y="27940"/>
            <a:ext cx="48874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for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0788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2462" y="15049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int </a:t>
            </a:r>
            <a:r>
              <a:rPr sz="4200" dirty="0">
                <a:latin typeface="Courier New"/>
                <a:cs typeface="Courier New"/>
              </a:rPr>
              <a:t>x =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5200" y="1409700"/>
            <a:ext cx="26047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Initialization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64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8035">
              <a:lnSpc>
                <a:spcPts val="4745"/>
              </a:lnSpc>
              <a:spcBef>
                <a:spcPts val="100"/>
              </a:spcBef>
            </a:pPr>
            <a:r>
              <a:rPr sz="6300" spc="-7" baseline="4629" dirty="0"/>
              <a:t>while </a:t>
            </a:r>
            <a:r>
              <a:rPr sz="6300" baseline="4629" dirty="0"/>
              <a:t>(x &lt; 10) {</a:t>
            </a:r>
            <a:r>
              <a:rPr sz="6300" spc="-2992" baseline="4629" dirty="0"/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Condition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check</a:t>
            </a:r>
            <a:endParaRPr sz="4200" dirty="0">
              <a:latin typeface="Gill Sans MT"/>
              <a:cs typeface="Gill Sans MT"/>
            </a:endParaRPr>
          </a:p>
          <a:p>
            <a:pPr marL="2698115">
              <a:lnSpc>
                <a:spcPts val="4745"/>
              </a:lnSpc>
            </a:pPr>
            <a:r>
              <a:rPr dirty="0"/>
              <a:t>System.out.println(x);</a:t>
            </a:r>
          </a:p>
          <a:p>
            <a:pPr marL="2698115">
              <a:lnSpc>
                <a:spcPts val="4695"/>
              </a:lnSpc>
              <a:spcBef>
                <a:spcPts val="210"/>
              </a:spcBef>
            </a:pPr>
            <a:r>
              <a:rPr sz="6300" baseline="5952" dirty="0"/>
              <a:t>x = x + 1;</a:t>
            </a:r>
            <a:r>
              <a:rPr sz="6300" spc="-3075" baseline="5952" dirty="0"/>
              <a:t> </a:t>
            </a:r>
            <a:r>
              <a:rPr sz="4200" spc="-35" dirty="0">
                <a:solidFill>
                  <a:srgbClr val="FF4013"/>
                </a:solidFill>
                <a:latin typeface="Gill Sans MT"/>
                <a:cs typeface="Gill Sans MT"/>
              </a:rPr>
              <a:t>Variable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update</a:t>
            </a:r>
            <a:endParaRPr sz="4200" dirty="0">
              <a:latin typeface="Gill Sans MT"/>
              <a:cs typeface="Gill Sans MT"/>
            </a:endParaRPr>
          </a:p>
          <a:p>
            <a:pPr marL="2058035">
              <a:lnSpc>
                <a:spcPts val="4695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tabLst>
                <a:tab pos="3561715" algn="l"/>
                <a:tab pos="7727315" algn="l"/>
              </a:tabLst>
            </a:pPr>
            <a:r>
              <a:rPr spc="-5" dirty="0">
                <a:solidFill>
                  <a:srgbClr val="FF4013"/>
                </a:solidFill>
                <a:latin typeface="Gill Sans MT"/>
                <a:cs typeface="Gill Sans MT"/>
              </a:rPr>
              <a:t>Initialization	Condition</a:t>
            </a:r>
            <a:r>
              <a:rPr dirty="0">
                <a:solidFill>
                  <a:srgbClr val="FF4013"/>
                </a:solidFill>
                <a:latin typeface="Gill Sans MT"/>
                <a:cs typeface="Gill Sans MT"/>
              </a:rPr>
              <a:t> check	</a:t>
            </a:r>
            <a:r>
              <a:rPr spc="-35" dirty="0">
                <a:solidFill>
                  <a:srgbClr val="FF4013"/>
                </a:solidFill>
                <a:latin typeface="Gill Sans MT"/>
                <a:cs typeface="Gill Sans MT"/>
              </a:rPr>
              <a:t>Variable</a:t>
            </a:r>
            <a:r>
              <a:rPr spc="-1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pc="-5" dirty="0">
                <a:solidFill>
                  <a:srgbClr val="FF4013"/>
                </a:solidFill>
                <a:latin typeface="Gill Sans MT"/>
                <a:cs typeface="Gill Sans MT"/>
              </a:rPr>
              <a:t>update</a:t>
            </a:r>
          </a:p>
          <a:p>
            <a:pPr marL="665480" marR="17780" indent="-640715">
              <a:lnSpc>
                <a:spcPts val="4800"/>
              </a:lnSpc>
              <a:spcBef>
                <a:spcPts val="1720"/>
              </a:spcBef>
              <a:tabLst>
                <a:tab pos="7706995" algn="l"/>
              </a:tabLst>
            </a:pPr>
            <a:r>
              <a:rPr spc="-5" dirty="0"/>
              <a:t>for (int </a:t>
            </a:r>
            <a:r>
              <a:rPr dirty="0"/>
              <a:t>x = </a:t>
            </a:r>
            <a:r>
              <a:rPr spc="-5" dirty="0"/>
              <a:t>0; </a:t>
            </a:r>
            <a:r>
              <a:rPr dirty="0"/>
              <a:t>x &lt;</a:t>
            </a:r>
            <a:r>
              <a:rPr spc="-5" dirty="0"/>
              <a:t> </a:t>
            </a:r>
            <a:r>
              <a:rPr dirty="0"/>
              <a:t>10;	</a:t>
            </a:r>
            <a:r>
              <a:rPr dirty="0">
                <a:solidFill>
                  <a:srgbClr val="FF4013"/>
                </a:solidFill>
              </a:rPr>
              <a:t>x = x + 1</a:t>
            </a:r>
            <a:r>
              <a:rPr dirty="0"/>
              <a:t>)</a:t>
            </a:r>
            <a:r>
              <a:rPr spc="-125" dirty="0"/>
              <a:t> </a:t>
            </a:r>
            <a:r>
              <a:rPr dirty="0"/>
              <a:t>{  System.out.println(x);</a:t>
            </a:r>
          </a:p>
          <a:p>
            <a:pPr marL="25400">
              <a:lnSpc>
                <a:spcPts val="4680"/>
              </a:lnSpc>
            </a:pPr>
            <a:r>
              <a:rPr dirty="0"/>
              <a:t>}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010" y="3657600"/>
            <a:ext cx="11320145" cy="226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830"/>
              </a:lnSpc>
              <a:spcBef>
                <a:spcPts val="100"/>
              </a:spcBef>
            </a:pPr>
            <a:r>
              <a:rPr sz="7800" spc="-5" dirty="0"/>
              <a:t>Example:</a:t>
            </a:r>
            <a:endParaRPr sz="7800"/>
          </a:p>
          <a:p>
            <a:pPr algn="ctr">
              <a:lnSpc>
                <a:spcPts val="8830"/>
              </a:lnSpc>
            </a:pPr>
            <a:r>
              <a:rPr sz="7800" dirty="0">
                <a:latin typeface="Courier New"/>
                <a:cs typeface="Courier New"/>
              </a:rPr>
              <a:t>ForXLessThan10.java</a:t>
            </a:r>
            <a:endParaRPr sz="7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219" y="3695700"/>
            <a:ext cx="1145730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8450"/>
              </a:lnSpc>
              <a:spcBef>
                <a:spcPts val="100"/>
              </a:spcBef>
            </a:pPr>
            <a:r>
              <a:rPr sz="7500" spc="-15" dirty="0"/>
              <a:t>Revisiting</a:t>
            </a:r>
            <a:r>
              <a:rPr sz="7500" spc="-10" dirty="0"/>
              <a:t> </a:t>
            </a:r>
            <a:r>
              <a:rPr sz="7500" spc="-5" dirty="0"/>
              <a:t>Multiplication:</a:t>
            </a:r>
            <a:endParaRPr sz="7500"/>
          </a:p>
          <a:p>
            <a:pPr algn="ctr">
              <a:lnSpc>
                <a:spcPts val="8450"/>
              </a:lnSpc>
            </a:pPr>
            <a:r>
              <a:rPr sz="7500" dirty="0">
                <a:latin typeface="Courier New"/>
                <a:cs typeface="Courier New"/>
              </a:rPr>
              <a:t>MultiplyWithFor.java</a:t>
            </a:r>
            <a:endParaRPr sz="75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303" y="0"/>
            <a:ext cx="102012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5720" algn="l"/>
              </a:tabLst>
            </a:pPr>
            <a:r>
              <a:rPr spc="-5" dirty="0"/>
              <a:t>Same	Condition</a:t>
            </a:r>
            <a:r>
              <a:rPr spc="-85" dirty="0"/>
              <a:t> </a:t>
            </a:r>
            <a:r>
              <a:rPr spc="-80" dirty="0"/>
              <a:t>Caveat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5593" y="1249680"/>
            <a:ext cx="10843260" cy="14478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  <a:tabLst>
                <a:tab pos="2800985" algn="l"/>
                <a:tab pos="3855720" algn="l"/>
              </a:tabLst>
            </a:pPr>
            <a:r>
              <a:rPr sz="4200" spc="-5" dirty="0">
                <a:latin typeface="Gill Sans MT"/>
                <a:cs typeface="Gill Sans MT"/>
              </a:rPr>
              <a:t>Condition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spc="-20" dirty="0">
                <a:latin typeface="Gill Sans MT"/>
                <a:cs typeface="Gill Sans MT"/>
              </a:rPr>
              <a:t>checked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15" dirty="0">
                <a:latin typeface="Gill Sans MT"/>
                <a:cs typeface="Gill Sans MT"/>
              </a:rPr>
              <a:t>start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loop.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  <a:tabLst>
                <a:tab pos="2818765" algn="l"/>
                <a:tab pos="3873500" algn="l"/>
              </a:tabLst>
            </a:pPr>
            <a:r>
              <a:rPr sz="4200" spc="-10" dirty="0">
                <a:latin typeface="Gill Sans MT"/>
                <a:cs typeface="Gill Sans MT"/>
              </a:rPr>
              <a:t>Increment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dirty="0">
                <a:latin typeface="Gill Sans MT"/>
                <a:cs typeface="Gill Sans MT"/>
              </a:rPr>
              <a:t>done 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end of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loop.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303" y="0"/>
            <a:ext cx="102012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5720" algn="l"/>
              </a:tabLst>
            </a:pPr>
            <a:r>
              <a:rPr spc="-5" dirty="0"/>
              <a:t>Same	Condition</a:t>
            </a:r>
            <a:r>
              <a:rPr spc="-85" dirty="0"/>
              <a:t> </a:t>
            </a:r>
            <a:r>
              <a:rPr spc="-80" dirty="0"/>
              <a:t>Caveat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908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5592" y="1249680"/>
            <a:ext cx="11141807" cy="59625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  <a:tabLst>
                <a:tab pos="2800985" algn="l"/>
                <a:tab pos="3855720" algn="l"/>
              </a:tabLst>
            </a:pPr>
            <a:r>
              <a:rPr sz="4200" spc="-5" dirty="0">
                <a:latin typeface="Gill Sans MT"/>
                <a:cs typeface="Gill Sans MT"/>
              </a:rPr>
              <a:t>Condition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spc="-20" dirty="0">
                <a:latin typeface="Gill Sans MT"/>
                <a:cs typeface="Gill Sans MT"/>
              </a:rPr>
              <a:t>checked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15" dirty="0">
                <a:latin typeface="Gill Sans MT"/>
                <a:cs typeface="Gill Sans MT"/>
              </a:rPr>
              <a:t>start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loop.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  <a:tabLst>
                <a:tab pos="2818765" algn="l"/>
                <a:tab pos="3873500" algn="l"/>
              </a:tabLst>
            </a:pPr>
            <a:r>
              <a:rPr sz="4200" spc="-10" dirty="0">
                <a:latin typeface="Gill Sans MT"/>
                <a:cs typeface="Gill Sans MT"/>
              </a:rPr>
              <a:t>Increment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dirty="0">
                <a:latin typeface="Gill Sans MT"/>
                <a:cs typeface="Gill Sans MT"/>
              </a:rPr>
              <a:t>done 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end of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loop.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808990" marR="202311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for (int </a:t>
            </a:r>
            <a:r>
              <a:rPr sz="4200" dirty="0">
                <a:latin typeface="Courier New"/>
                <a:cs typeface="Courier New"/>
              </a:rPr>
              <a:t>x = </a:t>
            </a:r>
            <a:r>
              <a:rPr sz="4200" spc="-5" dirty="0">
                <a:latin typeface="Courier New"/>
                <a:cs typeface="Courier New"/>
              </a:rPr>
              <a:t>0; </a:t>
            </a:r>
            <a:r>
              <a:rPr sz="4200" dirty="0">
                <a:latin typeface="Courier New"/>
                <a:cs typeface="Courier New"/>
              </a:rPr>
              <a:t>x &lt; </a:t>
            </a:r>
            <a:r>
              <a:rPr sz="4200" spc="-5" dirty="0">
                <a:latin typeface="Courier New"/>
                <a:cs typeface="Courier New"/>
              </a:rPr>
              <a:t>5;) </a:t>
            </a:r>
            <a:r>
              <a:rPr sz="4200" dirty="0">
                <a:latin typeface="Courier New"/>
                <a:cs typeface="Courier New"/>
              </a:rPr>
              <a:t>{  System.out.println(“hi”);  x =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10;</a:t>
            </a:r>
          </a:p>
          <a:p>
            <a:pPr marL="80899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</a:t>
            </a:r>
          </a:p>
          <a:p>
            <a:pPr marL="1689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303" y="0"/>
            <a:ext cx="102012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5720" algn="l"/>
              </a:tabLst>
            </a:pPr>
            <a:r>
              <a:rPr spc="-5" dirty="0"/>
              <a:t>Same	Condition</a:t>
            </a:r>
            <a:r>
              <a:rPr spc="-85" dirty="0"/>
              <a:t> </a:t>
            </a:r>
            <a:r>
              <a:rPr spc="-80" dirty="0"/>
              <a:t>Caveat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908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5592" y="1249680"/>
            <a:ext cx="11751407" cy="7867731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753110" algn="ctr">
              <a:lnSpc>
                <a:spcPct val="100000"/>
              </a:lnSpc>
              <a:spcBef>
                <a:spcPts val="660"/>
              </a:spcBef>
              <a:tabLst>
                <a:tab pos="2800985" algn="l"/>
                <a:tab pos="3855720" algn="l"/>
              </a:tabLst>
            </a:pPr>
            <a:r>
              <a:rPr sz="4200" spc="-5" dirty="0">
                <a:latin typeface="Gill Sans MT"/>
                <a:cs typeface="Gill Sans MT"/>
              </a:rPr>
              <a:t>Condition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spc="-20" dirty="0">
                <a:latin typeface="Gill Sans MT"/>
                <a:cs typeface="Gill Sans MT"/>
              </a:rPr>
              <a:t>checked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15" dirty="0">
                <a:latin typeface="Gill Sans MT"/>
                <a:cs typeface="Gill Sans MT"/>
              </a:rPr>
              <a:t>start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loop.</a:t>
            </a:r>
            <a:endParaRPr sz="4200" dirty="0">
              <a:latin typeface="Gill Sans MT"/>
              <a:cs typeface="Gill Sans MT"/>
            </a:endParaRPr>
          </a:p>
          <a:p>
            <a:pPr marR="757555" algn="ctr">
              <a:lnSpc>
                <a:spcPct val="100000"/>
              </a:lnSpc>
              <a:spcBef>
                <a:spcPts val="560"/>
              </a:spcBef>
              <a:tabLst>
                <a:tab pos="2818765" algn="l"/>
                <a:tab pos="3873500" algn="l"/>
              </a:tabLst>
            </a:pPr>
            <a:r>
              <a:rPr sz="4200" spc="-10" dirty="0">
                <a:latin typeface="Gill Sans MT"/>
                <a:cs typeface="Gill Sans MT"/>
              </a:rPr>
              <a:t>Increment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dirty="0">
                <a:latin typeface="Gill Sans MT"/>
                <a:cs typeface="Gill Sans MT"/>
              </a:rPr>
              <a:t>done 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end of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loop.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5321935">
              <a:lnSpc>
                <a:spcPct val="100000"/>
              </a:lnSpc>
              <a:tabLst>
                <a:tab pos="8707755" algn="l"/>
              </a:tabLst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Condition</a:t>
            </a:r>
            <a:r>
              <a:rPr sz="4200" spc="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only	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checked</a:t>
            </a:r>
            <a:r>
              <a:rPr sz="4200" spc="-7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25" dirty="0">
                <a:solidFill>
                  <a:srgbClr val="FF4013"/>
                </a:solidFill>
                <a:latin typeface="Gill Sans MT"/>
                <a:cs typeface="Gill Sans MT"/>
              </a:rPr>
              <a:t>here</a:t>
            </a:r>
            <a:endParaRPr sz="4200" dirty="0">
              <a:latin typeface="Gill Sans MT"/>
              <a:cs typeface="Gill Sans MT"/>
            </a:endParaRPr>
          </a:p>
          <a:p>
            <a:pPr marL="808990" marR="2784475" indent="-640715">
              <a:lnSpc>
                <a:spcPts val="4800"/>
              </a:lnSpc>
              <a:spcBef>
                <a:spcPts val="470"/>
              </a:spcBef>
            </a:pPr>
            <a:r>
              <a:rPr sz="4200" spc="-5" dirty="0">
                <a:latin typeface="Courier New"/>
                <a:cs typeface="Courier New"/>
              </a:rPr>
              <a:t>for (int </a:t>
            </a:r>
            <a:r>
              <a:rPr sz="4200" dirty="0">
                <a:latin typeface="Courier New"/>
                <a:cs typeface="Courier New"/>
              </a:rPr>
              <a:t>x = </a:t>
            </a:r>
            <a:r>
              <a:rPr sz="4200" spc="-5" dirty="0">
                <a:latin typeface="Courier New"/>
                <a:cs typeface="Courier New"/>
              </a:rPr>
              <a:t>0; </a:t>
            </a: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x &lt; </a:t>
            </a:r>
            <a:r>
              <a:rPr sz="4200" spc="-5" dirty="0">
                <a:solidFill>
                  <a:srgbClr val="E32400"/>
                </a:solidFill>
                <a:latin typeface="Courier New"/>
                <a:cs typeface="Courier New"/>
              </a:rPr>
              <a:t>5</a:t>
            </a:r>
            <a:r>
              <a:rPr sz="4200" spc="-5" dirty="0">
                <a:latin typeface="Courier New"/>
                <a:cs typeface="Courier New"/>
              </a:rPr>
              <a:t>;) </a:t>
            </a:r>
            <a:r>
              <a:rPr sz="4200" dirty="0">
                <a:latin typeface="Courier New"/>
                <a:cs typeface="Courier New"/>
              </a:rPr>
              <a:t>{  System.out.println(“hi”);  x =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10;</a:t>
            </a:r>
          </a:p>
          <a:p>
            <a:pPr marL="80899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</a:t>
            </a:r>
          </a:p>
          <a:p>
            <a:pPr marL="1689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4731385" marR="5490845" indent="6350">
              <a:lnSpc>
                <a:spcPct val="92300"/>
              </a:lnSpc>
              <a:spcBef>
                <a:spcPts val="1100"/>
              </a:spcBef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Print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: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hi  bye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0165" y="723900"/>
            <a:ext cx="67449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for</a:t>
            </a:r>
            <a:r>
              <a:rPr spc="-3635" dirty="0">
                <a:latin typeface="Courier New"/>
                <a:cs typeface="Courier New"/>
              </a:rPr>
              <a:t> </a:t>
            </a:r>
            <a:r>
              <a:rPr spc="-5" dirty="0"/>
              <a:t>vs. </a:t>
            </a:r>
            <a:r>
              <a:rPr dirty="0">
                <a:latin typeface="Courier New"/>
                <a:cs typeface="Courier New"/>
              </a:rPr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2532918"/>
            <a:ext cx="10287000" cy="608371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35000" marR="73088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35000" algn="l"/>
                <a:tab pos="3154680" algn="l"/>
                <a:tab pos="4733290" algn="l"/>
              </a:tabLst>
            </a:pPr>
            <a:r>
              <a:rPr sz="3200" spc="-5" dirty="0">
                <a:latin typeface="Gill Sans MT"/>
                <a:cs typeface="Gill Sans MT"/>
              </a:rPr>
              <a:t>Sometimes</a:t>
            </a:r>
            <a:r>
              <a:rPr lang="en-US" sz="3200" spc="-5" dirty="0">
                <a:latin typeface="Gill Sans MT"/>
                <a:cs typeface="Gill Sans MT"/>
              </a:rPr>
              <a:t> </a:t>
            </a:r>
            <a:r>
              <a:rPr sz="3200" dirty="0">
                <a:latin typeface="Courier New"/>
                <a:cs typeface="Courier New"/>
              </a:rPr>
              <a:t>for</a:t>
            </a:r>
            <a:r>
              <a:rPr sz="3200" spc="-135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is</a:t>
            </a:r>
            <a:r>
              <a:rPr lang="en-US" sz="3200" spc="-5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more </a:t>
            </a:r>
            <a:r>
              <a:rPr sz="3200" spc="-10" dirty="0">
                <a:latin typeface="Gill Sans MT"/>
                <a:cs typeface="Gill Sans MT"/>
              </a:rPr>
              <a:t>appropriate,  </a:t>
            </a:r>
            <a:r>
              <a:rPr sz="3200" dirty="0">
                <a:latin typeface="Gill Sans MT"/>
                <a:cs typeface="Gill Sans MT"/>
              </a:rPr>
              <a:t>sometimes</a:t>
            </a:r>
            <a:r>
              <a:rPr lang="en-US" sz="3200" spc="-10" dirty="0">
                <a:latin typeface="Gill Sans MT"/>
                <a:cs typeface="Gill Sans MT"/>
              </a:rPr>
              <a:t> </a:t>
            </a:r>
            <a:r>
              <a:rPr sz="3200" dirty="0">
                <a:latin typeface="Courier New"/>
                <a:cs typeface="Courier New"/>
              </a:rPr>
              <a:t>while</a:t>
            </a:r>
          </a:p>
          <a:p>
            <a:pPr marL="6350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35000" algn="l"/>
                <a:tab pos="2225675" algn="l"/>
                <a:tab pos="4242435" algn="l"/>
                <a:tab pos="5639435" algn="l"/>
              </a:tabLst>
            </a:pPr>
            <a:r>
              <a:rPr sz="3200" spc="-5" dirty="0">
                <a:latin typeface="Gill Sans MT"/>
                <a:cs typeface="Gill Sans MT"/>
              </a:rPr>
              <a:t>Either</a:t>
            </a:r>
            <a:r>
              <a:rPr sz="3200" spc="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will</a:t>
            </a:r>
            <a:r>
              <a:rPr sz="3200" spc="5" dirty="0">
                <a:latin typeface="Gill Sans MT"/>
                <a:cs typeface="Gill Sans MT"/>
              </a:rPr>
              <a:t> </a:t>
            </a:r>
            <a:r>
              <a:rPr sz="3200" spc="-25" dirty="0">
                <a:latin typeface="Gill Sans MT"/>
                <a:cs typeface="Gill Sans MT"/>
              </a:rPr>
              <a:t>work</a:t>
            </a:r>
            <a:r>
              <a:rPr lang="en-US" sz="3200" spc="-2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in</a:t>
            </a:r>
            <a:r>
              <a:rPr sz="3200" dirty="0">
                <a:latin typeface="Gill Sans MT"/>
                <a:cs typeface="Gill Sans MT"/>
              </a:rPr>
              <a:t> </a:t>
            </a:r>
            <a:r>
              <a:rPr sz="3200" spc="-30" dirty="0">
                <a:latin typeface="Gill Sans MT"/>
                <a:cs typeface="Gill Sans MT"/>
              </a:rPr>
              <a:t>any</a:t>
            </a:r>
            <a:r>
              <a:rPr lang="en-US" sz="3200" spc="-30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situation </a:t>
            </a:r>
            <a:r>
              <a:rPr sz="3200" spc="-20" dirty="0">
                <a:latin typeface="Gill Sans MT"/>
                <a:cs typeface="Gill Sans MT"/>
              </a:rPr>
              <a:t>where</a:t>
            </a:r>
            <a:r>
              <a:rPr sz="3200" spc="-60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a  </a:t>
            </a:r>
            <a:r>
              <a:rPr sz="3200" spc="-5" dirty="0">
                <a:latin typeface="Gill Sans MT"/>
                <a:cs typeface="Gill Sans MT"/>
              </a:rPr>
              <a:t>loop</a:t>
            </a:r>
            <a:r>
              <a:rPr sz="3200" spc="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is</a:t>
            </a:r>
            <a:r>
              <a:rPr lang="en-US" sz="3200" spc="-5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needed</a:t>
            </a:r>
            <a:endParaRPr lang="en-US" sz="3200" spc="-5" dirty="0">
              <a:latin typeface="Gill Sans MT"/>
              <a:cs typeface="Gill Sans MT"/>
            </a:endParaRPr>
          </a:p>
          <a:p>
            <a:pPr marL="6350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35000" algn="l"/>
                <a:tab pos="2225675" algn="l"/>
                <a:tab pos="4242435" algn="l"/>
                <a:tab pos="5639435" algn="l"/>
              </a:tabLst>
            </a:pPr>
            <a:r>
              <a:rPr lang="en-US" sz="3200" spc="-5" dirty="0">
                <a:latin typeface="Gill Sans MT"/>
                <a:cs typeface="Gill Sans MT"/>
              </a:rPr>
              <a:t>In general you use a for loop when you know how many (even a variable number of) iterations you are going to execute</a:t>
            </a:r>
          </a:p>
          <a:p>
            <a:pPr marL="6350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35000" algn="l"/>
                <a:tab pos="2225675" algn="l"/>
                <a:tab pos="4242435" algn="l"/>
                <a:tab pos="5639435" algn="l"/>
              </a:tabLst>
            </a:pPr>
            <a:r>
              <a:rPr lang="en-US" sz="3200" spc="-5" dirty="0">
                <a:latin typeface="Gill Sans MT"/>
                <a:cs typeface="Gill Sans MT"/>
              </a:rPr>
              <a:t>In general you use a while loop when you don’t know (up front) how many iterations you will execute 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8543" y="723900"/>
            <a:ext cx="93681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Courier New"/>
                <a:cs typeface="Courier New"/>
              </a:rPr>
              <a:t>do...while</a:t>
            </a:r>
            <a:r>
              <a:rPr sz="8400" spc="-2790" dirty="0">
                <a:latin typeface="Courier New"/>
                <a:cs typeface="Courier New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Loops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8818" y="1936750"/>
            <a:ext cx="13025119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  <a:tabLst>
                <a:tab pos="874268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while</a:t>
            </a:r>
            <a:r>
              <a:rPr sz="4200" spc="-1685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loop, 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5" dirty="0">
                <a:latin typeface="Gill Sans MT"/>
                <a:cs typeface="Gill Sans MT"/>
              </a:rPr>
              <a:t>the condition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0" dirty="0">
                <a:latin typeface="Gill Sans MT"/>
                <a:cs typeface="Gill Sans MT"/>
              </a:rPr>
              <a:t>checked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end.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4200" dirty="0">
                <a:latin typeface="Courier New"/>
                <a:cs typeface="Courier New"/>
              </a:rPr>
              <a:t>do...while</a:t>
            </a:r>
            <a:r>
              <a:rPr sz="4200" spc="-1739" dirty="0">
                <a:latin typeface="Courier New"/>
                <a:cs typeface="Courier New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20" dirty="0">
                <a:latin typeface="Gill Sans MT"/>
                <a:cs typeface="Gill Sans MT"/>
              </a:rPr>
              <a:t>executes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least </a:t>
            </a:r>
            <a:r>
              <a:rPr sz="4200" spc="15" dirty="0">
                <a:latin typeface="Gill Sans MT"/>
                <a:cs typeface="Gill Sans MT"/>
              </a:rPr>
              <a:t>once, </a:t>
            </a:r>
            <a:r>
              <a:rPr sz="4200" spc="-25" dirty="0">
                <a:latin typeface="Gill Sans MT"/>
                <a:cs typeface="Gill Sans MT"/>
              </a:rPr>
              <a:t>unlike </a:t>
            </a:r>
            <a:r>
              <a:rPr sz="4200" dirty="0">
                <a:latin typeface="Courier New"/>
                <a:cs typeface="Courier New"/>
              </a:rPr>
              <a:t>while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543" y="723900"/>
            <a:ext cx="93681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do...while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8818" y="1936750"/>
            <a:ext cx="13025119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  <a:tabLst>
                <a:tab pos="874268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while</a:t>
            </a:r>
            <a:r>
              <a:rPr sz="4200" spc="-1685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loop, 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5" dirty="0">
                <a:latin typeface="Gill Sans MT"/>
                <a:cs typeface="Gill Sans MT"/>
              </a:rPr>
              <a:t>the condition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0" dirty="0">
                <a:latin typeface="Gill Sans MT"/>
                <a:cs typeface="Gill Sans MT"/>
              </a:rPr>
              <a:t>checked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end.</a:t>
            </a:r>
            <a:endParaRPr sz="42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4200" dirty="0">
                <a:latin typeface="Courier New"/>
                <a:cs typeface="Courier New"/>
              </a:rPr>
              <a:t>do...while</a:t>
            </a:r>
            <a:r>
              <a:rPr sz="4200" spc="-1739" dirty="0">
                <a:latin typeface="Courier New"/>
                <a:cs typeface="Courier New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20" dirty="0">
                <a:latin typeface="Gill Sans MT"/>
                <a:cs typeface="Gill Sans MT"/>
              </a:rPr>
              <a:t>executes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least </a:t>
            </a:r>
            <a:r>
              <a:rPr sz="4200" spc="15" dirty="0">
                <a:latin typeface="Gill Sans MT"/>
                <a:cs typeface="Gill Sans MT"/>
              </a:rPr>
              <a:t>once, </a:t>
            </a:r>
            <a:r>
              <a:rPr sz="4200" spc="-25" dirty="0">
                <a:latin typeface="Gill Sans MT"/>
                <a:cs typeface="Gill Sans MT"/>
              </a:rPr>
              <a:t>unlike </a:t>
            </a:r>
            <a:r>
              <a:rPr sz="4200" dirty="0">
                <a:latin typeface="Courier New"/>
                <a:cs typeface="Courier New"/>
              </a:rPr>
              <a:t>while</a:t>
            </a:r>
            <a:r>
              <a:rPr sz="4200" dirty="0">
                <a:latin typeface="Gill Sans MT"/>
                <a:cs typeface="Gill Sans MT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365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47065"/>
              </p:ext>
            </p:extLst>
          </p:nvPr>
        </p:nvGraphicFramePr>
        <p:xfrm>
          <a:off x="2623413" y="4096184"/>
          <a:ext cx="326938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282648" y="5213350"/>
            <a:ext cx="70675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System.out.println(x);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23412" y="5924984"/>
          <a:ext cx="5504177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x =</a:t>
                      </a:r>
                      <a:r>
                        <a:rPr sz="42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while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&lt;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10);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63" y="3746500"/>
            <a:ext cx="12646660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170"/>
              </a:lnSpc>
              <a:spcBef>
                <a:spcPts val="100"/>
              </a:spcBef>
            </a:pPr>
            <a:r>
              <a:rPr sz="7200" spc="-5" dirty="0"/>
              <a:t>Example:</a:t>
            </a:r>
            <a:endParaRPr sz="7200"/>
          </a:p>
          <a:p>
            <a:pPr algn="ctr">
              <a:lnSpc>
                <a:spcPts val="8170"/>
              </a:lnSpc>
            </a:pPr>
            <a:r>
              <a:rPr sz="7200" dirty="0">
                <a:latin typeface="Courier New"/>
                <a:cs typeface="Courier New"/>
              </a:rPr>
              <a:t>DoWhileXLessThan10.java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60" y="655319"/>
            <a:ext cx="12446000" cy="275716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940"/>
              </a:spcBef>
            </a:pPr>
            <a:r>
              <a:rPr spc="-5" dirty="0"/>
              <a:t>Motivation</a:t>
            </a:r>
          </a:p>
          <a:p>
            <a:pPr algn="ctr">
              <a:lnSpc>
                <a:spcPct val="100000"/>
              </a:lnSpc>
              <a:spcBef>
                <a:spcPts val="420"/>
              </a:spcBef>
              <a:tabLst>
                <a:tab pos="1353185" algn="l"/>
              </a:tabLst>
            </a:pPr>
            <a:r>
              <a:rPr sz="4200" spc="-5" dirty="0"/>
              <a:t>Some	computations </a:t>
            </a:r>
            <a:r>
              <a:rPr sz="4200" dirty="0"/>
              <a:t>need to be </a:t>
            </a:r>
            <a:r>
              <a:rPr sz="4200" spc="-5" dirty="0"/>
              <a:t>performed </a:t>
            </a:r>
            <a:r>
              <a:rPr sz="4200" spc="-10" dirty="0"/>
              <a:t>multiple</a:t>
            </a:r>
            <a:r>
              <a:rPr sz="4200" spc="-35" dirty="0"/>
              <a:t> </a:t>
            </a:r>
            <a:r>
              <a:rPr sz="4200" dirty="0"/>
              <a:t>times</a:t>
            </a:r>
            <a:br>
              <a:rPr lang="en-US" sz="4200" dirty="0"/>
            </a:br>
            <a:r>
              <a:rPr lang="en-US" sz="4200" dirty="0"/>
              <a:t>We need a way of repeating code!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Multiplication</a:t>
            </a:r>
            <a:r>
              <a:rPr spc="-55" dirty="0"/>
              <a:t> </a:t>
            </a:r>
            <a:r>
              <a:rPr spc="-5" dirty="0"/>
              <a:t>with</a:t>
            </a:r>
          </a:p>
          <a:p>
            <a:pPr marL="635"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do...while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2833" y="2711450"/>
            <a:ext cx="112490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4505" algn="l"/>
              </a:tabLst>
            </a:pPr>
            <a:r>
              <a:rPr sz="4200" spc="-20" dirty="0">
                <a:latin typeface="Gill Sans MT"/>
                <a:cs typeface="Gill Sans MT"/>
              </a:rPr>
              <a:t>Conversion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do...while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would	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b="1" spc="140" dirty="0">
                <a:latin typeface="Gill Sans MT"/>
                <a:cs typeface="Gill Sans MT"/>
              </a:rPr>
              <a:t>incorrect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511" y="203200"/>
            <a:ext cx="8036559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Multiplication</a:t>
            </a:r>
            <a:r>
              <a:rPr spc="-55" dirty="0"/>
              <a:t> </a:t>
            </a:r>
            <a:r>
              <a:rPr spc="-5" dirty="0"/>
              <a:t>with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do...while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833" y="2711450"/>
            <a:ext cx="11249025" cy="668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4505" algn="l"/>
              </a:tabLst>
            </a:pPr>
            <a:r>
              <a:rPr sz="4200" spc="-20" dirty="0">
                <a:latin typeface="Gill Sans MT"/>
                <a:cs typeface="Gill Sans MT"/>
              </a:rPr>
              <a:t>Conversion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do...while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would	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b="1" spc="140" dirty="0">
                <a:latin typeface="Gill Sans MT"/>
                <a:cs typeface="Gill Sans MT"/>
              </a:rPr>
              <a:t>incorrect</a:t>
            </a:r>
            <a:endParaRPr sz="4200" dirty="0">
              <a:latin typeface="Gill Sans MT"/>
              <a:cs typeface="Gill Sans MT"/>
            </a:endParaRPr>
          </a:p>
          <a:p>
            <a:pPr marL="1775460" marR="1783714">
              <a:lnSpc>
                <a:spcPts val="4800"/>
              </a:lnSpc>
              <a:spcBef>
                <a:spcPts val="4320"/>
              </a:spcBef>
            </a:pPr>
            <a:r>
              <a:rPr sz="4200" spc="-5" dirty="0">
                <a:latin typeface="Courier New"/>
                <a:cs typeface="Courier New"/>
              </a:rPr>
              <a:t>public static </a:t>
            </a:r>
            <a:r>
              <a:rPr sz="4200" dirty="0">
                <a:latin typeface="Courier New"/>
                <a:cs typeface="Courier New"/>
              </a:rPr>
              <a:t>int  </a:t>
            </a:r>
            <a:r>
              <a:rPr sz="4200" spc="-5" dirty="0">
                <a:latin typeface="Courier New"/>
                <a:cs typeface="Courier New"/>
              </a:rPr>
              <a:t>multiply(int a, int b)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415540" marR="40239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0;  </a:t>
            </a:r>
            <a:r>
              <a:rPr sz="4200" spc="-5" dirty="0">
                <a:latin typeface="Courier New"/>
                <a:cs typeface="Courier New"/>
              </a:rPr>
              <a:t>while (b </a:t>
            </a:r>
            <a:r>
              <a:rPr sz="4200" dirty="0">
                <a:latin typeface="Courier New"/>
                <a:cs typeface="Courier New"/>
              </a:rPr>
              <a:t>&gt; </a:t>
            </a:r>
            <a:r>
              <a:rPr sz="4200" spc="-5" dirty="0">
                <a:latin typeface="Courier New"/>
                <a:cs typeface="Courier New"/>
              </a:rPr>
              <a:t>0)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3056255" marR="1783714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a;  b = b -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1;</a:t>
            </a:r>
          </a:p>
          <a:p>
            <a:pPr marL="241554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41554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result;</a:t>
            </a:r>
          </a:p>
          <a:p>
            <a:pPr marL="177546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511" y="203200"/>
            <a:ext cx="8036559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Multiplication</a:t>
            </a:r>
            <a:r>
              <a:rPr spc="-55" dirty="0"/>
              <a:t> </a:t>
            </a:r>
            <a:r>
              <a:rPr spc="-5" dirty="0"/>
              <a:t>with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do...while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833" y="2711450"/>
            <a:ext cx="11249025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4505" algn="l"/>
              </a:tabLst>
            </a:pPr>
            <a:r>
              <a:rPr sz="4200" spc="-20" dirty="0">
                <a:latin typeface="Gill Sans MT"/>
                <a:cs typeface="Gill Sans MT"/>
              </a:rPr>
              <a:t>Conversion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do...while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would	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b="1" spc="140" dirty="0">
                <a:latin typeface="Gill Sans MT"/>
                <a:cs typeface="Gill Sans MT"/>
              </a:rPr>
              <a:t>incorrect</a:t>
            </a:r>
            <a:endParaRPr sz="4200">
              <a:latin typeface="Gill Sans MT"/>
              <a:cs typeface="Gill Sans MT"/>
            </a:endParaRPr>
          </a:p>
          <a:p>
            <a:pPr marL="1775460" marR="1783714">
              <a:lnSpc>
                <a:spcPts val="4800"/>
              </a:lnSpc>
              <a:spcBef>
                <a:spcPts val="4320"/>
              </a:spcBef>
            </a:pPr>
            <a:r>
              <a:rPr sz="4200" spc="-5" dirty="0">
                <a:latin typeface="Courier New"/>
                <a:cs typeface="Courier New"/>
              </a:rPr>
              <a:t>public static </a:t>
            </a:r>
            <a:r>
              <a:rPr sz="4200" dirty="0">
                <a:latin typeface="Courier New"/>
                <a:cs typeface="Courier New"/>
              </a:rPr>
              <a:t>int  </a:t>
            </a:r>
            <a:r>
              <a:rPr sz="4200" spc="-5" dirty="0">
                <a:latin typeface="Courier New"/>
                <a:cs typeface="Courier New"/>
              </a:rPr>
              <a:t>multiply(int a, int b)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260" y="5073650"/>
            <a:ext cx="4826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6260" y="5683250"/>
            <a:ext cx="2586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while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6074" y="6292850"/>
            <a:ext cx="7706995" cy="3103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9286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a;  b = b -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result;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8903" y="5118100"/>
            <a:ext cx="3097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0" dirty="0">
                <a:solidFill>
                  <a:srgbClr val="FF4013"/>
                </a:solidFill>
                <a:latin typeface="Gill Sans MT"/>
                <a:cs typeface="Gill Sans MT"/>
              </a:rPr>
              <a:t>Won’t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be true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1637" y="5740400"/>
            <a:ext cx="59664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43120" algn="l"/>
              </a:tabLst>
            </a:pPr>
            <a:r>
              <a:rPr sz="6300" baseline="5952" dirty="0">
                <a:solidFill>
                  <a:srgbClr val="FF4013"/>
                </a:solidFill>
                <a:latin typeface="Courier New"/>
                <a:cs typeface="Courier New"/>
              </a:rPr>
              <a:t>&gt; 0</a:t>
            </a:r>
            <a:r>
              <a:rPr sz="6300" baseline="5952" dirty="0">
                <a:latin typeface="Courier New"/>
                <a:cs typeface="Courier New"/>
              </a:rPr>
              <a:t>) {</a:t>
            </a:r>
            <a:r>
              <a:rPr sz="6300" spc="-1567" baseline="5952" dirty="0"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if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</a:t>
            </a:r>
            <a:r>
              <a:rPr sz="4200" spc="-135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initially	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was</a:t>
            </a:r>
            <a:r>
              <a:rPr sz="4200" spc="-8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968" y="3556000"/>
            <a:ext cx="806323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249170" marR="5080" indent="-2237105">
              <a:lnSpc>
                <a:spcPts val="9600"/>
              </a:lnSpc>
              <a:spcBef>
                <a:spcPts val="819"/>
              </a:spcBef>
            </a:pPr>
            <a:r>
              <a:rPr spc="15" dirty="0"/>
              <a:t>Shorthand</a:t>
            </a:r>
            <a:r>
              <a:rPr spc="-1350" dirty="0"/>
              <a:t> </a:t>
            </a:r>
            <a:r>
              <a:rPr spc="-65" dirty="0"/>
              <a:t>Variable  </a:t>
            </a:r>
            <a:r>
              <a:rPr spc="-5" dirty="0"/>
              <a:t>Updates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549" y="762000"/>
            <a:ext cx="8633460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1998345" algn="l"/>
              </a:tabLst>
            </a:pPr>
            <a:r>
              <a:rPr sz="4200" spc="-190" dirty="0"/>
              <a:t>We</a:t>
            </a:r>
            <a:r>
              <a:rPr sz="4200" spc="-5" dirty="0"/>
              <a:t> </a:t>
            </a:r>
            <a:r>
              <a:rPr sz="4200" spc="10" dirty="0"/>
              <a:t>very	</a:t>
            </a:r>
            <a:r>
              <a:rPr sz="4200" dirty="0"/>
              <a:t>often </a:t>
            </a:r>
            <a:r>
              <a:rPr sz="4200" spc="-5" dirty="0"/>
              <a:t>update variables in</a:t>
            </a:r>
            <a:r>
              <a:rPr sz="4200" spc="-25" dirty="0"/>
              <a:t> </a:t>
            </a:r>
            <a:r>
              <a:rPr sz="4200" spc="-5" dirty="0"/>
              <a:t>loops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549" y="762000"/>
            <a:ext cx="8633460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1998345" algn="l"/>
              </a:tabLst>
            </a:pPr>
            <a:r>
              <a:rPr sz="4200" spc="-190" dirty="0"/>
              <a:t>We</a:t>
            </a:r>
            <a:r>
              <a:rPr sz="4200" spc="-5" dirty="0"/>
              <a:t> </a:t>
            </a:r>
            <a:r>
              <a:rPr sz="4200" spc="10" dirty="0"/>
              <a:t>very	</a:t>
            </a:r>
            <a:r>
              <a:rPr sz="4200" dirty="0"/>
              <a:t>often </a:t>
            </a:r>
            <a:r>
              <a:rPr sz="4200" spc="-5" dirty="0"/>
              <a:t>update variables in</a:t>
            </a:r>
            <a:r>
              <a:rPr sz="4200" spc="-25" dirty="0"/>
              <a:t> </a:t>
            </a:r>
            <a:r>
              <a:rPr sz="4200" spc="-5" dirty="0"/>
              <a:t>loops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2895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58151" y="3346884"/>
          <a:ext cx="326389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277201" y="4464050"/>
            <a:ext cx="64268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549" y="762000"/>
            <a:ext cx="8633460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1998345" algn="l"/>
              </a:tabLst>
            </a:pPr>
            <a:r>
              <a:rPr sz="4200" spc="-190" dirty="0"/>
              <a:t>We</a:t>
            </a:r>
            <a:r>
              <a:rPr sz="4200" spc="-5" dirty="0"/>
              <a:t> </a:t>
            </a:r>
            <a:r>
              <a:rPr sz="4200" spc="10" dirty="0"/>
              <a:t>very	</a:t>
            </a:r>
            <a:r>
              <a:rPr sz="4200" dirty="0"/>
              <a:t>often </a:t>
            </a:r>
            <a:r>
              <a:rPr sz="4200" spc="-5" dirty="0"/>
              <a:t>update variables in</a:t>
            </a:r>
            <a:r>
              <a:rPr sz="4200" spc="-25" dirty="0"/>
              <a:t> </a:t>
            </a:r>
            <a:r>
              <a:rPr sz="4200" spc="-5" dirty="0"/>
              <a:t>loops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2895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58151" y="3346884"/>
          <a:ext cx="326389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5613400"/>
            <a:ext cx="12876530" cy="0"/>
          </a:xfrm>
          <a:custGeom>
            <a:avLst/>
            <a:gdLst/>
            <a:ahLst/>
            <a:cxnLst/>
            <a:rect l="l" t="t" r="r" b="b"/>
            <a:pathLst>
              <a:path w="12876530">
                <a:moveTo>
                  <a:pt x="0" y="0"/>
                </a:moveTo>
                <a:lnTo>
                  <a:pt x="128763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77201" y="4464050"/>
            <a:ext cx="6426835" cy="3537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lang="en-US" sz="4200" spc="-5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000" dirty="0">
              <a:latin typeface="Times New Roman"/>
              <a:cs typeface="Times New Roman"/>
            </a:endParaRPr>
          </a:p>
          <a:p>
            <a:pPr marL="88265" marR="2916555">
              <a:lnSpc>
                <a:spcPct val="103200"/>
              </a:lnSpc>
              <a:spcBef>
                <a:spcPts val="5"/>
              </a:spcBef>
              <a:tabLst>
                <a:tab pos="2541270" algn="l"/>
              </a:tabLst>
            </a:pPr>
            <a:r>
              <a:rPr sz="4200" spc="-5" dirty="0">
                <a:latin typeface="Courier New"/>
                <a:cs typeface="Courier New"/>
              </a:rPr>
              <a:t>x+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b="1" spc="95" dirty="0">
                <a:latin typeface="Gill Sans MT"/>
                <a:cs typeface="Gill Sans MT"/>
              </a:rPr>
              <a:t>OR</a:t>
            </a:r>
            <a:r>
              <a:rPr sz="4200" b="1" dirty="0">
                <a:latin typeface="Gill Sans MT"/>
                <a:cs typeface="Gill Sans MT"/>
              </a:rPr>
              <a:t>	</a:t>
            </a:r>
            <a:r>
              <a:rPr sz="4200" dirty="0">
                <a:latin typeface="Courier New"/>
                <a:cs typeface="Courier New"/>
              </a:rPr>
              <a:t>++x  </a:t>
            </a:r>
            <a:r>
              <a:rPr sz="4200" spc="-5" dirty="0">
                <a:latin typeface="Courier New"/>
                <a:cs typeface="Courier New"/>
              </a:rPr>
              <a:t>b-</a:t>
            </a:r>
            <a:r>
              <a:rPr sz="4200" dirty="0">
                <a:latin typeface="Courier New"/>
                <a:cs typeface="Courier New"/>
              </a:rPr>
              <a:t>- </a:t>
            </a:r>
            <a:r>
              <a:rPr sz="4200" b="1" spc="95" dirty="0">
                <a:latin typeface="Gill Sans MT"/>
                <a:cs typeface="Gill Sans MT"/>
              </a:rPr>
              <a:t>OR</a:t>
            </a:r>
            <a:r>
              <a:rPr sz="4200" b="1" dirty="0">
                <a:latin typeface="Gill Sans MT"/>
                <a:cs typeface="Gill Sans MT"/>
              </a:rPr>
              <a:t>	</a:t>
            </a:r>
            <a:r>
              <a:rPr sz="4200" dirty="0">
                <a:latin typeface="Courier New"/>
                <a:cs typeface="Courier New"/>
              </a:rPr>
              <a:t>--b</a:t>
            </a:r>
          </a:p>
          <a:p>
            <a:pPr marL="8826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result +=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a;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549" y="762000"/>
            <a:ext cx="8633460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1998345" algn="l"/>
              </a:tabLst>
            </a:pPr>
            <a:r>
              <a:rPr sz="4200" spc="-190" dirty="0"/>
              <a:t>We</a:t>
            </a:r>
            <a:r>
              <a:rPr sz="4200" spc="-5" dirty="0"/>
              <a:t> </a:t>
            </a:r>
            <a:r>
              <a:rPr sz="4200" spc="10" dirty="0"/>
              <a:t>very	</a:t>
            </a:r>
            <a:r>
              <a:rPr sz="4200" dirty="0"/>
              <a:t>often </a:t>
            </a:r>
            <a:r>
              <a:rPr sz="4200" spc="-5" dirty="0"/>
              <a:t>update variables in</a:t>
            </a:r>
            <a:r>
              <a:rPr sz="4200" spc="-25" dirty="0"/>
              <a:t> </a:t>
            </a:r>
            <a:r>
              <a:rPr sz="4200" spc="-5" dirty="0"/>
              <a:t>loops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2895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58151" y="3346884"/>
          <a:ext cx="326389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5613400"/>
            <a:ext cx="12876530" cy="0"/>
          </a:xfrm>
          <a:custGeom>
            <a:avLst/>
            <a:gdLst/>
            <a:ahLst/>
            <a:cxnLst/>
            <a:rect l="l" t="t" r="r" b="b"/>
            <a:pathLst>
              <a:path w="12876530">
                <a:moveTo>
                  <a:pt x="0" y="0"/>
                </a:moveTo>
                <a:lnTo>
                  <a:pt x="128763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5491" y="4464050"/>
            <a:ext cx="8734425" cy="485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391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000" dirty="0">
              <a:latin typeface="Times New Roman"/>
              <a:cs typeface="Times New Roman"/>
            </a:endParaRPr>
          </a:p>
          <a:p>
            <a:pPr marL="2149475" marR="3162300">
              <a:lnSpc>
                <a:spcPct val="103200"/>
              </a:lnSpc>
              <a:spcBef>
                <a:spcPts val="5"/>
              </a:spcBef>
              <a:tabLst>
                <a:tab pos="4603115" algn="l"/>
              </a:tabLst>
            </a:pPr>
            <a:r>
              <a:rPr sz="4200" spc="-5" dirty="0">
                <a:latin typeface="Courier New"/>
                <a:cs typeface="Courier New"/>
              </a:rPr>
              <a:t>x+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b="1" spc="95" dirty="0">
                <a:latin typeface="Gill Sans MT"/>
                <a:cs typeface="Gill Sans MT"/>
              </a:rPr>
              <a:t>OR</a:t>
            </a:r>
            <a:r>
              <a:rPr sz="4200" b="1" dirty="0">
                <a:latin typeface="Gill Sans MT"/>
                <a:cs typeface="Gill Sans MT"/>
              </a:rPr>
              <a:t>	</a:t>
            </a:r>
            <a:r>
              <a:rPr sz="4200" dirty="0">
                <a:latin typeface="Courier New"/>
                <a:cs typeface="Courier New"/>
              </a:rPr>
              <a:t>++x  </a:t>
            </a:r>
            <a:r>
              <a:rPr sz="4200" spc="-5" dirty="0">
                <a:latin typeface="Courier New"/>
                <a:cs typeface="Courier New"/>
              </a:rPr>
              <a:t>b-</a:t>
            </a:r>
            <a:r>
              <a:rPr sz="4200" dirty="0">
                <a:latin typeface="Courier New"/>
                <a:cs typeface="Courier New"/>
              </a:rPr>
              <a:t>- </a:t>
            </a:r>
            <a:r>
              <a:rPr sz="4200" b="1" spc="95" dirty="0">
                <a:latin typeface="Gill Sans MT"/>
                <a:cs typeface="Gill Sans MT"/>
              </a:rPr>
              <a:t>OR</a:t>
            </a:r>
            <a:r>
              <a:rPr sz="4200" b="1" dirty="0">
                <a:latin typeface="Gill Sans MT"/>
                <a:cs typeface="Gill Sans MT"/>
              </a:rPr>
              <a:t>	</a:t>
            </a:r>
            <a:r>
              <a:rPr sz="4200" dirty="0">
                <a:latin typeface="Courier New"/>
                <a:cs typeface="Courier New"/>
              </a:rPr>
              <a:t>--b</a:t>
            </a:r>
          </a:p>
          <a:p>
            <a:pPr marL="214947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result +=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611755" algn="l"/>
                <a:tab pos="5200015" algn="l"/>
                <a:tab pos="7604759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some	typin</a:t>
            </a: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mm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.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534" y="762000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70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060" y="2095500"/>
            <a:ext cx="12446000" cy="3075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353185" algn="l"/>
              </a:tabLst>
            </a:pPr>
            <a:r>
              <a:rPr sz="4200" spc="-5" dirty="0">
                <a:latin typeface="Gill Sans MT"/>
                <a:cs typeface="Gill Sans MT"/>
              </a:rPr>
              <a:t>Some	computations </a:t>
            </a:r>
            <a:r>
              <a:rPr sz="4200" dirty="0">
                <a:latin typeface="Gill Sans MT"/>
                <a:cs typeface="Gill Sans MT"/>
              </a:rPr>
              <a:t>need to be </a:t>
            </a:r>
            <a:r>
              <a:rPr sz="4200" spc="-5" dirty="0">
                <a:latin typeface="Gill Sans MT"/>
                <a:cs typeface="Gill Sans MT"/>
              </a:rPr>
              <a:t>performed </a:t>
            </a:r>
            <a:r>
              <a:rPr sz="4200" spc="-10" dirty="0">
                <a:latin typeface="Gill Sans MT"/>
                <a:cs typeface="Gill Sans MT"/>
              </a:rPr>
              <a:t>multiple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times</a:t>
            </a:r>
          </a:p>
          <a:p>
            <a:pPr algn="ctr">
              <a:lnSpc>
                <a:spcPct val="100000"/>
              </a:lnSpc>
              <a:spcBef>
                <a:spcPts val="3910"/>
              </a:spcBef>
            </a:pPr>
            <a:r>
              <a:rPr sz="4200" spc="-5" dirty="0">
                <a:latin typeface="Gill Sans MT"/>
                <a:cs typeface="Gill Sans MT"/>
              </a:rPr>
              <a:t>Question: 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10" dirty="0">
                <a:latin typeface="Gill Sans MT"/>
                <a:cs typeface="Gill Sans MT"/>
              </a:rPr>
              <a:t>only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dirty="0">
                <a:latin typeface="Courier New"/>
                <a:cs typeface="Courier New"/>
              </a:rPr>
              <a:t>*</a:t>
            </a:r>
            <a:r>
              <a:rPr sz="4200" spc="-216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implemented?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*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534" y="762000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70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060" y="2095500"/>
            <a:ext cx="12446000" cy="3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353185" algn="l"/>
              </a:tabLst>
            </a:pPr>
            <a:r>
              <a:rPr sz="4200" spc="-5" dirty="0">
                <a:latin typeface="Gill Sans MT"/>
                <a:cs typeface="Gill Sans MT"/>
              </a:rPr>
              <a:t>Some	computations </a:t>
            </a:r>
            <a:r>
              <a:rPr sz="4200" dirty="0">
                <a:latin typeface="Gill Sans MT"/>
                <a:cs typeface="Gill Sans MT"/>
              </a:rPr>
              <a:t>need to be </a:t>
            </a:r>
            <a:r>
              <a:rPr sz="4200" spc="-5" dirty="0">
                <a:latin typeface="Gill Sans MT"/>
                <a:cs typeface="Gill Sans MT"/>
              </a:rPr>
              <a:t>performed </a:t>
            </a:r>
            <a:r>
              <a:rPr sz="4200" spc="-10" dirty="0">
                <a:latin typeface="Gill Sans MT"/>
                <a:cs typeface="Gill Sans MT"/>
              </a:rPr>
              <a:t>multiple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times</a:t>
            </a:r>
          </a:p>
          <a:p>
            <a:pPr algn="ctr">
              <a:lnSpc>
                <a:spcPct val="100000"/>
              </a:lnSpc>
              <a:spcBef>
                <a:spcPts val="3910"/>
              </a:spcBef>
            </a:pPr>
            <a:r>
              <a:rPr sz="4200" spc="-5" dirty="0">
                <a:latin typeface="Gill Sans MT"/>
                <a:cs typeface="Gill Sans MT"/>
              </a:rPr>
              <a:t>Question: 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10" dirty="0">
                <a:latin typeface="Gill Sans MT"/>
                <a:cs typeface="Gill Sans MT"/>
              </a:rPr>
              <a:t>only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Courier New"/>
                <a:cs typeface="Courier New"/>
              </a:rPr>
              <a:t>*</a:t>
            </a:r>
            <a:r>
              <a:rPr sz="4200" spc="-216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implemented?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*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</a:t>
            </a:r>
          </a:p>
          <a:p>
            <a:pPr algn="ctr">
              <a:lnSpc>
                <a:spcPct val="100000"/>
              </a:lnSpc>
              <a:spcBef>
                <a:spcPts val="2310"/>
              </a:spcBef>
              <a:tabLst>
                <a:tab pos="5307330" algn="l"/>
              </a:tabLst>
            </a:pPr>
            <a:r>
              <a:rPr sz="4200" dirty="0">
                <a:latin typeface="Courier New"/>
                <a:cs typeface="Courier New"/>
              </a:rPr>
              <a:t>3 + 3 + 3 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 </a:t>
            </a:r>
            <a:r>
              <a:rPr sz="4200" spc="-5" dirty="0">
                <a:latin typeface="Gill Sans MT"/>
                <a:cs typeface="Gill Sans MT"/>
              </a:rPr>
              <a:t>(or	</a:t>
            </a:r>
            <a:r>
              <a:rPr sz="4200" dirty="0">
                <a:latin typeface="Courier New"/>
                <a:cs typeface="Courier New"/>
              </a:rPr>
              <a:t>4 + 4 +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</a:t>
            </a:r>
            <a:r>
              <a:rPr sz="4200" dirty="0">
                <a:latin typeface="Gill Sans MT"/>
                <a:cs typeface="Gill Sans MT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534" y="762000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70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060" y="2095500"/>
            <a:ext cx="12446000" cy="502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353185" algn="l"/>
              </a:tabLst>
            </a:pPr>
            <a:r>
              <a:rPr sz="4200" spc="-5" dirty="0">
                <a:latin typeface="Gill Sans MT"/>
                <a:cs typeface="Gill Sans MT"/>
              </a:rPr>
              <a:t>Some	computations </a:t>
            </a:r>
            <a:r>
              <a:rPr sz="4200" dirty="0">
                <a:latin typeface="Gill Sans MT"/>
                <a:cs typeface="Gill Sans MT"/>
              </a:rPr>
              <a:t>need to be </a:t>
            </a:r>
            <a:r>
              <a:rPr sz="4200" spc="-5" dirty="0">
                <a:latin typeface="Gill Sans MT"/>
                <a:cs typeface="Gill Sans MT"/>
              </a:rPr>
              <a:t>performed </a:t>
            </a:r>
            <a:r>
              <a:rPr sz="4200" spc="-10" dirty="0">
                <a:latin typeface="Gill Sans MT"/>
                <a:cs typeface="Gill Sans MT"/>
              </a:rPr>
              <a:t>multiple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times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910"/>
              </a:spcBef>
            </a:pPr>
            <a:r>
              <a:rPr sz="4200" spc="-5" dirty="0">
                <a:latin typeface="Gill Sans MT"/>
                <a:cs typeface="Gill Sans MT"/>
              </a:rPr>
              <a:t>Question: 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10" dirty="0">
                <a:latin typeface="Gill Sans MT"/>
                <a:cs typeface="Gill Sans MT"/>
              </a:rPr>
              <a:t>only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Courier New"/>
                <a:cs typeface="Courier New"/>
              </a:rPr>
              <a:t>*</a:t>
            </a:r>
            <a:r>
              <a:rPr sz="4200" spc="-216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implemented?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*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310"/>
              </a:spcBef>
              <a:tabLst>
                <a:tab pos="5307330" algn="l"/>
              </a:tabLst>
            </a:pPr>
            <a:r>
              <a:rPr sz="4200" dirty="0">
                <a:latin typeface="Courier New"/>
                <a:cs typeface="Courier New"/>
              </a:rPr>
              <a:t>3 + 3 + 3 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 </a:t>
            </a:r>
            <a:r>
              <a:rPr sz="4200" spc="-5" dirty="0">
                <a:latin typeface="Gill Sans MT"/>
                <a:cs typeface="Gill Sans MT"/>
              </a:rPr>
              <a:t>(or	</a:t>
            </a:r>
            <a:r>
              <a:rPr sz="4200" dirty="0">
                <a:latin typeface="Courier New"/>
                <a:cs typeface="Courier New"/>
              </a:rPr>
              <a:t>4 + 4 +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</a:t>
            </a:r>
            <a:r>
              <a:rPr sz="4200" dirty="0">
                <a:latin typeface="Gill Sans MT"/>
                <a:cs typeface="Gill Sans MT"/>
              </a:rPr>
              <a:t>)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260"/>
              </a:spcBef>
            </a:pPr>
            <a:r>
              <a:rPr sz="4200" dirty="0">
                <a:latin typeface="Courier New"/>
                <a:cs typeface="Courier New"/>
              </a:rPr>
              <a:t>12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534" y="762000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70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91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060" y="2095500"/>
            <a:ext cx="12446000" cy="615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353185" algn="l"/>
              </a:tabLst>
            </a:pPr>
            <a:r>
              <a:rPr sz="4200" spc="-5" dirty="0">
                <a:latin typeface="Gill Sans MT"/>
                <a:cs typeface="Gill Sans MT"/>
              </a:rPr>
              <a:t>Some	computations </a:t>
            </a:r>
            <a:r>
              <a:rPr sz="4200" dirty="0">
                <a:latin typeface="Gill Sans MT"/>
                <a:cs typeface="Gill Sans MT"/>
              </a:rPr>
              <a:t>need to be </a:t>
            </a:r>
            <a:r>
              <a:rPr sz="4200" spc="-5" dirty="0">
                <a:latin typeface="Gill Sans MT"/>
                <a:cs typeface="Gill Sans MT"/>
              </a:rPr>
              <a:t>performed </a:t>
            </a:r>
            <a:r>
              <a:rPr sz="4200" spc="-10" dirty="0">
                <a:latin typeface="Gill Sans MT"/>
                <a:cs typeface="Gill Sans MT"/>
              </a:rPr>
              <a:t>multiple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times</a:t>
            </a:r>
          </a:p>
          <a:p>
            <a:pPr algn="ctr">
              <a:lnSpc>
                <a:spcPct val="100000"/>
              </a:lnSpc>
              <a:spcBef>
                <a:spcPts val="3910"/>
              </a:spcBef>
            </a:pPr>
            <a:r>
              <a:rPr sz="4200" spc="-5" dirty="0">
                <a:latin typeface="Gill Sans MT"/>
                <a:cs typeface="Gill Sans MT"/>
              </a:rPr>
              <a:t>Question: 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10" dirty="0">
                <a:latin typeface="Gill Sans MT"/>
                <a:cs typeface="Gill Sans MT"/>
              </a:rPr>
              <a:t>only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Courier New"/>
                <a:cs typeface="Courier New"/>
              </a:rPr>
              <a:t>*</a:t>
            </a:r>
            <a:r>
              <a:rPr sz="4200" spc="-216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implemented?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*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</a:t>
            </a:r>
          </a:p>
          <a:p>
            <a:pPr algn="ctr">
              <a:lnSpc>
                <a:spcPct val="100000"/>
              </a:lnSpc>
              <a:spcBef>
                <a:spcPts val="2310"/>
              </a:spcBef>
              <a:tabLst>
                <a:tab pos="5307330" algn="l"/>
              </a:tabLst>
            </a:pPr>
            <a:r>
              <a:rPr sz="4200" dirty="0">
                <a:latin typeface="Courier New"/>
                <a:cs typeface="Courier New"/>
              </a:rPr>
              <a:t>3 + 3 + 3 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 </a:t>
            </a:r>
            <a:r>
              <a:rPr sz="4200" spc="-5" dirty="0">
                <a:latin typeface="Gill Sans MT"/>
                <a:cs typeface="Gill Sans MT"/>
              </a:rPr>
              <a:t>(or	</a:t>
            </a:r>
            <a:r>
              <a:rPr sz="4200" dirty="0">
                <a:latin typeface="Courier New"/>
                <a:cs typeface="Courier New"/>
              </a:rPr>
              <a:t>4 + 4 +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</a:t>
            </a:r>
            <a:r>
              <a:rPr sz="4200" dirty="0">
                <a:latin typeface="Gill Sans MT"/>
                <a:cs typeface="Gill Sans MT"/>
              </a:rPr>
              <a:t>)</a:t>
            </a:r>
          </a:p>
          <a:p>
            <a:pPr algn="ctr">
              <a:lnSpc>
                <a:spcPct val="100000"/>
              </a:lnSpc>
              <a:spcBef>
                <a:spcPts val="3260"/>
              </a:spcBef>
            </a:pPr>
            <a:r>
              <a:rPr sz="4200" dirty="0">
                <a:latin typeface="Courier New"/>
                <a:cs typeface="Courier New"/>
              </a:rPr>
              <a:t>12</a:t>
            </a:r>
          </a:p>
          <a:p>
            <a:pPr algn="ctr">
              <a:lnSpc>
                <a:spcPct val="100000"/>
              </a:lnSpc>
              <a:spcBef>
                <a:spcPts val="3860"/>
              </a:spcBef>
            </a:pPr>
            <a:r>
              <a:rPr sz="4200" dirty="0">
                <a:latin typeface="Courier New"/>
                <a:cs typeface="Courier New"/>
              </a:rPr>
              <a:t>A *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534" y="762000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70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391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060" y="2095500"/>
            <a:ext cx="12446000" cy="751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353185" algn="l"/>
              </a:tabLst>
            </a:pPr>
            <a:r>
              <a:rPr sz="4200" spc="-5" dirty="0">
                <a:latin typeface="Gill Sans MT"/>
                <a:cs typeface="Gill Sans MT"/>
              </a:rPr>
              <a:t>Some	computations </a:t>
            </a:r>
            <a:r>
              <a:rPr sz="4200" dirty="0">
                <a:latin typeface="Gill Sans MT"/>
                <a:cs typeface="Gill Sans MT"/>
              </a:rPr>
              <a:t>need to be </a:t>
            </a:r>
            <a:r>
              <a:rPr sz="4200" spc="-5" dirty="0">
                <a:latin typeface="Gill Sans MT"/>
                <a:cs typeface="Gill Sans MT"/>
              </a:rPr>
              <a:t>performed </a:t>
            </a:r>
            <a:r>
              <a:rPr sz="4200" spc="-10" dirty="0">
                <a:latin typeface="Gill Sans MT"/>
                <a:cs typeface="Gill Sans MT"/>
              </a:rPr>
              <a:t>multiple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times</a:t>
            </a:r>
          </a:p>
          <a:p>
            <a:pPr algn="ctr">
              <a:lnSpc>
                <a:spcPct val="100000"/>
              </a:lnSpc>
              <a:spcBef>
                <a:spcPts val="3910"/>
              </a:spcBef>
            </a:pPr>
            <a:r>
              <a:rPr sz="4200" spc="-5" dirty="0">
                <a:latin typeface="Gill Sans MT"/>
                <a:cs typeface="Gill Sans MT"/>
              </a:rPr>
              <a:t>Question: </a:t>
            </a:r>
            <a:r>
              <a:rPr sz="4200" spc="-20" dirty="0">
                <a:latin typeface="Gill Sans MT"/>
                <a:cs typeface="Gill Sans MT"/>
              </a:rPr>
              <a:t>given </a:t>
            </a:r>
            <a:r>
              <a:rPr sz="4200" spc="-10" dirty="0">
                <a:latin typeface="Gill Sans MT"/>
                <a:cs typeface="Gill Sans MT"/>
              </a:rPr>
              <a:t>only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Courier New"/>
                <a:cs typeface="Courier New"/>
              </a:rPr>
              <a:t>*</a:t>
            </a:r>
            <a:r>
              <a:rPr sz="4200" spc="-216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implemented?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*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</a:t>
            </a:r>
          </a:p>
          <a:p>
            <a:pPr algn="ctr">
              <a:lnSpc>
                <a:spcPct val="100000"/>
              </a:lnSpc>
              <a:spcBef>
                <a:spcPts val="2310"/>
              </a:spcBef>
              <a:tabLst>
                <a:tab pos="5307330" algn="l"/>
              </a:tabLst>
            </a:pPr>
            <a:r>
              <a:rPr sz="4200" dirty="0">
                <a:latin typeface="Courier New"/>
                <a:cs typeface="Courier New"/>
              </a:rPr>
              <a:t>3 + 3 + 3 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 </a:t>
            </a:r>
            <a:r>
              <a:rPr sz="4200" spc="-5" dirty="0">
                <a:latin typeface="Gill Sans MT"/>
                <a:cs typeface="Gill Sans MT"/>
              </a:rPr>
              <a:t>(or	</a:t>
            </a:r>
            <a:r>
              <a:rPr sz="4200" dirty="0">
                <a:latin typeface="Courier New"/>
                <a:cs typeface="Courier New"/>
              </a:rPr>
              <a:t>4 + 4 +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</a:t>
            </a:r>
            <a:r>
              <a:rPr sz="4200" dirty="0">
                <a:latin typeface="Gill Sans MT"/>
                <a:cs typeface="Gill Sans MT"/>
              </a:rPr>
              <a:t>)</a:t>
            </a:r>
          </a:p>
          <a:p>
            <a:pPr algn="ctr">
              <a:lnSpc>
                <a:spcPct val="100000"/>
              </a:lnSpc>
              <a:spcBef>
                <a:spcPts val="3260"/>
              </a:spcBef>
            </a:pPr>
            <a:r>
              <a:rPr sz="4200" dirty="0">
                <a:latin typeface="Courier New"/>
                <a:cs typeface="Courier New"/>
              </a:rPr>
              <a:t>12</a:t>
            </a:r>
          </a:p>
          <a:p>
            <a:pPr algn="ctr">
              <a:lnSpc>
                <a:spcPct val="100000"/>
              </a:lnSpc>
              <a:spcBef>
                <a:spcPts val="3860"/>
              </a:spcBef>
            </a:pPr>
            <a:r>
              <a:rPr sz="4200" dirty="0">
                <a:latin typeface="Courier New"/>
                <a:cs typeface="Courier New"/>
              </a:rPr>
              <a:t>A *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</a:p>
          <a:p>
            <a:pPr marL="3675379" marR="3667760" algn="ctr">
              <a:lnSpc>
                <a:spcPct val="103200"/>
              </a:lnSpc>
              <a:spcBef>
                <a:spcPts val="300"/>
              </a:spcBef>
              <a:tabLst>
                <a:tab pos="6255385" algn="l"/>
              </a:tabLst>
            </a:pP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137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itself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r>
              <a:rPr sz="4200" spc="-137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times  </a:t>
            </a:r>
            <a:r>
              <a:rPr sz="4200" spc="-5" dirty="0">
                <a:latin typeface="Gill Sans MT"/>
                <a:cs typeface="Gill Sans MT"/>
              </a:rPr>
              <a:t>(with </a:t>
            </a:r>
            <a:r>
              <a:rPr sz="4200" dirty="0">
                <a:latin typeface="Gill Sans MT"/>
                <a:cs typeface="Gill Sans MT"/>
              </a:rPr>
              <a:t>some	extra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rules)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10470</TotalTime>
  <Words>1891</Words>
  <Application>Microsoft Macintosh PowerPoint</Application>
  <PresentationFormat>Custom</PresentationFormat>
  <Paragraphs>356</Paragraphs>
  <Slides>47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Courier New</vt:lpstr>
      <vt:lpstr>Gill Sans MT</vt:lpstr>
      <vt:lpstr>Lucida Sans Unicode</vt:lpstr>
      <vt:lpstr>Times New Roman</vt:lpstr>
      <vt:lpstr>Office Theme</vt:lpstr>
      <vt:lpstr>COMP 110/L Lecture 14 Maryam Jalali      Sides adapted from Dr. Kyle Dewey</vt:lpstr>
      <vt:lpstr>Outline</vt:lpstr>
      <vt:lpstr>Loops</vt:lpstr>
      <vt:lpstr>Motivation Some computations need to be performed multiple times We need a way of repeating code!</vt:lpstr>
      <vt:lpstr>Motivation</vt:lpstr>
      <vt:lpstr>Motivation</vt:lpstr>
      <vt:lpstr>Motivation</vt:lpstr>
      <vt:lpstr>Motivation</vt:lpstr>
      <vt:lpstr>Motivation</vt:lpstr>
      <vt:lpstr>PowerPoint Presentation</vt:lpstr>
      <vt:lpstr>PowerPoint Presentation</vt:lpstr>
      <vt:lpstr>public static int  multiply(int a, int b) { switch(b) {  case 0:</vt:lpstr>
      <vt:lpstr>Enter while Intuition: while a condition is true, execute the given code.  Condition checked, all code executed, condition checked...</vt:lpstr>
      <vt:lpstr>Three essential components </vt:lpstr>
      <vt:lpstr>Enter while Intuition: while a condition is true, execute the given code.  Condition checked, all code executed, condition checked...</vt:lpstr>
      <vt:lpstr>Example: WhileXLessThan10.java</vt:lpstr>
      <vt:lpstr>Revisiting Multiplication: MultiplyWithWhile.java</vt:lpstr>
      <vt:lpstr>PowerPoint Presentation</vt:lpstr>
      <vt:lpstr>while Caveat</vt:lpstr>
      <vt:lpstr>while Caveat</vt:lpstr>
      <vt:lpstr>A Pattern Emerges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Example: ForXLessThan10.java</vt:lpstr>
      <vt:lpstr>Revisiting Multiplication: MultiplyWithFor.java</vt:lpstr>
      <vt:lpstr>Same Condition Caveat</vt:lpstr>
      <vt:lpstr>Same Condition Caveat</vt:lpstr>
      <vt:lpstr>Same Condition Caveat</vt:lpstr>
      <vt:lpstr>for vs. while</vt:lpstr>
      <vt:lpstr>PowerPoint Presentation</vt:lpstr>
      <vt:lpstr>do...while Loops</vt:lpstr>
      <vt:lpstr>Example: DoWhileXLessThan10.java</vt:lpstr>
      <vt:lpstr>Multiplication with do...while</vt:lpstr>
      <vt:lpstr>Multiplication with do...while</vt:lpstr>
      <vt:lpstr>Multiplication with do...while</vt:lpstr>
      <vt:lpstr>Shorthand Variable  Updates</vt:lpstr>
      <vt:lpstr>Motivation We very often update variables in loops</vt:lpstr>
      <vt:lpstr>Motivation We very often update variables in loops</vt:lpstr>
      <vt:lpstr>Motivation We very often update variables in loops</vt:lpstr>
      <vt:lpstr>Motivation We very often update variables in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12 Mahdi Ebrahimi Some slides are adapted from Dr. Kyle Dewey</dc:title>
  <dc:creator>Maryam</dc:creator>
  <cp:lastModifiedBy>Jalalitabar, Maryamsadat</cp:lastModifiedBy>
  <cp:revision>39</cp:revision>
  <dcterms:created xsi:type="dcterms:W3CDTF">2019-10-15T22:58:21Z</dcterms:created>
  <dcterms:modified xsi:type="dcterms:W3CDTF">2021-03-30T06:12:14Z</dcterms:modified>
</cp:coreProperties>
</file>