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77" r:id="rId5"/>
    <p:sldId id="279" r:id="rId6"/>
    <p:sldId id="280" r:id="rId7"/>
    <p:sldId id="281" r:id="rId8"/>
    <p:sldId id="264" r:id="rId9"/>
    <p:sldId id="266" r:id="rId10"/>
    <p:sldId id="282" r:id="rId11"/>
    <p:sldId id="267" r:id="rId12"/>
    <p:sldId id="268" r:id="rId13"/>
    <p:sldId id="271" r:id="rId14"/>
    <p:sldId id="272" r:id="rId15"/>
  </p:sldIdLst>
  <p:sldSz cx="13004800" cy="11404600"/>
  <p:notesSz cx="13004800" cy="11404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456" autoAdjust="0"/>
  </p:normalViewPr>
  <p:slideViewPr>
    <p:cSldViewPr>
      <p:cViewPr varScale="1">
        <p:scale>
          <a:sx n="60" d="100"/>
          <a:sy n="60" d="100"/>
        </p:scale>
        <p:origin x="2936"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am" userId="483c3cc0-c789-4ffb-af5d-c0f6b1e41f75" providerId="ADAL" clId="{AE1C4C13-8666-9242-9AC6-9B7E40638F5D}"/>
    <pc:docChg chg="undo custSel modSld">
      <pc:chgData name="Maryam" userId="483c3cc0-c789-4ffb-af5d-c0f6b1e41f75" providerId="ADAL" clId="{AE1C4C13-8666-9242-9AC6-9B7E40638F5D}" dt="2020-07-24T06:19:45.829" v="7" actId="14100"/>
      <pc:docMkLst>
        <pc:docMk/>
      </pc:docMkLst>
      <pc:sldChg chg="modSp">
        <pc:chgData name="Maryam" userId="483c3cc0-c789-4ffb-af5d-c0f6b1e41f75" providerId="ADAL" clId="{AE1C4C13-8666-9242-9AC6-9B7E40638F5D}" dt="2020-07-24T06:19:45.829" v="7" actId="14100"/>
        <pc:sldMkLst>
          <pc:docMk/>
          <pc:sldMk cId="702371462" sldId="277"/>
        </pc:sldMkLst>
        <pc:spChg chg="mod">
          <ac:chgData name="Maryam" userId="483c3cc0-c789-4ffb-af5d-c0f6b1e41f75" providerId="ADAL" clId="{AE1C4C13-8666-9242-9AC6-9B7E40638F5D}" dt="2020-07-24T06:16:04.905" v="1" actId="1076"/>
          <ac:spMkLst>
            <pc:docMk/>
            <pc:sldMk cId="702371462" sldId="277"/>
            <ac:spMk id="2" creationId="{00000000-0000-0000-0000-000000000000}"/>
          </ac:spMkLst>
        </pc:spChg>
        <pc:spChg chg="mod">
          <ac:chgData name="Maryam" userId="483c3cc0-c789-4ffb-af5d-c0f6b1e41f75" providerId="ADAL" clId="{AE1C4C13-8666-9242-9AC6-9B7E40638F5D}" dt="2020-07-24T06:19:45.829" v="7" actId="14100"/>
          <ac:spMkLst>
            <pc:docMk/>
            <pc:sldMk cId="702371462" sldId="27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5715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366000" y="0"/>
            <a:ext cx="5635625" cy="571500"/>
          </a:xfrm>
          <a:prstGeom prst="rect">
            <a:avLst/>
          </a:prstGeom>
        </p:spPr>
        <p:txBody>
          <a:bodyPr vert="horz" lIns="91440" tIns="45720" rIns="91440" bIns="45720" rtlCol="0"/>
          <a:lstStyle>
            <a:lvl1pPr algn="r">
              <a:defRPr sz="1200"/>
            </a:lvl1pPr>
          </a:lstStyle>
          <a:p>
            <a:fld id="{AC8AFE44-E840-4CA3-A040-6A82550111D5}" type="datetimeFigureOut">
              <a:rPr lang="en-US" smtClean="0"/>
              <a:t>8/27/23</a:t>
            </a:fld>
            <a:endParaRPr lang="en-US"/>
          </a:p>
        </p:txBody>
      </p:sp>
      <p:sp>
        <p:nvSpPr>
          <p:cNvPr id="4" name="Slide Image Placeholder 3"/>
          <p:cNvSpPr>
            <a:spLocks noGrp="1" noRot="1" noChangeAspect="1"/>
          </p:cNvSpPr>
          <p:nvPr>
            <p:ph type="sldImg" idx="2"/>
          </p:nvPr>
        </p:nvSpPr>
        <p:spPr>
          <a:xfrm>
            <a:off x="4306888" y="1425575"/>
            <a:ext cx="4391025" cy="38496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300163" y="5487988"/>
            <a:ext cx="10404475" cy="449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833100"/>
            <a:ext cx="5635625" cy="5715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366000" y="10833100"/>
            <a:ext cx="5635625" cy="571500"/>
          </a:xfrm>
          <a:prstGeom prst="rect">
            <a:avLst/>
          </a:prstGeom>
        </p:spPr>
        <p:txBody>
          <a:bodyPr vert="horz" lIns="91440" tIns="45720" rIns="91440" bIns="45720" rtlCol="0" anchor="b"/>
          <a:lstStyle>
            <a:lvl1pPr algn="r">
              <a:defRPr sz="1200"/>
            </a:lvl1pPr>
          </a:lstStyle>
          <a:p>
            <a:fld id="{E3FB5458-7096-4ABB-810B-D4FB5505A567}" type="slidenum">
              <a:rPr lang="en-US" smtClean="0"/>
              <a:t>‹#›</a:t>
            </a:fld>
            <a:endParaRPr lang="en-US"/>
          </a:p>
        </p:txBody>
      </p:sp>
    </p:spTree>
    <p:extLst>
      <p:ext uri="{BB962C8B-B14F-4D97-AF65-F5344CB8AC3E}">
        <p14:creationId xmlns:p14="http://schemas.microsoft.com/office/powerpoint/2010/main" val="1923112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pollev.com</a:t>
            </a:r>
            <a:r>
              <a:rPr lang="en-US" dirty="0"/>
              <a:t>/</a:t>
            </a:r>
            <a:r>
              <a:rPr lang="en-US" dirty="0" err="1"/>
              <a:t>mjalali</a:t>
            </a:r>
            <a:endParaRPr lang="en-US" dirty="0"/>
          </a:p>
        </p:txBody>
      </p:sp>
      <p:sp>
        <p:nvSpPr>
          <p:cNvPr id="4" name="Slide Number Placeholder 3"/>
          <p:cNvSpPr>
            <a:spLocks noGrp="1"/>
          </p:cNvSpPr>
          <p:nvPr>
            <p:ph type="sldNum" sz="quarter" idx="5"/>
          </p:nvPr>
        </p:nvSpPr>
        <p:spPr/>
        <p:txBody>
          <a:bodyPr/>
          <a:lstStyle/>
          <a:p>
            <a:fld id="{E3FB5458-7096-4ABB-810B-D4FB5505A567}" type="slidenum">
              <a:rPr lang="en-US" smtClean="0"/>
              <a:t>3</a:t>
            </a:fld>
            <a:endParaRPr lang="en-US"/>
          </a:p>
        </p:txBody>
      </p:sp>
    </p:spTree>
    <p:extLst>
      <p:ext uri="{BB962C8B-B14F-4D97-AF65-F5344CB8AC3E}">
        <p14:creationId xmlns:p14="http://schemas.microsoft.com/office/powerpoint/2010/main" val="965464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B5458-7096-4ABB-810B-D4FB5505A567}" type="slidenum">
              <a:rPr lang="en-US" smtClean="0"/>
              <a:t>4</a:t>
            </a:fld>
            <a:endParaRPr lang="en-US"/>
          </a:p>
        </p:txBody>
      </p:sp>
    </p:spTree>
    <p:extLst>
      <p:ext uri="{BB962C8B-B14F-4D97-AF65-F5344CB8AC3E}">
        <p14:creationId xmlns:p14="http://schemas.microsoft.com/office/powerpoint/2010/main" val="3651688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B5458-7096-4ABB-810B-D4FB5505A567}" type="slidenum">
              <a:rPr lang="en-US" smtClean="0"/>
              <a:t>5</a:t>
            </a:fld>
            <a:endParaRPr lang="en-US"/>
          </a:p>
        </p:txBody>
      </p:sp>
    </p:spTree>
    <p:extLst>
      <p:ext uri="{BB962C8B-B14F-4D97-AF65-F5344CB8AC3E}">
        <p14:creationId xmlns:p14="http://schemas.microsoft.com/office/powerpoint/2010/main" val="684179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B5458-7096-4ABB-810B-D4FB5505A567}" type="slidenum">
              <a:rPr lang="en-US" smtClean="0"/>
              <a:t>6</a:t>
            </a:fld>
            <a:endParaRPr lang="en-US"/>
          </a:p>
        </p:txBody>
      </p:sp>
    </p:spTree>
    <p:extLst>
      <p:ext uri="{BB962C8B-B14F-4D97-AF65-F5344CB8AC3E}">
        <p14:creationId xmlns:p14="http://schemas.microsoft.com/office/powerpoint/2010/main" val="3744534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ts val="2620"/>
              </a:lnSpc>
              <a:spcBef>
                <a:spcPts val="100"/>
              </a:spcBef>
            </a:pPr>
            <a:r>
              <a:rPr lang="en-US" sz="1200" dirty="0">
                <a:latin typeface="Lucida Sans Unicode"/>
                <a:cs typeface="Lucida Sans Unicode"/>
              </a:rPr>
              <a:t>-I </a:t>
            </a:r>
            <a:r>
              <a:rPr lang="en-US" sz="1200" spc="-5" dirty="0">
                <a:latin typeface="Lucida Sans Unicode"/>
                <a:cs typeface="Lucida Sans Unicode"/>
              </a:rPr>
              <a:t>want to manage </a:t>
            </a:r>
            <a:r>
              <a:rPr lang="en-US" sz="1200" dirty="0">
                <a:latin typeface="Lucida Sans Unicode"/>
                <a:cs typeface="Lucida Sans Unicode"/>
              </a:rPr>
              <a:t>some </a:t>
            </a:r>
            <a:r>
              <a:rPr lang="en-US" sz="1200" spc="-5" dirty="0">
                <a:latin typeface="Lucida Sans Unicode"/>
                <a:cs typeface="Lucida Sans Unicode"/>
              </a:rPr>
              <a:t>expectations here</a:t>
            </a:r>
            <a:endParaRPr lang="en-US" sz="1200" dirty="0">
              <a:latin typeface="Lucida Sans Unicode"/>
              <a:cs typeface="Lucida Sans Unicode"/>
            </a:endParaRPr>
          </a:p>
          <a:p>
            <a:pPr marL="12700">
              <a:lnSpc>
                <a:spcPts val="2600"/>
              </a:lnSpc>
            </a:pPr>
            <a:r>
              <a:rPr lang="en-US" sz="1200" spc="-5" dirty="0">
                <a:latin typeface="Lucida Sans Unicode"/>
                <a:cs typeface="Lucida Sans Unicode"/>
              </a:rPr>
              <a:t>-Perception: </a:t>
            </a:r>
            <a:r>
              <a:rPr lang="en-US" sz="1200" dirty="0">
                <a:latin typeface="Lucida Sans Unicode"/>
                <a:cs typeface="Lucida Sans Unicode"/>
              </a:rPr>
              <a:t>pure</a:t>
            </a:r>
            <a:r>
              <a:rPr lang="en-US" sz="1200" spc="-5" dirty="0">
                <a:latin typeface="Lucida Sans Unicode"/>
                <a:cs typeface="Lucida Sans Unicode"/>
              </a:rPr>
              <a:t> typing</a:t>
            </a:r>
            <a:endParaRPr lang="en-US" sz="1200" dirty="0">
              <a:latin typeface="Lucida Sans Unicode"/>
              <a:cs typeface="Lucida Sans Unicode"/>
            </a:endParaRPr>
          </a:p>
          <a:p>
            <a:pPr marL="12700" marR="5080">
              <a:lnSpc>
                <a:spcPts val="2600"/>
              </a:lnSpc>
              <a:spcBef>
                <a:spcPts val="100"/>
              </a:spcBef>
              <a:tabLst>
                <a:tab pos="4653280" algn="l"/>
              </a:tabLst>
            </a:pPr>
            <a:r>
              <a:rPr lang="en-US" sz="1200" spc="-5" dirty="0">
                <a:latin typeface="Lucida Sans Unicode"/>
                <a:cs typeface="Lucida Sans Unicode"/>
              </a:rPr>
              <a:t>-Reality: mostly </a:t>
            </a:r>
            <a:r>
              <a:rPr lang="en-US" sz="1200" dirty="0">
                <a:latin typeface="Lucida Sans Unicode"/>
                <a:cs typeface="Lucida Sans Unicode"/>
              </a:rPr>
              <a:t>not </a:t>
            </a:r>
            <a:r>
              <a:rPr lang="en-US" sz="1200" spc="-5" dirty="0">
                <a:latin typeface="Lucida Sans Unicode"/>
                <a:cs typeface="Lucida Sans Unicode"/>
              </a:rPr>
              <a:t>typing</a:t>
            </a:r>
            <a:r>
              <a:rPr lang="en-US" sz="1200" spc="50" dirty="0">
                <a:latin typeface="Lucida Sans Unicode"/>
                <a:cs typeface="Lucida Sans Unicode"/>
              </a:rPr>
              <a:t> </a:t>
            </a:r>
            <a:r>
              <a:rPr lang="en-US" sz="1200" spc="-5" dirty="0">
                <a:latin typeface="Lucida Sans Unicode"/>
                <a:cs typeface="Lucida Sans Unicode"/>
              </a:rPr>
              <a:t>at</a:t>
            </a:r>
            <a:r>
              <a:rPr lang="en-US" sz="1200" spc="10" dirty="0">
                <a:latin typeface="Lucida Sans Unicode"/>
                <a:cs typeface="Lucida Sans Unicode"/>
              </a:rPr>
              <a:t> </a:t>
            </a:r>
            <a:r>
              <a:rPr lang="en-US" sz="1200" spc="-5" dirty="0">
                <a:latin typeface="Lucida Sans Unicode"/>
                <a:cs typeface="Lucida Sans Unicode"/>
              </a:rPr>
              <a:t>all.</a:t>
            </a:r>
          </a:p>
          <a:p>
            <a:pPr marL="12700" marR="5080">
              <a:lnSpc>
                <a:spcPts val="2600"/>
              </a:lnSpc>
              <a:spcBef>
                <a:spcPts val="100"/>
              </a:spcBef>
              <a:tabLst>
                <a:tab pos="4653280" algn="l"/>
              </a:tabLst>
            </a:pPr>
            <a:r>
              <a:rPr lang="en-US" sz="1200" dirty="0">
                <a:latin typeface="Lucida Sans Unicode"/>
                <a:cs typeface="Lucida Sans Unicode"/>
              </a:rPr>
              <a:t>If most of your </a:t>
            </a:r>
            <a:r>
              <a:rPr lang="en-US" sz="1200" spc="-5" dirty="0">
                <a:latin typeface="Lucida Sans Unicode"/>
                <a:cs typeface="Lucida Sans Unicode"/>
              </a:rPr>
              <a:t>time </a:t>
            </a:r>
            <a:r>
              <a:rPr lang="en-US" sz="1200" dirty="0">
                <a:latin typeface="Lucida Sans Unicode"/>
                <a:cs typeface="Lucida Sans Unicode"/>
              </a:rPr>
              <a:t>is </a:t>
            </a:r>
            <a:r>
              <a:rPr lang="en-US" sz="1200" spc="-5" dirty="0">
                <a:latin typeface="Lucida Sans Unicode"/>
                <a:cs typeface="Lucida Sans Unicode"/>
              </a:rPr>
              <a:t>spent typing, </a:t>
            </a:r>
            <a:r>
              <a:rPr lang="en-US" sz="1200" dirty="0">
                <a:latin typeface="Lucida Sans Unicode"/>
                <a:cs typeface="Lucida Sans Unicode"/>
              </a:rPr>
              <a:t>you’re </a:t>
            </a:r>
            <a:r>
              <a:rPr lang="en-US" sz="1200" spc="-5" dirty="0">
                <a:latin typeface="Lucida Sans Unicode"/>
                <a:cs typeface="Lucida Sans Unicode"/>
              </a:rPr>
              <a:t>probably </a:t>
            </a:r>
            <a:r>
              <a:rPr lang="en-US" sz="1200" dirty="0">
                <a:latin typeface="Lucida Sans Unicode"/>
                <a:cs typeface="Lucida Sans Unicode"/>
              </a:rPr>
              <a:t>doing  </a:t>
            </a:r>
            <a:r>
              <a:rPr lang="en-US" sz="1200" spc="-5" dirty="0">
                <a:latin typeface="Lucida Sans Unicode"/>
                <a:cs typeface="Lucida Sans Unicode"/>
              </a:rPr>
              <a:t>something</a:t>
            </a:r>
            <a:r>
              <a:rPr lang="en-US" sz="1200" spc="-10" dirty="0">
                <a:latin typeface="Lucida Sans Unicode"/>
                <a:cs typeface="Lucida Sans Unicode"/>
              </a:rPr>
              <a:t> </a:t>
            </a:r>
            <a:r>
              <a:rPr lang="en-US" sz="1200" spc="-5" dirty="0">
                <a:latin typeface="Lucida Sans Unicode"/>
                <a:cs typeface="Lucida Sans Unicode"/>
              </a:rPr>
              <a:t>wrong.</a:t>
            </a:r>
            <a:endParaRPr lang="en-US" sz="1200" dirty="0">
              <a:latin typeface="Lucida Sans Unicode"/>
              <a:cs typeface="Lucida Sans Unicode"/>
            </a:endParaRPr>
          </a:p>
          <a:p>
            <a:endParaRPr lang="en-US" dirty="0"/>
          </a:p>
        </p:txBody>
      </p:sp>
      <p:sp>
        <p:nvSpPr>
          <p:cNvPr id="4" name="Slide Number Placeholder 3"/>
          <p:cNvSpPr>
            <a:spLocks noGrp="1"/>
          </p:cNvSpPr>
          <p:nvPr>
            <p:ph type="sldNum" sz="quarter" idx="5"/>
          </p:nvPr>
        </p:nvSpPr>
        <p:spPr/>
        <p:txBody>
          <a:bodyPr/>
          <a:lstStyle/>
          <a:p>
            <a:fld id="{E3FB5458-7096-4ABB-810B-D4FB5505A567}" type="slidenum">
              <a:rPr lang="en-US" smtClean="0"/>
              <a:t>8</a:t>
            </a:fld>
            <a:endParaRPr lang="en-US"/>
          </a:p>
        </p:txBody>
      </p:sp>
    </p:spTree>
    <p:extLst>
      <p:ext uri="{BB962C8B-B14F-4D97-AF65-F5344CB8AC3E}">
        <p14:creationId xmlns:p14="http://schemas.microsoft.com/office/powerpoint/2010/main" val="1716308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ts val="2620"/>
              </a:lnSpc>
              <a:spcBef>
                <a:spcPts val="100"/>
              </a:spcBef>
            </a:pPr>
            <a:r>
              <a:rPr lang="en-US" sz="1200" spc="-5" dirty="0">
                <a:latin typeface="Lucida Sans Unicode"/>
                <a:cs typeface="Lucida Sans Unicode"/>
              </a:rPr>
              <a:t>-Programming </a:t>
            </a:r>
            <a:r>
              <a:rPr lang="en-US" sz="1200" dirty="0">
                <a:latin typeface="Lucida Sans Unicode"/>
                <a:cs typeface="Lucida Sans Unicode"/>
              </a:rPr>
              <a:t>is </a:t>
            </a:r>
            <a:r>
              <a:rPr lang="en-US" sz="1200" spc="-5" dirty="0">
                <a:latin typeface="Lucida Sans Unicode"/>
                <a:cs typeface="Lucida Sans Unicode"/>
              </a:rPr>
              <a:t>about </a:t>
            </a:r>
            <a:r>
              <a:rPr lang="en-US" sz="1200" dirty="0">
                <a:latin typeface="Lucida Sans Unicode"/>
                <a:cs typeface="Lucida Sans Unicode"/>
              </a:rPr>
              <a:t>solving</a:t>
            </a:r>
            <a:r>
              <a:rPr lang="en-US" sz="1200" spc="-5" dirty="0">
                <a:latin typeface="Lucida Sans Unicode"/>
                <a:cs typeface="Lucida Sans Unicode"/>
              </a:rPr>
              <a:t> problems.</a:t>
            </a:r>
            <a:endParaRPr lang="en-US" sz="1200" dirty="0">
              <a:latin typeface="Lucida Sans Unicode"/>
              <a:cs typeface="Lucida Sans Unicode"/>
            </a:endParaRPr>
          </a:p>
          <a:p>
            <a:pPr marL="12700" marR="5080">
              <a:lnSpc>
                <a:spcPts val="2600"/>
              </a:lnSpc>
              <a:spcBef>
                <a:spcPts val="100"/>
              </a:spcBef>
              <a:tabLst>
                <a:tab pos="2992755" algn="l"/>
              </a:tabLst>
            </a:pPr>
            <a:r>
              <a:rPr lang="en-US" sz="1200" spc="-5" dirty="0">
                <a:latin typeface="Lucida Sans Unicode"/>
                <a:cs typeface="Lucida Sans Unicode"/>
              </a:rPr>
              <a:t>-You give </a:t>
            </a:r>
            <a:r>
              <a:rPr lang="en-US" sz="1200" dirty="0">
                <a:latin typeface="Lucida Sans Unicode"/>
                <a:cs typeface="Lucida Sans Unicode"/>
              </a:rPr>
              <a:t>a </a:t>
            </a:r>
            <a:r>
              <a:rPr lang="en-US" sz="1200" spc="-5" dirty="0">
                <a:latin typeface="Lucida Sans Unicode"/>
                <a:cs typeface="Lucida Sans Unicode"/>
              </a:rPr>
              <a:t>series </a:t>
            </a:r>
            <a:r>
              <a:rPr lang="en-US" sz="1200" dirty="0">
                <a:latin typeface="Lucida Sans Unicode"/>
                <a:cs typeface="Lucida Sans Unicode"/>
              </a:rPr>
              <a:t>of </a:t>
            </a:r>
            <a:r>
              <a:rPr lang="en-US" sz="1200" spc="-5" dirty="0">
                <a:latin typeface="Lucida Sans Unicode"/>
                <a:cs typeface="Lucida Sans Unicode"/>
              </a:rPr>
              <a:t>instructions to </a:t>
            </a:r>
            <a:r>
              <a:rPr lang="en-US" sz="1200" dirty="0">
                <a:latin typeface="Lucida Sans Unicode"/>
                <a:cs typeface="Lucida Sans Unicode"/>
              </a:rPr>
              <a:t>a </a:t>
            </a:r>
            <a:r>
              <a:rPr lang="en-US" sz="1200" spc="-5" dirty="0">
                <a:latin typeface="Lucida Sans Unicode"/>
                <a:cs typeface="Lucida Sans Unicode"/>
              </a:rPr>
              <a:t>machine </a:t>
            </a:r>
            <a:r>
              <a:rPr lang="en-US" sz="1200" dirty="0">
                <a:latin typeface="Lucida Sans Unicode"/>
                <a:cs typeface="Lucida Sans Unicode"/>
              </a:rPr>
              <a:t>which will </a:t>
            </a:r>
            <a:r>
              <a:rPr lang="en-US" sz="1200" spc="-5" dirty="0">
                <a:latin typeface="Lucida Sans Unicode"/>
                <a:cs typeface="Lucida Sans Unicode"/>
              </a:rPr>
              <a:t>diligently carry them </a:t>
            </a:r>
            <a:r>
              <a:rPr lang="en-US" sz="1200" dirty="0">
                <a:latin typeface="Lucida Sans Unicode"/>
                <a:cs typeface="Lucida Sans Unicode"/>
              </a:rPr>
              <a:t>out </a:t>
            </a:r>
            <a:r>
              <a:rPr lang="en-US" sz="1200" spc="-5" dirty="0">
                <a:latin typeface="Lucida Sans Unicode"/>
                <a:cs typeface="Lucida Sans Unicode"/>
              </a:rPr>
              <a:t>without concern</a:t>
            </a:r>
            <a:r>
              <a:rPr lang="en-US" sz="1200" spc="15" dirty="0">
                <a:latin typeface="Lucida Sans Unicode"/>
                <a:cs typeface="Lucida Sans Unicode"/>
              </a:rPr>
              <a:t> </a:t>
            </a:r>
            <a:r>
              <a:rPr lang="en-US" sz="1200" dirty="0">
                <a:latin typeface="Lucida Sans Unicode"/>
                <a:cs typeface="Lucida Sans Unicode"/>
              </a:rPr>
              <a:t>or</a:t>
            </a:r>
            <a:r>
              <a:rPr lang="en-US" sz="1200" spc="15" dirty="0">
                <a:latin typeface="Lucida Sans Unicode"/>
                <a:cs typeface="Lucida Sans Unicode"/>
              </a:rPr>
              <a:t> </a:t>
            </a:r>
            <a:r>
              <a:rPr lang="en-US" sz="1200" spc="-5" dirty="0">
                <a:latin typeface="Lucida Sans Unicode"/>
                <a:cs typeface="Lucida Sans Unicode"/>
              </a:rPr>
              <a:t>question.	</a:t>
            </a:r>
          </a:p>
          <a:p>
            <a:pPr marL="12700" marR="5080">
              <a:lnSpc>
                <a:spcPts val="2600"/>
              </a:lnSpc>
              <a:spcBef>
                <a:spcPts val="100"/>
              </a:spcBef>
              <a:tabLst>
                <a:tab pos="2992755" algn="l"/>
              </a:tabLst>
            </a:pPr>
            <a:r>
              <a:rPr lang="en-US" sz="1200" spc="-5" dirty="0">
                <a:latin typeface="Lucida Sans Unicode"/>
                <a:cs typeface="Lucida Sans Unicode"/>
              </a:rPr>
              <a:t>This, again, </a:t>
            </a:r>
            <a:r>
              <a:rPr lang="en-US" sz="1200" dirty="0">
                <a:latin typeface="Lucida Sans Unicode"/>
                <a:cs typeface="Lucida Sans Unicode"/>
              </a:rPr>
              <a:t>is for </a:t>
            </a:r>
            <a:r>
              <a:rPr lang="en-US" sz="1200" spc="-5" dirty="0">
                <a:latin typeface="Lucida Sans Unicode"/>
                <a:cs typeface="Lucida Sans Unicode"/>
              </a:rPr>
              <a:t>better </a:t>
            </a:r>
            <a:r>
              <a:rPr lang="en-US" sz="1200" dirty="0">
                <a:latin typeface="Lucida Sans Unicode"/>
                <a:cs typeface="Lucida Sans Unicode"/>
              </a:rPr>
              <a:t>or for</a:t>
            </a:r>
            <a:r>
              <a:rPr lang="en-US" sz="1200" spc="10" dirty="0">
                <a:latin typeface="Lucida Sans Unicode"/>
                <a:cs typeface="Lucida Sans Unicode"/>
              </a:rPr>
              <a:t> </a:t>
            </a:r>
            <a:r>
              <a:rPr lang="en-US" sz="1200" spc="-5" dirty="0">
                <a:latin typeface="Lucida Sans Unicode"/>
                <a:cs typeface="Lucida Sans Unicode"/>
              </a:rPr>
              <a:t>worse.</a:t>
            </a:r>
            <a:endParaRPr lang="en-US" sz="1200" dirty="0">
              <a:latin typeface="Lucida Sans Unicode"/>
              <a:cs typeface="Lucida Sans Unicode"/>
            </a:endParaRPr>
          </a:p>
          <a:p>
            <a:endParaRPr lang="en-US" dirty="0"/>
          </a:p>
        </p:txBody>
      </p:sp>
      <p:sp>
        <p:nvSpPr>
          <p:cNvPr id="4" name="Slide Number Placeholder 3"/>
          <p:cNvSpPr>
            <a:spLocks noGrp="1"/>
          </p:cNvSpPr>
          <p:nvPr>
            <p:ph type="sldNum" sz="quarter" idx="5"/>
          </p:nvPr>
        </p:nvSpPr>
        <p:spPr/>
        <p:txBody>
          <a:bodyPr/>
          <a:lstStyle/>
          <a:p>
            <a:fld id="{E3FB5458-7096-4ABB-810B-D4FB5505A567}" type="slidenum">
              <a:rPr lang="en-US" smtClean="0"/>
              <a:t>9</a:t>
            </a:fld>
            <a:endParaRPr lang="en-US"/>
          </a:p>
        </p:txBody>
      </p:sp>
    </p:spTree>
    <p:extLst>
      <p:ext uri="{BB962C8B-B14F-4D97-AF65-F5344CB8AC3E}">
        <p14:creationId xmlns:p14="http://schemas.microsoft.com/office/powerpoint/2010/main" val="311362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sz="1200" b="0" i="0" u="none" strike="noStrike" kern="1200" baseline="0" dirty="0">
                <a:solidFill>
                  <a:schemeClr val="tx1"/>
                </a:solidFill>
                <a:latin typeface="+mn-lt"/>
                <a:ea typeface="+mn-ea"/>
                <a:cs typeface="+mn-cs"/>
              </a:rPr>
              <a:t>Michael Crichton, Electronic Life</a:t>
            </a:r>
            <a:endParaRPr lang="en-US" dirty="0"/>
          </a:p>
        </p:txBody>
      </p:sp>
      <p:sp>
        <p:nvSpPr>
          <p:cNvPr id="4" name="Slide Number Placeholder 3"/>
          <p:cNvSpPr>
            <a:spLocks noGrp="1"/>
          </p:cNvSpPr>
          <p:nvPr>
            <p:ph type="sldNum" sz="quarter" idx="10"/>
          </p:nvPr>
        </p:nvSpPr>
        <p:spPr/>
        <p:txBody>
          <a:bodyPr/>
          <a:lstStyle/>
          <a:p>
            <a:fld id="{E3FB5458-7096-4ABB-810B-D4FB5505A567}" type="slidenum">
              <a:rPr lang="en-US" smtClean="0"/>
              <a:t>10</a:t>
            </a:fld>
            <a:endParaRPr lang="en-US"/>
          </a:p>
        </p:txBody>
      </p:sp>
    </p:spTree>
    <p:extLst>
      <p:ext uri="{BB962C8B-B14F-4D97-AF65-F5344CB8AC3E}">
        <p14:creationId xmlns:p14="http://schemas.microsoft.com/office/powerpoint/2010/main" val="1897739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dirty="0">
                <a:latin typeface="Lucida Sans Unicode"/>
                <a:cs typeface="Lucida Sans Unicode"/>
              </a:rPr>
              <a:t>-Just </a:t>
            </a:r>
            <a:r>
              <a:rPr lang="en-US" sz="1200" dirty="0">
                <a:latin typeface="Lucida Sans Unicode"/>
                <a:cs typeface="Lucida Sans Unicode"/>
              </a:rPr>
              <a:t>like swimming or </a:t>
            </a:r>
            <a:r>
              <a:rPr lang="en-US" sz="1200" spc="-5" dirty="0">
                <a:latin typeface="Lucida Sans Unicode"/>
                <a:cs typeface="Lucida Sans Unicode"/>
              </a:rPr>
              <a:t>playing an</a:t>
            </a:r>
            <a:r>
              <a:rPr lang="en-US" sz="1200" spc="-20" dirty="0">
                <a:latin typeface="Lucida Sans Unicode"/>
                <a:cs typeface="Lucida Sans Unicode"/>
              </a:rPr>
              <a:t> </a:t>
            </a:r>
            <a:r>
              <a:rPr lang="en-US" sz="1200" spc="-5" dirty="0">
                <a:latin typeface="Lucida Sans Unicode"/>
                <a:cs typeface="Lucida Sans Unicode"/>
              </a:rPr>
              <a:t>instrument</a:t>
            </a:r>
            <a:endParaRPr lang="en-US" sz="1200" dirty="0">
              <a:latin typeface="Lucida Sans Unicode"/>
              <a:cs typeface="Lucida Sans Unicode"/>
            </a:endParaRPr>
          </a:p>
          <a:p>
            <a:endParaRPr lang="en-US" dirty="0"/>
          </a:p>
        </p:txBody>
      </p:sp>
      <p:sp>
        <p:nvSpPr>
          <p:cNvPr id="4" name="Slide Number Placeholder 3"/>
          <p:cNvSpPr>
            <a:spLocks noGrp="1"/>
          </p:cNvSpPr>
          <p:nvPr>
            <p:ph type="sldNum" sz="quarter" idx="5"/>
          </p:nvPr>
        </p:nvSpPr>
        <p:spPr/>
        <p:txBody>
          <a:bodyPr/>
          <a:lstStyle/>
          <a:p>
            <a:fld id="{E3FB5458-7096-4ABB-810B-D4FB5505A567}" type="slidenum">
              <a:rPr lang="en-US" smtClean="0"/>
              <a:t>13</a:t>
            </a:fld>
            <a:endParaRPr lang="en-US"/>
          </a:p>
        </p:txBody>
      </p:sp>
    </p:spTree>
    <p:extLst>
      <p:ext uri="{BB962C8B-B14F-4D97-AF65-F5344CB8AC3E}">
        <p14:creationId xmlns:p14="http://schemas.microsoft.com/office/powerpoint/2010/main" val="490180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535426"/>
            <a:ext cx="11054080" cy="239496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6386576"/>
            <a:ext cx="9103360" cy="28511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sz="8400" b="0" i="0">
                <a:solidFill>
                  <a:schemeClr val="tx1"/>
                </a:solidFill>
                <a:latin typeface="Gill Sans MT"/>
                <a:cs typeface="Gill Sans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sz="half" idx="2"/>
          </p:nvPr>
        </p:nvSpPr>
        <p:spPr>
          <a:xfrm>
            <a:off x="650240" y="2623058"/>
            <a:ext cx="5657088" cy="752703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623058"/>
            <a:ext cx="5657088" cy="752703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70000" y="101600"/>
            <a:ext cx="10452100" cy="42418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1422400" y="4940300"/>
            <a:ext cx="10147300" cy="4711700"/>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0" y="4635500"/>
            <a:ext cx="13004800" cy="0"/>
          </a:xfrm>
          <a:custGeom>
            <a:avLst/>
            <a:gdLst/>
            <a:ahLst/>
            <a:cxnLst/>
            <a:rect l="l" t="t" r="r" b="b"/>
            <a:pathLst>
              <a:path w="13004800">
                <a:moveTo>
                  <a:pt x="0" y="0"/>
                </a:moveTo>
                <a:lnTo>
                  <a:pt x="13004800" y="0"/>
                </a:lnTo>
              </a:path>
            </a:pathLst>
          </a:custGeom>
          <a:ln w="38100">
            <a:solidFill>
              <a:srgbClr val="000000"/>
            </a:solidFill>
          </a:ln>
        </p:spPr>
        <p:txBody>
          <a:bodyPr wrap="square" lIns="0" tIns="0" rIns="0" bIns="0" rtlCol="0"/>
          <a:lstStyle/>
          <a:p>
            <a:endParaRPr/>
          </a:p>
        </p:txBody>
      </p:sp>
      <p:sp>
        <p:nvSpPr>
          <p:cNvPr id="19" name="bk object 19"/>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83451" y="3556000"/>
            <a:ext cx="10637897" cy="2524760"/>
          </a:xfrm>
          <a:prstGeom prst="rect">
            <a:avLst/>
          </a:prstGeom>
        </p:spPr>
        <p:txBody>
          <a:bodyPr wrap="square" lIns="0" tIns="0" rIns="0" bIns="0">
            <a:spAutoFit/>
          </a:bodyPr>
          <a:lstStyle>
            <a:lvl1pPr>
              <a:defRPr sz="8400" b="0" i="0">
                <a:solidFill>
                  <a:schemeClr val="tx1"/>
                </a:solidFill>
                <a:latin typeface="Gill Sans MT"/>
                <a:cs typeface="Gill Sans MT"/>
              </a:defRPr>
            </a:lvl1pPr>
          </a:lstStyle>
          <a:p>
            <a:endParaRPr/>
          </a:p>
        </p:txBody>
      </p:sp>
      <p:sp>
        <p:nvSpPr>
          <p:cNvPr id="3" name="Holder 3"/>
          <p:cNvSpPr>
            <a:spLocks noGrp="1"/>
          </p:cNvSpPr>
          <p:nvPr>
            <p:ph type="body" idx="1"/>
          </p:nvPr>
        </p:nvSpPr>
        <p:spPr>
          <a:xfrm>
            <a:off x="1183451" y="3556000"/>
            <a:ext cx="10637897" cy="2524760"/>
          </a:xfrm>
          <a:prstGeom prst="rect">
            <a:avLst/>
          </a:prstGeom>
        </p:spPr>
        <p:txBody>
          <a:bodyPr wrap="square" lIns="0" tIns="0" rIns="0" bIns="0">
            <a:spAutoFit/>
          </a:bodyPr>
          <a:lstStyle>
            <a:lvl1pPr>
              <a:defRPr sz="8400" b="0" i="0">
                <a:solidFill>
                  <a:schemeClr val="tx1"/>
                </a:solidFill>
                <a:latin typeface="Gill Sans MT"/>
                <a:cs typeface="Gill Sans MT"/>
              </a:defRPr>
            </a:lvl1pPr>
          </a:lstStyle>
          <a:p>
            <a:endParaRPr/>
          </a:p>
        </p:txBody>
      </p:sp>
      <p:sp>
        <p:nvSpPr>
          <p:cNvPr id="4" name="Holder 4"/>
          <p:cNvSpPr>
            <a:spLocks noGrp="1"/>
          </p:cNvSpPr>
          <p:nvPr>
            <p:ph type="ftr" sz="quarter" idx="5"/>
          </p:nvPr>
        </p:nvSpPr>
        <p:spPr>
          <a:xfrm>
            <a:off x="4421632" y="10606278"/>
            <a:ext cx="4161536" cy="57023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10606278"/>
            <a:ext cx="2991104" cy="57023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8/27/23</a:t>
            </a:fld>
            <a:endParaRPr lang="en-US"/>
          </a:p>
        </p:txBody>
      </p:sp>
      <p:sp>
        <p:nvSpPr>
          <p:cNvPr id="6" name="Holder 6"/>
          <p:cNvSpPr>
            <a:spLocks noGrp="1"/>
          </p:cNvSpPr>
          <p:nvPr>
            <p:ph type="sldNum" sz="quarter" idx="7"/>
          </p:nvPr>
        </p:nvSpPr>
        <p:spPr>
          <a:xfrm>
            <a:off x="9363456" y="10606278"/>
            <a:ext cx="2991104" cy="57023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dXD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10940" y="3147906"/>
            <a:ext cx="10182860" cy="5787482"/>
          </a:xfrm>
          <a:prstGeom prst="rect">
            <a:avLst/>
          </a:prstGeom>
        </p:spPr>
        <p:txBody>
          <a:bodyPr vert="horz" wrap="square" lIns="0" tIns="433070" rIns="0" bIns="0" rtlCol="0">
            <a:spAutoFit/>
          </a:bodyPr>
          <a:lstStyle/>
          <a:p>
            <a:pPr algn="ctr">
              <a:lnSpc>
                <a:spcPct val="100000"/>
              </a:lnSpc>
              <a:spcBef>
                <a:spcPts val="3410"/>
              </a:spcBef>
              <a:tabLst>
                <a:tab pos="3306445" algn="l"/>
              </a:tabLst>
            </a:pPr>
            <a:r>
              <a:rPr spc="-5" dirty="0"/>
              <a:t>COMP	110/L </a:t>
            </a:r>
            <a:r>
              <a:rPr spc="-25" dirty="0"/>
              <a:t>Lecture</a:t>
            </a:r>
            <a:r>
              <a:rPr spc="-85" dirty="0"/>
              <a:t> </a:t>
            </a:r>
            <a:r>
              <a:rPr dirty="0"/>
              <a:t>1</a:t>
            </a:r>
          </a:p>
          <a:p>
            <a:pPr algn="ctr">
              <a:lnSpc>
                <a:spcPct val="100000"/>
              </a:lnSpc>
              <a:spcBef>
                <a:spcPts val="1420"/>
              </a:spcBef>
            </a:pPr>
            <a:r>
              <a:rPr lang="en-US" sz="3600" spc="-70" dirty="0"/>
              <a:t>Maryam </a:t>
            </a:r>
            <a:r>
              <a:rPr lang="en-US" sz="3600" spc="-70" dirty="0" err="1"/>
              <a:t>Jalali</a:t>
            </a:r>
            <a:br>
              <a:rPr lang="en-US" sz="3600" spc="-70" dirty="0"/>
            </a:br>
            <a:br>
              <a:rPr lang="en-US" sz="3600" spc="-70" dirty="0"/>
            </a:br>
            <a:br>
              <a:rPr lang="en-US" sz="3600" spc="-70" dirty="0"/>
            </a:br>
            <a:br>
              <a:rPr lang="en-US" sz="3600" spc="-70" dirty="0"/>
            </a:br>
            <a:br>
              <a:rPr lang="en-US" sz="3600" spc="-70" dirty="0"/>
            </a:br>
            <a:br>
              <a:rPr lang="en-US" sz="3600" spc="-70" dirty="0"/>
            </a:br>
            <a:r>
              <a:rPr lang="en-US" sz="3600" spc="-70" dirty="0"/>
              <a:t>Some of the slides adapted from Dr. Kyle Dewey</a:t>
            </a:r>
            <a:endParaRPr sz="3600" dirty="0"/>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3143" y="949983"/>
            <a:ext cx="10515600" cy="1120820"/>
          </a:xfrm>
          <a:prstGeom prst="rect">
            <a:avLst/>
          </a:prstGeom>
        </p:spPr>
        <p:txBody>
          <a:bodyPr vert="horz" wrap="square" lIns="0" tIns="12700" rIns="0" bIns="0" rtlCol="0">
            <a:spAutoFit/>
          </a:bodyPr>
          <a:lstStyle/>
          <a:p>
            <a:pPr marL="12700">
              <a:lnSpc>
                <a:spcPct val="100000"/>
              </a:lnSpc>
              <a:spcBef>
                <a:spcPts val="100"/>
              </a:spcBef>
            </a:pPr>
            <a:r>
              <a:rPr lang="en-US" sz="7200" dirty="0"/>
              <a:t>Wh</a:t>
            </a:r>
            <a:r>
              <a:rPr lang="en-US" sz="7200" spc="-5" dirty="0"/>
              <a:t>a</a:t>
            </a:r>
            <a:r>
              <a:rPr lang="en-US" sz="7200" dirty="0"/>
              <a:t>t</a:t>
            </a:r>
            <a:r>
              <a:rPr lang="en-US" sz="7200" spc="-5" dirty="0"/>
              <a:t> i</a:t>
            </a:r>
            <a:r>
              <a:rPr lang="en-US" sz="7200" dirty="0"/>
              <a:t>s p</a:t>
            </a:r>
            <a:r>
              <a:rPr lang="en-US" sz="7200" spc="-210" dirty="0"/>
              <a:t>r</a:t>
            </a:r>
            <a:r>
              <a:rPr lang="en-US" sz="7200" dirty="0"/>
              <a:t>ogr</a:t>
            </a:r>
            <a:r>
              <a:rPr lang="en-US" sz="7200" spc="-5" dirty="0"/>
              <a:t>a</a:t>
            </a:r>
            <a:r>
              <a:rPr lang="en-US" sz="7200" dirty="0"/>
              <a:t>mmin</a:t>
            </a:r>
            <a:r>
              <a:rPr lang="en-US" sz="7200" spc="-5" dirty="0"/>
              <a:t>g</a:t>
            </a:r>
            <a:r>
              <a:rPr lang="en-US" sz="7200" dirty="0"/>
              <a:t>?</a:t>
            </a:r>
            <a:endParaRPr sz="7200" spc="-5" dirty="0"/>
          </a:p>
        </p:txBody>
      </p:sp>
      <p:sp>
        <p:nvSpPr>
          <p:cNvPr id="3" name="object 3"/>
          <p:cNvSpPr txBox="1"/>
          <p:nvPr/>
        </p:nvSpPr>
        <p:spPr>
          <a:xfrm>
            <a:off x="635000" y="2959100"/>
            <a:ext cx="11811000" cy="4347344"/>
          </a:xfrm>
          <a:prstGeom prst="rect">
            <a:avLst/>
          </a:prstGeom>
        </p:spPr>
        <p:txBody>
          <a:bodyPr vert="horz" wrap="square" lIns="0" tIns="12700" rIns="0" bIns="0" rtlCol="0">
            <a:spAutoFit/>
          </a:bodyPr>
          <a:lstStyle/>
          <a:p>
            <a:pPr marL="38100">
              <a:lnSpc>
                <a:spcPct val="100000"/>
              </a:lnSpc>
              <a:spcBef>
                <a:spcPts val="100"/>
              </a:spcBef>
              <a:buSzPct val="170238"/>
              <a:tabLst>
                <a:tab pos="609600" algn="l"/>
              </a:tabLst>
            </a:pPr>
            <a:r>
              <a:rPr lang="en-US" sz="4000" spc="-5" dirty="0">
                <a:latin typeface="Gill Sans MT"/>
                <a:cs typeface="Gill Sans MT"/>
              </a:rPr>
              <a:t>“In my experience, you assert control over a computer–show it who’s the boss– by making it do something unique. That means programming it... </a:t>
            </a:r>
          </a:p>
          <a:p>
            <a:pPr marL="38100">
              <a:lnSpc>
                <a:spcPct val="100000"/>
              </a:lnSpc>
              <a:spcBef>
                <a:spcPts val="100"/>
              </a:spcBef>
              <a:buSzPct val="170238"/>
              <a:tabLst>
                <a:tab pos="609600" algn="l"/>
              </a:tabLst>
            </a:pPr>
            <a:r>
              <a:rPr lang="en-US" sz="4000" spc="-5" dirty="0">
                <a:latin typeface="Gill Sans MT"/>
                <a:cs typeface="Gill Sans MT"/>
              </a:rPr>
              <a:t>If you devote a couple of hours to programming a new machine, you’ll feel better about it ever afterwards.”</a:t>
            </a:r>
          </a:p>
          <a:p>
            <a:pPr marL="38100">
              <a:spcBef>
                <a:spcPts val="100"/>
              </a:spcBef>
              <a:buSzPct val="170238"/>
              <a:tabLst>
                <a:tab pos="609600" algn="l"/>
              </a:tabLst>
            </a:pPr>
            <a:r>
              <a:rPr lang="en-US" sz="3200" i="1" spc="-5" dirty="0">
                <a:latin typeface="Gill Sans MT"/>
                <a:cs typeface="Gill Sans MT"/>
              </a:rPr>
              <a:t>-</a:t>
            </a:r>
            <a:r>
              <a:rPr lang="en-US" sz="3200" i="1" dirty="0"/>
              <a:t>Michael Crichton, Electronic Life</a:t>
            </a:r>
          </a:p>
          <a:p>
            <a:pPr marL="38100">
              <a:lnSpc>
                <a:spcPct val="100000"/>
              </a:lnSpc>
              <a:spcBef>
                <a:spcPts val="100"/>
              </a:spcBef>
              <a:buSzPct val="170238"/>
              <a:tabLst>
                <a:tab pos="609600" algn="l"/>
              </a:tabLst>
            </a:pPr>
            <a:endParaRPr sz="40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209606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4139" rIns="0" bIns="0" rtlCol="0">
            <a:spAutoFit/>
          </a:bodyPr>
          <a:lstStyle/>
          <a:p>
            <a:pPr marL="3307079" marR="5080" indent="-1497965">
              <a:lnSpc>
                <a:spcPts val="9600"/>
              </a:lnSpc>
              <a:spcBef>
                <a:spcPts val="819"/>
              </a:spcBef>
            </a:pPr>
            <a:r>
              <a:rPr spc="-55" dirty="0"/>
              <a:t>Exercise: </a:t>
            </a:r>
            <a:r>
              <a:rPr spc="-65" dirty="0"/>
              <a:t>Make</a:t>
            </a:r>
            <a:r>
              <a:rPr spc="-855" dirty="0"/>
              <a:t> </a:t>
            </a:r>
            <a:r>
              <a:rPr dirty="0"/>
              <a:t>a  </a:t>
            </a:r>
            <a:r>
              <a:rPr spc="-5" dirty="0"/>
              <a:t>Sandwich</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4323" y="203200"/>
            <a:ext cx="8555990" cy="2524760"/>
          </a:xfrm>
          <a:prstGeom prst="rect">
            <a:avLst/>
          </a:prstGeom>
        </p:spPr>
        <p:txBody>
          <a:bodyPr vert="horz" wrap="square" lIns="0" tIns="104139" rIns="0" bIns="0" rtlCol="0">
            <a:spAutoFit/>
          </a:bodyPr>
          <a:lstStyle/>
          <a:p>
            <a:pPr marL="12700" marR="5080" indent="698500">
              <a:lnSpc>
                <a:spcPts val="9600"/>
              </a:lnSpc>
              <a:spcBef>
                <a:spcPts val="819"/>
              </a:spcBef>
              <a:tabLst>
                <a:tab pos="6359525" algn="l"/>
              </a:tabLst>
            </a:pPr>
            <a:r>
              <a:rPr spc="-5" dirty="0"/>
              <a:t>Writing </a:t>
            </a:r>
            <a:r>
              <a:rPr spc="-40" dirty="0"/>
              <a:t>Correct  </a:t>
            </a:r>
            <a:r>
              <a:rPr dirty="0"/>
              <a:t>In</a:t>
            </a:r>
            <a:r>
              <a:rPr spc="-5" dirty="0"/>
              <a:t>struct</a:t>
            </a:r>
            <a:r>
              <a:rPr dirty="0"/>
              <a:t>ions</a:t>
            </a:r>
            <a:r>
              <a:rPr spc="-5" dirty="0"/>
              <a:t> i</a:t>
            </a:r>
            <a:r>
              <a:rPr dirty="0"/>
              <a:t>s	H</a:t>
            </a:r>
            <a:r>
              <a:rPr spc="-5" dirty="0"/>
              <a:t>a</a:t>
            </a:r>
            <a:r>
              <a:rPr spc="-130" dirty="0"/>
              <a:t>r</a:t>
            </a:r>
            <a:r>
              <a:rPr dirty="0"/>
              <a:t>d</a:t>
            </a:r>
          </a:p>
        </p:txBody>
      </p:sp>
      <p:sp>
        <p:nvSpPr>
          <p:cNvPr id="3" name="object 3"/>
          <p:cNvSpPr txBox="1"/>
          <p:nvPr/>
        </p:nvSpPr>
        <p:spPr>
          <a:xfrm>
            <a:off x="1612900" y="3873500"/>
            <a:ext cx="10017760" cy="3522979"/>
          </a:xfrm>
          <a:prstGeom prst="rect">
            <a:avLst/>
          </a:prstGeom>
        </p:spPr>
        <p:txBody>
          <a:bodyPr vert="horz" wrap="square" lIns="0" tIns="12700" rIns="0" bIns="0" rtlCol="0">
            <a:spAutoFit/>
          </a:bodyPr>
          <a:lstStyle/>
          <a:p>
            <a:pPr marL="596900" indent="-571500">
              <a:lnSpc>
                <a:spcPct val="100000"/>
              </a:lnSpc>
              <a:spcBef>
                <a:spcPts val="100"/>
              </a:spcBef>
              <a:buSzPct val="170238"/>
              <a:buChar char="•"/>
              <a:tabLst>
                <a:tab pos="596900" algn="l"/>
                <a:tab pos="3005455" algn="l"/>
              </a:tabLst>
            </a:pPr>
            <a:r>
              <a:rPr sz="4200" spc="-5" dirty="0">
                <a:latin typeface="Gill Sans MT"/>
                <a:cs typeface="Gill Sans MT"/>
              </a:rPr>
              <a:t>Computer	</a:t>
            </a:r>
            <a:r>
              <a:rPr sz="4200" spc="-25" dirty="0">
                <a:latin typeface="Gill Sans MT"/>
                <a:cs typeface="Gill Sans MT"/>
              </a:rPr>
              <a:t>requires </a:t>
            </a:r>
            <a:r>
              <a:rPr sz="4200" spc="-5" dirty="0">
                <a:latin typeface="Gill Sans MT"/>
                <a:cs typeface="Gill Sans MT"/>
              </a:rPr>
              <a:t>unambiguous</a:t>
            </a:r>
            <a:r>
              <a:rPr sz="4200" dirty="0">
                <a:latin typeface="Gill Sans MT"/>
                <a:cs typeface="Gill Sans MT"/>
              </a:rPr>
              <a:t> </a:t>
            </a:r>
            <a:r>
              <a:rPr sz="4200" spc="-10" dirty="0">
                <a:latin typeface="Gill Sans MT"/>
                <a:cs typeface="Gill Sans MT"/>
              </a:rPr>
              <a:t>direction</a:t>
            </a:r>
            <a:endParaRPr sz="4200" dirty="0">
              <a:latin typeface="Gill Sans MT"/>
              <a:cs typeface="Gill Sans MT"/>
            </a:endParaRPr>
          </a:p>
          <a:p>
            <a:pPr marL="1485900" lvl="1" indent="-571500">
              <a:lnSpc>
                <a:spcPct val="100000"/>
              </a:lnSpc>
              <a:spcBef>
                <a:spcPts val="2260"/>
              </a:spcBef>
              <a:buSzPct val="170238"/>
              <a:buChar char="•"/>
              <a:tabLst>
                <a:tab pos="1485900" algn="l"/>
              </a:tabLst>
            </a:pPr>
            <a:r>
              <a:rPr sz="4200" spc="-5" dirty="0">
                <a:latin typeface="Gill Sans MT"/>
                <a:cs typeface="Gill Sans MT"/>
              </a:rPr>
              <a:t>Humans can </a:t>
            </a:r>
            <a:r>
              <a:rPr sz="4200" spc="5" dirty="0">
                <a:latin typeface="Gill Sans MT"/>
                <a:cs typeface="Gill Sans MT"/>
              </a:rPr>
              <a:t>“figure </a:t>
            </a:r>
            <a:r>
              <a:rPr sz="4200" spc="-5" dirty="0">
                <a:latin typeface="Gill Sans MT"/>
                <a:cs typeface="Gill Sans MT"/>
              </a:rPr>
              <a:t>it</a:t>
            </a:r>
            <a:r>
              <a:rPr sz="4200" spc="-445" dirty="0">
                <a:latin typeface="Gill Sans MT"/>
                <a:cs typeface="Gill Sans MT"/>
              </a:rPr>
              <a:t> </a:t>
            </a:r>
            <a:r>
              <a:rPr sz="4200" dirty="0">
                <a:latin typeface="Gill Sans MT"/>
                <a:cs typeface="Gill Sans MT"/>
              </a:rPr>
              <a:t>out”</a:t>
            </a:r>
          </a:p>
          <a:p>
            <a:pPr marL="596900" indent="-571500">
              <a:lnSpc>
                <a:spcPct val="100000"/>
              </a:lnSpc>
              <a:spcBef>
                <a:spcPts val="2260"/>
              </a:spcBef>
              <a:buSzPct val="170238"/>
              <a:buChar char="•"/>
              <a:tabLst>
                <a:tab pos="596900" algn="l"/>
                <a:tab pos="1878330" algn="l"/>
              </a:tabLst>
            </a:pPr>
            <a:r>
              <a:rPr sz="4200" spc="-25" dirty="0">
                <a:latin typeface="Gill Sans MT"/>
                <a:cs typeface="Gill Sans MT"/>
              </a:rPr>
              <a:t>Many	</a:t>
            </a:r>
            <a:r>
              <a:rPr sz="4200" spc="-5" dirty="0">
                <a:latin typeface="Gill Sans MT"/>
                <a:cs typeface="Gill Sans MT"/>
              </a:rPr>
              <a:t>commonly-used</a:t>
            </a:r>
            <a:r>
              <a:rPr sz="4200" spc="-10" dirty="0">
                <a:latin typeface="Gill Sans MT"/>
                <a:cs typeface="Gill Sans MT"/>
              </a:rPr>
              <a:t> </a:t>
            </a:r>
            <a:r>
              <a:rPr sz="4200" spc="-5" dirty="0">
                <a:latin typeface="Gill Sans MT"/>
                <a:cs typeface="Gill Sans MT"/>
              </a:rPr>
              <a:t>operations</a:t>
            </a:r>
            <a:endParaRPr sz="4200" dirty="0">
              <a:latin typeface="Gill Sans MT"/>
              <a:cs typeface="Gill Sans MT"/>
            </a:endParaRPr>
          </a:p>
          <a:p>
            <a:pPr marL="596900" indent="-571500">
              <a:lnSpc>
                <a:spcPct val="100000"/>
              </a:lnSpc>
              <a:spcBef>
                <a:spcPts val="2260"/>
              </a:spcBef>
              <a:buSzPct val="170238"/>
              <a:buChar char="•"/>
              <a:tabLst>
                <a:tab pos="596900" algn="l"/>
                <a:tab pos="7452359" algn="l"/>
              </a:tabLst>
            </a:pPr>
            <a:r>
              <a:rPr sz="4200" spc="-5" dirty="0">
                <a:latin typeface="Gill Sans MT"/>
                <a:cs typeface="Gill Sans MT"/>
              </a:rPr>
              <a:t>IKEA instructions</a:t>
            </a:r>
            <a:r>
              <a:rPr sz="4200" spc="55" dirty="0">
                <a:latin typeface="Gill Sans MT"/>
                <a:cs typeface="Gill Sans MT"/>
              </a:rPr>
              <a:t> </a:t>
            </a:r>
            <a:r>
              <a:rPr sz="4200" spc="-5" dirty="0">
                <a:latin typeface="Gill Sans MT"/>
                <a:cs typeface="Gill Sans MT"/>
              </a:rPr>
              <a:t>vs.</a:t>
            </a:r>
            <a:r>
              <a:rPr sz="4200" spc="-409" dirty="0">
                <a:latin typeface="Gill Sans MT"/>
                <a:cs typeface="Gill Sans MT"/>
              </a:rPr>
              <a:t> </a:t>
            </a:r>
            <a:r>
              <a:rPr sz="4200" spc="-5" dirty="0">
                <a:latin typeface="Gill Sans MT"/>
                <a:cs typeface="Gill Sans MT"/>
              </a:rPr>
              <a:t>computer</a:t>
            </a:r>
            <a:r>
              <a:rPr lang="en-US" sz="4200" spc="-5" dirty="0">
                <a:latin typeface="Gill Sans MT"/>
                <a:cs typeface="Gill Sans MT"/>
              </a:rPr>
              <a:t> </a:t>
            </a:r>
            <a:r>
              <a:rPr sz="4200" spc="-5" dirty="0">
                <a:latin typeface="Gill Sans MT"/>
                <a:cs typeface="Gill Sans MT"/>
              </a:rPr>
              <a:t>instructions</a:t>
            </a: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0257" y="762000"/>
            <a:ext cx="9444355" cy="1305560"/>
          </a:xfrm>
          <a:prstGeom prst="rect">
            <a:avLst/>
          </a:prstGeom>
        </p:spPr>
        <p:txBody>
          <a:bodyPr vert="horz" wrap="square" lIns="0" tIns="12700" rIns="0" bIns="0" rtlCol="0">
            <a:spAutoFit/>
          </a:bodyPr>
          <a:lstStyle/>
          <a:p>
            <a:pPr marL="12700">
              <a:lnSpc>
                <a:spcPct val="100000"/>
              </a:lnSpc>
              <a:spcBef>
                <a:spcPts val="100"/>
              </a:spcBef>
              <a:tabLst>
                <a:tab pos="6978015" algn="l"/>
                <a:tab pos="7729855" algn="l"/>
              </a:tabLst>
            </a:pPr>
            <a:r>
              <a:rPr dirty="0"/>
              <a:t>P</a:t>
            </a:r>
            <a:r>
              <a:rPr spc="-210" dirty="0"/>
              <a:t>r</a:t>
            </a:r>
            <a:r>
              <a:rPr dirty="0"/>
              <a:t>ogr</a:t>
            </a:r>
            <a:r>
              <a:rPr spc="-5" dirty="0"/>
              <a:t>a</a:t>
            </a:r>
            <a:r>
              <a:rPr dirty="0"/>
              <a:t>mming</a:t>
            </a:r>
            <a:r>
              <a:rPr spc="-5" dirty="0"/>
              <a:t> i</a:t>
            </a:r>
            <a:r>
              <a:rPr dirty="0"/>
              <a:t>s	a	</a:t>
            </a:r>
            <a:r>
              <a:rPr spc="-5" dirty="0"/>
              <a:t>Sk</a:t>
            </a:r>
            <a:r>
              <a:rPr dirty="0"/>
              <a:t>i</a:t>
            </a:r>
            <a:r>
              <a:rPr spc="-5" dirty="0"/>
              <a:t>l</a:t>
            </a:r>
            <a:r>
              <a:rPr dirty="0"/>
              <a:t>l</a:t>
            </a:r>
          </a:p>
        </p:txBody>
      </p:sp>
      <p:sp>
        <p:nvSpPr>
          <p:cNvPr id="3" name="object 3"/>
          <p:cNvSpPr txBox="1"/>
          <p:nvPr/>
        </p:nvSpPr>
        <p:spPr>
          <a:xfrm>
            <a:off x="1409700" y="4025900"/>
            <a:ext cx="10447655" cy="3218180"/>
          </a:xfrm>
          <a:prstGeom prst="rect">
            <a:avLst/>
          </a:prstGeom>
        </p:spPr>
        <p:txBody>
          <a:bodyPr vert="horz" wrap="square" lIns="0" tIns="12700" rIns="0" bIns="0" rtlCol="0">
            <a:spAutoFit/>
          </a:bodyPr>
          <a:lstStyle/>
          <a:p>
            <a:pPr marL="622300" indent="-571500">
              <a:lnSpc>
                <a:spcPct val="100000"/>
              </a:lnSpc>
              <a:spcBef>
                <a:spcPts val="100"/>
              </a:spcBef>
              <a:buSzPct val="170238"/>
              <a:buChar char="•"/>
              <a:tabLst>
                <a:tab pos="622300" algn="l"/>
                <a:tab pos="4369435" algn="l"/>
              </a:tabLst>
            </a:pPr>
            <a:r>
              <a:rPr sz="4200" spc="-114" dirty="0">
                <a:latin typeface="Gill Sans MT"/>
                <a:cs typeface="Gill Sans MT"/>
              </a:rPr>
              <a:t>Years</a:t>
            </a:r>
            <a:r>
              <a:rPr sz="4200" spc="10" dirty="0">
                <a:latin typeface="Gill Sans MT"/>
                <a:cs typeface="Gill Sans MT"/>
              </a:rPr>
              <a:t> </a:t>
            </a:r>
            <a:r>
              <a:rPr sz="4200" dirty="0">
                <a:latin typeface="Gill Sans MT"/>
                <a:cs typeface="Gill Sans MT"/>
              </a:rPr>
              <a:t>of</a:t>
            </a:r>
            <a:r>
              <a:rPr sz="4200" spc="15" dirty="0">
                <a:latin typeface="Gill Sans MT"/>
                <a:cs typeface="Gill Sans MT"/>
              </a:rPr>
              <a:t> </a:t>
            </a:r>
            <a:r>
              <a:rPr sz="4200" spc="-5" dirty="0">
                <a:latin typeface="Gill Sans MT"/>
                <a:cs typeface="Gill Sans MT"/>
              </a:rPr>
              <a:t>practice	needed</a:t>
            </a:r>
            <a:endParaRPr sz="4200" dirty="0">
              <a:latin typeface="Gill Sans MT"/>
              <a:cs typeface="Gill Sans MT"/>
            </a:endParaRPr>
          </a:p>
          <a:p>
            <a:pPr marL="622300" marR="508000" indent="-571500">
              <a:lnSpc>
                <a:spcPts val="4900"/>
              </a:lnSpc>
              <a:spcBef>
                <a:spcPts val="2540"/>
              </a:spcBef>
              <a:buSzPct val="170238"/>
              <a:buChar char="•"/>
              <a:tabLst>
                <a:tab pos="622300" algn="l"/>
              </a:tabLst>
            </a:pPr>
            <a:r>
              <a:rPr sz="4200" spc="-200" dirty="0">
                <a:latin typeface="Gill Sans MT"/>
                <a:cs typeface="Gill Sans MT"/>
              </a:rPr>
              <a:t>You </a:t>
            </a:r>
            <a:r>
              <a:rPr sz="4200" spc="-55" dirty="0">
                <a:latin typeface="Gill Sans MT"/>
                <a:cs typeface="Gill Sans MT"/>
              </a:rPr>
              <a:t>won’t </a:t>
            </a:r>
            <a:r>
              <a:rPr sz="4200" dirty="0">
                <a:latin typeface="Gill Sans MT"/>
                <a:cs typeface="Gill Sans MT"/>
              </a:rPr>
              <a:t>be able to </a:t>
            </a:r>
            <a:r>
              <a:rPr sz="4200" spc="-5" dirty="0">
                <a:latin typeface="Gill Sans MT"/>
                <a:cs typeface="Gill Sans MT"/>
              </a:rPr>
              <a:t>write Facebook when  </a:t>
            </a:r>
            <a:r>
              <a:rPr sz="4200" spc="-85" dirty="0">
                <a:latin typeface="Gill Sans MT"/>
                <a:cs typeface="Gill Sans MT"/>
              </a:rPr>
              <a:t>you’re </a:t>
            </a:r>
            <a:r>
              <a:rPr sz="4200" dirty="0">
                <a:latin typeface="Gill Sans MT"/>
                <a:cs typeface="Gill Sans MT"/>
              </a:rPr>
              <a:t>done </a:t>
            </a:r>
            <a:r>
              <a:rPr sz="4200" spc="-5" dirty="0">
                <a:latin typeface="Gill Sans MT"/>
                <a:cs typeface="Gill Sans MT"/>
              </a:rPr>
              <a:t>with the</a:t>
            </a:r>
            <a:r>
              <a:rPr sz="4200" spc="55" dirty="0">
                <a:latin typeface="Gill Sans MT"/>
                <a:cs typeface="Gill Sans MT"/>
              </a:rPr>
              <a:t> </a:t>
            </a:r>
            <a:r>
              <a:rPr sz="4200" dirty="0">
                <a:latin typeface="Gill Sans MT"/>
                <a:cs typeface="Gill Sans MT"/>
              </a:rPr>
              <a:t>class</a:t>
            </a:r>
          </a:p>
          <a:p>
            <a:pPr marL="622300" indent="-571500">
              <a:lnSpc>
                <a:spcPct val="100000"/>
              </a:lnSpc>
              <a:spcBef>
                <a:spcPts val="2120"/>
              </a:spcBef>
              <a:buSzPct val="170238"/>
              <a:buChar char="•"/>
              <a:tabLst>
                <a:tab pos="622300" algn="l"/>
                <a:tab pos="1681480" algn="l"/>
                <a:tab pos="2818130" algn="l"/>
                <a:tab pos="4370705" algn="l"/>
                <a:tab pos="5568950" algn="l"/>
                <a:tab pos="9835515" algn="l"/>
              </a:tabLst>
            </a:pPr>
            <a:r>
              <a:rPr sz="4200" dirty="0">
                <a:latin typeface="Gill Sans MT"/>
                <a:cs typeface="Gill Sans MT"/>
              </a:rPr>
              <a:t>This	class	</a:t>
            </a:r>
            <a:r>
              <a:rPr sz="4200" spc="-20" dirty="0">
                <a:latin typeface="Gill Sans MT"/>
                <a:cs typeface="Gill Sans MT"/>
              </a:rPr>
              <a:t>gives</a:t>
            </a:r>
            <a:r>
              <a:rPr sz="4200" dirty="0">
                <a:latin typeface="Gill Sans MT"/>
                <a:cs typeface="Gill Sans MT"/>
              </a:rPr>
              <a:t> a	</a:t>
            </a:r>
            <a:r>
              <a:rPr sz="4200" spc="-5" dirty="0">
                <a:latin typeface="Gill Sans MT"/>
                <a:cs typeface="Gill Sans MT"/>
              </a:rPr>
              <a:t>basic</a:t>
            </a:r>
            <a:r>
              <a:rPr lang="fa-IR" sz="4200" spc="-5" dirty="0">
                <a:latin typeface="Gill Sans MT"/>
                <a:cs typeface="Gill Sans MT"/>
              </a:rPr>
              <a:t> </a:t>
            </a:r>
            <a:r>
              <a:rPr sz="4200" spc="-5" dirty="0">
                <a:latin typeface="Gill Sans MT"/>
                <a:cs typeface="Gill Sans MT"/>
              </a:rPr>
              <a:t>foundation</a:t>
            </a:r>
            <a:r>
              <a:rPr sz="4200" dirty="0">
                <a:latin typeface="Gill Sans MT"/>
                <a:cs typeface="Gill Sans MT"/>
              </a:rPr>
              <a:t> to </a:t>
            </a:r>
            <a:r>
              <a:rPr sz="4200" spc="-5" dirty="0">
                <a:latin typeface="Gill Sans MT"/>
                <a:cs typeface="Gill Sans MT"/>
              </a:rPr>
              <a:t>build	</a:t>
            </a:r>
            <a:r>
              <a:rPr sz="4200" dirty="0">
                <a:latin typeface="Gill Sans MT"/>
                <a:cs typeface="Gill Sans MT"/>
              </a:rPr>
              <a:t>on</a:t>
            </a: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1626" y="4165600"/>
            <a:ext cx="3382010" cy="1305560"/>
          </a:xfrm>
          <a:prstGeom prst="rect">
            <a:avLst/>
          </a:prstGeom>
        </p:spPr>
        <p:txBody>
          <a:bodyPr vert="horz" wrap="square" lIns="0" tIns="12700" rIns="0" bIns="0" rtlCol="0">
            <a:spAutoFit/>
          </a:bodyPr>
          <a:lstStyle/>
          <a:p>
            <a:pPr marL="12700">
              <a:lnSpc>
                <a:spcPct val="100000"/>
              </a:lnSpc>
              <a:spcBef>
                <a:spcPts val="100"/>
              </a:spcBef>
            </a:pPr>
            <a:r>
              <a:rPr spc="-5" dirty="0"/>
              <a:t>Syllabus</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8438" y="762000"/>
            <a:ext cx="4387850" cy="1305560"/>
          </a:xfrm>
          <a:prstGeom prst="rect">
            <a:avLst/>
          </a:prstGeom>
        </p:spPr>
        <p:txBody>
          <a:bodyPr vert="horz" wrap="square" lIns="0" tIns="12700" rIns="0" bIns="0" rtlCol="0">
            <a:spAutoFit/>
          </a:bodyPr>
          <a:lstStyle/>
          <a:p>
            <a:pPr marL="12700">
              <a:lnSpc>
                <a:spcPct val="100000"/>
              </a:lnSpc>
              <a:spcBef>
                <a:spcPts val="100"/>
              </a:spcBef>
            </a:pPr>
            <a:r>
              <a:rPr spc="-5" dirty="0"/>
              <a:t>About</a:t>
            </a:r>
            <a:r>
              <a:rPr spc="-85" dirty="0"/>
              <a:t> </a:t>
            </a:r>
            <a:r>
              <a:rPr dirty="0"/>
              <a:t>Me</a:t>
            </a:r>
          </a:p>
        </p:txBody>
      </p:sp>
      <p:sp>
        <p:nvSpPr>
          <p:cNvPr id="3" name="object 3"/>
          <p:cNvSpPr txBox="1"/>
          <p:nvPr/>
        </p:nvSpPr>
        <p:spPr>
          <a:xfrm>
            <a:off x="1587500" y="4025900"/>
            <a:ext cx="9563100" cy="2534027"/>
          </a:xfrm>
          <a:prstGeom prst="rect">
            <a:avLst/>
          </a:prstGeom>
        </p:spPr>
        <p:txBody>
          <a:bodyPr vert="horz" wrap="square" lIns="0" tIns="48260" rIns="0" bIns="0" rtlCol="0">
            <a:spAutoFit/>
          </a:bodyPr>
          <a:lstStyle/>
          <a:p>
            <a:pPr marL="622300" marR="17780" indent="-571500">
              <a:lnSpc>
                <a:spcPts val="4900"/>
              </a:lnSpc>
              <a:spcBef>
                <a:spcPts val="380"/>
              </a:spcBef>
              <a:buSzPct val="170238"/>
              <a:buChar char="•"/>
              <a:tabLst>
                <a:tab pos="622300" algn="l"/>
                <a:tab pos="2712720" algn="l"/>
                <a:tab pos="2894330" algn="l"/>
              </a:tabLst>
            </a:pPr>
            <a:r>
              <a:rPr sz="4200" dirty="0">
                <a:latin typeface="Gill Sans MT"/>
                <a:cs typeface="Gill Sans MT"/>
              </a:rPr>
              <a:t>I</a:t>
            </a:r>
            <a:r>
              <a:rPr sz="4200" spc="-5" dirty="0">
                <a:latin typeface="Gill Sans MT"/>
                <a:cs typeface="Gill Sans MT"/>
              </a:rPr>
              <a:t> </a:t>
            </a:r>
            <a:r>
              <a:rPr sz="4200" spc="-25" dirty="0">
                <a:latin typeface="Gill Sans MT"/>
                <a:cs typeface="Gill Sans MT"/>
              </a:rPr>
              <a:t>research	</a:t>
            </a:r>
            <a:r>
              <a:rPr lang="en-US" sz="4200" spc="-5" dirty="0">
                <a:latin typeface="Gill Sans MT"/>
                <a:cs typeface="Gill Sans MT"/>
              </a:rPr>
              <a:t>network function virtualization </a:t>
            </a:r>
            <a:endParaRPr sz="4200" dirty="0">
              <a:latin typeface="Gill Sans MT"/>
              <a:cs typeface="Gill Sans MT"/>
            </a:endParaRPr>
          </a:p>
          <a:p>
            <a:pPr marL="622300" indent="-571500">
              <a:spcBef>
                <a:spcPts val="2120"/>
              </a:spcBef>
              <a:buSzPct val="170238"/>
              <a:buFontTx/>
              <a:buChar char="•"/>
              <a:tabLst>
                <a:tab pos="622300" algn="l"/>
                <a:tab pos="1681480" algn="l"/>
                <a:tab pos="2151380" algn="l"/>
                <a:tab pos="2926080" algn="l"/>
              </a:tabLst>
            </a:pPr>
            <a:r>
              <a:rPr sz="4200" dirty="0">
                <a:latin typeface="Gill Sans MT"/>
                <a:cs typeface="Gill Sans MT"/>
              </a:rPr>
              <a:t>This	</a:t>
            </a:r>
            <a:r>
              <a:rPr sz="4200" spc="-5" dirty="0">
                <a:latin typeface="Gill Sans MT"/>
                <a:cs typeface="Gill Sans MT"/>
              </a:rPr>
              <a:t>is	</a:t>
            </a:r>
            <a:r>
              <a:rPr sz="4200" spc="-75" dirty="0">
                <a:latin typeface="Gill Sans MT"/>
                <a:cs typeface="Gill Sans MT"/>
              </a:rPr>
              <a:t>my	</a:t>
            </a:r>
            <a:r>
              <a:rPr lang="en-US" sz="4200" spc="-5" dirty="0">
                <a:latin typeface="Gill Sans MT"/>
                <a:cs typeface="Gill Sans MT"/>
              </a:rPr>
              <a:t>fourth</a:t>
            </a:r>
            <a:r>
              <a:rPr sz="4200" spc="-5" dirty="0">
                <a:latin typeface="Gill Sans MT"/>
                <a:cs typeface="Gill Sans MT"/>
              </a:rPr>
              <a:t> </a:t>
            </a:r>
            <a:r>
              <a:rPr lang="en-US" sz="4200" spc="-5" dirty="0">
                <a:latin typeface="Gill Sans MT"/>
                <a:cs typeface="Gill Sans MT"/>
              </a:rPr>
              <a:t>year</a:t>
            </a:r>
            <a:r>
              <a:rPr sz="4200" spc="-5" dirty="0">
                <a:latin typeface="Gill Sans MT"/>
                <a:cs typeface="Gill Sans MT"/>
              </a:rPr>
              <a:t> </a:t>
            </a:r>
            <a:r>
              <a:rPr sz="4200" dirty="0">
                <a:latin typeface="Gill Sans MT"/>
                <a:cs typeface="Gill Sans MT"/>
              </a:rPr>
              <a:t>at</a:t>
            </a:r>
            <a:r>
              <a:rPr sz="4200" spc="-25" dirty="0">
                <a:latin typeface="Gill Sans MT"/>
                <a:cs typeface="Gill Sans MT"/>
              </a:rPr>
              <a:t> </a:t>
            </a:r>
            <a:r>
              <a:rPr sz="4200" dirty="0">
                <a:latin typeface="Gill Sans MT"/>
                <a:cs typeface="Gill Sans MT"/>
              </a:rPr>
              <a:t>CSUN</a:t>
            </a:r>
            <a:r>
              <a:rPr lang="en-US" sz="4200" dirty="0">
                <a:latin typeface="Gill Sans MT"/>
                <a:cs typeface="Gill Sans MT"/>
              </a:rPr>
              <a:t>!</a:t>
            </a:r>
            <a:endParaRPr sz="4200" dirty="0">
              <a:latin typeface="Gill Sans MT"/>
              <a:cs typeface="Gill Sans MT"/>
            </a:endParaRPr>
          </a:p>
          <a:p>
            <a:pPr marL="50800">
              <a:lnSpc>
                <a:spcPct val="100000"/>
              </a:lnSpc>
              <a:spcBef>
                <a:spcPts val="2260"/>
              </a:spcBef>
              <a:buSzPct val="170238"/>
              <a:tabLst>
                <a:tab pos="622300" algn="l"/>
                <a:tab pos="4565650" algn="l"/>
                <a:tab pos="7400925" algn="l"/>
              </a:tabLst>
            </a:pP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2338" y="762000"/>
            <a:ext cx="4480560" cy="1305560"/>
          </a:xfrm>
          <a:prstGeom prst="rect">
            <a:avLst/>
          </a:prstGeom>
        </p:spPr>
        <p:txBody>
          <a:bodyPr vert="horz" wrap="square" lIns="0" tIns="12700" rIns="0" bIns="0" rtlCol="0">
            <a:spAutoFit/>
          </a:bodyPr>
          <a:lstStyle/>
          <a:p>
            <a:pPr marL="12700">
              <a:lnSpc>
                <a:spcPct val="100000"/>
              </a:lnSpc>
              <a:spcBef>
                <a:spcPts val="100"/>
              </a:spcBef>
            </a:pPr>
            <a:r>
              <a:rPr spc="-5" dirty="0"/>
              <a:t>Questions</a:t>
            </a:r>
          </a:p>
        </p:txBody>
      </p:sp>
      <p:sp>
        <p:nvSpPr>
          <p:cNvPr id="3" name="object 3"/>
          <p:cNvSpPr txBox="1"/>
          <p:nvPr/>
        </p:nvSpPr>
        <p:spPr>
          <a:xfrm>
            <a:off x="1600200" y="4343400"/>
            <a:ext cx="9626600" cy="4455066"/>
          </a:xfrm>
          <a:prstGeom prst="rect">
            <a:avLst/>
          </a:prstGeom>
        </p:spPr>
        <p:txBody>
          <a:bodyPr vert="horz" wrap="square" lIns="0" tIns="12700" rIns="0" bIns="0" rtlCol="0">
            <a:spAutoFit/>
          </a:bodyPr>
          <a:lstStyle/>
          <a:p>
            <a:pPr marL="609600" indent="-571500">
              <a:lnSpc>
                <a:spcPct val="100000"/>
              </a:lnSpc>
              <a:spcBef>
                <a:spcPts val="100"/>
              </a:spcBef>
              <a:buSzPct val="170238"/>
              <a:buChar char="•"/>
              <a:tabLst>
                <a:tab pos="609600" algn="l"/>
              </a:tabLst>
            </a:pPr>
            <a:r>
              <a:rPr sz="4200" spc="-5" dirty="0">
                <a:latin typeface="Gill Sans MT"/>
                <a:cs typeface="Gill Sans MT"/>
              </a:rPr>
              <a:t>CS</a:t>
            </a:r>
            <a:r>
              <a:rPr sz="4200" spc="-15" dirty="0">
                <a:latin typeface="Gill Sans MT"/>
                <a:cs typeface="Gill Sans MT"/>
              </a:rPr>
              <a:t> </a:t>
            </a:r>
            <a:r>
              <a:rPr sz="4200" spc="-5" dirty="0">
                <a:latin typeface="Gill Sans MT"/>
                <a:cs typeface="Gill Sans MT"/>
              </a:rPr>
              <a:t>Major/Non-major?</a:t>
            </a:r>
            <a:endParaRPr sz="4200" dirty="0">
              <a:latin typeface="Gill Sans MT"/>
              <a:cs typeface="Gill Sans MT"/>
            </a:endParaRPr>
          </a:p>
          <a:p>
            <a:pPr marL="609600" indent="-571500">
              <a:lnSpc>
                <a:spcPct val="100000"/>
              </a:lnSpc>
              <a:spcBef>
                <a:spcPts val="2260"/>
              </a:spcBef>
              <a:buSzPct val="170238"/>
              <a:buChar char="•"/>
              <a:tabLst>
                <a:tab pos="609600" algn="l"/>
              </a:tabLst>
            </a:pPr>
            <a:r>
              <a:rPr sz="4200" spc="-10" dirty="0">
                <a:latin typeface="Gill Sans MT"/>
                <a:cs typeface="Gill Sans MT"/>
              </a:rPr>
              <a:t>Programming</a:t>
            </a:r>
            <a:r>
              <a:rPr sz="4200" spc="-85" dirty="0">
                <a:latin typeface="Gill Sans MT"/>
                <a:cs typeface="Gill Sans MT"/>
              </a:rPr>
              <a:t> </a:t>
            </a:r>
            <a:r>
              <a:rPr sz="4200" dirty="0">
                <a:latin typeface="Gill Sans MT"/>
                <a:cs typeface="Gill Sans MT"/>
              </a:rPr>
              <a:t>experience?</a:t>
            </a:r>
            <a:endParaRPr lang="en-US" sz="4200" dirty="0">
              <a:latin typeface="Gill Sans MT"/>
              <a:cs typeface="Gill Sans MT"/>
            </a:endParaRPr>
          </a:p>
          <a:p>
            <a:pPr marL="609600" indent="-571500">
              <a:lnSpc>
                <a:spcPct val="100000"/>
              </a:lnSpc>
              <a:spcBef>
                <a:spcPts val="2260"/>
              </a:spcBef>
              <a:buSzPct val="170238"/>
              <a:buChar char="•"/>
              <a:tabLst>
                <a:tab pos="609600" algn="l"/>
              </a:tabLst>
            </a:pPr>
            <a:endParaRPr lang="en-US" sz="4200" dirty="0">
              <a:latin typeface="Gill Sans MT"/>
              <a:cs typeface="Gill Sans MT"/>
            </a:endParaRPr>
          </a:p>
          <a:p>
            <a:pPr marL="609600" indent="-571500">
              <a:spcBef>
                <a:spcPts val="2260"/>
              </a:spcBef>
              <a:buSzPct val="170238"/>
              <a:buFontTx/>
              <a:buChar char="•"/>
              <a:tabLst>
                <a:tab pos="609600" algn="l"/>
              </a:tabLst>
            </a:pPr>
            <a:r>
              <a:rPr lang="en-US" sz="4400" dirty="0"/>
              <a:t>https://</a:t>
            </a:r>
            <a:r>
              <a:rPr lang="en-US" sz="4400" dirty="0" err="1"/>
              <a:t>pollev.com</a:t>
            </a:r>
            <a:r>
              <a:rPr lang="en-US" sz="4400" dirty="0"/>
              <a:t>/</a:t>
            </a:r>
            <a:r>
              <a:rPr lang="en-US" sz="4400" dirty="0" err="1"/>
              <a:t>mjalali</a:t>
            </a:r>
            <a:endParaRPr lang="en-US" sz="4400" dirty="0"/>
          </a:p>
          <a:p>
            <a:pPr marL="609600" indent="-571500">
              <a:lnSpc>
                <a:spcPct val="100000"/>
              </a:lnSpc>
              <a:spcBef>
                <a:spcPts val="2260"/>
              </a:spcBef>
              <a:buSzPct val="170238"/>
              <a:buChar char="•"/>
              <a:tabLst>
                <a:tab pos="609600" algn="l"/>
              </a:tabLst>
            </a:pP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1050880"/>
            <a:ext cx="10515600" cy="1120820"/>
          </a:xfrm>
          <a:prstGeom prst="rect">
            <a:avLst/>
          </a:prstGeom>
        </p:spPr>
        <p:txBody>
          <a:bodyPr vert="horz" wrap="square" lIns="0" tIns="12700" rIns="0" bIns="0" rtlCol="0">
            <a:spAutoFit/>
          </a:bodyPr>
          <a:lstStyle/>
          <a:p>
            <a:pPr marL="12700">
              <a:lnSpc>
                <a:spcPct val="100000"/>
              </a:lnSpc>
              <a:spcBef>
                <a:spcPts val="100"/>
              </a:spcBef>
            </a:pPr>
            <a:r>
              <a:rPr lang="en-US" sz="7200" spc="-5" dirty="0"/>
              <a:t>What is Computer Science? </a:t>
            </a:r>
            <a:endParaRPr sz="7200" spc="-5" dirty="0"/>
          </a:p>
        </p:txBody>
      </p:sp>
      <p:sp>
        <p:nvSpPr>
          <p:cNvPr id="3" name="object 3"/>
          <p:cNvSpPr txBox="1"/>
          <p:nvPr/>
        </p:nvSpPr>
        <p:spPr>
          <a:xfrm>
            <a:off x="800100" y="2959100"/>
            <a:ext cx="11404600" cy="5688737"/>
          </a:xfrm>
          <a:prstGeom prst="rect">
            <a:avLst/>
          </a:prstGeom>
        </p:spPr>
        <p:txBody>
          <a:bodyPr vert="horz" wrap="square" lIns="0" tIns="12700" rIns="0" bIns="0" rtlCol="0">
            <a:spAutoFit/>
          </a:bodyPr>
          <a:lstStyle/>
          <a:p>
            <a:pPr marL="38100">
              <a:lnSpc>
                <a:spcPct val="100000"/>
              </a:lnSpc>
              <a:spcBef>
                <a:spcPts val="100"/>
              </a:spcBef>
              <a:buSzPct val="170238"/>
              <a:tabLst>
                <a:tab pos="609600" algn="l"/>
              </a:tabLst>
            </a:pPr>
            <a:r>
              <a:rPr lang="en-US" sz="4200" spc="-5" dirty="0">
                <a:latin typeface="Gill Sans MT"/>
                <a:cs typeface="Gill Sans MT"/>
              </a:rPr>
              <a:t>“If you really want to understand something, the best way is to try and explain it to someone else. That forces you to sort it out in your own mind... that's really the essence of programming. </a:t>
            </a:r>
          </a:p>
          <a:p>
            <a:pPr marL="38100">
              <a:lnSpc>
                <a:spcPct val="100000"/>
              </a:lnSpc>
              <a:spcBef>
                <a:spcPts val="100"/>
              </a:spcBef>
              <a:buSzPct val="170238"/>
              <a:tabLst>
                <a:tab pos="609600" algn="l"/>
              </a:tabLst>
            </a:pPr>
            <a:r>
              <a:rPr lang="en-US" sz="4200" spc="-5" dirty="0">
                <a:latin typeface="Gill Sans MT"/>
                <a:cs typeface="Gill Sans MT"/>
              </a:rPr>
              <a:t>By the time you've sorted out a complicated idea into little steps that even a stupid machine can deal with, you've certainly learned something about it yourself.” - </a:t>
            </a:r>
            <a:r>
              <a:rPr lang="en-US" sz="3200" i="1" spc="-5" dirty="0">
                <a:latin typeface="Gill Sans MT"/>
                <a:cs typeface="Gill Sans MT"/>
              </a:rPr>
              <a:t>Douglas Adams, Dirk </a:t>
            </a:r>
            <a:r>
              <a:rPr lang="en-US" sz="3200" i="1" spc="-5" dirty="0" err="1">
                <a:latin typeface="Gill Sans MT"/>
                <a:cs typeface="Gill Sans MT"/>
              </a:rPr>
              <a:t>Gently's</a:t>
            </a:r>
            <a:r>
              <a:rPr lang="en-US" sz="3200" i="1" spc="-5" dirty="0">
                <a:latin typeface="Gill Sans MT"/>
                <a:cs typeface="Gill Sans MT"/>
              </a:rPr>
              <a:t> Holistic Detective Agency</a:t>
            </a:r>
            <a:endParaRPr sz="3200" i="1"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70237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1050880"/>
            <a:ext cx="10515600" cy="1120820"/>
          </a:xfrm>
          <a:prstGeom prst="rect">
            <a:avLst/>
          </a:prstGeom>
        </p:spPr>
        <p:txBody>
          <a:bodyPr vert="horz" wrap="square" lIns="0" tIns="12700" rIns="0" bIns="0" rtlCol="0">
            <a:spAutoFit/>
          </a:bodyPr>
          <a:lstStyle/>
          <a:p>
            <a:pPr marL="12700">
              <a:lnSpc>
                <a:spcPct val="100000"/>
              </a:lnSpc>
              <a:spcBef>
                <a:spcPts val="100"/>
              </a:spcBef>
            </a:pPr>
            <a:r>
              <a:rPr lang="en-US" sz="7200" spc="-5" dirty="0"/>
              <a:t>What is Computer Science? </a:t>
            </a:r>
            <a:endParaRPr sz="7200" spc="-5" dirty="0"/>
          </a:p>
        </p:txBody>
      </p:sp>
      <p:sp>
        <p:nvSpPr>
          <p:cNvPr id="3" name="object 3"/>
          <p:cNvSpPr txBox="1"/>
          <p:nvPr/>
        </p:nvSpPr>
        <p:spPr>
          <a:xfrm>
            <a:off x="800100" y="2959100"/>
            <a:ext cx="11404600" cy="5893921"/>
          </a:xfrm>
          <a:prstGeom prst="rect">
            <a:avLst/>
          </a:prstGeom>
        </p:spPr>
        <p:txBody>
          <a:bodyPr vert="horz" wrap="square" lIns="0" tIns="12700" rIns="0" bIns="0" rtlCol="0">
            <a:spAutoFit/>
          </a:bodyPr>
          <a:lstStyle/>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The fundamental core of Computer Science is problem solving.</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Computers do not solve problems, you do</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Computers are dumb!</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It is up to you, the user, to approach a complex problem, study it, understand it, and develop a solution to it.</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Computers only automate solutions</a:t>
            </a:r>
          </a:p>
          <a:p>
            <a:pPr marL="609600" indent="-571500">
              <a:lnSpc>
                <a:spcPct val="100000"/>
              </a:lnSpc>
              <a:spcBef>
                <a:spcPts val="100"/>
              </a:spcBef>
              <a:buSzPct val="170238"/>
              <a:buFont typeface="Arial" panose="020B0604020202020204" pitchFamily="34" charset="0"/>
              <a:buChar char="•"/>
              <a:tabLst>
                <a:tab pos="609600" algn="l"/>
              </a:tabLst>
            </a:pP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4118561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1050880"/>
            <a:ext cx="10515600" cy="1120820"/>
          </a:xfrm>
          <a:prstGeom prst="rect">
            <a:avLst/>
          </a:prstGeom>
        </p:spPr>
        <p:txBody>
          <a:bodyPr vert="horz" wrap="square" lIns="0" tIns="12700" rIns="0" bIns="0" rtlCol="0">
            <a:spAutoFit/>
          </a:bodyPr>
          <a:lstStyle/>
          <a:p>
            <a:pPr marL="12700">
              <a:lnSpc>
                <a:spcPct val="100000"/>
              </a:lnSpc>
              <a:spcBef>
                <a:spcPts val="100"/>
              </a:spcBef>
            </a:pPr>
            <a:r>
              <a:rPr lang="en-US" sz="7200" spc="-5" dirty="0"/>
              <a:t>What is Computer Science? </a:t>
            </a:r>
            <a:endParaRPr sz="7200" spc="-5" dirty="0"/>
          </a:p>
        </p:txBody>
      </p:sp>
      <p:sp>
        <p:nvSpPr>
          <p:cNvPr id="3" name="object 3"/>
          <p:cNvSpPr txBox="1"/>
          <p:nvPr/>
        </p:nvSpPr>
        <p:spPr>
          <a:xfrm>
            <a:off x="800100" y="2959100"/>
            <a:ext cx="11404600" cy="6527428"/>
          </a:xfrm>
          <a:prstGeom prst="rect">
            <a:avLst/>
          </a:prstGeom>
        </p:spPr>
        <p:txBody>
          <a:bodyPr vert="horz" wrap="square" lIns="0" tIns="12700" rIns="0" bIns="0" rtlCol="0">
            <a:spAutoFit/>
          </a:bodyPr>
          <a:lstStyle/>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Computational sciences have become a fundamental tool of almost every discipline.</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Biologists use massively distributed computing models to simulate protein folding and other complex processes.</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Meteorologists can predict weather and climactic changes with ever greater accuracy.</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Computer Science is not programming. Programming is a necessary skill, but it is only the beginning!</a:t>
            </a: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146675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0500" y="227413"/>
            <a:ext cx="10083800" cy="2505814"/>
          </a:xfrm>
          <a:prstGeom prst="rect">
            <a:avLst/>
          </a:prstGeom>
        </p:spPr>
        <p:txBody>
          <a:bodyPr vert="horz" wrap="square" lIns="0" tIns="12700" rIns="0" bIns="0" rtlCol="0">
            <a:spAutoFit/>
          </a:bodyPr>
          <a:lstStyle/>
          <a:p>
            <a:pPr marL="12700">
              <a:lnSpc>
                <a:spcPct val="100000"/>
              </a:lnSpc>
              <a:spcBef>
                <a:spcPts val="100"/>
              </a:spcBef>
            </a:pPr>
            <a:r>
              <a:rPr lang="en-US" sz="5400" dirty="0"/>
              <a:t>Wh</a:t>
            </a:r>
            <a:r>
              <a:rPr lang="en-US" sz="5400" spc="-5" dirty="0"/>
              <a:t>a</a:t>
            </a:r>
            <a:r>
              <a:rPr lang="en-US" sz="5400" dirty="0"/>
              <a:t>t</a:t>
            </a:r>
            <a:r>
              <a:rPr lang="en-US" sz="5400" spc="-5" dirty="0"/>
              <a:t> i</a:t>
            </a:r>
            <a:r>
              <a:rPr lang="en-US" sz="5400" dirty="0"/>
              <a:t>s softwa</a:t>
            </a:r>
            <a:r>
              <a:rPr lang="en-US" sz="5400" spc="-170" dirty="0"/>
              <a:t>r</a:t>
            </a:r>
            <a:r>
              <a:rPr lang="en-US" sz="5400" dirty="0"/>
              <a:t>e </a:t>
            </a:r>
            <a:r>
              <a:rPr lang="en-US" sz="5400" spc="-25" dirty="0"/>
              <a:t>development? </a:t>
            </a:r>
            <a:br>
              <a:rPr lang="en-US" sz="5400" spc="-25" dirty="0"/>
            </a:br>
            <a:r>
              <a:rPr lang="en-US" sz="5400" spc="-25" dirty="0"/>
              <a:t>(General problem solving process)</a:t>
            </a:r>
            <a:br>
              <a:rPr lang="en-US" sz="5400" spc="-25" dirty="0"/>
            </a:br>
            <a:endParaRPr sz="5400" spc="-5" dirty="0"/>
          </a:p>
        </p:txBody>
      </p:sp>
      <p:sp>
        <p:nvSpPr>
          <p:cNvPr id="3" name="object 3"/>
          <p:cNvSpPr txBox="1"/>
          <p:nvPr/>
        </p:nvSpPr>
        <p:spPr>
          <a:xfrm>
            <a:off x="787400" y="2756813"/>
            <a:ext cx="11988800" cy="6996787"/>
          </a:xfrm>
          <a:prstGeom prst="rect">
            <a:avLst/>
          </a:prstGeom>
        </p:spPr>
        <p:txBody>
          <a:bodyPr vert="horz" wrap="square" lIns="0" tIns="12700" rIns="0" bIns="0" rtlCol="0">
            <a:spAutoFit/>
          </a:bodyPr>
          <a:lstStyle/>
          <a:p>
            <a:pPr marL="609600" indent="-571500">
              <a:lnSpc>
                <a:spcPct val="100000"/>
              </a:lnSpc>
              <a:spcBef>
                <a:spcPts val="100"/>
              </a:spcBef>
              <a:buSzPct val="170238"/>
              <a:buChar char="•"/>
              <a:tabLst>
                <a:tab pos="609600" algn="l"/>
              </a:tabLst>
            </a:pPr>
            <a:r>
              <a:rPr lang="en-US" sz="4200" b="1" spc="-5" dirty="0">
                <a:latin typeface="Gill Sans MT"/>
                <a:cs typeface="Gill Sans MT"/>
              </a:rPr>
              <a:t>Design</a:t>
            </a:r>
          </a:p>
          <a:p>
            <a:pPr marL="1066800" lvl="1" indent="-571500">
              <a:spcBef>
                <a:spcPts val="100"/>
              </a:spcBef>
              <a:buSzPct val="170238"/>
              <a:buChar char="•"/>
              <a:tabLst>
                <a:tab pos="609600" algn="l"/>
              </a:tabLst>
            </a:pPr>
            <a:r>
              <a:rPr lang="en-US" sz="4000" spc="-5" dirty="0">
                <a:latin typeface="Gill Sans MT"/>
                <a:cs typeface="Gill Sans MT"/>
              </a:rPr>
              <a:t>Simply a plan on the construction of a solution</a:t>
            </a:r>
          </a:p>
          <a:p>
            <a:pPr marL="609600" indent="-571500">
              <a:lnSpc>
                <a:spcPct val="100000"/>
              </a:lnSpc>
              <a:spcBef>
                <a:spcPts val="100"/>
              </a:spcBef>
              <a:buSzPct val="170238"/>
              <a:buChar char="•"/>
              <a:tabLst>
                <a:tab pos="609600" algn="l"/>
              </a:tabLst>
            </a:pPr>
            <a:r>
              <a:rPr lang="en-US" sz="4200" b="1" dirty="0">
                <a:latin typeface="Gill Sans MT"/>
                <a:cs typeface="Gill Sans MT"/>
              </a:rPr>
              <a:t>Implementation</a:t>
            </a:r>
          </a:p>
          <a:p>
            <a:pPr marL="1066800" lvl="1" indent="-571500">
              <a:spcBef>
                <a:spcPts val="100"/>
              </a:spcBef>
              <a:buSzPct val="170238"/>
              <a:buChar char="•"/>
              <a:tabLst>
                <a:tab pos="609600" algn="l"/>
              </a:tabLst>
            </a:pPr>
            <a:r>
              <a:rPr lang="en-US" sz="4000" dirty="0">
                <a:latin typeface="Gill Sans MT"/>
                <a:cs typeface="Gill Sans MT"/>
              </a:rPr>
              <a:t>Building prototype solutions to test the feasibility of the design.</a:t>
            </a:r>
          </a:p>
          <a:p>
            <a:pPr marL="609600" indent="-571500">
              <a:lnSpc>
                <a:spcPct val="100000"/>
              </a:lnSpc>
              <a:spcBef>
                <a:spcPts val="100"/>
              </a:spcBef>
              <a:buSzPct val="170238"/>
              <a:buChar char="•"/>
              <a:tabLst>
                <a:tab pos="609600" algn="l"/>
              </a:tabLst>
            </a:pPr>
            <a:r>
              <a:rPr lang="en-US" sz="4200" b="1" dirty="0">
                <a:latin typeface="Gill Sans MT"/>
                <a:cs typeface="Gill Sans MT"/>
              </a:rPr>
              <a:t>Testing</a:t>
            </a:r>
          </a:p>
          <a:p>
            <a:pPr marL="1066800" lvl="1" indent="-571500">
              <a:spcBef>
                <a:spcPts val="100"/>
              </a:spcBef>
              <a:buSzPct val="170238"/>
              <a:buChar char="•"/>
              <a:tabLst>
                <a:tab pos="609600" algn="l"/>
              </a:tabLst>
            </a:pPr>
            <a:r>
              <a:rPr lang="en-US" sz="4000" dirty="0">
                <a:latin typeface="Gill Sans MT"/>
                <a:cs typeface="Gill Sans MT"/>
              </a:rPr>
              <a:t>Finding, designing, and developing test cases that can be used to test your solution.</a:t>
            </a:r>
          </a:p>
          <a:p>
            <a:pPr marL="609600" indent="-571500">
              <a:lnSpc>
                <a:spcPct val="100000"/>
              </a:lnSpc>
              <a:spcBef>
                <a:spcPts val="100"/>
              </a:spcBef>
              <a:buSzPct val="170238"/>
              <a:buChar char="•"/>
              <a:tabLst>
                <a:tab pos="609600" algn="l"/>
              </a:tabLst>
            </a:pPr>
            <a:r>
              <a:rPr lang="en-US" sz="4200" b="1" dirty="0">
                <a:latin typeface="Gill Sans MT"/>
                <a:cs typeface="Gill Sans MT"/>
              </a:rPr>
              <a:t>Refinement</a:t>
            </a:r>
          </a:p>
          <a:p>
            <a:pPr marL="1066800" lvl="1" indent="-571500">
              <a:spcBef>
                <a:spcPts val="100"/>
              </a:spcBef>
              <a:buSzPct val="170238"/>
              <a:buChar char="•"/>
              <a:tabLst>
                <a:tab pos="609600" algn="l"/>
              </a:tabLst>
            </a:pPr>
            <a:r>
              <a:rPr lang="en-US" sz="4000" dirty="0">
                <a:latin typeface="Gill Sans MT"/>
                <a:cs typeface="Gill Sans MT"/>
              </a:rPr>
              <a:t>We may want to make the solution more efficient, cheaper, simpler or more elegant.</a:t>
            </a:r>
            <a:endParaRPr sz="40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222660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93980" rIns="0" bIns="0" rtlCol="0">
            <a:spAutoFit/>
          </a:bodyPr>
          <a:lstStyle/>
          <a:p>
            <a:pPr marL="2353945" marR="5080" indent="-1617345">
              <a:lnSpc>
                <a:spcPts val="9700"/>
              </a:lnSpc>
              <a:spcBef>
                <a:spcPts val="740"/>
              </a:spcBef>
            </a:pPr>
            <a:r>
              <a:rPr spc="-5" dirty="0"/>
              <a:t>What </a:t>
            </a:r>
            <a:r>
              <a:rPr b="1" spc="425" dirty="0">
                <a:latin typeface="Gill Sans MT"/>
                <a:cs typeface="Gill Sans MT"/>
              </a:rPr>
              <a:t>isn’t</a:t>
            </a:r>
            <a:r>
              <a:rPr b="1" spc="-55" dirty="0">
                <a:latin typeface="Gill Sans MT"/>
                <a:cs typeface="Gill Sans MT"/>
              </a:rPr>
              <a:t> </a:t>
            </a:r>
            <a:r>
              <a:rPr spc="-25" dirty="0"/>
              <a:t>software  development?</a:t>
            </a:r>
          </a:p>
        </p:txBody>
      </p:sp>
      <p:sp>
        <p:nvSpPr>
          <p:cNvPr id="3" name="object 3"/>
          <p:cNvSpPr txBox="1"/>
          <p:nvPr/>
        </p:nvSpPr>
        <p:spPr>
          <a:xfrm>
            <a:off x="869950" y="7378700"/>
            <a:ext cx="11261725" cy="665480"/>
          </a:xfrm>
          <a:prstGeom prst="rect">
            <a:avLst/>
          </a:prstGeom>
        </p:spPr>
        <p:txBody>
          <a:bodyPr vert="horz" wrap="square" lIns="0" tIns="12700" rIns="0" bIns="0" rtlCol="0">
            <a:spAutoFit/>
          </a:bodyPr>
          <a:lstStyle/>
          <a:p>
            <a:pPr marL="12700">
              <a:lnSpc>
                <a:spcPct val="100000"/>
              </a:lnSpc>
              <a:spcBef>
                <a:spcPts val="100"/>
              </a:spcBef>
            </a:pPr>
            <a:r>
              <a:rPr sz="4200" u="heavy" spc="-5" dirty="0">
                <a:uFill>
                  <a:solidFill>
                    <a:srgbClr val="000000"/>
                  </a:solidFill>
                </a:uFill>
                <a:latin typeface="Gill Sans MT"/>
                <a:cs typeface="Gill Sans MT"/>
              </a:rPr>
              <a:t>https://</a:t>
            </a:r>
            <a:r>
              <a:rPr sz="4200" u="heavy" spc="-5" dirty="0">
                <a:uFill>
                  <a:solidFill>
                    <a:srgbClr val="000000"/>
                  </a:solidFill>
                </a:uFill>
                <a:latin typeface="Gill Sans MT"/>
                <a:cs typeface="Gill Sans MT"/>
                <a:hlinkClick r:id="rId3"/>
              </a:rPr>
              <a:t>www.youtube.com/watch?v=dXDr</a:t>
            </a:r>
            <a:r>
              <a:rPr sz="4200" u="heavy" spc="-5" dirty="0">
                <a:uFill>
                  <a:solidFill>
                    <a:srgbClr val="000000"/>
                  </a:solidFill>
                </a:uFill>
                <a:latin typeface="Gill Sans MT"/>
                <a:cs typeface="Gill Sans MT"/>
              </a:rPr>
              <a:t>vAxZDDc</a:t>
            </a: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6537" y="4165600"/>
            <a:ext cx="9791700" cy="1305560"/>
          </a:xfrm>
          <a:prstGeom prst="rect">
            <a:avLst/>
          </a:prstGeom>
        </p:spPr>
        <p:txBody>
          <a:bodyPr vert="horz" wrap="square" lIns="0" tIns="12700" rIns="0" bIns="0" rtlCol="0">
            <a:spAutoFit/>
          </a:bodyPr>
          <a:lstStyle/>
          <a:p>
            <a:pPr marL="12700">
              <a:lnSpc>
                <a:spcPct val="100000"/>
              </a:lnSpc>
              <a:spcBef>
                <a:spcPts val="100"/>
              </a:spcBef>
              <a:tabLst>
                <a:tab pos="3704590" algn="l"/>
              </a:tabLst>
            </a:pPr>
            <a:r>
              <a:rPr dirty="0"/>
              <a:t>Wh</a:t>
            </a:r>
            <a:r>
              <a:rPr spc="-5" dirty="0"/>
              <a:t>a</a:t>
            </a:r>
            <a:r>
              <a:rPr dirty="0"/>
              <a:t>t</a:t>
            </a:r>
            <a:r>
              <a:rPr spc="-5" dirty="0"/>
              <a:t> i</a:t>
            </a:r>
            <a:r>
              <a:rPr dirty="0"/>
              <a:t>s	p</a:t>
            </a:r>
            <a:r>
              <a:rPr spc="-210" dirty="0"/>
              <a:t>r</a:t>
            </a:r>
            <a:r>
              <a:rPr dirty="0"/>
              <a:t>ogr</a:t>
            </a:r>
            <a:r>
              <a:rPr spc="-5" dirty="0"/>
              <a:t>a</a:t>
            </a:r>
            <a:r>
              <a:rPr dirty="0"/>
              <a:t>mmin</a:t>
            </a:r>
            <a:r>
              <a:rPr spc="-5" dirty="0"/>
              <a:t>g</a:t>
            </a:r>
            <a:r>
              <a:rPr dirty="0"/>
              <a:t>?</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1253</TotalTime>
  <Words>598</Words>
  <Application>Microsoft Macintosh PowerPoint</Application>
  <PresentationFormat>Custom</PresentationFormat>
  <Paragraphs>69</Paragraphs>
  <Slides>14</Slides>
  <Notes>8</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Lucida Sans Unicode</vt:lpstr>
      <vt:lpstr>Office Theme</vt:lpstr>
      <vt:lpstr>COMP 110/L Lecture 1 Maryam Jalali      Some of the slides adapted from Dr. Kyle Dewey</vt:lpstr>
      <vt:lpstr>About Me</vt:lpstr>
      <vt:lpstr>Questions</vt:lpstr>
      <vt:lpstr>What is Computer Science? </vt:lpstr>
      <vt:lpstr>What is Computer Science? </vt:lpstr>
      <vt:lpstr>What is Computer Science? </vt:lpstr>
      <vt:lpstr>What is software development?  (General problem solving process) </vt:lpstr>
      <vt:lpstr>PowerPoint Presentation</vt:lpstr>
      <vt:lpstr>What is programming?</vt:lpstr>
      <vt:lpstr>What is programming?</vt:lpstr>
      <vt:lpstr>Exercise: Make a  Sandwich</vt:lpstr>
      <vt:lpstr>Writing Correct  Instructions is Hard</vt:lpstr>
      <vt:lpstr>Programming is a Skill</vt:lpstr>
      <vt:lpstr>Syllabus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110/L Lecture 1 Mahdi Ebrahimi</dc:title>
  <dc:creator>Mahdi Ebi</dc:creator>
  <cp:lastModifiedBy>Jalalitabar, Maryamsadat</cp:lastModifiedBy>
  <cp:revision>28</cp:revision>
  <dcterms:created xsi:type="dcterms:W3CDTF">2020-01-21T03:20:40Z</dcterms:created>
  <dcterms:modified xsi:type="dcterms:W3CDTF">2023-08-27T18:38:37Z</dcterms:modified>
</cp:coreProperties>
</file>