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Ebi" initials="ME" lastIdx="1" clrIdx="0">
    <p:extLst>
      <p:ext uri="{19B8F6BF-5375-455C-9EA6-DF929625EA0E}">
        <p15:presenceInfo xmlns:p15="http://schemas.microsoft.com/office/powerpoint/2012/main" userId="7ccd91bdecbd3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86927" autoAdjust="0"/>
  </p:normalViewPr>
  <p:slideViewPr>
    <p:cSldViewPr>
      <p:cViewPr varScale="1">
        <p:scale>
          <a:sx n="73" d="100"/>
          <a:sy n="73" d="100"/>
        </p:scale>
        <p:origin x="2528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7D61E-69D5-41D8-AD1A-4900ADD5FB19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E895-BDAB-4ADB-B3EB-1FBD55AD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talked about object-oriented programming being about objects interacting with each other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well-defined ways (i.e., through method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calls)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incorrectly,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give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incorrectly,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give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0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</a:t>
            </a:r>
            <a:r>
              <a:rPr lang="en-US" sz="1200" spc="-5" dirty="0">
                <a:latin typeface="Lucida Sans Unicode"/>
                <a:cs typeface="Lucida Sans Unicode"/>
              </a:rPr>
              <a:t>somewhere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Java, there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class definition </a:t>
            </a:r>
            <a:r>
              <a:rPr lang="en-US" sz="1200" dirty="0">
                <a:latin typeface="Lucida Sans Unicode"/>
                <a:cs typeface="Lucida Sans Unicode"/>
              </a:rPr>
              <a:t>like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your </a:t>
            </a:r>
            <a:r>
              <a:rPr lang="en-US" sz="1200" spc="-5" dirty="0">
                <a:latin typeface="Lucida Sans Unicode"/>
                <a:cs typeface="Lucida Sans Unicode"/>
              </a:rPr>
              <a:t>Rectangle class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-That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without the explicit extends Object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equivalent to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that does explicitly  extend Object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how we </a:t>
            </a:r>
            <a:r>
              <a:rPr lang="en-US" sz="1200" spc="-5" dirty="0">
                <a:latin typeface="Lucida Sans Unicode"/>
                <a:cs typeface="Lucida Sans Unicode"/>
              </a:rPr>
              <a:t>end </a:t>
            </a:r>
            <a:r>
              <a:rPr lang="en-US" sz="1200" dirty="0">
                <a:latin typeface="Lucida Sans Unicode"/>
                <a:cs typeface="Lucida Sans Unicode"/>
              </a:rPr>
              <a:t>up </a:t>
            </a:r>
            <a:r>
              <a:rPr lang="en-US" sz="1200" spc="-5" dirty="0">
                <a:latin typeface="Lucida Sans Unicode"/>
                <a:cs typeface="Lucida Sans Unicode"/>
              </a:rPr>
              <a:t>with Object’s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8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</a:t>
            </a:r>
            <a:r>
              <a:rPr lang="en-US" sz="1200" spc="-5" dirty="0">
                <a:latin typeface="Lucida Sans Unicode"/>
                <a:cs typeface="Lucida Sans Unicode"/>
              </a:rPr>
              <a:t>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were defining </a:t>
            </a:r>
            <a:r>
              <a:rPr lang="en-US" sz="1200" dirty="0">
                <a:latin typeface="Lucida Sans Unicode"/>
                <a:cs typeface="Lucida Sans Unicode"/>
              </a:rPr>
              <a:t>your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0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marR="441325">
              <a:lnSpc>
                <a:spcPts val="2600"/>
              </a:lnSpc>
              <a:spcBef>
                <a:spcPts val="33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-...you </a:t>
            </a:r>
            <a:r>
              <a:rPr lang="en-US" sz="1200" spc="-5" dirty="0">
                <a:latin typeface="Lucida Sans Unicode"/>
                <a:cs typeface="Lucida Sans Unicode"/>
              </a:rPr>
              <a:t>were actually overriding the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Rectangle implicitly extends  </a:t>
            </a:r>
            <a:r>
              <a:rPr lang="en-US" sz="1200" dirty="0">
                <a:latin typeface="Lucida Sans Unicode"/>
                <a:cs typeface="Lucida Sans Unicode"/>
              </a:rPr>
              <a:t>from</a:t>
            </a:r>
            <a:r>
              <a:rPr lang="en-US" sz="1200" spc="-5" dirty="0">
                <a:latin typeface="Lucida Sans Unicode"/>
                <a:cs typeface="Lucida Sans Unicode"/>
              </a:rPr>
              <a:t> Object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38100" marR="1778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-If you didn’t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method right (e.g., having the </a:t>
            </a:r>
            <a:r>
              <a:rPr lang="en-US" sz="1200" dirty="0">
                <a:latin typeface="Lucida Sans Unicode"/>
                <a:cs typeface="Lucida Sans Unicode"/>
              </a:rPr>
              <a:t>wrong </a:t>
            </a:r>
            <a:r>
              <a:rPr lang="en-US" sz="1200" spc="-5" dirty="0">
                <a:latin typeface="Lucida Sans Unicode"/>
                <a:cs typeface="Lucida Sans Unicode"/>
              </a:rPr>
              <a:t>signature), then </a:t>
            </a:r>
            <a:r>
              <a:rPr lang="en-US" sz="1200" dirty="0">
                <a:latin typeface="Lucida Sans Unicode"/>
                <a:cs typeface="Lucida Sans Unicode"/>
              </a:rPr>
              <a:t>you  don’t </a:t>
            </a:r>
            <a:r>
              <a:rPr lang="en-US" sz="1200" spc="-5" dirty="0">
                <a:latin typeface="Lucida Sans Unicode"/>
                <a:cs typeface="Lucida Sans Unicode"/>
              </a:rPr>
              <a:t>override Object’s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(), and </a:t>
            </a:r>
            <a:r>
              <a:rPr lang="en-US" sz="1200" dirty="0">
                <a:latin typeface="Lucida Sans Unicode"/>
                <a:cs typeface="Lucida Sans Unicode"/>
              </a:rPr>
              <a:t>so you </a:t>
            </a:r>
            <a:r>
              <a:rPr lang="en-US" sz="1200" spc="-5" dirty="0">
                <a:latin typeface="Lucida Sans Unicode"/>
                <a:cs typeface="Lucida Sans Unicode"/>
              </a:rPr>
              <a:t>end </a:t>
            </a:r>
            <a:r>
              <a:rPr lang="en-US" sz="1200" dirty="0">
                <a:latin typeface="Lucida Sans Unicode"/>
                <a:cs typeface="Lucida Sans Unicode"/>
              </a:rPr>
              <a:t>up </a:t>
            </a:r>
            <a:r>
              <a:rPr lang="en-US" sz="1200" spc="-5" dirty="0">
                <a:latin typeface="Lucida Sans Unicode"/>
                <a:cs typeface="Lucida Sans Unicode"/>
              </a:rPr>
              <a:t>with Object’s (mostly useless)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 getting used instead </a:t>
            </a:r>
            <a:r>
              <a:rPr lang="en-US" sz="1200" dirty="0">
                <a:latin typeface="Lucida Sans Unicode"/>
                <a:cs typeface="Lucida Sans Unicode"/>
              </a:rPr>
              <a:t>of your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if you </a:t>
            </a:r>
            <a:r>
              <a:rPr lang="en-US" sz="1200" spc="-5" dirty="0">
                <a:latin typeface="Lucida Sans Unicode"/>
                <a:cs typeface="Lucida Sans Unicode"/>
              </a:rPr>
              <a:t>write this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-...you </a:t>
            </a:r>
            <a:r>
              <a:rPr lang="en-US" sz="1200" spc="-5" dirty="0">
                <a:latin typeface="Lucida Sans Unicode"/>
                <a:cs typeface="Lucida Sans Unicode"/>
              </a:rPr>
              <a:t>actually get this</a:t>
            </a:r>
            <a:r>
              <a:rPr lang="en-US" sz="1200" dirty="0">
                <a:latin typeface="Lucida Sans Unicode"/>
                <a:cs typeface="Lucida Sans Unicode"/>
              </a:rPr>
              <a:t> code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itself </a:t>
            </a:r>
            <a:r>
              <a:rPr lang="en-US" sz="1200" dirty="0">
                <a:latin typeface="Lucida Sans Unicode"/>
                <a:cs typeface="Lucida Sans Unicode"/>
              </a:rPr>
              <a:t>isn’t </a:t>
            </a:r>
            <a:r>
              <a:rPr lang="en-US" sz="1200" spc="-5" dirty="0">
                <a:latin typeface="Lucida Sans Unicode"/>
                <a:cs typeface="Lucida Sans Unicode"/>
              </a:rPr>
              <a:t>written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file, </a:t>
            </a:r>
            <a:r>
              <a:rPr lang="en-US" sz="1200" dirty="0">
                <a:latin typeface="Lucida Sans Unicode"/>
                <a:cs typeface="Lucida Sans Unicode"/>
              </a:rPr>
              <a:t>but it will </a:t>
            </a:r>
            <a:r>
              <a:rPr lang="en-US" sz="1200" spc="-5" dirty="0">
                <a:latin typeface="Lucida Sans Unicode"/>
                <a:cs typeface="Lucida Sans Unicode"/>
              </a:rPr>
              <a:t>behave as </a:t>
            </a:r>
            <a:r>
              <a:rPr lang="en-US" sz="1200" dirty="0">
                <a:latin typeface="Lucida Sans Unicode"/>
                <a:cs typeface="Lucida Sans Unicode"/>
              </a:rPr>
              <a:t>if it </a:t>
            </a:r>
            <a:r>
              <a:rPr lang="en-US" sz="1200" spc="-5" dirty="0">
                <a:latin typeface="Lucida Sans Unicode"/>
                <a:cs typeface="Lucida Sans Unicode"/>
              </a:rPr>
              <a:t>were written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if you </a:t>
            </a:r>
            <a:r>
              <a:rPr lang="en-US" sz="1200" spc="-5" dirty="0">
                <a:latin typeface="Lucida Sans Unicode"/>
                <a:cs typeface="Lucida Sans Unicode"/>
              </a:rPr>
              <a:t>were to write this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say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mammal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5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-...it’s actually equivalent to 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9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0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-Along with cat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</a:t>
            </a:r>
            <a:r>
              <a:rPr lang="en-US" sz="1200" dirty="0">
                <a:latin typeface="Lucida Sans Unicode"/>
                <a:cs typeface="Lucida Sans Unicode"/>
              </a:rPr>
              <a:t>dog</a:t>
            </a:r>
            <a:r>
              <a:rPr lang="en-US" sz="1200" spc="-5" dirty="0">
                <a:latin typeface="Lucida Sans Unicode"/>
                <a:cs typeface="Lucida Sans Unicode"/>
              </a:rPr>
              <a:t> objects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-Clearly there </a:t>
            </a:r>
            <a:r>
              <a:rPr lang="en-US" sz="1200" dirty="0">
                <a:latin typeface="Lucida Sans Unicode"/>
                <a:cs typeface="Lucida Sans Unicode"/>
              </a:rPr>
              <a:t>is some </a:t>
            </a:r>
            <a:r>
              <a:rPr lang="en-US" sz="1200" spc="-5" dirty="0">
                <a:latin typeface="Lucida Sans Unicode"/>
                <a:cs typeface="Lucida Sans Unicode"/>
              </a:rPr>
              <a:t>connection between these, as cats and dogs are both mammals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-Both cats and dogs breathe,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these aren’t actions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unique </a:t>
            </a:r>
            <a:r>
              <a:rPr lang="en-US" sz="1200" spc="-5" dirty="0">
                <a:latin typeface="Lucida Sans Unicode"/>
                <a:cs typeface="Lucida Sans Unicode"/>
              </a:rPr>
              <a:t>to cats and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dogs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“breathe”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-Inheritance allows </a:t>
            </a:r>
            <a:r>
              <a:rPr lang="en-US" sz="1200" dirty="0">
                <a:latin typeface="Lucida Sans Unicode"/>
                <a:cs typeface="Lucida Sans Unicode"/>
              </a:rPr>
              <a:t>us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say that cats and dogs are both</a:t>
            </a:r>
            <a:r>
              <a:rPr lang="en-US" sz="1200" spc="1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that mammals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-Transitively, this means that cats and dogs both breathe,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too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advantage here code-wise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we only </a:t>
            </a:r>
            <a:r>
              <a:rPr lang="en-US" sz="1200" spc="-5" dirty="0">
                <a:latin typeface="Lucida Sans Unicode"/>
                <a:cs typeface="Lucida Sans Unicode"/>
              </a:rPr>
              <a:t>need 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-Back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lab 7,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had 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dirty="0">
                <a:latin typeface="Lucida Sans Unicode"/>
                <a:cs typeface="Lucida Sans Unicode"/>
              </a:rPr>
              <a:t>your own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output 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8564" y="762000"/>
            <a:ext cx="1068705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564" y="762000"/>
            <a:ext cx="1068705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694" y="1943100"/>
            <a:ext cx="11723370" cy="7720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06700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dirty="0"/>
              <a:t>19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40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201" y="7620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055" y="4076700"/>
            <a:ext cx="4507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7297" y="3359150"/>
            <a:ext cx="674687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229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1400" y="3359150"/>
            <a:ext cx="10588625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8514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72859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088514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1910"/>
              </a:spcBef>
            </a:pPr>
            <a:r>
              <a:rPr sz="4200" spc="-5" dirty="0">
                <a:latin typeface="Courier New"/>
                <a:cs typeface="Courier New"/>
              </a:rPr>
              <a:t>public class Cat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229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184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400" y="3359150"/>
            <a:ext cx="10588625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8514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72859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088514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1910"/>
              </a:spcBef>
            </a:pPr>
            <a:r>
              <a:rPr sz="4200" spc="-5" dirty="0">
                <a:latin typeface="Courier New"/>
                <a:cs typeface="Courier New"/>
              </a:rPr>
              <a:t>public class Cat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public class Dog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239" y="4076700"/>
            <a:ext cx="3226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98" y="3854450"/>
            <a:ext cx="1090739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BaseClass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BaseClass(String s)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{...}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8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00" y="3854450"/>
            <a:ext cx="12187555" cy="553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BaseClass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84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BaseClass(String s)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{...}</a:t>
            </a:r>
            <a:endParaRPr sz="4200">
              <a:latin typeface="Courier New"/>
              <a:cs typeface="Courier New"/>
            </a:endParaRPr>
          </a:p>
          <a:p>
            <a:pPr marL="1841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Child extends BaseClass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Child(String s)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super(s)</a:t>
            </a:r>
            <a:r>
              <a:rPr sz="4200" spc="-5" dirty="0">
                <a:latin typeface="Courier New"/>
                <a:cs typeface="Courier New"/>
              </a:rPr>
              <a:t>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429000"/>
            <a:ext cx="8846185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ts val="4495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Inheritance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ts val="7345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extends</a:t>
            </a:r>
            <a:endParaRPr sz="4200">
              <a:latin typeface="Courier New"/>
              <a:cs typeface="Courier New"/>
            </a:endParaRPr>
          </a:p>
          <a:p>
            <a:pPr marL="1498600" lvl="1" indent="-571500">
              <a:lnSpc>
                <a:spcPts val="7890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ct val="100000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  <a:tab pos="2439670" algn="l"/>
              </a:tabLst>
            </a:pPr>
            <a:r>
              <a:rPr sz="4200" spc="-5" dirty="0">
                <a:latin typeface="Gill Sans MT"/>
                <a:cs typeface="Gill Sans MT"/>
              </a:rPr>
              <a:t>Method	</a:t>
            </a:r>
            <a:r>
              <a:rPr sz="4200" spc="-20" dirty="0">
                <a:latin typeface="Gill Sans MT"/>
                <a:cs typeface="Gill Sans MT"/>
              </a:rPr>
              <a:t>overriding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Automatically-generated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5449570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075" y="4165600"/>
            <a:ext cx="83572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3475" algn="l"/>
              </a:tabLst>
            </a:pPr>
            <a:r>
              <a:rPr spc="-5" dirty="0"/>
              <a:t>Method	</a:t>
            </a:r>
            <a:r>
              <a:rPr spc="-30" dirty="0"/>
              <a:t>Overriding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9397" y="2571750"/>
            <a:ext cx="834707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9397" y="2571750"/>
            <a:ext cx="8347075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302895" algn="ctr">
              <a:lnSpc>
                <a:spcPct val="100000"/>
              </a:lnSpc>
              <a:spcBef>
                <a:spcPts val="3710"/>
              </a:spcBef>
            </a:pPr>
            <a:r>
              <a:rPr sz="4200" spc="-5" dirty="0">
                <a:latin typeface="Courier New"/>
                <a:cs typeface="Courier New"/>
              </a:rPr>
              <a:t>Rectangle(3,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18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397" y="2571750"/>
            <a:ext cx="8706403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454150" marR="1123315" indent="469900">
              <a:lnSpc>
                <a:spcPts val="9700"/>
              </a:lnSpc>
              <a:spcBef>
                <a:spcPts val="150"/>
              </a:spcBef>
            </a:pPr>
            <a:r>
              <a:rPr sz="4200" spc="-5" dirty="0">
                <a:latin typeface="Courier New"/>
                <a:cs typeface="Courier New"/>
              </a:rPr>
              <a:t>Rectangle(3, </a:t>
            </a:r>
            <a:r>
              <a:rPr sz="4200" dirty="0">
                <a:latin typeface="Courier New"/>
                <a:cs typeface="Courier New"/>
              </a:rPr>
              <a:t>4)  Rectangle@302b09c9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15" y="538058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18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020" y="2571750"/>
            <a:ext cx="10450779" cy="588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5412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61404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055495" marR="2359025" indent="469900">
              <a:lnSpc>
                <a:spcPts val="9700"/>
              </a:lnSpc>
              <a:spcBef>
                <a:spcPts val="150"/>
              </a:spcBef>
            </a:pPr>
            <a:r>
              <a:rPr sz="4200" spc="-5" dirty="0">
                <a:latin typeface="Courier New"/>
                <a:cs typeface="Courier New"/>
              </a:rPr>
              <a:t>Rectangle(3, </a:t>
            </a:r>
            <a:r>
              <a:rPr sz="4200" dirty="0">
                <a:latin typeface="Courier New"/>
                <a:cs typeface="Courier New"/>
              </a:rPr>
              <a:t>4)  Rectangle@302b09c9</a:t>
            </a:r>
          </a:p>
          <a:p>
            <a:pPr marL="1858645" marR="5080" indent="-1846580">
              <a:lnSpc>
                <a:spcPct val="103200"/>
              </a:lnSpc>
              <a:spcBef>
                <a:spcPts val="1545"/>
              </a:spcBef>
              <a:tabLst>
                <a:tab pos="959485" algn="l"/>
                <a:tab pos="2234565" algn="l"/>
                <a:tab pos="5267960" algn="l"/>
              </a:tabLst>
            </a:pPr>
            <a:r>
              <a:rPr sz="4200" spc="-110" dirty="0">
                <a:latin typeface="Gill Sans MT"/>
                <a:cs typeface="Gill Sans MT"/>
              </a:rPr>
              <a:t>Key	</a:t>
            </a:r>
            <a:r>
              <a:rPr sz="4200" spc="-5" dirty="0">
                <a:latin typeface="Gill Sans MT"/>
                <a:cs typeface="Gill Sans MT"/>
              </a:rPr>
              <a:t>point: </a:t>
            </a:r>
            <a:r>
              <a:rPr sz="4200" spc="-40" dirty="0">
                <a:latin typeface="Gill Sans MT"/>
                <a:cs typeface="Gill Sans MT"/>
              </a:rPr>
              <a:t>even </a:t>
            </a:r>
            <a:r>
              <a:rPr sz="4200" spc="-5" dirty="0">
                <a:latin typeface="Gill Sans MT"/>
                <a:cs typeface="Gill Sans MT"/>
              </a:rPr>
              <a:t>without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Courier New"/>
                <a:cs typeface="Courier New"/>
              </a:rPr>
              <a:t>toString()</a:t>
            </a:r>
            <a:r>
              <a:rPr sz="4200" spc="5" dirty="0">
                <a:latin typeface="Gill Sans MT"/>
                <a:cs typeface="Gill Sans MT"/>
              </a:rPr>
              <a:t>defined, 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was	still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produced.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300" y="1143000"/>
            <a:ext cx="9522460" cy="291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596900">
              <a:lnSpc>
                <a:spcPct val="100000"/>
              </a:lnSpc>
              <a:spcBef>
                <a:spcPts val="160"/>
              </a:spcBef>
              <a:tabLst>
                <a:tab pos="6773545" algn="l"/>
                <a:tab pos="7566659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969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9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2825" y="1143000"/>
            <a:ext cx="10932795" cy="520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185" indent="-572135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972819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972185">
              <a:lnSpc>
                <a:spcPct val="100000"/>
              </a:lnSpc>
              <a:spcBef>
                <a:spcPts val="160"/>
              </a:spcBef>
              <a:tabLst>
                <a:tab pos="7148830" algn="l"/>
                <a:tab pos="7942580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972185" indent="-572135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972819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972185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654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0" y="1143000"/>
            <a:ext cx="11192510" cy="61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12192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1219200">
              <a:lnSpc>
                <a:spcPct val="100000"/>
              </a:lnSpc>
              <a:spcBef>
                <a:spcPts val="160"/>
              </a:spcBef>
              <a:tabLst>
                <a:tab pos="7395845" algn="l"/>
                <a:tab pos="8188959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12192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2192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12192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27178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911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71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201" y="41656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56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0" y="1143000"/>
            <a:ext cx="12534900" cy="827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22098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2209800">
              <a:lnSpc>
                <a:spcPct val="100000"/>
              </a:lnSpc>
              <a:spcBef>
                <a:spcPts val="160"/>
              </a:spcBef>
              <a:tabLst>
                <a:tab pos="8386445" algn="l"/>
                <a:tab pos="9179560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22098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22098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22098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126238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9024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623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 marR="17780" indent="990600">
              <a:lnSpc>
                <a:spcPts val="7400"/>
              </a:lnSpc>
              <a:spcBef>
                <a:spcPts val="390"/>
              </a:spcBef>
            </a:pP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 </a:t>
            </a:r>
            <a:r>
              <a:rPr sz="4200" dirty="0">
                <a:latin typeface="Courier New"/>
                <a:cs typeface="Courier New"/>
              </a:rPr>
              <a:t>}  </a:t>
            </a: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Object</a:t>
            </a:r>
            <a:r>
              <a:rPr sz="4200" spc="-6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65480">
              <a:lnSpc>
                <a:spcPts val="404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46400"/>
            <a:ext cx="10236200" cy="3459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with the 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609600" indent="-571500">
              <a:lnSpc>
                <a:spcPts val="4970"/>
              </a:lnSpc>
              <a:spcBef>
                <a:spcPts val="2120"/>
              </a:spcBef>
              <a:buSzPct val="170238"/>
              <a:buChar char="•"/>
              <a:tabLst>
                <a:tab pos="609600" algn="l"/>
                <a:tab pos="3427095" algn="l"/>
                <a:tab pos="6682740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in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subclass	</a:t>
            </a:r>
            <a:r>
              <a:rPr sz="4200" spc="-5" dirty="0">
                <a:latin typeface="Gill Sans MT"/>
                <a:cs typeface="Gill Sans MT"/>
              </a:rPr>
              <a:t>will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endParaRPr sz="4200" dirty="0">
              <a:latin typeface="Gill Sans MT"/>
              <a:cs typeface="Gill Sans MT"/>
            </a:endParaRPr>
          </a:p>
          <a:p>
            <a:pPr marL="609600">
              <a:lnSpc>
                <a:spcPts val="4970"/>
              </a:lnSpc>
              <a:tabLst>
                <a:tab pos="5386070" algn="l"/>
              </a:tabLst>
            </a:pP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92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136"/>
            <a:ext cx="13004800" cy="1027756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965200" y="2802091"/>
            <a:ext cx="13639800" cy="77816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08200" marR="43180" indent="-571500" algn="just">
              <a:lnSpc>
                <a:spcPts val="4900"/>
              </a:lnSpc>
              <a:spcBef>
                <a:spcPts val="380"/>
              </a:spcBef>
              <a:buSzPct val="170238"/>
              <a:buFont typeface="Arial" panose="020B0604020202020204" pitchFamily="34" charset="0"/>
              <a:buChar char="•"/>
              <a:tabLst>
                <a:tab pos="21082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 with 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2108200" indent="-685800">
              <a:lnSpc>
                <a:spcPts val="4970"/>
              </a:lnSpc>
              <a:spcBef>
                <a:spcPts val="2120"/>
              </a:spcBef>
              <a:buSzPct val="170238"/>
              <a:buChar char="•"/>
              <a:tabLst>
                <a:tab pos="2108200" algn="l"/>
                <a:tab pos="4812030" algn="l"/>
                <a:tab pos="8067675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</a:t>
            </a:r>
            <a:r>
              <a:rPr sz="4200" dirty="0">
                <a:latin typeface="Gill Sans MT"/>
                <a:cs typeface="Gill Sans MT"/>
              </a:rPr>
              <a:t> subclass	</a:t>
            </a:r>
            <a:r>
              <a:rPr sz="4200" spc="-5" dirty="0">
                <a:latin typeface="Gill Sans MT"/>
                <a:cs typeface="Gill Sans MT"/>
              </a:rPr>
              <a:t>will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</a:t>
            </a: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</a:t>
            </a:r>
            <a:r>
              <a:rPr sz="4000" spc="-5" dirty="0">
                <a:latin typeface="Courier New"/>
                <a:cs typeface="Courier New"/>
              </a:rPr>
              <a:t>public class Rectangle </a:t>
            </a:r>
            <a:r>
              <a:rPr sz="4000" dirty="0">
                <a:latin typeface="Courier New"/>
                <a:cs typeface="Courier New"/>
              </a:rPr>
              <a:t>{  </a:t>
            </a:r>
            <a:endParaRPr lang="en-US" sz="4000" dirty="0">
              <a:latin typeface="Courier New"/>
              <a:cs typeface="Courier New"/>
            </a:endParaRP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	</a:t>
            </a:r>
            <a:r>
              <a:rPr sz="4000" spc="-5" dirty="0">
                <a:latin typeface="Courier New"/>
                <a:cs typeface="Courier New"/>
              </a:rPr>
              <a:t>public String</a:t>
            </a:r>
            <a:r>
              <a:rPr lang="en-US" sz="4000" spc="-5" dirty="0">
                <a:latin typeface="Courier New"/>
                <a:cs typeface="Courier New"/>
              </a:rPr>
              <a:t> </a:t>
            </a:r>
            <a:r>
              <a:rPr sz="4000" spc="-5" dirty="0" err="1">
                <a:latin typeface="Courier New"/>
                <a:cs typeface="Courier New"/>
              </a:rPr>
              <a:t>toString</a:t>
            </a:r>
            <a:r>
              <a:rPr sz="4000" spc="-5" dirty="0">
                <a:latin typeface="Courier New"/>
                <a:cs typeface="Courier New"/>
              </a:rPr>
              <a:t>()</a:t>
            </a:r>
            <a:r>
              <a:rPr sz="4000" spc="-90" dirty="0">
                <a:latin typeface="Courier New"/>
                <a:cs typeface="Courier New"/>
              </a:rPr>
              <a:t> </a:t>
            </a:r>
            <a:r>
              <a:rPr lang="en-US" sz="4000" spc="-9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1349375">
              <a:lnSpc>
                <a:spcPts val="4560"/>
              </a:lnSpc>
            </a:pPr>
            <a:r>
              <a:rPr lang="en-US" sz="400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...</a:t>
            </a:r>
          </a:p>
          <a:p>
            <a:pPr marL="709295">
              <a:lnSpc>
                <a:spcPts val="4800"/>
              </a:lnSpc>
            </a:pPr>
            <a:r>
              <a:rPr lang="en-US" sz="400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}</a:t>
            </a:r>
          </a:p>
          <a:p>
            <a:pPr marL="69215">
              <a:lnSpc>
                <a:spcPts val="4920"/>
              </a:lnSpc>
            </a:pPr>
            <a:r>
              <a:rPr lang="en-US" sz="4000" dirty="0">
                <a:latin typeface="Courier New"/>
                <a:cs typeface="Courier New"/>
              </a:rPr>
              <a:t>		</a:t>
            </a:r>
            <a:r>
              <a:rPr sz="4000" dirty="0"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7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041400" y="3038552"/>
            <a:ext cx="14871700" cy="34855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20900" marR="1837689" indent="-571500" algn="just">
              <a:lnSpc>
                <a:spcPts val="4900"/>
              </a:lnSpc>
              <a:spcBef>
                <a:spcPts val="380"/>
              </a:spcBef>
              <a:buSzPct val="170238"/>
              <a:buFont typeface="Arial" panose="020B0604020202020204" pitchFamily="34" charset="0"/>
              <a:buChar char="•"/>
              <a:tabLst>
                <a:tab pos="21209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with 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1943100" marR="351155" lvl="3" indent="-571500">
              <a:lnSpc>
                <a:spcPts val="4970"/>
              </a:lnSpc>
              <a:spcBef>
                <a:spcPts val="2120"/>
              </a:spcBef>
              <a:buSzPct val="170238"/>
              <a:buFont typeface="Arial" panose="020B0604020202020204" pitchFamily="34" charset="0"/>
              <a:buChar char="•"/>
              <a:tabLst>
                <a:tab pos="2120900" algn="l"/>
                <a:tab pos="3388995" algn="l"/>
                <a:tab pos="664464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subclass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065AD-090F-4020-BB9C-9C4B5E0E2D51}"/>
              </a:ext>
            </a:extLst>
          </p:cNvPr>
          <p:cNvSpPr/>
          <p:nvPr/>
        </p:nvSpPr>
        <p:spPr>
          <a:xfrm>
            <a:off x="603250" y="6651852"/>
            <a:ext cx="11582400" cy="313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1995" marR="107314" indent="-640715">
              <a:lnSpc>
                <a:spcPts val="4800"/>
              </a:lnSpc>
            </a:pPr>
            <a:r>
              <a:rPr lang="en-US" sz="3600" spc="-5" dirty="0">
                <a:latin typeface="Courier New"/>
                <a:cs typeface="Courier New"/>
              </a:rPr>
              <a:t>public class Rectangle </a:t>
            </a:r>
            <a:r>
              <a:rPr lang="en-US" sz="36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lang="en-US" sz="3600" dirty="0">
                <a:solidFill>
                  <a:srgbClr val="FF4013"/>
                </a:solidFill>
                <a:latin typeface="Courier New"/>
                <a:cs typeface="Courier New"/>
              </a:rPr>
              <a:t>Object </a:t>
            </a:r>
            <a:r>
              <a:rPr lang="en-US" sz="3600" dirty="0">
                <a:latin typeface="Courier New"/>
                <a:cs typeface="Courier New"/>
              </a:rPr>
              <a:t>{  </a:t>
            </a:r>
          </a:p>
          <a:p>
            <a:pPr marL="721995" marR="107314" indent="-640715">
              <a:lnSpc>
                <a:spcPts val="4800"/>
              </a:lnSpc>
            </a:pPr>
            <a:r>
              <a:rPr lang="en-US" sz="3600" spc="-5" dirty="0">
                <a:latin typeface="Courier New"/>
                <a:cs typeface="Courier New"/>
              </a:rPr>
              <a:t>	public String </a:t>
            </a:r>
            <a:r>
              <a:rPr lang="en-US" sz="3600" spc="-5" dirty="0" err="1">
                <a:latin typeface="Courier New"/>
                <a:cs typeface="Courier New"/>
              </a:rPr>
              <a:t>toString</a:t>
            </a:r>
            <a:r>
              <a:rPr lang="en-US" sz="3600" spc="-5" dirty="0">
                <a:latin typeface="Courier New"/>
                <a:cs typeface="Courier New"/>
              </a:rPr>
              <a:t>()</a:t>
            </a:r>
            <a:r>
              <a:rPr lang="en-US" sz="3600" spc="-25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Courier New"/>
                <a:cs typeface="Courier New"/>
              </a:rPr>
              <a:t>{</a:t>
            </a:r>
          </a:p>
          <a:p>
            <a:pPr marL="1362075">
              <a:lnSpc>
                <a:spcPts val="4560"/>
              </a:lnSpc>
            </a:pPr>
            <a:r>
              <a:rPr lang="en-US" sz="3600" dirty="0">
                <a:latin typeface="Courier New"/>
                <a:cs typeface="Courier New"/>
              </a:rPr>
              <a:t>...</a:t>
            </a:r>
          </a:p>
          <a:p>
            <a:pPr marL="721995">
              <a:lnSpc>
                <a:spcPts val="48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 marL="81915">
              <a:lnSpc>
                <a:spcPts val="492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608965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872" y="2946400"/>
            <a:ext cx="6273165" cy="3743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dirty="0"/>
              <a:t>Aut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at</a:t>
            </a:r>
            <a:r>
              <a:rPr dirty="0"/>
              <a:t>ic</a:t>
            </a:r>
            <a:r>
              <a:rPr spc="-5" dirty="0"/>
              <a:t>al</a:t>
            </a:r>
            <a:r>
              <a:rPr spc="-85" dirty="0"/>
              <a:t>l</a:t>
            </a:r>
            <a:r>
              <a:rPr dirty="0"/>
              <a:t>y-  </a:t>
            </a:r>
            <a:r>
              <a:rPr spc="-5" dirty="0"/>
              <a:t>Generated  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53287" y="3454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62" y="1873250"/>
            <a:ext cx="1174750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493141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constructors,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044440" algn="l"/>
                <a:tab pos="7392670" algn="l"/>
              </a:tabLst>
            </a:pP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arguments.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7" y="38989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9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062" y="1873250"/>
            <a:ext cx="11747500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493141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constructors,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044440" algn="l"/>
                <a:tab pos="7392670" algn="l"/>
              </a:tabLst>
            </a:pP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arguments.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marL="234315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MyClass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34315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799" cy="975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0900">
                <a:tc gridSpan="4">
                  <a:txBody>
                    <a:bodyPr/>
                    <a:lstStyle/>
                    <a:p>
                      <a:pPr algn="ctr">
                        <a:lnSpc>
                          <a:spcPts val="9415"/>
                        </a:lnSpc>
                        <a:spcBef>
                          <a:spcPts val="6100"/>
                        </a:spcBef>
                        <a:tabLst>
                          <a:tab pos="4819015" algn="l"/>
                        </a:tabLst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Automatic	Constructors</a:t>
                      </a:r>
                      <a:endParaRPr sz="8400" dirty="0">
                        <a:latin typeface="Gill Sans MT"/>
                        <a:cs typeface="Gill Sans MT"/>
                      </a:endParaRPr>
                    </a:p>
                    <a:p>
                      <a:pPr marR="2540" algn="ctr">
                        <a:lnSpc>
                          <a:spcPts val="4305"/>
                        </a:lnSpc>
                        <a:tabLst>
                          <a:tab pos="493141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If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you 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don’t</a:t>
                      </a:r>
                      <a:r>
                        <a:rPr sz="4200" spc="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20" dirty="0">
                          <a:latin typeface="Gill Sans MT"/>
                          <a:cs typeface="Gill Sans MT"/>
                        </a:rPr>
                        <a:t>define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any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constructors,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  <a:p>
                      <a:pPr marR="3175" algn="ctr">
                        <a:lnSpc>
                          <a:spcPts val="4970"/>
                        </a:lnSpc>
                        <a:tabLst>
                          <a:tab pos="5044440" algn="l"/>
                          <a:tab pos="7392670" algn="l"/>
                        </a:tabLst>
                      </a:pPr>
                      <a:r>
                        <a:rPr sz="4200" spc="-40" dirty="0">
                          <a:latin typeface="Gill Sans MT"/>
                          <a:cs typeface="Gill Sans MT"/>
                        </a:rPr>
                        <a:t>Java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will </a:t>
                      </a:r>
                      <a:r>
                        <a:rPr sz="4200" spc="20" dirty="0">
                          <a:latin typeface="Gill Sans MT"/>
                          <a:cs typeface="Gill Sans MT"/>
                        </a:rPr>
                        <a:t>define</a:t>
                      </a:r>
                      <a:r>
                        <a:rPr sz="4200" spc="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for	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you</a:t>
                      </a:r>
                      <a:r>
                        <a:rPr sz="4200" spc="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which	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takes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no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arguments.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</a:txBody>
                  <a:tcPr marL="0" marR="0" marT="7747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marL="2966085">
                        <a:lnSpc>
                          <a:spcPts val="492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66085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055">
                <a:tc>
                  <a:txBody>
                    <a:bodyPr/>
                    <a:lstStyle/>
                    <a:p>
                      <a:pPr marL="2971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044">
                <a:tc gridSpan="4">
                  <a:txBody>
                    <a:bodyPr/>
                    <a:lstStyle/>
                    <a:p>
                      <a:pPr marL="3611879">
                        <a:lnSpc>
                          <a:spcPts val="424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MyClass()</a:t>
                      </a:r>
                      <a:r>
                        <a:rPr sz="4200" spc="-2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29718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7" y="3873500"/>
            <a:ext cx="1221994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algn="ctr">
              <a:lnSpc>
                <a:spcPts val="7240"/>
              </a:lnSpc>
              <a:spcBef>
                <a:spcPts val="100"/>
              </a:spcBef>
            </a:pPr>
            <a:r>
              <a:rPr sz="6400" spc="-5" dirty="0"/>
              <a:t>Example:</a:t>
            </a:r>
            <a:endParaRPr sz="6400"/>
          </a:p>
          <a:p>
            <a:pPr algn="ctr">
              <a:lnSpc>
                <a:spcPts val="7240"/>
              </a:lnSpc>
            </a:pPr>
            <a:r>
              <a:rPr sz="6400" dirty="0">
                <a:latin typeface="Courier New"/>
                <a:cs typeface="Courier New"/>
              </a:rPr>
              <a:t>AutomaticConstructor.java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6489700" y="4953000"/>
            <a:ext cx="3556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900" y="5511800"/>
            <a:ext cx="26670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4229100"/>
            <a:ext cx="27813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9200" y="5245100"/>
            <a:ext cx="406400" cy="584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3" y="336762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11" y="1936750"/>
            <a:ext cx="1205039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970"/>
              </a:lnSpc>
              <a:spcBef>
                <a:spcPts val="100"/>
              </a:spcBef>
              <a:tabLst>
                <a:tab pos="1059815" algn="l"/>
                <a:tab pos="205232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81025" algn="l"/>
                <a:tab pos="2215515" algn="l"/>
                <a:tab pos="5303520" algn="l"/>
                <a:tab pos="6151245" algn="l"/>
                <a:tab pos="6527165" algn="l"/>
              </a:tabLst>
            </a:pP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no-argument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3" y="285962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11" y="1936750"/>
            <a:ext cx="1205039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970"/>
              </a:lnSpc>
              <a:spcBef>
                <a:spcPts val="100"/>
              </a:spcBef>
              <a:tabLst>
                <a:tab pos="1059815" algn="l"/>
                <a:tab pos="205232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81025" algn="l"/>
                <a:tab pos="2215515" algn="l"/>
                <a:tab pos="5303520" algn="l"/>
                <a:tab pos="6151245" algn="l"/>
                <a:tab pos="6527165" algn="l"/>
              </a:tabLst>
            </a:pP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no-argument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414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24412"/>
              </p:ext>
            </p:extLst>
          </p:nvPr>
        </p:nvGraphicFramePr>
        <p:xfrm>
          <a:off x="697414" y="3626284"/>
          <a:ext cx="11824592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MySub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163" cy="975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480">
                <a:tc gridSpan="3">
                  <a:txBody>
                    <a:bodyPr/>
                    <a:lstStyle/>
                    <a:p>
                      <a:pPr algn="ctr">
                        <a:lnSpc>
                          <a:spcPts val="9665"/>
                        </a:lnSpc>
                        <a:spcBef>
                          <a:spcPts val="6100"/>
                        </a:spcBef>
                        <a:tabLst>
                          <a:tab pos="4819015" algn="l"/>
                        </a:tabLst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Automatic	Constructors</a:t>
                      </a:r>
                      <a:endParaRPr sz="8400" dirty="0">
                        <a:latin typeface="Gill Sans MT"/>
                        <a:cs typeface="Gill Sans MT"/>
                      </a:endParaRPr>
                    </a:p>
                    <a:p>
                      <a:pPr marR="2540" algn="ctr">
                        <a:lnSpc>
                          <a:spcPts val="4555"/>
                        </a:lnSpc>
                        <a:tabLst>
                          <a:tab pos="1059180" algn="l"/>
                          <a:tab pos="205105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This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also	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applies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subclasses,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  <a:p>
                      <a:pPr marR="3175" algn="ctr">
                        <a:lnSpc>
                          <a:spcPts val="4970"/>
                        </a:lnSpc>
                        <a:tabLst>
                          <a:tab pos="581025" algn="l"/>
                          <a:tab pos="2215515" algn="l"/>
                          <a:tab pos="5303520" algn="l"/>
                          <a:tab pos="6151245" algn="l"/>
                          <a:tab pos="6527165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as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long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as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base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class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has	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a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no-argument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constructor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</a:txBody>
                  <a:tcPr marL="0" marR="0" marT="7747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559">
                <a:tc>
                  <a:txBody>
                    <a:bodyPr/>
                    <a:lstStyle/>
                    <a:p>
                      <a:pPr marL="728980" marR="231775">
                        <a:lnSpc>
                          <a:spcPts val="4800"/>
                        </a:lnSpc>
                        <a:spcBef>
                          <a:spcPts val="111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MyBase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{}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MySub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66548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314">
                <a:tc>
                  <a:txBody>
                    <a:bodyPr/>
                    <a:lstStyle/>
                    <a:p>
                      <a:pPr marL="1529080" marR="1672589" indent="-640715">
                        <a:lnSpc>
                          <a:spcPts val="4800"/>
                        </a:lnSpc>
                        <a:spcBef>
                          <a:spcPts val="95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MyBase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 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MyBase()</a:t>
                      </a:r>
                      <a:r>
                        <a:rPr sz="4200" spc="-6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889000">
                        <a:lnSpc>
                          <a:spcPts val="46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8900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MySub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R="666115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844">
                <a:tc gridSpan="3">
                  <a:txBody>
                    <a:bodyPr/>
                    <a:lstStyle/>
                    <a:p>
                      <a:pPr marL="1529080">
                        <a:lnSpc>
                          <a:spcPts val="424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MySub()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super();</a:t>
                      </a:r>
                      <a:r>
                        <a:rPr sz="4200" spc="-4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8890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3835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694" y="1943100"/>
            <a:ext cx="11723370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sz="4200" b="1" spc="200" dirty="0">
                <a:latin typeface="Gill Sans MT"/>
                <a:cs typeface="Gill Sans MT"/>
              </a:rPr>
              <a:t>as </a:t>
            </a:r>
            <a:r>
              <a:rPr sz="4200" b="1" spc="145" dirty="0">
                <a:latin typeface="Gill Sans MT"/>
                <a:cs typeface="Gill Sans MT"/>
              </a:rPr>
              <a:t>long </a:t>
            </a:r>
            <a:r>
              <a:rPr sz="4200" b="1" spc="200" dirty="0">
                <a:latin typeface="Gill Sans MT"/>
                <a:cs typeface="Gill Sans MT"/>
              </a:rPr>
              <a:t>as </a:t>
            </a:r>
            <a:r>
              <a:rPr sz="4200" b="1" spc="220" dirty="0">
                <a:latin typeface="Gill Sans MT"/>
                <a:cs typeface="Gill Sans MT"/>
              </a:rPr>
              <a:t>the </a:t>
            </a:r>
            <a:r>
              <a:rPr sz="4200" b="1" spc="204" dirty="0">
                <a:latin typeface="Gill Sans MT"/>
                <a:cs typeface="Gill Sans MT"/>
              </a:rPr>
              <a:t>base </a:t>
            </a:r>
            <a:r>
              <a:rPr sz="4200" b="1" spc="165" dirty="0">
                <a:latin typeface="Gill Sans MT"/>
                <a:cs typeface="Gill Sans MT"/>
              </a:rPr>
              <a:t>class </a:t>
            </a:r>
            <a:r>
              <a:rPr sz="4200" b="1" spc="204" dirty="0">
                <a:latin typeface="Gill Sans MT"/>
                <a:cs typeface="Gill Sans MT"/>
              </a:rPr>
              <a:t>has </a:t>
            </a:r>
            <a:r>
              <a:rPr sz="4200" b="1" spc="165" dirty="0">
                <a:latin typeface="Gill Sans MT"/>
                <a:cs typeface="Gill Sans MT"/>
              </a:rPr>
              <a:t>a</a:t>
            </a:r>
            <a:r>
              <a:rPr sz="4200" b="1" spc="-705" dirty="0">
                <a:latin typeface="Gill Sans MT"/>
                <a:cs typeface="Gill Sans MT"/>
              </a:rPr>
              <a:t> </a:t>
            </a:r>
            <a:r>
              <a:rPr sz="4200" b="1" spc="220" dirty="0">
                <a:latin typeface="Gill Sans MT"/>
                <a:cs typeface="Gill Sans MT"/>
              </a:rPr>
              <a:t>no-argument  </a:t>
            </a:r>
            <a:r>
              <a:rPr sz="4200" b="1" spc="17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47371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30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  <a:p>
            <a:pPr marL="9334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93345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public class MySub extends MyBase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42291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21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  <a:p>
            <a:pPr marL="9334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733425" marR="419734" indent="-64071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public class MySub extends MyBase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MySub()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super();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93345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67887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49" y="3327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21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464" y="7169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464" y="7778750"/>
            <a:ext cx="112274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  <a:tabLst>
                <a:tab pos="8975090" algn="l"/>
              </a:tabLst>
            </a:pPr>
            <a:r>
              <a:rPr sz="4200" spc="-5" dirty="0">
                <a:latin typeface="Courier New"/>
                <a:cs typeface="Courier New"/>
              </a:rPr>
              <a:t>public class MySub extends MyBase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MySub()</a:t>
            </a:r>
            <a:r>
              <a:rPr sz="4200" dirty="0">
                <a:latin typeface="Courier New"/>
                <a:cs typeface="Courier New"/>
              </a:rPr>
              <a:t> {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super();	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262" y="7213600"/>
            <a:ext cx="837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exist -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code will not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7805" y="65605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0"/>
                </a:lnTo>
                <a:lnTo>
                  <a:pt x="450595" y="77867"/>
                </a:lnTo>
                <a:lnTo>
                  <a:pt x="501002" y="89823"/>
                </a:lnTo>
                <a:lnTo>
                  <a:pt x="548133" y="101958"/>
                </a:lnTo>
                <a:lnTo>
                  <a:pt x="592061" y="114262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5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5" y="340114"/>
                </a:lnTo>
                <a:lnTo>
                  <a:pt x="917085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2" y="475615"/>
                </a:lnTo>
                <a:lnTo>
                  <a:pt x="796154" y="501840"/>
                </a:lnTo>
                <a:lnTo>
                  <a:pt x="757790" y="527594"/>
                </a:lnTo>
                <a:lnTo>
                  <a:pt x="715827" y="552801"/>
                </a:lnTo>
                <a:lnTo>
                  <a:pt x="670841" y="577383"/>
                </a:lnTo>
                <a:lnTo>
                  <a:pt x="623407" y="601266"/>
                </a:lnTo>
                <a:lnTo>
                  <a:pt x="574101" y="624371"/>
                </a:lnTo>
                <a:lnTo>
                  <a:pt x="523500" y="646623"/>
                </a:lnTo>
                <a:lnTo>
                  <a:pt x="472178" y="667945"/>
                </a:lnTo>
                <a:lnTo>
                  <a:pt x="420713" y="688259"/>
                </a:lnTo>
                <a:lnTo>
                  <a:pt x="369679" y="707490"/>
                </a:lnTo>
                <a:lnTo>
                  <a:pt x="319652" y="725561"/>
                </a:lnTo>
                <a:lnTo>
                  <a:pt x="271209" y="742396"/>
                </a:lnTo>
                <a:lnTo>
                  <a:pt x="224925" y="757917"/>
                </a:lnTo>
                <a:lnTo>
                  <a:pt x="181376" y="772048"/>
                </a:lnTo>
                <a:lnTo>
                  <a:pt x="160807" y="778568"/>
                </a:lnTo>
                <a:lnTo>
                  <a:pt x="142515" y="783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7804" y="72586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5" h="161290">
                <a:moveTo>
                  <a:pt x="137069" y="0"/>
                </a:moveTo>
                <a:lnTo>
                  <a:pt x="0" y="127831"/>
                </a:lnTo>
                <a:lnTo>
                  <a:pt x="184506" y="160789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4728" y="7789983"/>
            <a:ext cx="958215" cy="873125"/>
          </a:xfrm>
          <a:custGeom>
            <a:avLst/>
            <a:gdLst/>
            <a:ahLst/>
            <a:cxnLst/>
            <a:rect l="l" t="t" r="r" b="b"/>
            <a:pathLst>
              <a:path w="958215" h="873125">
                <a:moveTo>
                  <a:pt x="957613" y="533586"/>
                </a:moveTo>
                <a:lnTo>
                  <a:pt x="891588" y="571359"/>
                </a:lnTo>
                <a:lnTo>
                  <a:pt x="828403" y="606628"/>
                </a:lnTo>
                <a:lnTo>
                  <a:pt x="768009" y="639444"/>
                </a:lnTo>
                <a:lnTo>
                  <a:pt x="710353" y="669861"/>
                </a:lnTo>
                <a:lnTo>
                  <a:pt x="655386" y="697928"/>
                </a:lnTo>
                <a:lnTo>
                  <a:pt x="603056" y="723698"/>
                </a:lnTo>
                <a:lnTo>
                  <a:pt x="553311" y="747222"/>
                </a:lnTo>
                <a:lnTo>
                  <a:pt x="506101" y="768552"/>
                </a:lnTo>
                <a:lnTo>
                  <a:pt x="461374" y="787738"/>
                </a:lnTo>
                <a:lnTo>
                  <a:pt x="419079" y="804834"/>
                </a:lnTo>
                <a:lnTo>
                  <a:pt x="379166" y="819890"/>
                </a:lnTo>
                <a:lnTo>
                  <a:pt x="341582" y="832958"/>
                </a:lnTo>
                <a:lnTo>
                  <a:pt x="273201" y="853336"/>
                </a:lnTo>
                <a:lnTo>
                  <a:pt x="213526" y="866380"/>
                </a:lnTo>
                <a:lnTo>
                  <a:pt x="162148" y="872503"/>
                </a:lnTo>
                <a:lnTo>
                  <a:pt x="139443" y="873098"/>
                </a:lnTo>
                <a:lnTo>
                  <a:pt x="118659" y="872117"/>
                </a:lnTo>
                <a:lnTo>
                  <a:pt x="67320" y="860236"/>
                </a:lnTo>
                <a:lnTo>
                  <a:pt x="31428" y="836031"/>
                </a:lnTo>
                <a:lnTo>
                  <a:pt x="9604" y="800892"/>
                </a:lnTo>
                <a:lnTo>
                  <a:pt x="465" y="756213"/>
                </a:lnTo>
                <a:lnTo>
                  <a:pt x="0" y="739441"/>
                </a:lnTo>
                <a:lnTo>
                  <a:pt x="739" y="721814"/>
                </a:lnTo>
                <a:lnTo>
                  <a:pt x="9676" y="664327"/>
                </a:lnTo>
                <a:lnTo>
                  <a:pt x="20721" y="622679"/>
                </a:lnTo>
                <a:lnTo>
                  <a:pt x="35359" y="578852"/>
                </a:lnTo>
                <a:lnTo>
                  <a:pt x="53181" y="533260"/>
                </a:lnTo>
                <a:lnTo>
                  <a:pt x="73778" y="486314"/>
                </a:lnTo>
                <a:lnTo>
                  <a:pt x="96740" y="438428"/>
                </a:lnTo>
                <a:lnTo>
                  <a:pt x="121659" y="390013"/>
                </a:lnTo>
                <a:lnTo>
                  <a:pt x="148125" y="341483"/>
                </a:lnTo>
                <a:lnTo>
                  <a:pt x="175730" y="293249"/>
                </a:lnTo>
                <a:lnTo>
                  <a:pt x="204064" y="245724"/>
                </a:lnTo>
                <a:lnTo>
                  <a:pt x="232718" y="199321"/>
                </a:lnTo>
                <a:lnTo>
                  <a:pt x="261283" y="154452"/>
                </a:lnTo>
                <a:lnTo>
                  <a:pt x="289350" y="111529"/>
                </a:lnTo>
                <a:lnTo>
                  <a:pt x="316510" y="70965"/>
                </a:lnTo>
                <a:lnTo>
                  <a:pt x="342354" y="33172"/>
                </a:lnTo>
                <a:lnTo>
                  <a:pt x="354654" y="15444"/>
                </a:lnTo>
                <a:lnTo>
                  <a:pt x="3658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1499" y="7669627"/>
            <a:ext cx="166370" cy="185420"/>
          </a:xfrm>
          <a:custGeom>
            <a:avLst/>
            <a:gdLst/>
            <a:ahLst/>
            <a:cxnLst/>
            <a:rect l="l" t="t" r="r" b="b"/>
            <a:pathLst>
              <a:path w="166370" h="185420">
                <a:moveTo>
                  <a:pt x="166207" y="0"/>
                </a:moveTo>
                <a:lnTo>
                  <a:pt x="0" y="86629"/>
                </a:lnTo>
                <a:lnTo>
                  <a:pt x="135785" y="184942"/>
                </a:lnTo>
                <a:lnTo>
                  <a:pt x="166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668" y="6616700"/>
            <a:ext cx="276669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breathe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102995">
              <a:lnSpc>
                <a:spcPct val="100000"/>
              </a:lnSpc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201" y="7620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1555</Words>
  <Application>Microsoft Macintosh PowerPoint</Application>
  <PresentationFormat>Custom</PresentationFormat>
  <Paragraphs>298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19  Maryam Jalali      Slides adapted from Dr. Kyle Dewey</vt:lpstr>
      <vt:lpstr>Outline</vt:lpstr>
      <vt:lpstr>Inheritance</vt:lpstr>
      <vt:lpstr>Recap</vt:lpstr>
      <vt:lpstr>Mammal</vt:lpstr>
      <vt:lpstr>Mammal</vt:lpstr>
      <vt:lpstr>Mammal</vt:lpstr>
      <vt:lpstr>Mammal</vt:lpstr>
      <vt:lpstr>Inheritance</vt:lpstr>
      <vt:lpstr>Inheritance</vt:lpstr>
      <vt:lpstr>extends</vt:lpstr>
      <vt:lpstr>extends States that a subclass inherits from a parent class</vt:lpstr>
      <vt:lpstr>extends States that a subclass inherits from a parent class</vt:lpstr>
      <vt:lpstr>extends States that a subclass inherits from a parent class</vt:lpstr>
      <vt:lpstr>extends States that a subclass inherits from a parent class</vt:lpstr>
      <vt:lpstr>super</vt:lpstr>
      <vt:lpstr>super Used to invoke the constructor of the parent class.  Another name for the parent class is the superclass.</vt:lpstr>
      <vt:lpstr>super Used to invoke the constructor of the parent class.  Another name for the parent class is the superclass.</vt:lpstr>
      <vt:lpstr>super Used to invoke the constructor of the parent class.  Another name for the parent class is the superclass.</vt:lpstr>
      <vt:lpstr>Example</vt:lpstr>
      <vt:lpstr>Method Overriding</vt:lpstr>
      <vt:lpstr>toString() Revisit</vt:lpstr>
      <vt:lpstr>toString() Revisit</vt:lpstr>
      <vt:lpstr>toString() Revisit</vt:lpstr>
      <vt:lpstr>toString() Revisit</vt:lpstr>
      <vt:lpstr>toString() Revisit</vt:lpstr>
      <vt:lpstr>Base toString() Origin</vt:lpstr>
      <vt:lpstr>Base toString() Origin</vt:lpstr>
      <vt:lpstr>Base toString() Origin</vt:lpstr>
      <vt:lpstr>Base toString() Origin</vt:lpstr>
      <vt:lpstr>Overriding Methods</vt:lpstr>
      <vt:lpstr>Overriding Methods</vt:lpstr>
      <vt:lpstr>Overriding Methods</vt:lpstr>
      <vt:lpstr>Example</vt:lpstr>
      <vt:lpstr>Automatically-  Generated  Constructors</vt:lpstr>
      <vt:lpstr>Automatic Constructors</vt:lpstr>
      <vt:lpstr>Automatic Constructors</vt:lpstr>
      <vt:lpstr>PowerPoint Presentation</vt:lpstr>
      <vt:lpstr>Example: AutomaticConstructor.java</vt:lpstr>
      <vt:lpstr>Automatic Constructors</vt:lpstr>
      <vt:lpstr>Automatic Constructors</vt:lpstr>
      <vt:lpstr>PowerPoint Presentation</vt:lpstr>
      <vt:lpstr>Automatic Constructors</vt:lpstr>
      <vt:lpstr>Automatic Constructors</vt:lpstr>
      <vt:lpstr>Automatic Constructors</vt:lpstr>
      <vt:lpstr>Automatic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20  Mahdi Ebrahimi   Slides are adapted from Dr. Kyle Dewey</dc:title>
  <cp:lastModifiedBy>Jalali , Maryam</cp:lastModifiedBy>
  <cp:revision>16</cp:revision>
  <dcterms:created xsi:type="dcterms:W3CDTF">2019-11-18T23:16:04Z</dcterms:created>
  <dcterms:modified xsi:type="dcterms:W3CDTF">2020-11-17T05:44:16Z</dcterms:modified>
</cp:coreProperties>
</file>