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handoutMasterIdLst>
    <p:handoutMasterId r:id="rId4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</p:sldIdLst>
  <p:sldSz cx="13004800" cy="11074400"/>
  <p:notesSz cx="13004800" cy="11074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23"/>
    <p:restoredTop sz="80400" autoAdjust="0"/>
  </p:normalViewPr>
  <p:slideViewPr>
    <p:cSldViewPr>
      <p:cViewPr varScale="1">
        <p:scale>
          <a:sx n="82" d="100"/>
          <a:sy n="82" d="100"/>
        </p:scale>
        <p:origin x="2904" y="19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2376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lali , Maryam" userId="483c3cc0-c789-4ffb-af5d-c0f6b1e41f75" providerId="ADAL" clId="{B1F7B405-B0A9-504B-8F56-E568CCD934F9}"/>
    <pc:docChg chg="modSld">
      <pc:chgData name="Jalali , Maryam" userId="483c3cc0-c789-4ffb-af5d-c0f6b1e41f75" providerId="ADAL" clId="{B1F7B405-B0A9-504B-8F56-E568CCD934F9}" dt="2020-11-19T06:05:03.386" v="24" actId="2711"/>
      <pc:docMkLst>
        <pc:docMk/>
      </pc:docMkLst>
      <pc:sldChg chg="modSp mod">
        <pc:chgData name="Jalali , Maryam" userId="483c3cc0-c789-4ffb-af5d-c0f6b1e41f75" providerId="ADAL" clId="{B1F7B405-B0A9-504B-8F56-E568CCD934F9}" dt="2020-11-18T23:10:50.628" v="22" actId="20577"/>
        <pc:sldMkLst>
          <pc:docMk/>
          <pc:sldMk cId="0" sldId="256"/>
        </pc:sldMkLst>
        <pc:spChg chg="mod">
          <ac:chgData name="Jalali , Maryam" userId="483c3cc0-c789-4ffb-af5d-c0f6b1e41f75" providerId="ADAL" clId="{B1F7B405-B0A9-504B-8F56-E568CCD934F9}" dt="2020-11-18T23:10:50.628" v="22" actId="20577"/>
          <ac:spMkLst>
            <pc:docMk/>
            <pc:sldMk cId="0" sldId="256"/>
            <ac:spMk id="2" creationId="{00000000-0000-0000-0000-000000000000}"/>
          </ac:spMkLst>
        </pc:spChg>
      </pc:sldChg>
      <pc:sldChg chg="modSp mod">
        <pc:chgData name="Jalali , Maryam" userId="483c3cc0-c789-4ffb-af5d-c0f6b1e41f75" providerId="ADAL" clId="{B1F7B405-B0A9-504B-8F56-E568CCD934F9}" dt="2020-11-19T06:04:51.420" v="23" actId="2711"/>
        <pc:sldMkLst>
          <pc:docMk/>
          <pc:sldMk cId="2219647660" sldId="292"/>
        </pc:sldMkLst>
        <pc:spChg chg="mod">
          <ac:chgData name="Jalali , Maryam" userId="483c3cc0-c789-4ffb-af5d-c0f6b1e41f75" providerId="ADAL" clId="{B1F7B405-B0A9-504B-8F56-E568CCD934F9}" dt="2020-11-19T06:04:51.420" v="23" actId="2711"/>
          <ac:spMkLst>
            <pc:docMk/>
            <pc:sldMk cId="2219647660" sldId="292"/>
            <ac:spMk id="4" creationId="{5942C957-A244-404E-B7EA-535062DAF1BD}"/>
          </ac:spMkLst>
        </pc:spChg>
      </pc:sldChg>
      <pc:sldChg chg="modSp mod">
        <pc:chgData name="Jalali , Maryam" userId="483c3cc0-c789-4ffb-af5d-c0f6b1e41f75" providerId="ADAL" clId="{B1F7B405-B0A9-504B-8F56-E568CCD934F9}" dt="2020-11-19T06:05:03.386" v="24" actId="2711"/>
        <pc:sldMkLst>
          <pc:docMk/>
          <pc:sldMk cId="3811940018" sldId="293"/>
        </pc:sldMkLst>
        <pc:spChg chg="mod">
          <ac:chgData name="Jalali , Maryam" userId="483c3cc0-c789-4ffb-af5d-c0f6b1e41f75" providerId="ADAL" clId="{B1F7B405-B0A9-504B-8F56-E568CCD934F9}" dt="2020-11-19T06:05:03.386" v="24" actId="2711"/>
          <ac:spMkLst>
            <pc:docMk/>
            <pc:sldMk cId="3811940018" sldId="293"/>
            <ac:spMk id="4" creationId="{5942C957-A244-404E-B7EA-535062DAF1BD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69B3F85-17F2-4A48-B3F3-6747E2A75FD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635625" cy="5556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3FFBDE-293C-4CF1-A0B5-927092C38BD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366000" y="0"/>
            <a:ext cx="5635625" cy="5556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A5A8FA-56BC-439E-ADA0-CFD858FC4835}" type="datetimeFigureOut">
              <a:rPr lang="en-US" smtClean="0"/>
              <a:t>11/19/20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7F2A42-7CCB-4C7B-AA07-16892537D9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10518775"/>
            <a:ext cx="5635625" cy="5556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469FEA-ECF4-4740-AA9F-6E68DBDEA2D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366000" y="10518775"/>
            <a:ext cx="5635625" cy="5556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78B253-8629-4B3A-83DE-84B984F98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0601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635625" cy="5556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7366000" y="0"/>
            <a:ext cx="5635625" cy="5556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814CB5-5FB5-4DEA-8EE6-BD64E43353A6}" type="datetimeFigureOut">
              <a:rPr lang="en-US" smtClean="0"/>
              <a:t>11/19/20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08475" y="1384300"/>
            <a:ext cx="4387850" cy="3736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300163" y="5329238"/>
            <a:ext cx="10404475" cy="43608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518775"/>
            <a:ext cx="5635625" cy="5556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7366000" y="10518775"/>
            <a:ext cx="5635625" cy="5556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2A4748-1A8F-4B7D-9BA2-05B3AFA2C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5747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700" marR="911860">
              <a:lnSpc>
                <a:spcPts val="2600"/>
              </a:lnSpc>
              <a:spcBef>
                <a:spcPts val="220"/>
              </a:spcBef>
            </a:pPr>
            <a:r>
              <a:rPr lang="en-US" sz="1200" spc="-5" dirty="0">
                <a:latin typeface="Lucida Sans Unicode"/>
                <a:cs typeface="Lucida Sans Unicode"/>
              </a:rPr>
              <a:t>-The example </a:t>
            </a:r>
            <a:r>
              <a:rPr lang="en-US" sz="1200" dirty="0">
                <a:latin typeface="Lucida Sans Unicode"/>
                <a:cs typeface="Lucida Sans Unicode"/>
              </a:rPr>
              <a:t>from </a:t>
            </a:r>
            <a:r>
              <a:rPr lang="en-US" sz="1200" spc="-5" dirty="0">
                <a:latin typeface="Lucida Sans Unicode"/>
                <a:cs typeface="Lucida Sans Unicode"/>
              </a:rPr>
              <a:t>last time stated that </a:t>
            </a:r>
            <a:r>
              <a:rPr lang="en-US" sz="1200" dirty="0">
                <a:latin typeface="Lucida Sans Unicode"/>
                <a:cs typeface="Lucida Sans Unicode"/>
              </a:rPr>
              <a:t>we </a:t>
            </a:r>
            <a:r>
              <a:rPr lang="en-US" sz="1200" spc="-5" dirty="0">
                <a:latin typeface="Lucida Sans Unicode"/>
                <a:cs typeface="Lucida Sans Unicode"/>
              </a:rPr>
              <a:t>had Mammal objects, Cat objects, and Dog objects</a:t>
            </a:r>
            <a:endParaRPr lang="en-US" sz="1200" dirty="0">
              <a:latin typeface="Lucida Sans Unicode"/>
              <a:cs typeface="Lucida Sans Unicode"/>
            </a:endParaRPr>
          </a:p>
          <a:p>
            <a:pPr marL="12700">
              <a:lnSpc>
                <a:spcPts val="2500"/>
              </a:lnSpc>
            </a:pPr>
            <a:r>
              <a:rPr lang="en-US" sz="1200" spc="-5" dirty="0">
                <a:latin typeface="Lucida Sans Unicode"/>
                <a:cs typeface="Lucida Sans Unicode"/>
              </a:rPr>
              <a:t>-Cat and Dog objects were both Mammal objects because </a:t>
            </a:r>
            <a:r>
              <a:rPr lang="en-US" sz="1200" dirty="0">
                <a:latin typeface="Lucida Sans Unicode"/>
                <a:cs typeface="Lucida Sans Unicode"/>
              </a:rPr>
              <a:t>of</a:t>
            </a:r>
            <a:r>
              <a:rPr lang="en-US" sz="1200" spc="30" dirty="0">
                <a:latin typeface="Lucida Sans Unicode"/>
                <a:cs typeface="Lucida Sans Unicode"/>
              </a:rPr>
              <a:t> </a:t>
            </a:r>
            <a:r>
              <a:rPr lang="en-US" sz="1200" spc="-5" dirty="0">
                <a:latin typeface="Lucida Sans Unicode"/>
                <a:cs typeface="Lucida Sans Unicode"/>
              </a:rPr>
              <a:t>inheritance</a:t>
            </a:r>
            <a:endParaRPr lang="en-US" sz="1200" dirty="0">
              <a:latin typeface="Lucida Sans Unicode"/>
              <a:cs typeface="Lucida Sans Unicode"/>
            </a:endParaRPr>
          </a:p>
          <a:p>
            <a:pPr marL="12700">
              <a:lnSpc>
                <a:spcPts val="2620"/>
              </a:lnSpc>
            </a:pPr>
            <a:r>
              <a:rPr lang="en-US" sz="1200" spc="-5" dirty="0">
                <a:latin typeface="Lucida Sans Unicode"/>
                <a:cs typeface="Lucida Sans Unicode"/>
              </a:rPr>
              <a:t>-Having </a:t>
            </a:r>
            <a:r>
              <a:rPr lang="en-US" sz="1200" dirty="0">
                <a:latin typeface="Lucida Sans Unicode"/>
                <a:cs typeface="Lucida Sans Unicode"/>
              </a:rPr>
              <a:t>just a </a:t>
            </a:r>
            <a:r>
              <a:rPr lang="en-US" sz="1200" spc="-5" dirty="0">
                <a:latin typeface="Lucida Sans Unicode"/>
                <a:cs typeface="Lucida Sans Unicode"/>
              </a:rPr>
              <a:t>Mammal object </a:t>
            </a:r>
            <a:r>
              <a:rPr lang="en-US" sz="1200" dirty="0">
                <a:latin typeface="Lucida Sans Unicode"/>
                <a:cs typeface="Lucida Sans Unicode"/>
              </a:rPr>
              <a:t>(which isn’t a </a:t>
            </a:r>
            <a:r>
              <a:rPr lang="en-US" sz="1200" spc="-5" dirty="0">
                <a:latin typeface="Lucida Sans Unicode"/>
                <a:cs typeface="Lucida Sans Unicode"/>
              </a:rPr>
              <a:t>Cat, Dog, </a:t>
            </a:r>
            <a:r>
              <a:rPr lang="en-US" sz="1200" dirty="0">
                <a:latin typeface="Lucida Sans Unicode"/>
                <a:cs typeface="Lucida Sans Unicode"/>
              </a:rPr>
              <a:t>or some </a:t>
            </a:r>
            <a:r>
              <a:rPr lang="en-US" sz="1200" spc="-5" dirty="0">
                <a:latin typeface="Lucida Sans Unicode"/>
                <a:cs typeface="Lucida Sans Unicode"/>
              </a:rPr>
              <a:t>other actual animal) </a:t>
            </a:r>
            <a:r>
              <a:rPr lang="en-US" sz="1200" dirty="0">
                <a:latin typeface="Lucida Sans Unicode"/>
                <a:cs typeface="Lucida Sans Unicode"/>
              </a:rPr>
              <a:t>is</a:t>
            </a:r>
            <a:r>
              <a:rPr lang="en-US" sz="1200" spc="55" dirty="0">
                <a:latin typeface="Lucida Sans Unicode"/>
                <a:cs typeface="Lucida Sans Unicode"/>
              </a:rPr>
              <a:t> </a:t>
            </a:r>
            <a:r>
              <a:rPr lang="en-US" sz="1200" spc="-5" dirty="0">
                <a:latin typeface="Lucida Sans Unicode"/>
                <a:cs typeface="Lucida Sans Unicode"/>
              </a:rPr>
              <a:t>strange</a:t>
            </a:r>
            <a:endParaRPr lang="en-US" sz="1200" dirty="0">
              <a:latin typeface="Lucida Sans Unicode"/>
              <a:cs typeface="Lucida Sans Unicode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2A4748-1A8F-4B7D-9BA2-05B3AFA2C17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0180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spc="-5" dirty="0">
                <a:latin typeface="Lucida Sans Unicode"/>
                <a:cs typeface="Lucida Sans Unicode"/>
              </a:rPr>
              <a:t>-Output does </a:t>
            </a:r>
            <a:r>
              <a:rPr lang="en-US" sz="1200" dirty="0">
                <a:latin typeface="Lucida Sans Unicode"/>
                <a:cs typeface="Lucida Sans Unicode"/>
              </a:rPr>
              <a:t>not </a:t>
            </a:r>
            <a:r>
              <a:rPr lang="en-US" sz="1200" spc="-5" dirty="0">
                <a:latin typeface="Lucida Sans Unicode"/>
                <a:cs typeface="Lucida Sans Unicode"/>
              </a:rPr>
              <a:t>change</a:t>
            </a:r>
            <a:r>
              <a:rPr lang="en-US" sz="1200" spc="40" dirty="0">
                <a:latin typeface="Lucida Sans Unicode"/>
                <a:cs typeface="Lucida Sans Unicode"/>
              </a:rPr>
              <a:t> </a:t>
            </a:r>
            <a:r>
              <a:rPr lang="en-US" sz="1200" spc="-5" dirty="0">
                <a:latin typeface="Lucida Sans Unicode"/>
                <a:cs typeface="Lucida Sans Unicode"/>
              </a:rPr>
              <a:t>at</a:t>
            </a:r>
            <a:r>
              <a:rPr lang="en-US" sz="1200" spc="10" dirty="0">
                <a:latin typeface="Lucida Sans Unicode"/>
                <a:cs typeface="Lucida Sans Unicode"/>
              </a:rPr>
              <a:t> </a:t>
            </a:r>
            <a:r>
              <a:rPr lang="en-US" sz="1200" spc="-5" dirty="0">
                <a:latin typeface="Lucida Sans Unicode"/>
                <a:cs typeface="Lucida Sans Unicode"/>
              </a:rPr>
              <a:t>all.	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Lucida Sans Unicode"/>
                <a:cs typeface="Lucida Sans Unicode"/>
              </a:rPr>
              <a:t>m1 knows </a:t>
            </a:r>
            <a:r>
              <a:rPr lang="en-US" sz="1200" spc="-5" dirty="0">
                <a:latin typeface="Lucida Sans Unicode"/>
                <a:cs typeface="Lucida Sans Unicode"/>
              </a:rPr>
              <a:t>it’s really </a:t>
            </a:r>
            <a:r>
              <a:rPr lang="en-US" sz="1200" dirty="0">
                <a:latin typeface="Lucida Sans Unicode"/>
                <a:cs typeface="Lucida Sans Unicode"/>
              </a:rPr>
              <a:t>a </a:t>
            </a:r>
            <a:r>
              <a:rPr lang="en-US" sz="1200" spc="-5" dirty="0">
                <a:latin typeface="Lucida Sans Unicode"/>
                <a:cs typeface="Lucida Sans Unicode"/>
              </a:rPr>
              <a:t>Cat and </a:t>
            </a:r>
            <a:r>
              <a:rPr lang="en-US" sz="1200" dirty="0">
                <a:latin typeface="Lucida Sans Unicode"/>
                <a:cs typeface="Lucida Sans Unicode"/>
              </a:rPr>
              <a:t>m2 knows </a:t>
            </a:r>
            <a:r>
              <a:rPr lang="en-US" sz="1200" spc="-5" dirty="0">
                <a:latin typeface="Lucida Sans Unicode"/>
                <a:cs typeface="Lucida Sans Unicode"/>
              </a:rPr>
              <a:t>it’s really </a:t>
            </a:r>
            <a:r>
              <a:rPr lang="en-US" sz="1200" dirty="0">
                <a:latin typeface="Lucida Sans Unicode"/>
                <a:cs typeface="Lucida Sans Unicode"/>
              </a:rPr>
              <a:t>a</a:t>
            </a:r>
            <a:r>
              <a:rPr lang="en-US" sz="1200" spc="5" dirty="0">
                <a:latin typeface="Lucida Sans Unicode"/>
                <a:cs typeface="Lucida Sans Unicode"/>
              </a:rPr>
              <a:t> </a:t>
            </a:r>
            <a:r>
              <a:rPr lang="en-US" sz="1200" dirty="0">
                <a:latin typeface="Lucida Sans Unicode"/>
                <a:cs typeface="Lucida Sans Unicode"/>
              </a:rPr>
              <a:t>dog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2A4748-1A8F-4B7D-9BA2-05B3AFA2C179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4409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700" marR="5080">
              <a:lnSpc>
                <a:spcPts val="2600"/>
              </a:lnSpc>
              <a:spcBef>
                <a:spcPts val="220"/>
              </a:spcBef>
            </a:pPr>
            <a:r>
              <a:rPr lang="en-US" sz="1200" dirty="0">
                <a:latin typeface="Lucida Sans Unicode"/>
                <a:cs typeface="Lucida Sans Unicode"/>
              </a:rPr>
              <a:t>-I don’t </a:t>
            </a:r>
            <a:r>
              <a:rPr lang="en-US" sz="1200" spc="-5" dirty="0">
                <a:latin typeface="Lucida Sans Unicode"/>
                <a:cs typeface="Lucida Sans Unicode"/>
              </a:rPr>
              <a:t>need to </a:t>
            </a:r>
            <a:r>
              <a:rPr lang="en-US" sz="1200" dirty="0">
                <a:latin typeface="Lucida Sans Unicode"/>
                <a:cs typeface="Lucida Sans Unicode"/>
              </a:rPr>
              <a:t>know if m is a </a:t>
            </a:r>
            <a:r>
              <a:rPr lang="en-US" sz="1200" spc="-5" dirty="0">
                <a:latin typeface="Lucida Sans Unicode"/>
                <a:cs typeface="Lucida Sans Unicode"/>
              </a:rPr>
              <a:t>Dog </a:t>
            </a:r>
            <a:r>
              <a:rPr lang="en-US" sz="1200" dirty="0">
                <a:latin typeface="Lucida Sans Unicode"/>
                <a:cs typeface="Lucida Sans Unicode"/>
              </a:rPr>
              <a:t>or a </a:t>
            </a:r>
            <a:r>
              <a:rPr lang="en-US" sz="1200" spc="-5" dirty="0">
                <a:latin typeface="Lucida Sans Unicode"/>
                <a:cs typeface="Lucida Sans Unicode"/>
              </a:rPr>
              <a:t>Cat </a:t>
            </a:r>
            <a:r>
              <a:rPr lang="en-US" sz="1200" dirty="0">
                <a:latin typeface="Lucida Sans Unicode"/>
                <a:cs typeface="Lucida Sans Unicode"/>
              </a:rPr>
              <a:t>in </a:t>
            </a:r>
            <a:r>
              <a:rPr lang="en-US" sz="1200" spc="-5" dirty="0">
                <a:latin typeface="Lucida Sans Unicode"/>
                <a:cs typeface="Lucida Sans Unicode"/>
              </a:rPr>
              <a:t>order to write the above code, </a:t>
            </a:r>
            <a:r>
              <a:rPr lang="en-US" sz="1200" dirty="0">
                <a:latin typeface="Lucida Sans Unicode"/>
                <a:cs typeface="Lucida Sans Unicode"/>
              </a:rPr>
              <a:t>only </a:t>
            </a:r>
            <a:r>
              <a:rPr lang="en-US" sz="1200" spc="-5" dirty="0">
                <a:latin typeface="Lucida Sans Unicode"/>
                <a:cs typeface="Lucida Sans Unicode"/>
              </a:rPr>
              <a:t>that </a:t>
            </a:r>
            <a:r>
              <a:rPr lang="en-US" sz="1200" dirty="0">
                <a:latin typeface="Lucida Sans Unicode"/>
                <a:cs typeface="Lucida Sans Unicode"/>
              </a:rPr>
              <a:t>m is a </a:t>
            </a:r>
            <a:r>
              <a:rPr lang="en-US" sz="1200" spc="-5" dirty="0">
                <a:latin typeface="Lucida Sans Unicode"/>
                <a:cs typeface="Lucida Sans Unicode"/>
              </a:rPr>
              <a:t>Mammal </a:t>
            </a:r>
            <a:r>
              <a:rPr lang="en-US" sz="1200" dirty="0">
                <a:latin typeface="Lucida Sans Unicode"/>
                <a:cs typeface="Lucida Sans Unicode"/>
              </a:rPr>
              <a:t>so I </a:t>
            </a:r>
            <a:r>
              <a:rPr lang="en-US" sz="1200" spc="-5" dirty="0">
                <a:latin typeface="Lucida Sans Unicode"/>
                <a:cs typeface="Lucida Sans Unicode"/>
              </a:rPr>
              <a:t>can call the breathe()</a:t>
            </a:r>
            <a:r>
              <a:rPr lang="en-US" sz="1200" spc="10" dirty="0">
                <a:latin typeface="Lucida Sans Unicode"/>
                <a:cs typeface="Lucida Sans Unicode"/>
              </a:rPr>
              <a:t> </a:t>
            </a:r>
            <a:r>
              <a:rPr lang="en-US" sz="1200" spc="-5" dirty="0">
                <a:latin typeface="Lucida Sans Unicode"/>
                <a:cs typeface="Lucida Sans Unicode"/>
              </a:rPr>
              <a:t>method</a:t>
            </a:r>
            <a:endParaRPr lang="en-US" sz="1200" dirty="0">
              <a:latin typeface="Lucida Sans Unicode"/>
              <a:cs typeface="Lucida Sans Unicode"/>
            </a:endParaRPr>
          </a:p>
          <a:p>
            <a:pPr marL="12700">
              <a:lnSpc>
                <a:spcPts val="2520"/>
              </a:lnSpc>
            </a:pPr>
            <a:r>
              <a:rPr lang="en-US" sz="1200" spc="-5" dirty="0">
                <a:latin typeface="Lucida Sans Unicode"/>
                <a:cs typeface="Lucida Sans Unicode"/>
              </a:rPr>
              <a:t>-Key point: breathe() can </a:t>
            </a:r>
            <a:r>
              <a:rPr lang="en-US" sz="1200" dirty="0">
                <a:latin typeface="Lucida Sans Unicode"/>
                <a:cs typeface="Lucida Sans Unicode"/>
              </a:rPr>
              <a:t>do </a:t>
            </a:r>
            <a:r>
              <a:rPr lang="en-US" sz="1200" spc="-10" dirty="0">
                <a:latin typeface="Lucida Sans Unicode"/>
                <a:cs typeface="Lucida Sans Unicode"/>
              </a:rPr>
              <a:t>di</a:t>
            </a:r>
            <a:r>
              <a:rPr lang="en-US" sz="1200" spc="-10" dirty="0">
                <a:latin typeface="Lucida Sans"/>
                <a:cs typeface="Lucida Sans"/>
              </a:rPr>
              <a:t>ff</a:t>
            </a:r>
            <a:r>
              <a:rPr lang="en-US" sz="1200" spc="-10" dirty="0">
                <a:latin typeface="Lucida Sans Unicode"/>
                <a:cs typeface="Lucida Sans Unicode"/>
              </a:rPr>
              <a:t>erent</a:t>
            </a:r>
            <a:r>
              <a:rPr lang="en-US" sz="1200" spc="10" dirty="0">
                <a:latin typeface="Lucida Sans Unicode"/>
                <a:cs typeface="Lucida Sans Unicode"/>
              </a:rPr>
              <a:t> </a:t>
            </a:r>
            <a:r>
              <a:rPr lang="en-US" sz="1200" spc="-5" dirty="0">
                <a:latin typeface="Lucida Sans Unicode"/>
                <a:cs typeface="Lucida Sans Unicode"/>
              </a:rPr>
              <a:t>things</a:t>
            </a:r>
            <a:endParaRPr lang="en-US" sz="1200" dirty="0">
              <a:latin typeface="Lucida Sans Unicode"/>
              <a:cs typeface="Lucida Sans Unicode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2A4748-1A8F-4B7D-9BA2-05B3AFA2C179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303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spc="-5" dirty="0">
                <a:latin typeface="Lucida Sans Unicode"/>
                <a:cs typeface="Lucida Sans Unicode"/>
              </a:rPr>
              <a:t>-Before </a:t>
            </a:r>
            <a:r>
              <a:rPr lang="en-US" sz="1200" dirty="0">
                <a:latin typeface="Lucida Sans Unicode"/>
                <a:cs typeface="Lucida Sans Unicode"/>
              </a:rPr>
              <a:t>we </a:t>
            </a:r>
            <a:r>
              <a:rPr lang="en-US" sz="1200" spc="-10" dirty="0">
                <a:latin typeface="Lucida Sans Unicode"/>
                <a:cs typeface="Lucida Sans Unicode"/>
              </a:rPr>
              <a:t>defined </a:t>
            </a:r>
            <a:r>
              <a:rPr lang="en-US" sz="1200" spc="-5" dirty="0">
                <a:latin typeface="Lucida Sans Unicode"/>
                <a:cs typeface="Lucida Sans Unicode"/>
              </a:rPr>
              <a:t>this</a:t>
            </a:r>
            <a:r>
              <a:rPr lang="en-US" sz="1200" dirty="0">
                <a:latin typeface="Lucida Sans Unicode"/>
                <a:cs typeface="Lucida Sans Unicode"/>
              </a:rPr>
              <a:t> </a:t>
            </a:r>
            <a:r>
              <a:rPr lang="en-US" sz="1200" spc="-5" dirty="0">
                <a:latin typeface="Lucida Sans Unicode"/>
                <a:cs typeface="Lucida Sans Unicode"/>
              </a:rPr>
              <a:t>code...</a:t>
            </a:r>
            <a:endParaRPr lang="en-US" sz="1200" dirty="0">
              <a:latin typeface="Lucida Sans Unicode"/>
              <a:cs typeface="Lucida Sans Unicode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2A4748-1A8F-4B7D-9BA2-05B3AFA2C17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8622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spc="-5" dirty="0">
                <a:latin typeface="Lucida Sans Unicode"/>
                <a:cs typeface="Lucida Sans Unicode"/>
              </a:rPr>
              <a:t>-And </a:t>
            </a:r>
            <a:r>
              <a:rPr lang="en-US" sz="1200" dirty="0">
                <a:latin typeface="Lucida Sans Unicode"/>
                <a:cs typeface="Lucida Sans Unicode"/>
              </a:rPr>
              <a:t>we could </a:t>
            </a:r>
            <a:r>
              <a:rPr lang="en-US" sz="1200" spc="-5" dirty="0">
                <a:latin typeface="Lucida Sans Unicode"/>
                <a:cs typeface="Lucida Sans Unicode"/>
              </a:rPr>
              <a:t>create instances </a:t>
            </a:r>
            <a:r>
              <a:rPr lang="en-US" sz="1200" dirty="0">
                <a:latin typeface="Lucida Sans Unicode"/>
                <a:cs typeface="Lucida Sans Unicode"/>
              </a:rPr>
              <a:t>of </a:t>
            </a:r>
            <a:r>
              <a:rPr lang="en-US" sz="1200" spc="-5" dirty="0">
                <a:latin typeface="Lucida Sans Unicode"/>
                <a:cs typeface="Lucida Sans Unicode"/>
              </a:rPr>
              <a:t>this class</a:t>
            </a:r>
            <a:r>
              <a:rPr lang="en-US" sz="1200" spc="35" dirty="0">
                <a:latin typeface="Lucida Sans Unicode"/>
                <a:cs typeface="Lucida Sans Unicode"/>
              </a:rPr>
              <a:t> </a:t>
            </a:r>
            <a:r>
              <a:rPr lang="en-US" sz="1200" spc="-5" dirty="0">
                <a:latin typeface="Lucida Sans Unicode"/>
                <a:cs typeface="Lucida Sans Unicode"/>
              </a:rPr>
              <a:t>directly</a:t>
            </a:r>
            <a:endParaRPr lang="en-US" sz="1200" dirty="0">
              <a:latin typeface="Lucida Sans Unicode"/>
              <a:cs typeface="Lucida Sans Unicode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2A4748-1A8F-4B7D-9BA2-05B3AFA2C17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7393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Lucida Sans Unicode"/>
                <a:cs typeface="Lucida Sans Unicode"/>
              </a:rPr>
              <a:t>-If, </a:t>
            </a:r>
            <a:r>
              <a:rPr lang="en-US" sz="1200" spc="-5" dirty="0">
                <a:latin typeface="Lucida Sans Unicode"/>
                <a:cs typeface="Lucida Sans Unicode"/>
              </a:rPr>
              <a:t>however, </a:t>
            </a:r>
            <a:r>
              <a:rPr lang="en-US" sz="1200" dirty="0">
                <a:latin typeface="Lucida Sans Unicode"/>
                <a:cs typeface="Lucida Sans Unicode"/>
              </a:rPr>
              <a:t>we </a:t>
            </a:r>
            <a:r>
              <a:rPr lang="en-US" sz="1200" spc="-5" dirty="0">
                <a:latin typeface="Lucida Sans Unicode"/>
                <a:cs typeface="Lucida Sans Unicode"/>
              </a:rPr>
              <a:t>declare Mammal as an abstract</a:t>
            </a:r>
            <a:r>
              <a:rPr lang="en-US" sz="1200" spc="45" dirty="0">
                <a:latin typeface="Lucida Sans Unicode"/>
                <a:cs typeface="Lucida Sans Unicode"/>
              </a:rPr>
              <a:t> </a:t>
            </a:r>
            <a:r>
              <a:rPr lang="en-US" sz="1200" spc="-5" dirty="0">
                <a:latin typeface="Lucida Sans Unicode"/>
                <a:cs typeface="Lucida Sans Unicode"/>
              </a:rPr>
              <a:t>class...</a:t>
            </a:r>
            <a:endParaRPr lang="en-US" sz="1200" dirty="0">
              <a:latin typeface="Lucida Sans Unicode"/>
              <a:cs typeface="Lucida Sans Unicode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2A4748-1A8F-4B7D-9BA2-05B3AFA2C17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5439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Lucida Sans Unicode"/>
                <a:cs typeface="Lucida Sans Unicode"/>
              </a:rPr>
              <a:t>-If, </a:t>
            </a:r>
            <a:r>
              <a:rPr lang="en-US" sz="1200" spc="-5" dirty="0">
                <a:latin typeface="Lucida Sans Unicode"/>
                <a:cs typeface="Lucida Sans Unicode"/>
              </a:rPr>
              <a:t>however, </a:t>
            </a:r>
            <a:r>
              <a:rPr lang="en-US" sz="1200" dirty="0">
                <a:latin typeface="Lucida Sans Unicode"/>
                <a:cs typeface="Lucida Sans Unicode"/>
              </a:rPr>
              <a:t>we </a:t>
            </a:r>
            <a:r>
              <a:rPr lang="en-US" sz="1200" spc="-5" dirty="0">
                <a:latin typeface="Lucida Sans Unicode"/>
                <a:cs typeface="Lucida Sans Unicode"/>
              </a:rPr>
              <a:t>declare Mammal as an abstract</a:t>
            </a:r>
            <a:r>
              <a:rPr lang="en-US" sz="1200" spc="45" dirty="0">
                <a:latin typeface="Lucida Sans Unicode"/>
                <a:cs typeface="Lucida Sans Unicode"/>
              </a:rPr>
              <a:t> </a:t>
            </a:r>
            <a:r>
              <a:rPr lang="en-US" sz="1200" spc="-5" dirty="0">
                <a:latin typeface="Lucida Sans Unicode"/>
                <a:cs typeface="Lucida Sans Unicode"/>
              </a:rPr>
              <a:t>class...</a:t>
            </a:r>
            <a:endParaRPr lang="en-US" sz="1200" dirty="0">
              <a:latin typeface="Lucida Sans Unicode"/>
              <a:cs typeface="Lucida Sans Unicode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2A4748-1A8F-4B7D-9BA2-05B3AFA2C17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8765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700">
              <a:lnSpc>
                <a:spcPts val="2620"/>
              </a:lnSpc>
              <a:spcBef>
                <a:spcPts val="100"/>
              </a:spcBef>
            </a:pPr>
            <a:r>
              <a:rPr lang="en-US" sz="1200" spc="-5" dirty="0">
                <a:latin typeface="Lucida Sans Unicode"/>
                <a:cs typeface="Lucida Sans Unicode"/>
              </a:rPr>
              <a:t>-From last time: mammals breathe, </a:t>
            </a:r>
            <a:r>
              <a:rPr lang="en-US" sz="1200" dirty="0">
                <a:latin typeface="Lucida Sans Unicode"/>
                <a:cs typeface="Lucida Sans Unicode"/>
              </a:rPr>
              <a:t>so </a:t>
            </a:r>
            <a:r>
              <a:rPr lang="en-US" sz="1200" spc="-5" dirty="0">
                <a:latin typeface="Lucida Sans Unicode"/>
                <a:cs typeface="Lucida Sans Unicode"/>
              </a:rPr>
              <a:t>transitively cats and dogs breathe,</a:t>
            </a:r>
            <a:r>
              <a:rPr lang="en-US" sz="1200" spc="60" dirty="0">
                <a:latin typeface="Lucida Sans Unicode"/>
                <a:cs typeface="Lucida Sans Unicode"/>
              </a:rPr>
              <a:t> </a:t>
            </a:r>
            <a:r>
              <a:rPr lang="en-US" sz="1200" spc="-5" dirty="0">
                <a:latin typeface="Lucida Sans Unicode"/>
                <a:cs typeface="Lucida Sans Unicode"/>
              </a:rPr>
              <a:t>too</a:t>
            </a:r>
            <a:endParaRPr lang="en-US" sz="1200" dirty="0">
              <a:latin typeface="Lucida Sans Unicode"/>
              <a:cs typeface="Lucida Sans Unicode"/>
            </a:endParaRPr>
          </a:p>
          <a:p>
            <a:pPr marL="12700">
              <a:lnSpc>
                <a:spcPts val="2620"/>
              </a:lnSpc>
            </a:pPr>
            <a:r>
              <a:rPr lang="en-US" sz="1200" spc="-5" dirty="0">
                <a:latin typeface="Lucida Sans Unicode"/>
                <a:cs typeface="Lucida Sans Unicode"/>
              </a:rPr>
              <a:t>-Phrased another way, all mammals breathe, </a:t>
            </a:r>
            <a:r>
              <a:rPr lang="en-US" sz="1200" dirty="0">
                <a:latin typeface="Lucida Sans Unicode"/>
                <a:cs typeface="Lucida Sans Unicode"/>
              </a:rPr>
              <a:t>so if I </a:t>
            </a:r>
            <a:r>
              <a:rPr lang="en-US" sz="1200" spc="-5" dirty="0">
                <a:latin typeface="Lucida Sans Unicode"/>
                <a:cs typeface="Lucida Sans Unicode"/>
              </a:rPr>
              <a:t>have any mammal </a:t>
            </a:r>
            <a:r>
              <a:rPr lang="en-US" sz="1200" dirty="0">
                <a:latin typeface="Lucida Sans Unicode"/>
                <a:cs typeface="Lucida Sans Unicode"/>
              </a:rPr>
              <a:t>I </a:t>
            </a:r>
            <a:r>
              <a:rPr lang="en-US" sz="1200" spc="-5" dirty="0">
                <a:latin typeface="Lucida Sans Unicode"/>
                <a:cs typeface="Lucida Sans Unicode"/>
              </a:rPr>
              <a:t>can ask </a:t>
            </a:r>
            <a:r>
              <a:rPr lang="en-US" sz="1200" dirty="0">
                <a:latin typeface="Lucida Sans Unicode"/>
                <a:cs typeface="Lucida Sans Unicode"/>
              </a:rPr>
              <a:t>it </a:t>
            </a:r>
            <a:r>
              <a:rPr lang="en-US" sz="1200" spc="-5" dirty="0">
                <a:latin typeface="Lucida Sans Unicode"/>
                <a:cs typeface="Lucida Sans Unicode"/>
              </a:rPr>
              <a:t>to</a:t>
            </a:r>
            <a:r>
              <a:rPr lang="en-US" sz="1200" spc="130" dirty="0">
                <a:latin typeface="Lucida Sans Unicode"/>
                <a:cs typeface="Lucida Sans Unicode"/>
              </a:rPr>
              <a:t> </a:t>
            </a:r>
            <a:r>
              <a:rPr lang="en-US" sz="1200" spc="-5" dirty="0">
                <a:latin typeface="Lucida Sans Unicode"/>
                <a:cs typeface="Lucida Sans Unicode"/>
              </a:rPr>
              <a:t>breathe</a:t>
            </a:r>
            <a:endParaRPr lang="en-US" sz="1200" dirty="0">
              <a:latin typeface="Lucida Sans Unicode"/>
              <a:cs typeface="Lucida Sans Unicode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2A4748-1A8F-4B7D-9BA2-05B3AFA2C17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2313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spc="-5" dirty="0">
                <a:latin typeface="Lucida Sans Unicode"/>
                <a:cs typeface="Lucida Sans Unicode"/>
              </a:rPr>
              <a:t>-Snippet </a:t>
            </a:r>
            <a:r>
              <a:rPr lang="en-US" sz="1200" dirty="0">
                <a:latin typeface="Lucida Sans Unicode"/>
                <a:cs typeface="Lucida Sans Unicode"/>
              </a:rPr>
              <a:t>of code from </a:t>
            </a:r>
            <a:r>
              <a:rPr lang="en-US" sz="1200" spc="-5" dirty="0">
                <a:latin typeface="Lucida Sans Unicode"/>
                <a:cs typeface="Lucida Sans Unicode"/>
              </a:rPr>
              <a:t>the last time: have variables </a:t>
            </a:r>
            <a:r>
              <a:rPr lang="en-US" sz="1200" dirty="0">
                <a:latin typeface="Lucida Sans Unicode"/>
                <a:cs typeface="Lucida Sans Unicode"/>
              </a:rPr>
              <a:t>which </a:t>
            </a:r>
            <a:r>
              <a:rPr lang="en-US" sz="1200" spc="-5" dirty="0">
                <a:latin typeface="Lucida Sans Unicode"/>
                <a:cs typeface="Lucida Sans Unicode"/>
              </a:rPr>
              <a:t>explicitly track that they </a:t>
            </a:r>
            <a:r>
              <a:rPr lang="en-US" sz="1200" dirty="0">
                <a:latin typeface="Lucida Sans Unicode"/>
                <a:cs typeface="Lucida Sans Unicode"/>
              </a:rPr>
              <a:t>point </a:t>
            </a:r>
            <a:r>
              <a:rPr lang="en-US" sz="1200" spc="-5" dirty="0">
                <a:latin typeface="Lucida Sans Unicode"/>
                <a:cs typeface="Lucida Sans Unicode"/>
              </a:rPr>
              <a:t>to  Cat and Dog objects, and </a:t>
            </a:r>
            <a:r>
              <a:rPr lang="en-US" sz="1200" dirty="0">
                <a:latin typeface="Lucida Sans Unicode"/>
                <a:cs typeface="Lucida Sans Unicode"/>
              </a:rPr>
              <a:t>we </a:t>
            </a:r>
            <a:r>
              <a:rPr lang="en-US" sz="1200" spc="-5" dirty="0">
                <a:latin typeface="Lucida Sans Unicode"/>
                <a:cs typeface="Lucida Sans Unicode"/>
              </a:rPr>
              <a:t>ask them both to</a:t>
            </a:r>
            <a:r>
              <a:rPr lang="en-US" sz="1200" spc="20" dirty="0">
                <a:latin typeface="Lucida Sans Unicode"/>
                <a:cs typeface="Lucida Sans Unicode"/>
              </a:rPr>
              <a:t> </a:t>
            </a:r>
            <a:r>
              <a:rPr lang="en-US" sz="1200" spc="-5" dirty="0">
                <a:latin typeface="Lucida Sans Unicode"/>
                <a:cs typeface="Lucida Sans Unicode"/>
              </a:rPr>
              <a:t>breathe</a:t>
            </a:r>
            <a:endParaRPr lang="en-US" sz="1200" dirty="0">
              <a:latin typeface="Lucida Sans Unicode"/>
              <a:cs typeface="Lucida Sans Unicode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2A4748-1A8F-4B7D-9BA2-05B3AFA2C17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5009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spc="-5" dirty="0">
                <a:latin typeface="Lucida Sans Unicode"/>
                <a:cs typeface="Lucida Sans Unicode"/>
              </a:rPr>
              <a:t>-The above </a:t>
            </a:r>
            <a:r>
              <a:rPr lang="en-US" sz="1200" dirty="0">
                <a:latin typeface="Lucida Sans Unicode"/>
                <a:cs typeface="Lucida Sans Unicode"/>
              </a:rPr>
              <a:t>code </a:t>
            </a:r>
            <a:r>
              <a:rPr lang="en-US" sz="1200" spc="-5" dirty="0">
                <a:latin typeface="Lucida Sans Unicode"/>
                <a:cs typeface="Lucida Sans Unicode"/>
              </a:rPr>
              <a:t>produced the output that each Mammal took </a:t>
            </a:r>
            <a:r>
              <a:rPr lang="en-US" sz="1200" dirty="0">
                <a:latin typeface="Lucida Sans Unicode"/>
                <a:cs typeface="Lucida Sans Unicode"/>
              </a:rPr>
              <a:t>a</a:t>
            </a:r>
            <a:r>
              <a:rPr lang="en-US" sz="1200" spc="60" dirty="0">
                <a:latin typeface="Lucida Sans Unicode"/>
                <a:cs typeface="Lucida Sans Unicode"/>
              </a:rPr>
              <a:t> </a:t>
            </a:r>
            <a:r>
              <a:rPr lang="en-US" sz="1200" spc="-5" dirty="0">
                <a:latin typeface="Lucida Sans Unicode"/>
                <a:cs typeface="Lucida Sans Unicode"/>
              </a:rPr>
              <a:t>breath</a:t>
            </a:r>
            <a:endParaRPr lang="en-US" sz="1200" dirty="0">
              <a:latin typeface="Lucida Sans Unicode"/>
              <a:cs typeface="Lucida Sans Unicode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2A4748-1A8F-4B7D-9BA2-05B3AFA2C17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0829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spc="-5" dirty="0">
                <a:latin typeface="Lucida Sans Unicode"/>
                <a:cs typeface="Lucida Sans Unicode"/>
              </a:rPr>
              <a:t>-Alternative version: </a:t>
            </a:r>
            <a:r>
              <a:rPr lang="en-US" sz="1200" dirty="0">
                <a:latin typeface="Lucida Sans Unicode"/>
                <a:cs typeface="Lucida Sans Unicode"/>
              </a:rPr>
              <a:t>we only </a:t>
            </a:r>
            <a:r>
              <a:rPr lang="en-US" sz="1200" spc="-5" dirty="0">
                <a:latin typeface="Lucida Sans Unicode"/>
                <a:cs typeface="Lucida Sans Unicode"/>
              </a:rPr>
              <a:t>track that the Cat and the Dog are</a:t>
            </a:r>
            <a:r>
              <a:rPr lang="en-US" sz="1200" spc="65" dirty="0">
                <a:latin typeface="Lucida Sans Unicode"/>
                <a:cs typeface="Lucida Sans Unicode"/>
              </a:rPr>
              <a:t> </a:t>
            </a:r>
            <a:r>
              <a:rPr lang="en-US" sz="1200" spc="-5" dirty="0">
                <a:latin typeface="Lucida Sans Unicode"/>
                <a:cs typeface="Lucida Sans Unicode"/>
              </a:rPr>
              <a:t>Mammals</a:t>
            </a:r>
            <a:endParaRPr lang="en-US" sz="1200" dirty="0">
              <a:latin typeface="Lucida Sans Unicode"/>
              <a:cs typeface="Lucida Sans Unicode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2A4748-1A8F-4B7D-9BA2-05B3AFA2C179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4417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778000" y="203200"/>
            <a:ext cx="9276080" cy="123110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950720" y="6201664"/>
            <a:ext cx="9103360" cy="276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11/19/20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10979" y="283400"/>
            <a:ext cx="9372600" cy="1231106"/>
          </a:xfrm>
        </p:spPr>
        <p:txBody>
          <a:bodyPr lIns="0" tIns="0" rIns="0" bIns="0"/>
          <a:lstStyle>
            <a:lvl1pPr algn="ctr">
              <a:defRPr sz="8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08657" y="2236470"/>
            <a:ext cx="10977245" cy="7720330"/>
          </a:xfrm>
        </p:spPr>
        <p:txBody>
          <a:bodyPr lIns="0" tIns="0" rIns="0" bIns="0"/>
          <a:lstStyle>
            <a:lvl1pPr>
              <a:defRPr sz="42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11/19/20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49400" y="762000"/>
            <a:ext cx="9753599" cy="1231106"/>
          </a:xfrm>
        </p:spPr>
        <p:txBody>
          <a:bodyPr lIns="0" tIns="0" rIns="0" bIns="0"/>
          <a:lstStyle>
            <a:lvl1pPr>
              <a:defRPr sz="8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50240" y="2547112"/>
            <a:ext cx="5657088" cy="73091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697472" y="2547112"/>
            <a:ext cx="5657088" cy="73091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11/19/20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387600" y="762000"/>
            <a:ext cx="7924800" cy="1231106"/>
          </a:xfrm>
        </p:spPr>
        <p:txBody>
          <a:bodyPr lIns="0" tIns="0" rIns="0" bIns="0"/>
          <a:lstStyle>
            <a:lvl1pPr algn="ctr">
              <a:defRPr sz="8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11/19/20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11/19/20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620479" y="540258"/>
            <a:ext cx="9753599" cy="1305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4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08655" y="2212340"/>
            <a:ext cx="10977245" cy="77203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421632" y="10299192"/>
            <a:ext cx="4161536" cy="5537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50240" y="10299192"/>
            <a:ext cx="2991104" cy="5537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11/19/20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363456" y="10299192"/>
            <a:ext cx="2991104" cy="5537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ctr">
        <a:defRPr sz="8000"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4270" y="2184400"/>
            <a:ext cx="10716260" cy="7572586"/>
          </a:xfrm>
          <a:prstGeom prst="rect">
            <a:avLst/>
          </a:prstGeom>
        </p:spPr>
        <p:txBody>
          <a:bodyPr vert="horz" wrap="square" lIns="0" tIns="4330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410"/>
              </a:spcBef>
              <a:tabLst>
                <a:tab pos="3306445" algn="l"/>
              </a:tabLst>
            </a:pPr>
            <a:r>
              <a:rPr spc="-5" dirty="0"/>
              <a:t>COMP	110/L </a:t>
            </a:r>
            <a:r>
              <a:rPr spc="-25" dirty="0"/>
              <a:t>Lecture</a:t>
            </a:r>
            <a:r>
              <a:rPr spc="-85" dirty="0"/>
              <a:t> </a:t>
            </a:r>
            <a:r>
              <a:rPr dirty="0"/>
              <a:t>2</a:t>
            </a:r>
            <a:r>
              <a:rPr lang="en-US" dirty="0"/>
              <a:t>0</a:t>
            </a:r>
            <a:endParaRPr dirty="0"/>
          </a:p>
          <a:p>
            <a:pPr algn="ctr">
              <a:lnSpc>
                <a:spcPct val="100000"/>
              </a:lnSpc>
              <a:spcBef>
                <a:spcPts val="1420"/>
              </a:spcBef>
            </a:pPr>
            <a:br>
              <a:rPr lang="en-US" sz="3600" spc="-70" dirty="0"/>
            </a:br>
            <a:br>
              <a:rPr lang="en-US" sz="3600" spc="-70" dirty="0"/>
            </a:br>
            <a:r>
              <a:rPr lang="en-US" sz="4400" spc="-70"/>
              <a:t>Maryam Jalali</a:t>
            </a:r>
            <a:br>
              <a:rPr lang="en-US" sz="3600" spc="-70" dirty="0"/>
            </a:br>
            <a:br>
              <a:rPr lang="en-US" sz="3600" spc="-70" dirty="0"/>
            </a:br>
            <a:br>
              <a:rPr lang="en-US" sz="3600" spc="-70" dirty="0"/>
            </a:br>
            <a:br>
              <a:rPr lang="en-US" sz="3600" spc="-70" dirty="0"/>
            </a:br>
            <a:br>
              <a:rPr lang="en-US" sz="3600" spc="-70" dirty="0"/>
            </a:br>
            <a:br>
              <a:rPr lang="en-US" sz="3600" spc="-70" dirty="0"/>
            </a:br>
            <a:br>
              <a:rPr lang="en-US" sz="3600" spc="-70" dirty="0"/>
            </a:br>
            <a:r>
              <a:rPr lang="en-US" sz="3600" spc="-70"/>
              <a:t>Slides adapted </a:t>
            </a:r>
            <a:r>
              <a:rPr lang="en-US" sz="3600" spc="-70" dirty="0"/>
              <a:t>from Dr. </a:t>
            </a:r>
            <a:r>
              <a:rPr sz="3600" spc="-70" dirty="0"/>
              <a:t>Kyle</a:t>
            </a:r>
            <a:r>
              <a:rPr sz="3600" spc="-10" dirty="0"/>
              <a:t> </a:t>
            </a:r>
            <a:r>
              <a:rPr sz="3600" spc="-40" dirty="0"/>
              <a:t>Dewey</a:t>
            </a:r>
            <a:endParaRPr sz="3600" dirty="0"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21470" y="0"/>
            <a:ext cx="8361680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7200" dirty="0">
                <a:latin typeface="Courier New"/>
                <a:cs typeface="Courier New"/>
              </a:rPr>
              <a:t>super</a:t>
            </a:r>
            <a:r>
              <a:rPr sz="7200" spc="-2775" dirty="0">
                <a:latin typeface="Courier New"/>
                <a:cs typeface="Courier New"/>
              </a:rPr>
              <a:t> </a:t>
            </a:r>
            <a:r>
              <a:rPr sz="7200" spc="-5" dirty="0"/>
              <a:t>in Methods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2552702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235701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4714" y="1188720"/>
            <a:ext cx="12825095" cy="7244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  <a:tabLst>
                <a:tab pos="3616325" algn="l"/>
                <a:tab pos="7996555" algn="l"/>
              </a:tabLst>
            </a:pPr>
            <a:r>
              <a:rPr sz="4200" dirty="0">
                <a:latin typeface="Courier New"/>
                <a:cs typeface="Courier New"/>
              </a:rPr>
              <a:t>super</a:t>
            </a:r>
            <a:r>
              <a:rPr sz="4200" spc="-1350" dirty="0">
                <a:latin typeface="Courier New"/>
                <a:cs typeface="Courier New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can</a:t>
            </a:r>
            <a:r>
              <a:rPr sz="4200" spc="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also	</a:t>
            </a:r>
            <a:r>
              <a:rPr sz="4200" dirty="0">
                <a:latin typeface="Gill Sans MT"/>
                <a:cs typeface="Gill Sans MT"/>
              </a:rPr>
              <a:t>be </a:t>
            </a:r>
            <a:r>
              <a:rPr sz="4200" spc="-5" dirty="0">
                <a:latin typeface="Gill Sans MT"/>
                <a:cs typeface="Gill Sans MT"/>
              </a:rPr>
              <a:t>used</a:t>
            </a:r>
            <a:r>
              <a:rPr sz="4200" spc="1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in</a:t>
            </a:r>
            <a:r>
              <a:rPr sz="4200" spc="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methods	when</a:t>
            </a:r>
            <a:r>
              <a:rPr sz="4200" spc="-15" dirty="0">
                <a:latin typeface="Gill Sans MT"/>
                <a:cs typeface="Gill Sans MT"/>
              </a:rPr>
              <a:t> overloading.</a:t>
            </a:r>
            <a:endParaRPr sz="4200" dirty="0">
              <a:latin typeface="Gill Sans MT"/>
              <a:cs typeface="Gill Sans MT"/>
            </a:endParaRPr>
          </a:p>
          <a:p>
            <a:pPr algn="ctr">
              <a:lnSpc>
                <a:spcPct val="100000"/>
              </a:lnSpc>
              <a:spcBef>
                <a:spcPts val="160"/>
              </a:spcBef>
              <a:tabLst>
                <a:tab pos="4097020" algn="l"/>
                <a:tab pos="11004550" algn="l"/>
              </a:tabLst>
            </a:pPr>
            <a:r>
              <a:rPr sz="4200" spc="-5" dirty="0">
                <a:latin typeface="Gill Sans MT"/>
                <a:cs typeface="Gill Sans MT"/>
              </a:rPr>
              <a:t>Used </a:t>
            </a:r>
            <a:r>
              <a:rPr sz="4200" dirty="0">
                <a:latin typeface="Gill Sans MT"/>
                <a:cs typeface="Gill Sans MT"/>
              </a:rPr>
              <a:t>to</a:t>
            </a:r>
            <a:r>
              <a:rPr sz="4200" spc="5" dirty="0">
                <a:latin typeface="Gill Sans MT"/>
                <a:cs typeface="Gill Sans MT"/>
              </a:rPr>
              <a:t> </a:t>
            </a:r>
            <a:r>
              <a:rPr sz="4200" spc="-20" dirty="0">
                <a:latin typeface="Gill Sans MT"/>
                <a:cs typeface="Gill Sans MT"/>
              </a:rPr>
              <a:t>execute</a:t>
            </a:r>
            <a:r>
              <a:rPr sz="4200" dirty="0">
                <a:latin typeface="Gill Sans MT"/>
                <a:cs typeface="Gill Sans MT"/>
              </a:rPr>
              <a:t> a	</a:t>
            </a:r>
            <a:r>
              <a:rPr sz="4200" spc="-10" dirty="0">
                <a:latin typeface="Gill Sans MT"/>
                <a:cs typeface="Gill Sans MT"/>
              </a:rPr>
              <a:t>superclass’ </a:t>
            </a:r>
            <a:r>
              <a:rPr sz="4200" spc="-5" dirty="0">
                <a:latin typeface="Gill Sans MT"/>
                <a:cs typeface="Gill Sans MT"/>
              </a:rPr>
              <a:t>implementation</a:t>
            </a:r>
            <a:r>
              <a:rPr sz="4200" spc="3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of</a:t>
            </a:r>
            <a:r>
              <a:rPr sz="4200" spc="10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a	</a:t>
            </a:r>
            <a:r>
              <a:rPr sz="4200" spc="-5" dirty="0">
                <a:latin typeface="Gill Sans MT"/>
                <a:cs typeface="Gill Sans MT"/>
              </a:rPr>
              <a:t>method.</a:t>
            </a:r>
            <a:endParaRPr sz="4200" dirty="0">
              <a:latin typeface="Gill Sans MT"/>
              <a:cs typeface="Gill Sans MT"/>
            </a:endParaRPr>
          </a:p>
          <a:p>
            <a:pPr marL="2251710">
              <a:lnSpc>
                <a:spcPts val="4920"/>
              </a:lnSpc>
              <a:spcBef>
                <a:spcPts val="2910"/>
              </a:spcBef>
            </a:pPr>
            <a:r>
              <a:rPr sz="4200" spc="-5" dirty="0">
                <a:latin typeface="Courier New"/>
                <a:cs typeface="Courier New"/>
              </a:rPr>
              <a:t>public class Base</a:t>
            </a:r>
            <a:r>
              <a:rPr sz="4200" spc="-2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{</a:t>
            </a:r>
          </a:p>
          <a:p>
            <a:pPr marL="3531870" marR="2243455" indent="-640715">
              <a:lnSpc>
                <a:spcPts val="4800"/>
              </a:lnSpc>
              <a:spcBef>
                <a:spcPts val="240"/>
              </a:spcBef>
            </a:pPr>
            <a:r>
              <a:rPr sz="4200" spc="-5" dirty="0">
                <a:latin typeface="Courier New"/>
                <a:cs typeface="Courier New"/>
              </a:rPr>
              <a:t>public int returnNum() </a:t>
            </a:r>
            <a:r>
              <a:rPr sz="4200" dirty="0">
                <a:latin typeface="Courier New"/>
                <a:cs typeface="Courier New"/>
              </a:rPr>
              <a:t>{  </a:t>
            </a:r>
            <a:r>
              <a:rPr sz="4200" spc="-5" dirty="0">
                <a:latin typeface="Courier New"/>
                <a:cs typeface="Courier New"/>
              </a:rPr>
              <a:t>return</a:t>
            </a:r>
            <a:r>
              <a:rPr sz="4200" spc="-1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17;</a:t>
            </a:r>
          </a:p>
          <a:p>
            <a:pPr marL="2891790">
              <a:lnSpc>
                <a:spcPts val="4560"/>
              </a:lnSpc>
            </a:pPr>
            <a:r>
              <a:rPr sz="4200" dirty="0">
                <a:latin typeface="Courier New"/>
                <a:cs typeface="Courier New"/>
              </a:rPr>
              <a:t>}</a:t>
            </a:r>
          </a:p>
          <a:p>
            <a:pPr marL="2251710">
              <a:lnSpc>
                <a:spcPts val="4920"/>
              </a:lnSpc>
            </a:pPr>
            <a:r>
              <a:rPr sz="4200" dirty="0">
                <a:latin typeface="Courier New"/>
                <a:cs typeface="Courier New"/>
              </a:rPr>
              <a:t>}</a:t>
            </a: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4450" dirty="0">
              <a:latin typeface="Times New Roman"/>
              <a:cs typeface="Times New Roman"/>
            </a:endParaRPr>
          </a:p>
          <a:p>
            <a:pPr marL="1761489" marR="1773555" indent="-640715">
              <a:lnSpc>
                <a:spcPts val="4800"/>
              </a:lnSpc>
            </a:pPr>
            <a:r>
              <a:rPr sz="4200" spc="-5" dirty="0">
                <a:latin typeface="Courier New"/>
                <a:cs typeface="Courier New"/>
              </a:rPr>
              <a:t>public class Sub extends Base </a:t>
            </a:r>
            <a:r>
              <a:rPr sz="4200" dirty="0">
                <a:latin typeface="Courier New"/>
                <a:cs typeface="Courier New"/>
              </a:rPr>
              <a:t>{  </a:t>
            </a:r>
            <a:r>
              <a:rPr sz="4200" spc="-5" dirty="0">
                <a:latin typeface="Courier New"/>
                <a:cs typeface="Courier New"/>
              </a:rPr>
              <a:t>public int returnNum()</a:t>
            </a:r>
            <a:r>
              <a:rPr sz="4200" spc="-4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{</a:t>
            </a:r>
          </a:p>
          <a:p>
            <a:pPr marL="2401570">
              <a:lnSpc>
                <a:spcPts val="4680"/>
              </a:lnSpc>
              <a:tabLst>
                <a:tab pos="10403840" algn="l"/>
              </a:tabLst>
            </a:pPr>
            <a:r>
              <a:rPr sz="4200" spc="-5" dirty="0">
                <a:latin typeface="Courier New"/>
                <a:cs typeface="Courier New"/>
              </a:rPr>
              <a:t>return</a:t>
            </a:r>
            <a:r>
              <a:rPr sz="4200" dirty="0">
                <a:latin typeface="Courier New"/>
                <a:cs typeface="Courier New"/>
              </a:rPr>
              <a:t> </a:t>
            </a:r>
            <a:r>
              <a:rPr sz="4200" dirty="0">
                <a:solidFill>
                  <a:srgbClr val="FF4013"/>
                </a:solidFill>
                <a:latin typeface="Courier New"/>
                <a:cs typeface="Courier New"/>
              </a:rPr>
              <a:t>super.returnNum()	</a:t>
            </a:r>
            <a:r>
              <a:rPr sz="4200" dirty="0">
                <a:latin typeface="Courier New"/>
                <a:cs typeface="Courier New"/>
              </a:rPr>
              <a:t>+</a:t>
            </a:r>
            <a:r>
              <a:rPr sz="4200" spc="-2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3;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833986" y="8376920"/>
            <a:ext cx="3460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93800" y="8986520"/>
            <a:ext cx="3460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923502" y="8248650"/>
            <a:ext cx="251904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865630" algn="l"/>
              </a:tabLst>
            </a:pPr>
            <a:r>
              <a:rPr sz="4200" dirty="0">
                <a:solidFill>
                  <a:srgbClr val="FF4013"/>
                </a:solidFill>
                <a:latin typeface="Gill Sans MT"/>
                <a:cs typeface="Gill Sans MT"/>
              </a:rPr>
              <a:t>Returns	</a:t>
            </a:r>
            <a:r>
              <a:rPr sz="4200" dirty="0">
                <a:solidFill>
                  <a:srgbClr val="FF4013"/>
                </a:solidFill>
                <a:latin typeface="Courier New"/>
                <a:cs typeface="Courier New"/>
              </a:rPr>
              <a:t>17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00200" y="4305300"/>
            <a:ext cx="7049770" cy="2570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9600" indent="-571500">
              <a:lnSpc>
                <a:spcPts val="5040"/>
              </a:lnSpc>
              <a:buSzPct val="170238"/>
              <a:buChar char="•"/>
              <a:tabLst>
                <a:tab pos="609600" algn="l"/>
              </a:tabLst>
            </a:pPr>
            <a:r>
              <a:rPr sz="4200" dirty="0">
                <a:latin typeface="Courier New"/>
                <a:cs typeface="Courier New"/>
              </a:rPr>
              <a:t>Base.java</a:t>
            </a:r>
            <a:endParaRPr sz="4200">
              <a:latin typeface="Courier New"/>
              <a:cs typeface="Courier New"/>
            </a:endParaRPr>
          </a:p>
          <a:p>
            <a:pPr marL="609600" indent="-571500">
              <a:lnSpc>
                <a:spcPts val="7200"/>
              </a:lnSpc>
              <a:buSzPct val="170238"/>
              <a:buChar char="•"/>
              <a:tabLst>
                <a:tab pos="609600" algn="l"/>
              </a:tabLst>
            </a:pPr>
            <a:r>
              <a:rPr sz="4200" dirty="0">
                <a:latin typeface="Courier New"/>
                <a:cs typeface="Courier New"/>
              </a:rPr>
              <a:t>Sub.java</a:t>
            </a:r>
            <a:endParaRPr sz="4200">
              <a:latin typeface="Courier New"/>
              <a:cs typeface="Courier New"/>
            </a:endParaRPr>
          </a:p>
          <a:p>
            <a:pPr marL="609600" indent="-571500">
              <a:lnSpc>
                <a:spcPts val="7890"/>
              </a:lnSpc>
              <a:buSzPct val="170238"/>
              <a:buChar char="•"/>
              <a:tabLst>
                <a:tab pos="609600" algn="l"/>
              </a:tabLst>
            </a:pPr>
            <a:r>
              <a:rPr sz="4200" dirty="0">
                <a:latin typeface="Courier New"/>
                <a:cs typeface="Courier New"/>
              </a:rPr>
              <a:t>SuperMethodMain.java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87339" y="3517900"/>
            <a:ext cx="8630920" cy="260096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512570" marR="5080" indent="-1500505">
              <a:lnSpc>
                <a:spcPts val="10200"/>
              </a:lnSpc>
              <a:spcBef>
                <a:spcPts val="340"/>
              </a:spcBef>
            </a:pPr>
            <a:r>
              <a:rPr dirty="0">
                <a:latin typeface="Courier New"/>
                <a:cs typeface="Courier New"/>
              </a:rPr>
              <a:t>abstract</a:t>
            </a:r>
            <a:r>
              <a:rPr spc="-2780" dirty="0">
                <a:latin typeface="Courier New"/>
                <a:cs typeface="Courier New"/>
              </a:rPr>
              <a:t> </a:t>
            </a:r>
            <a:r>
              <a:rPr spc="-5" dirty="0"/>
              <a:t>Classes  </a:t>
            </a:r>
            <a:r>
              <a:rPr dirty="0"/>
              <a:t>and</a:t>
            </a:r>
            <a:r>
              <a:rPr spc="-20" dirty="0"/>
              <a:t> </a:t>
            </a:r>
            <a:r>
              <a:rPr spc="-5" dirty="0"/>
              <a:t>Methods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511800" y="2641600"/>
            <a:ext cx="1981200" cy="1270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626100" y="3073400"/>
            <a:ext cx="1752600" cy="4445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511800" y="2641600"/>
            <a:ext cx="1981200" cy="12700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304800" rIns="0" bIns="0" rtlCol="0">
            <a:spAutoFit/>
          </a:bodyPr>
          <a:lstStyle/>
          <a:p>
            <a:pPr marL="127635">
              <a:lnSpc>
                <a:spcPct val="100000"/>
              </a:lnSpc>
              <a:spcBef>
                <a:spcPts val="2400"/>
              </a:spcBef>
            </a:pPr>
            <a:r>
              <a:rPr sz="4000" spc="-5" dirty="0">
                <a:solidFill>
                  <a:srgbClr val="FFFFFF"/>
                </a:solidFill>
                <a:latin typeface="Gill Sans MT"/>
                <a:cs typeface="Gill Sans MT"/>
              </a:rPr>
              <a:t>Mammal</a:t>
            </a:r>
            <a:endParaRPr sz="4000">
              <a:latin typeface="Gill Sans MT"/>
              <a:cs typeface="Gill Sans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676400" y="5956300"/>
            <a:ext cx="2374900" cy="23622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521700" y="6057900"/>
            <a:ext cx="3073400" cy="2159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455341" y="762000"/>
            <a:ext cx="809434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451350" algn="l"/>
              </a:tabLst>
            </a:pPr>
            <a:r>
              <a:rPr dirty="0"/>
              <a:t>Rec</a:t>
            </a:r>
            <a:r>
              <a:rPr spc="-85" dirty="0"/>
              <a:t>a</a:t>
            </a:r>
            <a:r>
              <a:rPr dirty="0"/>
              <a:t>p</a:t>
            </a:r>
            <a:r>
              <a:rPr spc="-5" dirty="0"/>
              <a:t> </a:t>
            </a:r>
            <a:r>
              <a:rPr dirty="0"/>
              <a:t>-</a:t>
            </a:r>
            <a:r>
              <a:rPr spc="-844" dirty="0"/>
              <a:t> </a:t>
            </a:r>
            <a:r>
              <a:rPr dirty="0"/>
              <a:t>A	P</a:t>
            </a:r>
            <a:r>
              <a:rPr spc="-210" dirty="0"/>
              <a:t>r</a:t>
            </a:r>
            <a:r>
              <a:rPr dirty="0"/>
              <a:t>oblem</a:t>
            </a:r>
          </a:p>
        </p:txBody>
      </p:sp>
      <p:sp>
        <p:nvSpPr>
          <p:cNvPr id="8" name="object 8"/>
          <p:cNvSpPr/>
          <p:nvPr/>
        </p:nvSpPr>
        <p:spPr>
          <a:xfrm>
            <a:off x="4076700" y="3991955"/>
            <a:ext cx="1685289" cy="1685289"/>
          </a:xfrm>
          <a:custGeom>
            <a:avLst/>
            <a:gdLst/>
            <a:ahLst/>
            <a:cxnLst/>
            <a:rect l="l" t="t" r="r" b="b"/>
            <a:pathLst>
              <a:path w="1685289" h="1685289">
                <a:moveTo>
                  <a:pt x="1684944" y="0"/>
                </a:moveTo>
                <a:lnTo>
                  <a:pt x="1671473" y="13470"/>
                </a:lnTo>
                <a:lnTo>
                  <a:pt x="0" y="1684944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659269" y="3916522"/>
            <a:ext cx="178435" cy="178435"/>
          </a:xfrm>
          <a:custGeom>
            <a:avLst/>
            <a:gdLst/>
            <a:ahLst/>
            <a:cxnLst/>
            <a:rect l="l" t="t" r="r" b="b"/>
            <a:pathLst>
              <a:path w="178435" h="178435">
                <a:moveTo>
                  <a:pt x="177808" y="0"/>
                </a:moveTo>
                <a:lnTo>
                  <a:pt x="0" y="59268"/>
                </a:lnTo>
                <a:lnTo>
                  <a:pt x="88903" y="88903"/>
                </a:lnTo>
                <a:lnTo>
                  <a:pt x="118539" y="177807"/>
                </a:lnTo>
                <a:lnTo>
                  <a:pt x="17780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249257" y="4012457"/>
            <a:ext cx="1463040" cy="1766570"/>
          </a:xfrm>
          <a:custGeom>
            <a:avLst/>
            <a:gdLst/>
            <a:ahLst/>
            <a:cxnLst/>
            <a:rect l="l" t="t" r="r" b="b"/>
            <a:pathLst>
              <a:path w="1463040" h="1766570">
                <a:moveTo>
                  <a:pt x="0" y="0"/>
                </a:moveTo>
                <a:lnTo>
                  <a:pt x="12152" y="14671"/>
                </a:lnTo>
                <a:lnTo>
                  <a:pt x="1462942" y="1766042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181205" y="3930303"/>
            <a:ext cx="172085" cy="182880"/>
          </a:xfrm>
          <a:custGeom>
            <a:avLst/>
            <a:gdLst/>
            <a:ahLst/>
            <a:cxnLst/>
            <a:rect l="l" t="t" r="r" b="b"/>
            <a:pathLst>
              <a:path w="172084" h="182879">
                <a:moveTo>
                  <a:pt x="0" y="0"/>
                </a:moveTo>
                <a:lnTo>
                  <a:pt x="42391" y="182570"/>
                </a:lnTo>
                <a:lnTo>
                  <a:pt x="80205" y="96824"/>
                </a:lnTo>
                <a:lnTo>
                  <a:pt x="171491" y="7562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81819" y="323066"/>
            <a:ext cx="8630920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7200" dirty="0">
                <a:latin typeface="Courier New"/>
                <a:cs typeface="Courier New"/>
              </a:rPr>
              <a:t>abstract</a:t>
            </a:r>
            <a:r>
              <a:rPr sz="7200" spc="-2780" dirty="0">
                <a:latin typeface="Courier New"/>
                <a:cs typeface="Courier New"/>
              </a:rPr>
              <a:t> </a:t>
            </a:r>
            <a:r>
              <a:rPr sz="7200" spc="-5" dirty="0">
                <a:latin typeface="Gill Sans MT"/>
                <a:cs typeface="Gill Sans MT"/>
              </a:rPr>
              <a:t>Classes</a:t>
            </a:r>
            <a:endParaRPr sz="7200" dirty="0">
              <a:latin typeface="Gill Sans MT"/>
              <a:cs typeface="Gill Sans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08657" y="1885950"/>
            <a:ext cx="10977245" cy="1287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4970"/>
              </a:lnSpc>
              <a:spcBef>
                <a:spcPts val="100"/>
              </a:spcBef>
              <a:tabLst>
                <a:tab pos="1616075" algn="l"/>
                <a:tab pos="1991360" algn="l"/>
                <a:tab pos="3128645" algn="l"/>
              </a:tabLst>
            </a:pPr>
            <a:r>
              <a:rPr sz="4200" spc="-10" dirty="0">
                <a:latin typeface="Gill Sans MT"/>
                <a:cs typeface="Gill Sans MT"/>
              </a:rPr>
              <a:t>Allows	</a:t>
            </a:r>
            <a:r>
              <a:rPr sz="4200" dirty="0">
                <a:latin typeface="Gill Sans MT"/>
                <a:cs typeface="Gill Sans MT"/>
              </a:rPr>
              <a:t>a	class	to be</a:t>
            </a:r>
            <a:r>
              <a:rPr sz="4200" spc="-2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extended,</a:t>
            </a:r>
            <a:endParaRPr sz="4200">
              <a:latin typeface="Gill Sans MT"/>
              <a:cs typeface="Gill Sans MT"/>
            </a:endParaRPr>
          </a:p>
          <a:p>
            <a:pPr algn="ctr">
              <a:lnSpc>
                <a:spcPts val="4970"/>
              </a:lnSpc>
              <a:tabLst>
                <a:tab pos="2940685" algn="l"/>
              </a:tabLst>
            </a:pPr>
            <a:r>
              <a:rPr sz="4200" dirty="0">
                <a:latin typeface="Gill Sans MT"/>
                <a:cs typeface="Gill Sans MT"/>
              </a:rPr>
              <a:t>but</a:t>
            </a:r>
            <a:r>
              <a:rPr sz="4200" spc="5" dirty="0">
                <a:latin typeface="Gill Sans MT"/>
                <a:cs typeface="Gill Sans MT"/>
              </a:rPr>
              <a:t> </a:t>
            </a:r>
            <a:r>
              <a:rPr sz="4200" spc="-10" dirty="0">
                <a:latin typeface="Gill Sans MT"/>
                <a:cs typeface="Gill Sans MT"/>
              </a:rPr>
              <a:t>disallows	</a:t>
            </a:r>
            <a:r>
              <a:rPr sz="4200" spc="-5" dirty="0">
                <a:latin typeface="Gill Sans MT"/>
                <a:cs typeface="Gill Sans MT"/>
              </a:rPr>
              <a:t>the </a:t>
            </a:r>
            <a:r>
              <a:rPr sz="4200" spc="-15" dirty="0">
                <a:latin typeface="Gill Sans MT"/>
                <a:cs typeface="Gill Sans MT"/>
              </a:rPr>
              <a:t>creation </a:t>
            </a:r>
            <a:r>
              <a:rPr sz="4200" dirty="0">
                <a:latin typeface="Gill Sans MT"/>
                <a:cs typeface="Gill Sans MT"/>
              </a:rPr>
              <a:t>of </a:t>
            </a:r>
            <a:r>
              <a:rPr sz="4200" spc="-5" dirty="0">
                <a:latin typeface="Gill Sans MT"/>
                <a:cs typeface="Gill Sans MT"/>
              </a:rPr>
              <a:t>instances </a:t>
            </a:r>
            <a:r>
              <a:rPr sz="4200" dirty="0">
                <a:latin typeface="Gill Sans MT"/>
                <a:cs typeface="Gill Sans MT"/>
              </a:rPr>
              <a:t>of </a:t>
            </a:r>
            <a:r>
              <a:rPr sz="4200" spc="-5" dirty="0">
                <a:latin typeface="Gill Sans MT"/>
                <a:cs typeface="Gill Sans MT"/>
              </a:rPr>
              <a:t>that</a:t>
            </a:r>
            <a:r>
              <a:rPr sz="4200" spc="-2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class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81819" y="364490"/>
            <a:ext cx="8630920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7200" dirty="0">
                <a:latin typeface="Courier New"/>
                <a:cs typeface="Courier New"/>
              </a:rPr>
              <a:t>abstract</a:t>
            </a:r>
            <a:r>
              <a:rPr sz="7200" spc="-2780" dirty="0">
                <a:latin typeface="Courier New"/>
                <a:cs typeface="Courier New"/>
              </a:rPr>
              <a:t> </a:t>
            </a:r>
            <a:r>
              <a:rPr sz="7200" spc="-5" dirty="0"/>
              <a:t>Classes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33401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1008656" y="1864741"/>
            <a:ext cx="10977245" cy="77203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4970"/>
              </a:lnSpc>
              <a:spcBef>
                <a:spcPts val="100"/>
              </a:spcBef>
              <a:tabLst>
                <a:tab pos="1616075" algn="l"/>
                <a:tab pos="1991360" algn="l"/>
                <a:tab pos="3128645" algn="l"/>
              </a:tabLst>
            </a:pPr>
            <a:r>
              <a:rPr spc="-10" dirty="0"/>
              <a:t>Allows	</a:t>
            </a:r>
            <a:r>
              <a:rPr dirty="0"/>
              <a:t>a	class	to be</a:t>
            </a:r>
            <a:r>
              <a:rPr spc="-20" dirty="0"/>
              <a:t> </a:t>
            </a:r>
            <a:r>
              <a:rPr spc="-5" dirty="0"/>
              <a:t>extended,</a:t>
            </a:r>
          </a:p>
          <a:p>
            <a:pPr algn="ctr">
              <a:lnSpc>
                <a:spcPts val="4970"/>
              </a:lnSpc>
              <a:tabLst>
                <a:tab pos="2940685" algn="l"/>
              </a:tabLst>
            </a:pPr>
            <a:r>
              <a:rPr dirty="0"/>
              <a:t>but</a:t>
            </a:r>
            <a:r>
              <a:rPr spc="5" dirty="0"/>
              <a:t> </a:t>
            </a:r>
            <a:r>
              <a:rPr spc="-10" dirty="0"/>
              <a:t>disallows	</a:t>
            </a:r>
            <a:r>
              <a:rPr spc="-5" dirty="0"/>
              <a:t>the </a:t>
            </a:r>
            <a:r>
              <a:rPr spc="-15" dirty="0"/>
              <a:t>creation </a:t>
            </a:r>
            <a:r>
              <a:rPr dirty="0"/>
              <a:t>of </a:t>
            </a:r>
            <a:r>
              <a:rPr spc="-5" dirty="0"/>
              <a:t>instances </a:t>
            </a:r>
            <a:r>
              <a:rPr dirty="0"/>
              <a:t>of </a:t>
            </a:r>
            <a:r>
              <a:rPr spc="-5" dirty="0"/>
              <a:t>that</a:t>
            </a:r>
            <a:r>
              <a:rPr spc="-25" dirty="0"/>
              <a:t> </a:t>
            </a:r>
            <a:r>
              <a:rPr dirty="0"/>
              <a:t>class</a:t>
            </a:r>
          </a:p>
          <a:p>
            <a:pPr marL="184785">
              <a:lnSpc>
                <a:spcPts val="4920"/>
              </a:lnSpc>
              <a:spcBef>
                <a:spcPts val="2760"/>
              </a:spcBef>
            </a:pPr>
            <a:r>
              <a:rPr spc="-5" dirty="0">
                <a:latin typeface="Courier New"/>
                <a:cs typeface="Courier New"/>
              </a:rPr>
              <a:t>public class Mammal</a:t>
            </a:r>
            <a:r>
              <a:rPr spc="-25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{</a:t>
            </a:r>
          </a:p>
          <a:p>
            <a:pPr marL="824865">
              <a:lnSpc>
                <a:spcPts val="4800"/>
              </a:lnSpc>
            </a:pPr>
            <a:r>
              <a:rPr spc="-5" dirty="0">
                <a:latin typeface="Courier New"/>
                <a:cs typeface="Courier New"/>
              </a:rPr>
              <a:t>public Mammal(String s) </a:t>
            </a:r>
            <a:r>
              <a:rPr dirty="0">
                <a:latin typeface="Courier New"/>
                <a:cs typeface="Courier New"/>
              </a:rPr>
              <a:t>{ </a:t>
            </a:r>
            <a:r>
              <a:rPr spc="-5" dirty="0">
                <a:latin typeface="Courier New"/>
                <a:cs typeface="Courier New"/>
              </a:rPr>
              <a:t>...</a:t>
            </a:r>
            <a:r>
              <a:rPr spc="-80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}</a:t>
            </a:r>
          </a:p>
          <a:p>
            <a:pPr marL="184785">
              <a:lnSpc>
                <a:spcPts val="4920"/>
              </a:lnSpc>
            </a:pPr>
            <a:r>
              <a:rPr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81819" y="364490"/>
            <a:ext cx="8630920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7200" dirty="0">
                <a:latin typeface="Courier New"/>
                <a:cs typeface="Courier New"/>
              </a:rPr>
              <a:t>abstract</a:t>
            </a:r>
            <a:r>
              <a:rPr sz="7200" spc="-2780" dirty="0">
                <a:latin typeface="Courier New"/>
                <a:cs typeface="Courier New"/>
              </a:rPr>
              <a:t> </a:t>
            </a:r>
            <a:r>
              <a:rPr sz="7200" spc="-5" dirty="0"/>
              <a:t>Classes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33401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1008656" y="1851294"/>
            <a:ext cx="10977245" cy="77203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4970"/>
              </a:lnSpc>
              <a:spcBef>
                <a:spcPts val="100"/>
              </a:spcBef>
              <a:tabLst>
                <a:tab pos="1616075" algn="l"/>
                <a:tab pos="1991360" algn="l"/>
                <a:tab pos="3128645" algn="l"/>
              </a:tabLst>
            </a:pPr>
            <a:r>
              <a:rPr spc="-10" dirty="0"/>
              <a:t>Allows	</a:t>
            </a:r>
            <a:r>
              <a:rPr dirty="0"/>
              <a:t>a	class	to be</a:t>
            </a:r>
            <a:r>
              <a:rPr spc="-20" dirty="0"/>
              <a:t> </a:t>
            </a:r>
            <a:r>
              <a:rPr spc="-5" dirty="0"/>
              <a:t>extended,</a:t>
            </a:r>
          </a:p>
          <a:p>
            <a:pPr algn="ctr">
              <a:lnSpc>
                <a:spcPts val="4970"/>
              </a:lnSpc>
              <a:tabLst>
                <a:tab pos="2940685" algn="l"/>
              </a:tabLst>
            </a:pPr>
            <a:r>
              <a:rPr dirty="0"/>
              <a:t>but</a:t>
            </a:r>
            <a:r>
              <a:rPr spc="5" dirty="0"/>
              <a:t> </a:t>
            </a:r>
            <a:r>
              <a:rPr spc="-10" dirty="0"/>
              <a:t>disallows	</a:t>
            </a:r>
            <a:r>
              <a:rPr spc="-5" dirty="0"/>
              <a:t>the </a:t>
            </a:r>
            <a:r>
              <a:rPr spc="-15" dirty="0"/>
              <a:t>creation </a:t>
            </a:r>
            <a:r>
              <a:rPr dirty="0"/>
              <a:t>of </a:t>
            </a:r>
            <a:r>
              <a:rPr spc="-5" dirty="0"/>
              <a:t>instances </a:t>
            </a:r>
            <a:r>
              <a:rPr dirty="0"/>
              <a:t>of </a:t>
            </a:r>
            <a:r>
              <a:rPr spc="-5" dirty="0"/>
              <a:t>that</a:t>
            </a:r>
            <a:r>
              <a:rPr spc="-25" dirty="0"/>
              <a:t> </a:t>
            </a:r>
            <a:r>
              <a:rPr dirty="0"/>
              <a:t>class</a:t>
            </a:r>
          </a:p>
          <a:p>
            <a:pPr marL="184785">
              <a:lnSpc>
                <a:spcPts val="4920"/>
              </a:lnSpc>
              <a:spcBef>
                <a:spcPts val="2760"/>
              </a:spcBef>
            </a:pPr>
            <a:r>
              <a:rPr spc="-5" dirty="0">
                <a:latin typeface="Courier New"/>
                <a:cs typeface="Courier New"/>
              </a:rPr>
              <a:t>public class Mammal</a:t>
            </a:r>
            <a:r>
              <a:rPr spc="-25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{</a:t>
            </a:r>
          </a:p>
          <a:p>
            <a:pPr marL="824865">
              <a:lnSpc>
                <a:spcPts val="4800"/>
              </a:lnSpc>
            </a:pPr>
            <a:r>
              <a:rPr spc="-5" dirty="0">
                <a:latin typeface="Courier New"/>
                <a:cs typeface="Courier New"/>
              </a:rPr>
              <a:t>public Mammal(String s) </a:t>
            </a:r>
            <a:r>
              <a:rPr dirty="0">
                <a:latin typeface="Courier New"/>
                <a:cs typeface="Courier New"/>
              </a:rPr>
              <a:t>{ </a:t>
            </a:r>
            <a:r>
              <a:rPr spc="-5" dirty="0">
                <a:latin typeface="Courier New"/>
                <a:cs typeface="Courier New"/>
              </a:rPr>
              <a:t>...</a:t>
            </a:r>
            <a:r>
              <a:rPr spc="-80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}</a:t>
            </a:r>
          </a:p>
          <a:p>
            <a:pPr marL="184785">
              <a:lnSpc>
                <a:spcPts val="4850"/>
              </a:lnSpc>
            </a:pPr>
            <a:r>
              <a:rPr dirty="0">
                <a:latin typeface="Courier New"/>
                <a:cs typeface="Courier New"/>
              </a:rPr>
              <a:t>}</a:t>
            </a:r>
          </a:p>
          <a:p>
            <a:pPr marL="1487170">
              <a:lnSpc>
                <a:spcPts val="4970"/>
              </a:lnSpc>
            </a:pPr>
            <a:r>
              <a:rPr spc="-5" dirty="0">
                <a:latin typeface="Courier New"/>
                <a:cs typeface="Courier New"/>
              </a:rPr>
              <a:t>new Mammal(“some</a:t>
            </a:r>
            <a:r>
              <a:rPr spc="-35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string”)</a:t>
            </a: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81819" y="269277"/>
            <a:ext cx="8630920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7200" dirty="0">
                <a:latin typeface="Courier New"/>
                <a:cs typeface="Courier New"/>
              </a:rPr>
              <a:t>abstract</a:t>
            </a:r>
            <a:r>
              <a:rPr sz="7200" spc="-2780" dirty="0">
                <a:latin typeface="Courier New"/>
                <a:cs typeface="Courier New"/>
              </a:rPr>
              <a:t> </a:t>
            </a:r>
            <a:r>
              <a:rPr sz="7200" spc="-5" dirty="0"/>
              <a:t>Classes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33401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2103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xfrm>
            <a:off x="1168400" y="1803400"/>
            <a:ext cx="10977245" cy="77203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4970"/>
              </a:lnSpc>
              <a:spcBef>
                <a:spcPts val="100"/>
              </a:spcBef>
              <a:tabLst>
                <a:tab pos="1616075" algn="l"/>
                <a:tab pos="1991360" algn="l"/>
                <a:tab pos="3128645" algn="l"/>
              </a:tabLst>
            </a:pPr>
            <a:r>
              <a:rPr spc="-10" dirty="0"/>
              <a:t>Allows	</a:t>
            </a:r>
            <a:r>
              <a:rPr dirty="0"/>
              <a:t>a	class	to be</a:t>
            </a:r>
            <a:r>
              <a:rPr spc="-20" dirty="0"/>
              <a:t> </a:t>
            </a:r>
            <a:r>
              <a:rPr spc="-5" dirty="0"/>
              <a:t>extended,</a:t>
            </a:r>
          </a:p>
          <a:p>
            <a:pPr algn="ctr">
              <a:lnSpc>
                <a:spcPts val="4970"/>
              </a:lnSpc>
              <a:tabLst>
                <a:tab pos="2940685" algn="l"/>
              </a:tabLst>
            </a:pPr>
            <a:r>
              <a:rPr dirty="0"/>
              <a:t>but</a:t>
            </a:r>
            <a:r>
              <a:rPr spc="5" dirty="0"/>
              <a:t> </a:t>
            </a:r>
            <a:r>
              <a:rPr spc="-10" dirty="0"/>
              <a:t>disallows	</a:t>
            </a:r>
            <a:r>
              <a:rPr spc="-5" dirty="0"/>
              <a:t>the </a:t>
            </a:r>
            <a:r>
              <a:rPr spc="-15" dirty="0"/>
              <a:t>creation </a:t>
            </a:r>
            <a:r>
              <a:rPr dirty="0"/>
              <a:t>of </a:t>
            </a:r>
            <a:r>
              <a:rPr spc="-5" dirty="0"/>
              <a:t>instances </a:t>
            </a:r>
            <a:r>
              <a:rPr dirty="0"/>
              <a:t>of </a:t>
            </a:r>
            <a:r>
              <a:rPr spc="-5" dirty="0"/>
              <a:t>that</a:t>
            </a:r>
            <a:r>
              <a:rPr spc="-25" dirty="0"/>
              <a:t> </a:t>
            </a:r>
            <a:r>
              <a:rPr dirty="0"/>
              <a:t>class</a:t>
            </a:r>
          </a:p>
          <a:p>
            <a:pPr marL="184785">
              <a:lnSpc>
                <a:spcPts val="4920"/>
              </a:lnSpc>
              <a:spcBef>
                <a:spcPts val="2760"/>
              </a:spcBef>
            </a:pPr>
            <a:r>
              <a:rPr spc="-5" dirty="0">
                <a:latin typeface="Courier New"/>
                <a:cs typeface="Courier New"/>
              </a:rPr>
              <a:t>public class Mammal</a:t>
            </a:r>
            <a:r>
              <a:rPr spc="-25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{</a:t>
            </a:r>
          </a:p>
          <a:p>
            <a:pPr marL="824865">
              <a:lnSpc>
                <a:spcPts val="4800"/>
              </a:lnSpc>
            </a:pPr>
            <a:r>
              <a:rPr spc="-5" dirty="0">
                <a:latin typeface="Courier New"/>
                <a:cs typeface="Courier New"/>
              </a:rPr>
              <a:t>public Mammal(String s) </a:t>
            </a:r>
            <a:r>
              <a:rPr dirty="0">
                <a:latin typeface="Courier New"/>
                <a:cs typeface="Courier New"/>
              </a:rPr>
              <a:t>{ </a:t>
            </a:r>
            <a:r>
              <a:rPr spc="-5" dirty="0">
                <a:latin typeface="Courier New"/>
                <a:cs typeface="Courier New"/>
              </a:rPr>
              <a:t>...</a:t>
            </a:r>
            <a:r>
              <a:rPr spc="-80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}</a:t>
            </a:r>
          </a:p>
          <a:p>
            <a:pPr marL="184785">
              <a:lnSpc>
                <a:spcPts val="4850"/>
              </a:lnSpc>
            </a:pPr>
            <a:r>
              <a:rPr dirty="0">
                <a:latin typeface="Courier New"/>
                <a:cs typeface="Courier New"/>
              </a:rPr>
              <a:t>}</a:t>
            </a:r>
          </a:p>
          <a:p>
            <a:pPr marL="1487170">
              <a:lnSpc>
                <a:spcPts val="4970"/>
              </a:lnSpc>
            </a:pPr>
            <a:r>
              <a:rPr spc="-5" dirty="0">
                <a:latin typeface="Courier New"/>
                <a:cs typeface="Courier New"/>
              </a:rPr>
              <a:t>new Mammal(“some</a:t>
            </a:r>
            <a:r>
              <a:rPr spc="-35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string”)</a:t>
            </a:r>
          </a:p>
          <a:p>
            <a:pPr marL="824865" marR="221615" indent="-640715">
              <a:lnSpc>
                <a:spcPts val="4800"/>
              </a:lnSpc>
              <a:spcBef>
                <a:spcPts val="2470"/>
              </a:spcBef>
              <a:tabLst>
                <a:tab pos="5306060" algn="l"/>
              </a:tabLst>
            </a:pPr>
            <a:r>
              <a:rPr spc="-5" dirty="0">
                <a:latin typeface="Courier New"/>
                <a:cs typeface="Courier New"/>
              </a:rPr>
              <a:t>public</a:t>
            </a:r>
            <a:r>
              <a:rPr dirty="0">
                <a:latin typeface="Courier New"/>
                <a:cs typeface="Courier New"/>
              </a:rPr>
              <a:t> </a:t>
            </a:r>
            <a:r>
              <a:rPr dirty="0">
                <a:solidFill>
                  <a:srgbClr val="FF4013"/>
                </a:solidFill>
                <a:latin typeface="Courier New"/>
                <a:cs typeface="Courier New"/>
              </a:rPr>
              <a:t>abstract	</a:t>
            </a:r>
            <a:r>
              <a:rPr spc="-5" dirty="0">
                <a:latin typeface="Courier New"/>
                <a:cs typeface="Courier New"/>
              </a:rPr>
              <a:t>class Mammal </a:t>
            </a:r>
            <a:r>
              <a:rPr dirty="0">
                <a:latin typeface="Courier New"/>
                <a:cs typeface="Courier New"/>
              </a:rPr>
              <a:t>{  </a:t>
            </a:r>
            <a:r>
              <a:rPr spc="-5" dirty="0">
                <a:latin typeface="Courier New"/>
                <a:cs typeface="Courier New"/>
              </a:rPr>
              <a:t>public Mammal(String s) </a:t>
            </a:r>
            <a:r>
              <a:rPr dirty="0">
                <a:latin typeface="Courier New"/>
                <a:cs typeface="Courier New"/>
              </a:rPr>
              <a:t>{ </a:t>
            </a:r>
            <a:r>
              <a:rPr spc="-5" dirty="0">
                <a:latin typeface="Courier New"/>
                <a:cs typeface="Courier New"/>
              </a:rPr>
              <a:t>...</a:t>
            </a:r>
            <a:r>
              <a:rPr spc="-90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}</a:t>
            </a:r>
          </a:p>
          <a:p>
            <a:pPr marL="184785">
              <a:lnSpc>
                <a:spcPts val="4680"/>
              </a:lnSpc>
            </a:pPr>
            <a:r>
              <a:rPr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81819" y="290195"/>
            <a:ext cx="8630920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7200" dirty="0">
                <a:latin typeface="Courier New"/>
                <a:cs typeface="Courier New"/>
              </a:rPr>
              <a:t>abstract</a:t>
            </a:r>
            <a:r>
              <a:rPr sz="7200" spc="-2780" dirty="0">
                <a:latin typeface="Courier New"/>
                <a:cs typeface="Courier New"/>
              </a:rPr>
              <a:t> </a:t>
            </a:r>
            <a:r>
              <a:rPr sz="7200" spc="-5" dirty="0"/>
              <a:t>Classes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33401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2103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530078" y="8132167"/>
            <a:ext cx="7769225" cy="694055"/>
          </a:xfrm>
          <a:custGeom>
            <a:avLst/>
            <a:gdLst/>
            <a:ahLst/>
            <a:cxnLst/>
            <a:rect l="l" t="t" r="r" b="b"/>
            <a:pathLst>
              <a:path w="7769225" h="694054">
                <a:moveTo>
                  <a:pt x="0" y="0"/>
                </a:moveTo>
                <a:lnTo>
                  <a:pt x="7768926" y="693543"/>
                </a:lnTo>
              </a:path>
            </a:pathLst>
          </a:custGeom>
          <a:ln w="63500">
            <a:solidFill>
              <a:srgbClr val="FF40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527300" y="8194532"/>
            <a:ext cx="7776209" cy="683260"/>
          </a:xfrm>
          <a:custGeom>
            <a:avLst/>
            <a:gdLst/>
            <a:ahLst/>
            <a:cxnLst/>
            <a:rect l="l" t="t" r="r" b="b"/>
            <a:pathLst>
              <a:path w="7776209" h="683259">
                <a:moveTo>
                  <a:pt x="0" y="682767"/>
                </a:moveTo>
                <a:lnTo>
                  <a:pt x="7775624" y="0"/>
                </a:lnTo>
              </a:path>
            </a:pathLst>
          </a:custGeom>
          <a:ln w="63500">
            <a:solidFill>
              <a:srgbClr val="FF40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xfrm>
            <a:off x="1008656" y="1995327"/>
            <a:ext cx="10977245" cy="77203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4970"/>
              </a:lnSpc>
              <a:spcBef>
                <a:spcPts val="100"/>
              </a:spcBef>
              <a:tabLst>
                <a:tab pos="1616075" algn="l"/>
                <a:tab pos="1991360" algn="l"/>
                <a:tab pos="3128645" algn="l"/>
              </a:tabLst>
            </a:pPr>
            <a:r>
              <a:rPr spc="-10" dirty="0"/>
              <a:t>Allows	</a:t>
            </a:r>
            <a:r>
              <a:rPr dirty="0"/>
              <a:t>a	class	to be</a:t>
            </a:r>
            <a:r>
              <a:rPr spc="-20" dirty="0"/>
              <a:t> </a:t>
            </a:r>
            <a:r>
              <a:rPr spc="-5" dirty="0"/>
              <a:t>extended,</a:t>
            </a:r>
          </a:p>
          <a:p>
            <a:pPr algn="ctr">
              <a:lnSpc>
                <a:spcPts val="4970"/>
              </a:lnSpc>
              <a:tabLst>
                <a:tab pos="2940685" algn="l"/>
              </a:tabLst>
            </a:pPr>
            <a:r>
              <a:rPr dirty="0"/>
              <a:t>but</a:t>
            </a:r>
            <a:r>
              <a:rPr spc="5" dirty="0"/>
              <a:t> </a:t>
            </a:r>
            <a:r>
              <a:rPr spc="-10" dirty="0"/>
              <a:t>disallows	</a:t>
            </a:r>
            <a:r>
              <a:rPr spc="-5" dirty="0"/>
              <a:t>the </a:t>
            </a:r>
            <a:r>
              <a:rPr spc="-15" dirty="0"/>
              <a:t>creation </a:t>
            </a:r>
            <a:r>
              <a:rPr dirty="0"/>
              <a:t>of </a:t>
            </a:r>
            <a:r>
              <a:rPr spc="-5" dirty="0"/>
              <a:t>instances </a:t>
            </a:r>
            <a:r>
              <a:rPr dirty="0"/>
              <a:t>of </a:t>
            </a:r>
            <a:r>
              <a:rPr spc="-5" dirty="0"/>
              <a:t>that</a:t>
            </a:r>
            <a:r>
              <a:rPr spc="-25" dirty="0"/>
              <a:t> </a:t>
            </a:r>
            <a:r>
              <a:rPr dirty="0"/>
              <a:t>class</a:t>
            </a:r>
          </a:p>
          <a:p>
            <a:pPr marL="184785">
              <a:lnSpc>
                <a:spcPts val="4920"/>
              </a:lnSpc>
              <a:spcBef>
                <a:spcPts val="2760"/>
              </a:spcBef>
            </a:pPr>
            <a:r>
              <a:rPr spc="-5" dirty="0">
                <a:latin typeface="Courier New"/>
                <a:cs typeface="Courier New"/>
              </a:rPr>
              <a:t>public class Mammal</a:t>
            </a:r>
            <a:r>
              <a:rPr spc="-25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{</a:t>
            </a:r>
          </a:p>
          <a:p>
            <a:pPr marL="824865">
              <a:lnSpc>
                <a:spcPts val="4800"/>
              </a:lnSpc>
            </a:pPr>
            <a:r>
              <a:rPr spc="-5" dirty="0">
                <a:latin typeface="Courier New"/>
                <a:cs typeface="Courier New"/>
              </a:rPr>
              <a:t>public Mammal(String s) </a:t>
            </a:r>
            <a:r>
              <a:rPr dirty="0">
                <a:latin typeface="Courier New"/>
                <a:cs typeface="Courier New"/>
              </a:rPr>
              <a:t>{ </a:t>
            </a:r>
            <a:r>
              <a:rPr spc="-5" dirty="0">
                <a:latin typeface="Courier New"/>
                <a:cs typeface="Courier New"/>
              </a:rPr>
              <a:t>...</a:t>
            </a:r>
            <a:r>
              <a:rPr spc="-80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}</a:t>
            </a:r>
          </a:p>
          <a:p>
            <a:pPr marL="184785">
              <a:lnSpc>
                <a:spcPts val="4850"/>
              </a:lnSpc>
            </a:pPr>
            <a:r>
              <a:rPr dirty="0">
                <a:latin typeface="Courier New"/>
                <a:cs typeface="Courier New"/>
              </a:rPr>
              <a:t>}</a:t>
            </a:r>
          </a:p>
          <a:p>
            <a:pPr marL="1487170">
              <a:lnSpc>
                <a:spcPts val="4970"/>
              </a:lnSpc>
            </a:pPr>
            <a:r>
              <a:rPr spc="-5" dirty="0">
                <a:latin typeface="Courier New"/>
                <a:cs typeface="Courier New"/>
              </a:rPr>
              <a:t>new Mammal(“some</a:t>
            </a:r>
            <a:r>
              <a:rPr spc="-35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string”)</a:t>
            </a:r>
          </a:p>
          <a:p>
            <a:pPr marL="824865" marR="221615" indent="-640715">
              <a:lnSpc>
                <a:spcPts val="4800"/>
              </a:lnSpc>
              <a:spcBef>
                <a:spcPts val="2470"/>
              </a:spcBef>
              <a:tabLst>
                <a:tab pos="5306060" algn="l"/>
              </a:tabLst>
            </a:pPr>
            <a:r>
              <a:rPr spc="-5" dirty="0">
                <a:latin typeface="Courier New"/>
                <a:cs typeface="Courier New"/>
              </a:rPr>
              <a:t>public</a:t>
            </a:r>
            <a:r>
              <a:rPr dirty="0">
                <a:latin typeface="Courier New"/>
                <a:cs typeface="Courier New"/>
              </a:rPr>
              <a:t> </a:t>
            </a:r>
            <a:r>
              <a:rPr dirty="0">
                <a:solidFill>
                  <a:srgbClr val="FF4013"/>
                </a:solidFill>
                <a:latin typeface="Courier New"/>
                <a:cs typeface="Courier New"/>
              </a:rPr>
              <a:t>abstract	</a:t>
            </a:r>
            <a:r>
              <a:rPr spc="-5" dirty="0">
                <a:latin typeface="Courier New"/>
                <a:cs typeface="Courier New"/>
              </a:rPr>
              <a:t>class Mammal </a:t>
            </a:r>
            <a:r>
              <a:rPr dirty="0">
                <a:latin typeface="Courier New"/>
                <a:cs typeface="Courier New"/>
              </a:rPr>
              <a:t>{  </a:t>
            </a:r>
            <a:r>
              <a:rPr spc="-5" dirty="0">
                <a:latin typeface="Courier New"/>
                <a:cs typeface="Courier New"/>
              </a:rPr>
              <a:t>public Mammal(String s) </a:t>
            </a:r>
            <a:r>
              <a:rPr dirty="0">
                <a:latin typeface="Courier New"/>
                <a:cs typeface="Courier New"/>
              </a:rPr>
              <a:t>{ </a:t>
            </a:r>
            <a:r>
              <a:rPr spc="-5" dirty="0">
                <a:latin typeface="Courier New"/>
                <a:cs typeface="Courier New"/>
              </a:rPr>
              <a:t>...</a:t>
            </a:r>
            <a:r>
              <a:rPr spc="-90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}</a:t>
            </a:r>
          </a:p>
          <a:p>
            <a:pPr marL="184785">
              <a:lnSpc>
                <a:spcPts val="4610"/>
              </a:lnSpc>
            </a:pPr>
            <a:r>
              <a:rPr dirty="0">
                <a:latin typeface="Courier New"/>
                <a:cs typeface="Courier New"/>
              </a:rPr>
              <a:t>}</a:t>
            </a:r>
          </a:p>
          <a:p>
            <a:pPr marL="1486535">
              <a:lnSpc>
                <a:spcPts val="4970"/>
              </a:lnSpc>
            </a:pPr>
            <a:r>
              <a:rPr spc="-5" dirty="0">
                <a:latin typeface="Courier New"/>
                <a:cs typeface="Courier New"/>
              </a:rPr>
              <a:t>new Mammal(“some</a:t>
            </a:r>
            <a:r>
              <a:rPr spc="-35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string”)</a:t>
            </a:r>
          </a:p>
          <a:p>
            <a:pPr algn="ctr">
              <a:lnSpc>
                <a:spcPct val="100000"/>
              </a:lnSpc>
              <a:spcBef>
                <a:spcPts val="1660"/>
              </a:spcBef>
            </a:pPr>
            <a:r>
              <a:rPr spc="-5" dirty="0">
                <a:solidFill>
                  <a:srgbClr val="FF4013"/>
                </a:solidFill>
              </a:rPr>
              <a:t>Does not</a:t>
            </a:r>
            <a:r>
              <a:rPr spc="-10" dirty="0">
                <a:solidFill>
                  <a:srgbClr val="FF4013"/>
                </a:solidFill>
              </a:rPr>
              <a:t> </a:t>
            </a:r>
            <a:r>
              <a:rPr spc="-5" dirty="0">
                <a:solidFill>
                  <a:srgbClr val="FF4013"/>
                </a:solidFill>
              </a:rPr>
              <a:t>compile</a:t>
            </a:r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00200" y="4305300"/>
            <a:ext cx="6089650" cy="2570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9600" indent="-571500">
              <a:lnSpc>
                <a:spcPts val="5040"/>
              </a:lnSpc>
              <a:buSzPct val="170238"/>
              <a:buChar char="•"/>
              <a:tabLst>
                <a:tab pos="609600" algn="l"/>
              </a:tabLst>
            </a:pPr>
            <a:r>
              <a:rPr sz="4200" dirty="0">
                <a:latin typeface="Courier New"/>
                <a:cs typeface="Courier New"/>
              </a:rPr>
              <a:t>AbstractBase.java</a:t>
            </a:r>
            <a:endParaRPr sz="4200">
              <a:latin typeface="Courier New"/>
              <a:cs typeface="Courier New"/>
            </a:endParaRPr>
          </a:p>
          <a:p>
            <a:pPr marL="609600" indent="-571500">
              <a:lnSpc>
                <a:spcPts val="7200"/>
              </a:lnSpc>
              <a:buSzPct val="170238"/>
              <a:buChar char="•"/>
              <a:tabLst>
                <a:tab pos="609600" algn="l"/>
              </a:tabLst>
            </a:pPr>
            <a:r>
              <a:rPr sz="4200" dirty="0">
                <a:latin typeface="Courier New"/>
                <a:cs typeface="Courier New"/>
              </a:rPr>
              <a:t>AbstractSub.java</a:t>
            </a:r>
            <a:endParaRPr sz="4200">
              <a:latin typeface="Courier New"/>
              <a:cs typeface="Courier New"/>
            </a:endParaRPr>
          </a:p>
          <a:p>
            <a:pPr marL="609600" indent="-571500">
              <a:lnSpc>
                <a:spcPts val="7890"/>
              </a:lnSpc>
              <a:buSzPct val="170238"/>
              <a:buChar char="•"/>
              <a:tabLst>
                <a:tab pos="609600" algn="l"/>
              </a:tabLst>
            </a:pPr>
            <a:r>
              <a:rPr sz="4200" dirty="0">
                <a:latin typeface="Courier New"/>
                <a:cs typeface="Courier New"/>
              </a:rPr>
              <a:t>AbstractMain.java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Example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50171" y="762000"/>
            <a:ext cx="330517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Outline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00200" y="4305300"/>
            <a:ext cx="7900670" cy="267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09600" indent="-571500">
              <a:lnSpc>
                <a:spcPct val="100000"/>
              </a:lnSpc>
              <a:spcBef>
                <a:spcPts val="100"/>
              </a:spcBef>
              <a:buSzPct val="170238"/>
              <a:buFont typeface="Gill Sans MT"/>
              <a:buChar char="•"/>
              <a:tabLst>
                <a:tab pos="609600" algn="l"/>
              </a:tabLst>
            </a:pPr>
            <a:r>
              <a:rPr sz="4200" dirty="0">
                <a:latin typeface="Courier New"/>
                <a:cs typeface="Courier New"/>
              </a:rPr>
              <a:t>super</a:t>
            </a:r>
            <a:r>
              <a:rPr sz="4200" spc="-1365" dirty="0">
                <a:latin typeface="Courier New"/>
                <a:cs typeface="Courier New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in methods</a:t>
            </a:r>
            <a:endParaRPr sz="4200">
              <a:latin typeface="Gill Sans MT"/>
              <a:cs typeface="Gill Sans MT"/>
            </a:endParaRPr>
          </a:p>
          <a:p>
            <a:pPr marL="609600" indent="-571500">
              <a:lnSpc>
                <a:spcPct val="100000"/>
              </a:lnSpc>
              <a:spcBef>
                <a:spcPts val="2560"/>
              </a:spcBef>
              <a:buSzPct val="170238"/>
              <a:buFont typeface="Gill Sans MT"/>
              <a:buChar char="•"/>
              <a:tabLst>
                <a:tab pos="609600" algn="l"/>
              </a:tabLst>
            </a:pPr>
            <a:r>
              <a:rPr sz="4200" dirty="0">
                <a:latin typeface="Courier New"/>
                <a:cs typeface="Courier New"/>
              </a:rPr>
              <a:t>abstract</a:t>
            </a:r>
            <a:r>
              <a:rPr sz="4200" spc="-1430" dirty="0">
                <a:latin typeface="Courier New"/>
                <a:cs typeface="Courier New"/>
              </a:rPr>
              <a:t> </a:t>
            </a:r>
            <a:r>
              <a:rPr sz="4200" dirty="0">
                <a:latin typeface="Gill Sans MT"/>
                <a:cs typeface="Gill Sans MT"/>
              </a:rPr>
              <a:t>Classes and </a:t>
            </a:r>
            <a:r>
              <a:rPr sz="4200" spc="-5" dirty="0">
                <a:latin typeface="Gill Sans MT"/>
                <a:cs typeface="Gill Sans MT"/>
              </a:rPr>
              <a:t>Methods</a:t>
            </a:r>
            <a:endParaRPr sz="4200">
              <a:latin typeface="Gill Sans MT"/>
              <a:cs typeface="Gill Sans MT"/>
            </a:endParaRPr>
          </a:p>
          <a:p>
            <a:pPr marL="609600" indent="-571500">
              <a:lnSpc>
                <a:spcPct val="100000"/>
              </a:lnSpc>
              <a:spcBef>
                <a:spcPts val="2560"/>
              </a:spcBef>
              <a:buSzPct val="170238"/>
              <a:buChar char="•"/>
              <a:tabLst>
                <a:tab pos="609600" algn="l"/>
              </a:tabLst>
            </a:pPr>
            <a:r>
              <a:rPr sz="4200" spc="-15" dirty="0">
                <a:latin typeface="Gill Sans MT"/>
                <a:cs typeface="Gill Sans MT"/>
              </a:rPr>
              <a:t>Polymorphism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92935" y="178470"/>
            <a:ext cx="9218930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7200" dirty="0">
                <a:latin typeface="Courier New"/>
                <a:cs typeface="Courier New"/>
              </a:rPr>
              <a:t>abstract</a:t>
            </a:r>
            <a:r>
              <a:rPr sz="7200" spc="-2780" dirty="0">
                <a:latin typeface="Courier New"/>
                <a:cs typeface="Courier New"/>
              </a:rPr>
              <a:t> </a:t>
            </a:r>
            <a:r>
              <a:rPr sz="7200" spc="-5" dirty="0"/>
              <a:t>Methods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12900" y="1562100"/>
            <a:ext cx="9931400" cy="3294379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596900" marR="17780" indent="-571500">
              <a:lnSpc>
                <a:spcPts val="5200"/>
              </a:lnSpc>
              <a:spcBef>
                <a:spcPts val="140"/>
              </a:spcBef>
              <a:buSzPct val="170238"/>
              <a:buChar char="•"/>
              <a:tabLst>
                <a:tab pos="596900" algn="l"/>
                <a:tab pos="2332990" algn="l"/>
                <a:tab pos="2632075" algn="l"/>
                <a:tab pos="9383395" algn="l"/>
              </a:tabLst>
            </a:pPr>
            <a:r>
              <a:rPr sz="4200" dirty="0">
                <a:latin typeface="Gill Sans MT"/>
                <a:cs typeface="Gill Sans MT"/>
              </a:rPr>
              <a:t>Meth</a:t>
            </a:r>
            <a:r>
              <a:rPr sz="4200" spc="-5" dirty="0">
                <a:latin typeface="Gill Sans MT"/>
                <a:cs typeface="Gill Sans MT"/>
              </a:rPr>
              <a:t>o</a:t>
            </a:r>
            <a:r>
              <a:rPr sz="4200" dirty="0">
                <a:latin typeface="Gill Sans MT"/>
                <a:cs typeface="Gill Sans MT"/>
              </a:rPr>
              <a:t>ds	of </a:t>
            </a:r>
            <a:r>
              <a:rPr sz="4200" dirty="0">
                <a:latin typeface="Courier New"/>
                <a:cs typeface="Courier New"/>
              </a:rPr>
              <a:t>abstract</a:t>
            </a:r>
            <a:r>
              <a:rPr sz="4200" spc="-1355" dirty="0">
                <a:latin typeface="Courier New"/>
                <a:cs typeface="Courier New"/>
              </a:rPr>
              <a:t> </a:t>
            </a:r>
            <a:r>
              <a:rPr sz="4200" dirty="0">
                <a:latin typeface="Gill Sans MT"/>
                <a:cs typeface="Gill Sans MT"/>
              </a:rPr>
              <a:t>classes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c</a:t>
            </a:r>
            <a:r>
              <a:rPr sz="4200" spc="-5" dirty="0">
                <a:latin typeface="Gill Sans MT"/>
                <a:cs typeface="Gill Sans MT"/>
              </a:rPr>
              <a:t>a</a:t>
            </a:r>
            <a:r>
              <a:rPr sz="4200" dirty="0">
                <a:latin typeface="Gill Sans MT"/>
                <a:cs typeface="Gill Sans MT"/>
              </a:rPr>
              <a:t>n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a</a:t>
            </a:r>
            <a:r>
              <a:rPr sz="4200" spc="-5" dirty="0">
                <a:latin typeface="Gill Sans MT"/>
                <a:cs typeface="Gill Sans MT"/>
              </a:rPr>
              <a:t>l</a:t>
            </a:r>
            <a:r>
              <a:rPr sz="4200" dirty="0">
                <a:latin typeface="Gill Sans MT"/>
                <a:cs typeface="Gill Sans MT"/>
              </a:rPr>
              <a:t>so	be  </a:t>
            </a:r>
            <a:r>
              <a:rPr sz="4200" spc="15" dirty="0">
                <a:latin typeface="Gill Sans MT"/>
                <a:cs typeface="Gill Sans MT"/>
              </a:rPr>
              <a:t>defined	</a:t>
            </a:r>
            <a:r>
              <a:rPr sz="4200" dirty="0">
                <a:latin typeface="Courier New"/>
                <a:cs typeface="Courier New"/>
              </a:rPr>
              <a:t>abstract</a:t>
            </a:r>
            <a:endParaRPr sz="4200">
              <a:latin typeface="Courier New"/>
              <a:cs typeface="Courier New"/>
            </a:endParaRPr>
          </a:p>
          <a:p>
            <a:pPr marL="1485900" lvl="1" indent="-571500">
              <a:lnSpc>
                <a:spcPct val="100000"/>
              </a:lnSpc>
              <a:spcBef>
                <a:spcPts val="2360"/>
              </a:spcBef>
              <a:buSzPct val="170238"/>
              <a:buChar char="•"/>
              <a:tabLst>
                <a:tab pos="1485900" algn="l"/>
                <a:tab pos="2170430" algn="l"/>
              </a:tabLst>
            </a:pPr>
            <a:r>
              <a:rPr sz="4200" spc="-315" dirty="0">
                <a:latin typeface="Gill Sans MT"/>
                <a:cs typeface="Gill Sans MT"/>
              </a:rPr>
              <a:t>To	</a:t>
            </a:r>
            <a:r>
              <a:rPr sz="4200" dirty="0">
                <a:latin typeface="Gill Sans MT"/>
                <a:cs typeface="Gill Sans MT"/>
              </a:rPr>
              <a:t>be </a:t>
            </a:r>
            <a:r>
              <a:rPr sz="4200" spc="-25" dirty="0">
                <a:latin typeface="Gill Sans MT"/>
                <a:cs typeface="Gill Sans MT"/>
              </a:rPr>
              <a:t>overridden</a:t>
            </a:r>
            <a:r>
              <a:rPr sz="4200" spc="-1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later</a:t>
            </a:r>
            <a:endParaRPr sz="4200">
              <a:latin typeface="Gill Sans MT"/>
              <a:cs typeface="Gill Sans MT"/>
            </a:endParaRPr>
          </a:p>
          <a:p>
            <a:pPr marL="596900" indent="-571500">
              <a:lnSpc>
                <a:spcPct val="100000"/>
              </a:lnSpc>
              <a:spcBef>
                <a:spcPts val="2260"/>
              </a:spcBef>
              <a:buSzPct val="170238"/>
              <a:buFont typeface="Gill Sans MT"/>
              <a:buChar char="•"/>
              <a:tabLst>
                <a:tab pos="596900" algn="l"/>
                <a:tab pos="5335905" algn="l"/>
              </a:tabLst>
            </a:pPr>
            <a:r>
              <a:rPr sz="4200" dirty="0">
                <a:latin typeface="Courier New"/>
                <a:cs typeface="Courier New"/>
              </a:rPr>
              <a:t>abstract</a:t>
            </a:r>
            <a:r>
              <a:rPr sz="4200" spc="-1340" dirty="0">
                <a:latin typeface="Courier New"/>
                <a:cs typeface="Courier New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methods	</a:t>
            </a:r>
            <a:r>
              <a:rPr sz="4200" spc="-60" dirty="0">
                <a:latin typeface="Gill Sans MT"/>
                <a:cs typeface="Gill Sans MT"/>
              </a:rPr>
              <a:t>have </a:t>
            </a:r>
            <a:r>
              <a:rPr sz="4200" dirty="0">
                <a:latin typeface="Gill Sans MT"/>
                <a:cs typeface="Gill Sans MT"/>
              </a:rPr>
              <a:t>no</a:t>
            </a:r>
            <a:r>
              <a:rPr sz="4200" spc="3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bodies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92935" y="128270"/>
            <a:ext cx="9218930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7200" dirty="0">
                <a:latin typeface="Courier New"/>
                <a:cs typeface="Courier New"/>
              </a:rPr>
              <a:t>abstract</a:t>
            </a:r>
            <a:r>
              <a:rPr sz="7200" spc="-2780" dirty="0">
                <a:latin typeface="Courier New"/>
                <a:cs typeface="Courier New"/>
              </a:rPr>
              <a:t> </a:t>
            </a:r>
            <a:r>
              <a:rPr sz="7200" spc="-5" dirty="0"/>
              <a:t>Methods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4876644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68400" y="1562100"/>
            <a:ext cx="10613390" cy="52565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041400" marR="254635" indent="-571500">
              <a:lnSpc>
                <a:spcPts val="5200"/>
              </a:lnSpc>
              <a:spcBef>
                <a:spcPts val="140"/>
              </a:spcBef>
              <a:buSzPct val="170238"/>
              <a:buChar char="•"/>
              <a:tabLst>
                <a:tab pos="1041400" algn="l"/>
                <a:tab pos="2777490" algn="l"/>
                <a:tab pos="3076575" algn="l"/>
                <a:tab pos="9827895" algn="l"/>
              </a:tabLst>
            </a:pPr>
            <a:r>
              <a:rPr sz="4200" dirty="0">
                <a:latin typeface="Gill Sans MT"/>
                <a:cs typeface="Gill Sans MT"/>
              </a:rPr>
              <a:t>Meth</a:t>
            </a:r>
            <a:r>
              <a:rPr sz="4200" spc="-5" dirty="0">
                <a:latin typeface="Gill Sans MT"/>
                <a:cs typeface="Gill Sans MT"/>
              </a:rPr>
              <a:t>o</a:t>
            </a:r>
            <a:r>
              <a:rPr sz="4200" dirty="0">
                <a:latin typeface="Gill Sans MT"/>
                <a:cs typeface="Gill Sans MT"/>
              </a:rPr>
              <a:t>ds	of </a:t>
            </a:r>
            <a:r>
              <a:rPr sz="4200" dirty="0">
                <a:latin typeface="Courier New"/>
                <a:cs typeface="Courier New"/>
              </a:rPr>
              <a:t>abstract</a:t>
            </a:r>
            <a:r>
              <a:rPr sz="4200" spc="-1355" dirty="0">
                <a:latin typeface="Courier New"/>
                <a:cs typeface="Courier New"/>
              </a:rPr>
              <a:t> </a:t>
            </a:r>
            <a:r>
              <a:rPr sz="4200" dirty="0">
                <a:latin typeface="Gill Sans MT"/>
                <a:cs typeface="Gill Sans MT"/>
              </a:rPr>
              <a:t>classes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c</a:t>
            </a:r>
            <a:r>
              <a:rPr sz="4200" spc="-5" dirty="0">
                <a:latin typeface="Gill Sans MT"/>
                <a:cs typeface="Gill Sans MT"/>
              </a:rPr>
              <a:t>a</a:t>
            </a:r>
            <a:r>
              <a:rPr sz="4200" dirty="0">
                <a:latin typeface="Gill Sans MT"/>
                <a:cs typeface="Gill Sans MT"/>
              </a:rPr>
              <a:t>n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a</a:t>
            </a:r>
            <a:r>
              <a:rPr sz="4200" spc="-5" dirty="0">
                <a:latin typeface="Gill Sans MT"/>
                <a:cs typeface="Gill Sans MT"/>
              </a:rPr>
              <a:t>l</a:t>
            </a:r>
            <a:r>
              <a:rPr sz="4200" dirty="0">
                <a:latin typeface="Gill Sans MT"/>
                <a:cs typeface="Gill Sans MT"/>
              </a:rPr>
              <a:t>so	be  </a:t>
            </a:r>
            <a:r>
              <a:rPr sz="4200" spc="15" dirty="0">
                <a:latin typeface="Gill Sans MT"/>
                <a:cs typeface="Gill Sans MT"/>
              </a:rPr>
              <a:t>defined	</a:t>
            </a:r>
            <a:r>
              <a:rPr sz="4200" dirty="0">
                <a:latin typeface="Courier New"/>
                <a:cs typeface="Courier New"/>
              </a:rPr>
              <a:t>abstract</a:t>
            </a:r>
            <a:endParaRPr sz="4200">
              <a:latin typeface="Courier New"/>
              <a:cs typeface="Courier New"/>
            </a:endParaRPr>
          </a:p>
          <a:p>
            <a:pPr marL="1930400" lvl="1" indent="-571500">
              <a:lnSpc>
                <a:spcPct val="100000"/>
              </a:lnSpc>
              <a:spcBef>
                <a:spcPts val="2360"/>
              </a:spcBef>
              <a:buSzPct val="170238"/>
              <a:buChar char="•"/>
              <a:tabLst>
                <a:tab pos="1930400" algn="l"/>
                <a:tab pos="2614930" algn="l"/>
              </a:tabLst>
            </a:pPr>
            <a:r>
              <a:rPr sz="4200" spc="-315" dirty="0">
                <a:latin typeface="Gill Sans MT"/>
                <a:cs typeface="Gill Sans MT"/>
              </a:rPr>
              <a:t>To	</a:t>
            </a:r>
            <a:r>
              <a:rPr sz="4200" dirty="0">
                <a:latin typeface="Gill Sans MT"/>
                <a:cs typeface="Gill Sans MT"/>
              </a:rPr>
              <a:t>be </a:t>
            </a:r>
            <a:r>
              <a:rPr sz="4200" spc="-25" dirty="0">
                <a:latin typeface="Gill Sans MT"/>
                <a:cs typeface="Gill Sans MT"/>
              </a:rPr>
              <a:t>overridden</a:t>
            </a:r>
            <a:r>
              <a:rPr sz="4200" spc="-1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later</a:t>
            </a:r>
            <a:endParaRPr sz="4200">
              <a:latin typeface="Gill Sans MT"/>
              <a:cs typeface="Gill Sans MT"/>
            </a:endParaRPr>
          </a:p>
          <a:p>
            <a:pPr marL="1041400" indent="-571500">
              <a:lnSpc>
                <a:spcPct val="100000"/>
              </a:lnSpc>
              <a:spcBef>
                <a:spcPts val="2260"/>
              </a:spcBef>
              <a:buSzPct val="170238"/>
              <a:buFont typeface="Gill Sans MT"/>
              <a:buChar char="•"/>
              <a:tabLst>
                <a:tab pos="1041400" algn="l"/>
                <a:tab pos="5780405" algn="l"/>
              </a:tabLst>
            </a:pPr>
            <a:r>
              <a:rPr sz="4200" dirty="0">
                <a:latin typeface="Courier New"/>
                <a:cs typeface="Courier New"/>
              </a:rPr>
              <a:t>abstract</a:t>
            </a:r>
            <a:r>
              <a:rPr sz="4200" spc="-1340" dirty="0">
                <a:latin typeface="Courier New"/>
                <a:cs typeface="Courier New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methods	</a:t>
            </a:r>
            <a:r>
              <a:rPr sz="4200" spc="-60" dirty="0">
                <a:latin typeface="Gill Sans MT"/>
                <a:cs typeface="Gill Sans MT"/>
              </a:rPr>
              <a:t>have </a:t>
            </a:r>
            <a:r>
              <a:rPr sz="4200" dirty="0">
                <a:latin typeface="Gill Sans MT"/>
                <a:cs typeface="Gill Sans MT"/>
              </a:rPr>
              <a:t>no</a:t>
            </a:r>
            <a:r>
              <a:rPr sz="4200" spc="3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bodies</a:t>
            </a:r>
            <a:endParaRPr sz="4200">
              <a:latin typeface="Gill Sans MT"/>
              <a:cs typeface="Gill Sans MT"/>
            </a:endParaRPr>
          </a:p>
          <a:p>
            <a:pPr marL="665480" marR="17780" indent="-640715">
              <a:lnSpc>
                <a:spcPts val="4800"/>
              </a:lnSpc>
              <a:spcBef>
                <a:spcPts val="1770"/>
              </a:spcBef>
            </a:pPr>
            <a:r>
              <a:rPr sz="4200" spc="-5" dirty="0">
                <a:latin typeface="Courier New"/>
                <a:cs typeface="Courier New"/>
              </a:rPr>
              <a:t>public abstract class Abstract </a:t>
            </a:r>
            <a:r>
              <a:rPr sz="4200" dirty="0">
                <a:latin typeface="Courier New"/>
                <a:cs typeface="Courier New"/>
              </a:rPr>
              <a:t>{  </a:t>
            </a:r>
            <a:r>
              <a:rPr sz="4200" spc="-5" dirty="0">
                <a:latin typeface="Courier New"/>
                <a:cs typeface="Courier New"/>
              </a:rPr>
              <a:t>public abstract int</a:t>
            </a:r>
            <a:r>
              <a:rPr sz="4200" spc="-9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getValue();</a:t>
            </a:r>
            <a:endParaRPr sz="4200">
              <a:latin typeface="Courier New"/>
              <a:cs typeface="Courier New"/>
            </a:endParaRPr>
          </a:p>
          <a:p>
            <a:pPr marL="25400">
              <a:lnSpc>
                <a:spcPts val="4680"/>
              </a:lnSpc>
            </a:pPr>
            <a:r>
              <a:rPr sz="4200" dirty="0">
                <a:latin typeface="Courier New"/>
                <a:cs typeface="Courier New"/>
              </a:rPr>
              <a:t>}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92935" y="188027"/>
            <a:ext cx="9218930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7200" dirty="0">
                <a:latin typeface="Courier New"/>
                <a:cs typeface="Courier New"/>
              </a:rPr>
              <a:t>abstract</a:t>
            </a:r>
            <a:r>
              <a:rPr sz="7200" spc="-2780" dirty="0">
                <a:latin typeface="Courier New"/>
                <a:cs typeface="Courier New"/>
              </a:rPr>
              <a:t> </a:t>
            </a:r>
            <a:r>
              <a:rPr sz="7200" spc="-5" dirty="0"/>
              <a:t>Methods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4876644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68400" y="1562100"/>
            <a:ext cx="10613390" cy="52565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041400" marR="254635" indent="-571500">
              <a:lnSpc>
                <a:spcPts val="5200"/>
              </a:lnSpc>
              <a:spcBef>
                <a:spcPts val="140"/>
              </a:spcBef>
              <a:buSzPct val="170238"/>
              <a:buChar char="•"/>
              <a:tabLst>
                <a:tab pos="1041400" algn="l"/>
                <a:tab pos="2777490" algn="l"/>
                <a:tab pos="3076575" algn="l"/>
                <a:tab pos="9827895" algn="l"/>
              </a:tabLst>
            </a:pPr>
            <a:r>
              <a:rPr sz="4200" dirty="0">
                <a:latin typeface="Gill Sans MT"/>
                <a:cs typeface="Gill Sans MT"/>
              </a:rPr>
              <a:t>Meth</a:t>
            </a:r>
            <a:r>
              <a:rPr sz="4200" spc="-5" dirty="0">
                <a:latin typeface="Gill Sans MT"/>
                <a:cs typeface="Gill Sans MT"/>
              </a:rPr>
              <a:t>o</a:t>
            </a:r>
            <a:r>
              <a:rPr sz="4200" dirty="0">
                <a:latin typeface="Gill Sans MT"/>
                <a:cs typeface="Gill Sans MT"/>
              </a:rPr>
              <a:t>ds	of </a:t>
            </a:r>
            <a:r>
              <a:rPr sz="4200" dirty="0">
                <a:latin typeface="Courier New"/>
                <a:cs typeface="Courier New"/>
              </a:rPr>
              <a:t>abstract</a:t>
            </a:r>
            <a:r>
              <a:rPr sz="4200" spc="-1355" dirty="0">
                <a:latin typeface="Courier New"/>
                <a:cs typeface="Courier New"/>
              </a:rPr>
              <a:t> </a:t>
            </a:r>
            <a:r>
              <a:rPr sz="4200" dirty="0">
                <a:latin typeface="Gill Sans MT"/>
                <a:cs typeface="Gill Sans MT"/>
              </a:rPr>
              <a:t>classes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c</a:t>
            </a:r>
            <a:r>
              <a:rPr sz="4200" spc="-5" dirty="0">
                <a:latin typeface="Gill Sans MT"/>
                <a:cs typeface="Gill Sans MT"/>
              </a:rPr>
              <a:t>a</a:t>
            </a:r>
            <a:r>
              <a:rPr sz="4200" dirty="0">
                <a:latin typeface="Gill Sans MT"/>
                <a:cs typeface="Gill Sans MT"/>
              </a:rPr>
              <a:t>n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a</a:t>
            </a:r>
            <a:r>
              <a:rPr sz="4200" spc="-5" dirty="0">
                <a:latin typeface="Gill Sans MT"/>
                <a:cs typeface="Gill Sans MT"/>
              </a:rPr>
              <a:t>l</a:t>
            </a:r>
            <a:r>
              <a:rPr sz="4200" dirty="0">
                <a:latin typeface="Gill Sans MT"/>
                <a:cs typeface="Gill Sans MT"/>
              </a:rPr>
              <a:t>so	be  </a:t>
            </a:r>
            <a:r>
              <a:rPr sz="4200" spc="15" dirty="0">
                <a:latin typeface="Gill Sans MT"/>
                <a:cs typeface="Gill Sans MT"/>
              </a:rPr>
              <a:t>defined	</a:t>
            </a:r>
            <a:r>
              <a:rPr sz="4200" dirty="0">
                <a:latin typeface="Courier New"/>
                <a:cs typeface="Courier New"/>
              </a:rPr>
              <a:t>abstract</a:t>
            </a:r>
            <a:endParaRPr sz="4200">
              <a:latin typeface="Courier New"/>
              <a:cs typeface="Courier New"/>
            </a:endParaRPr>
          </a:p>
          <a:p>
            <a:pPr marL="1930400" lvl="1" indent="-571500">
              <a:lnSpc>
                <a:spcPct val="100000"/>
              </a:lnSpc>
              <a:spcBef>
                <a:spcPts val="2360"/>
              </a:spcBef>
              <a:buSzPct val="170238"/>
              <a:buChar char="•"/>
              <a:tabLst>
                <a:tab pos="1930400" algn="l"/>
                <a:tab pos="2614930" algn="l"/>
              </a:tabLst>
            </a:pPr>
            <a:r>
              <a:rPr sz="4200" spc="-315" dirty="0">
                <a:latin typeface="Gill Sans MT"/>
                <a:cs typeface="Gill Sans MT"/>
              </a:rPr>
              <a:t>To	</a:t>
            </a:r>
            <a:r>
              <a:rPr sz="4200" dirty="0">
                <a:latin typeface="Gill Sans MT"/>
                <a:cs typeface="Gill Sans MT"/>
              </a:rPr>
              <a:t>be </a:t>
            </a:r>
            <a:r>
              <a:rPr sz="4200" spc="-25" dirty="0">
                <a:latin typeface="Gill Sans MT"/>
                <a:cs typeface="Gill Sans MT"/>
              </a:rPr>
              <a:t>overridden</a:t>
            </a:r>
            <a:r>
              <a:rPr sz="4200" spc="-1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later</a:t>
            </a:r>
            <a:endParaRPr sz="4200">
              <a:latin typeface="Gill Sans MT"/>
              <a:cs typeface="Gill Sans MT"/>
            </a:endParaRPr>
          </a:p>
          <a:p>
            <a:pPr marL="1041400" indent="-571500">
              <a:lnSpc>
                <a:spcPct val="100000"/>
              </a:lnSpc>
              <a:spcBef>
                <a:spcPts val="2260"/>
              </a:spcBef>
              <a:buSzPct val="170238"/>
              <a:buFont typeface="Gill Sans MT"/>
              <a:buChar char="•"/>
              <a:tabLst>
                <a:tab pos="1041400" algn="l"/>
                <a:tab pos="5780405" algn="l"/>
              </a:tabLst>
            </a:pPr>
            <a:r>
              <a:rPr sz="4200" dirty="0">
                <a:latin typeface="Courier New"/>
                <a:cs typeface="Courier New"/>
              </a:rPr>
              <a:t>abstract</a:t>
            </a:r>
            <a:r>
              <a:rPr sz="4200" spc="-1340" dirty="0">
                <a:latin typeface="Courier New"/>
                <a:cs typeface="Courier New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methods	</a:t>
            </a:r>
            <a:r>
              <a:rPr sz="4200" spc="-60" dirty="0">
                <a:latin typeface="Gill Sans MT"/>
                <a:cs typeface="Gill Sans MT"/>
              </a:rPr>
              <a:t>have </a:t>
            </a:r>
            <a:r>
              <a:rPr sz="4200" dirty="0">
                <a:latin typeface="Gill Sans MT"/>
                <a:cs typeface="Gill Sans MT"/>
              </a:rPr>
              <a:t>no</a:t>
            </a:r>
            <a:r>
              <a:rPr sz="4200" spc="3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bodies</a:t>
            </a:r>
            <a:endParaRPr sz="4200">
              <a:latin typeface="Gill Sans MT"/>
              <a:cs typeface="Gill Sans MT"/>
            </a:endParaRPr>
          </a:p>
          <a:p>
            <a:pPr marL="665480" marR="17780" indent="-640715">
              <a:lnSpc>
                <a:spcPts val="4800"/>
              </a:lnSpc>
              <a:spcBef>
                <a:spcPts val="1770"/>
              </a:spcBef>
            </a:pPr>
            <a:r>
              <a:rPr sz="4200" spc="-5" dirty="0">
                <a:latin typeface="Courier New"/>
                <a:cs typeface="Courier New"/>
              </a:rPr>
              <a:t>public abstract class Abstract </a:t>
            </a:r>
            <a:r>
              <a:rPr sz="4200" dirty="0">
                <a:latin typeface="Courier New"/>
                <a:cs typeface="Courier New"/>
              </a:rPr>
              <a:t>{  </a:t>
            </a:r>
            <a:r>
              <a:rPr sz="4200" spc="-5" dirty="0">
                <a:latin typeface="Courier New"/>
                <a:cs typeface="Courier New"/>
              </a:rPr>
              <a:t>public abstract int</a:t>
            </a:r>
            <a:r>
              <a:rPr sz="4200" spc="-9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getValue();</a:t>
            </a:r>
            <a:endParaRPr sz="4200">
              <a:latin typeface="Courier New"/>
              <a:cs typeface="Courier New"/>
            </a:endParaRPr>
          </a:p>
          <a:p>
            <a:pPr marL="25400">
              <a:lnSpc>
                <a:spcPts val="4680"/>
              </a:lnSpc>
            </a:pPr>
            <a:r>
              <a:rPr sz="4200" dirty="0">
                <a:latin typeface="Courier New"/>
                <a:cs typeface="Courier New"/>
              </a:rPr>
              <a:t>}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7023204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6452219"/>
              </p:ext>
            </p:extLst>
          </p:nvPr>
        </p:nvGraphicFramePr>
        <p:xfrm>
          <a:off x="425450" y="7214034"/>
          <a:ext cx="12325350" cy="18234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746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4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820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83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988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216521">
                <a:tc>
                  <a:txBody>
                    <a:bodyPr/>
                    <a:lstStyle/>
                    <a:p>
                      <a:pPr marR="152400" algn="r">
                        <a:lnSpc>
                          <a:spcPts val="4215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public</a:t>
                      </a:r>
                      <a:r>
                        <a:rPr sz="4200" spc="-10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4200" spc="-5" dirty="0">
                          <a:latin typeface="Courier New"/>
                          <a:cs typeface="Courier New"/>
                        </a:rPr>
                        <a:t>class</a:t>
                      </a:r>
                      <a:endParaRPr sz="4200">
                        <a:latin typeface="Courier New"/>
                        <a:cs typeface="Courier New"/>
                      </a:endParaRPr>
                    </a:p>
                    <a:p>
                      <a:pPr marR="151765" algn="r">
                        <a:lnSpc>
                          <a:spcPts val="4920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public</a:t>
                      </a:r>
                      <a:r>
                        <a:rPr sz="4200" spc="-10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4200" spc="-5" dirty="0">
                          <a:latin typeface="Courier New"/>
                          <a:cs typeface="Courier New"/>
                        </a:rPr>
                        <a:t>int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9385">
                        <a:lnSpc>
                          <a:spcPts val="4215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Sub</a:t>
                      </a:r>
                      <a:r>
                        <a:rPr sz="4200" spc="-10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4200" spc="-5" dirty="0">
                          <a:latin typeface="Courier New"/>
                          <a:cs typeface="Courier New"/>
                        </a:rPr>
                        <a:t>extends</a:t>
                      </a:r>
                      <a:endParaRPr sz="4200">
                        <a:latin typeface="Courier New"/>
                        <a:cs typeface="Courier New"/>
                      </a:endParaRPr>
                    </a:p>
                    <a:p>
                      <a:pPr marL="160020">
                        <a:lnSpc>
                          <a:spcPts val="4920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getValue()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20040">
                        <a:lnSpc>
                          <a:spcPts val="4215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Abstract</a:t>
                      </a:r>
                      <a:endParaRPr sz="4200" dirty="0">
                        <a:latin typeface="Courier New"/>
                        <a:cs typeface="Courier New"/>
                      </a:endParaRPr>
                    </a:p>
                    <a:p>
                      <a:pPr>
                        <a:lnSpc>
                          <a:spcPts val="4920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{</a:t>
                      </a:r>
                      <a:r>
                        <a:rPr sz="4200" spc="-5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4200" spc="-5" dirty="0">
                          <a:latin typeface="Courier New"/>
                          <a:cs typeface="Courier New"/>
                        </a:rPr>
                        <a:t>return</a:t>
                      </a:r>
                      <a:endParaRPr sz="42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52400" algn="r">
                        <a:lnSpc>
                          <a:spcPts val="4215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{</a:t>
                      </a:r>
                      <a:endParaRPr sz="4200">
                        <a:latin typeface="Courier New"/>
                        <a:cs typeface="Courier New"/>
                      </a:endParaRPr>
                    </a:p>
                    <a:p>
                      <a:pPr marR="152400" algn="r">
                        <a:lnSpc>
                          <a:spcPts val="4920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5;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0020">
                        <a:lnSpc>
                          <a:spcPct val="100000"/>
                        </a:lnSpc>
                        <a:spcBef>
                          <a:spcPts val="4095"/>
                        </a:spcBef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}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520065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6921">
                <a:tc>
                  <a:txBody>
                    <a:bodyPr/>
                    <a:lstStyle/>
                    <a:p>
                      <a:pPr marL="31750">
                        <a:lnSpc>
                          <a:spcPts val="4360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}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object 7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00200" y="4305300"/>
            <a:ext cx="8330565" cy="2570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9600" indent="-571500">
              <a:lnSpc>
                <a:spcPts val="5040"/>
              </a:lnSpc>
              <a:buSzPct val="170238"/>
              <a:buChar char="•"/>
              <a:tabLst>
                <a:tab pos="609600" algn="l"/>
              </a:tabLst>
            </a:pPr>
            <a:r>
              <a:rPr sz="4200" dirty="0">
                <a:latin typeface="Courier New"/>
                <a:cs typeface="Courier New"/>
              </a:rPr>
              <a:t>ArithmeticOperation.java</a:t>
            </a:r>
            <a:endParaRPr sz="4200">
              <a:latin typeface="Courier New"/>
              <a:cs typeface="Courier New"/>
            </a:endParaRPr>
          </a:p>
          <a:p>
            <a:pPr marL="609600" indent="-571500">
              <a:lnSpc>
                <a:spcPts val="7200"/>
              </a:lnSpc>
              <a:buSzPct val="170238"/>
              <a:buChar char="•"/>
              <a:tabLst>
                <a:tab pos="609600" algn="l"/>
              </a:tabLst>
            </a:pPr>
            <a:r>
              <a:rPr sz="4200" dirty="0">
                <a:latin typeface="Courier New"/>
                <a:cs typeface="Courier New"/>
              </a:rPr>
              <a:t>Add.java</a:t>
            </a:r>
            <a:endParaRPr sz="4200">
              <a:latin typeface="Courier New"/>
              <a:cs typeface="Courier New"/>
            </a:endParaRPr>
          </a:p>
          <a:p>
            <a:pPr marL="609600" indent="-571500">
              <a:lnSpc>
                <a:spcPts val="7890"/>
              </a:lnSpc>
              <a:buSzPct val="170238"/>
              <a:buChar char="•"/>
              <a:tabLst>
                <a:tab pos="609600" algn="l"/>
              </a:tabLst>
            </a:pPr>
            <a:r>
              <a:rPr sz="4200" dirty="0">
                <a:latin typeface="Courier New"/>
                <a:cs typeface="Courier New"/>
              </a:rPr>
              <a:t>Subtract.java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07804" y="4165600"/>
            <a:ext cx="618998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10" dirty="0"/>
              <a:t>P</a:t>
            </a:r>
            <a:r>
              <a:rPr dirty="0"/>
              <a:t>o</a:t>
            </a:r>
            <a:r>
              <a:rPr spc="-85" dirty="0"/>
              <a:t>l</a:t>
            </a:r>
            <a:r>
              <a:rPr dirty="0"/>
              <a:t>ym</a:t>
            </a:r>
            <a:r>
              <a:rPr spc="-5" dirty="0"/>
              <a:t>o</a:t>
            </a:r>
            <a:r>
              <a:rPr dirty="0"/>
              <a:t>rphism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69730" y="762000"/>
            <a:ext cx="286575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</a:t>
            </a:r>
            <a:r>
              <a:rPr spc="-130" dirty="0"/>
              <a:t>e</a:t>
            </a:r>
            <a:r>
              <a:rPr dirty="0"/>
              <a:t>vis</a:t>
            </a:r>
            <a:r>
              <a:rPr spc="-5" dirty="0"/>
              <a:t>i</a:t>
            </a:r>
            <a:r>
              <a:rPr dirty="0"/>
              <a:t>t</a:t>
            </a:r>
          </a:p>
        </p:txBody>
      </p:sp>
      <p:sp>
        <p:nvSpPr>
          <p:cNvPr id="3" name="object 3"/>
          <p:cNvSpPr/>
          <p:nvPr/>
        </p:nvSpPr>
        <p:spPr>
          <a:xfrm>
            <a:off x="5511800" y="2641600"/>
            <a:ext cx="1981200" cy="1270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26100" y="3073400"/>
            <a:ext cx="1752600" cy="4445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511800" y="2641600"/>
            <a:ext cx="1981200" cy="12700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304800" rIns="0" bIns="0" rtlCol="0">
            <a:spAutoFit/>
          </a:bodyPr>
          <a:lstStyle/>
          <a:p>
            <a:pPr marL="127635">
              <a:lnSpc>
                <a:spcPct val="100000"/>
              </a:lnSpc>
              <a:spcBef>
                <a:spcPts val="2400"/>
              </a:spcBef>
            </a:pPr>
            <a:r>
              <a:rPr sz="4000" spc="-5" dirty="0">
                <a:solidFill>
                  <a:srgbClr val="FFFFFF"/>
                </a:solidFill>
                <a:latin typeface="Gill Sans MT"/>
                <a:cs typeface="Gill Sans MT"/>
              </a:rPr>
              <a:t>Mammal</a:t>
            </a:r>
            <a:endParaRPr sz="4000">
              <a:latin typeface="Gill Sans MT"/>
              <a:cs typeface="Gill Sans M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676400" y="5956300"/>
            <a:ext cx="2374900" cy="23622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521700" y="6057900"/>
            <a:ext cx="3073400" cy="2159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076700" y="3991955"/>
            <a:ext cx="1685289" cy="1685289"/>
          </a:xfrm>
          <a:custGeom>
            <a:avLst/>
            <a:gdLst/>
            <a:ahLst/>
            <a:cxnLst/>
            <a:rect l="l" t="t" r="r" b="b"/>
            <a:pathLst>
              <a:path w="1685289" h="1685289">
                <a:moveTo>
                  <a:pt x="1684944" y="0"/>
                </a:moveTo>
                <a:lnTo>
                  <a:pt x="1671473" y="13470"/>
                </a:lnTo>
                <a:lnTo>
                  <a:pt x="0" y="1684944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659269" y="3916522"/>
            <a:ext cx="178435" cy="178435"/>
          </a:xfrm>
          <a:custGeom>
            <a:avLst/>
            <a:gdLst/>
            <a:ahLst/>
            <a:cxnLst/>
            <a:rect l="l" t="t" r="r" b="b"/>
            <a:pathLst>
              <a:path w="178435" h="178435">
                <a:moveTo>
                  <a:pt x="177808" y="0"/>
                </a:moveTo>
                <a:lnTo>
                  <a:pt x="0" y="59268"/>
                </a:lnTo>
                <a:lnTo>
                  <a:pt x="88903" y="88903"/>
                </a:lnTo>
                <a:lnTo>
                  <a:pt x="118539" y="177807"/>
                </a:lnTo>
                <a:lnTo>
                  <a:pt x="17780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249257" y="4012457"/>
            <a:ext cx="1463040" cy="1766570"/>
          </a:xfrm>
          <a:custGeom>
            <a:avLst/>
            <a:gdLst/>
            <a:ahLst/>
            <a:cxnLst/>
            <a:rect l="l" t="t" r="r" b="b"/>
            <a:pathLst>
              <a:path w="1463040" h="1766570">
                <a:moveTo>
                  <a:pt x="0" y="0"/>
                </a:moveTo>
                <a:lnTo>
                  <a:pt x="12152" y="14671"/>
                </a:lnTo>
                <a:lnTo>
                  <a:pt x="1462942" y="1766042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181205" y="3930303"/>
            <a:ext cx="172085" cy="182880"/>
          </a:xfrm>
          <a:custGeom>
            <a:avLst/>
            <a:gdLst/>
            <a:ahLst/>
            <a:cxnLst/>
            <a:rect l="l" t="t" r="r" b="b"/>
            <a:pathLst>
              <a:path w="172084" h="182879">
                <a:moveTo>
                  <a:pt x="0" y="0"/>
                </a:moveTo>
                <a:lnTo>
                  <a:pt x="42391" y="182570"/>
                </a:lnTo>
                <a:lnTo>
                  <a:pt x="80205" y="96824"/>
                </a:lnTo>
                <a:lnTo>
                  <a:pt x="171491" y="7562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492506" y="2801307"/>
            <a:ext cx="918844" cy="784225"/>
          </a:xfrm>
          <a:custGeom>
            <a:avLst/>
            <a:gdLst/>
            <a:ahLst/>
            <a:cxnLst/>
            <a:rect l="l" t="t" r="r" b="b"/>
            <a:pathLst>
              <a:path w="918845" h="784225">
                <a:moveTo>
                  <a:pt x="0" y="0"/>
                </a:moveTo>
                <a:lnTo>
                  <a:pt x="75347" y="10433"/>
                </a:lnTo>
                <a:lnTo>
                  <a:pt x="146916" y="21112"/>
                </a:lnTo>
                <a:lnTo>
                  <a:pt x="214778" y="32028"/>
                </a:lnTo>
                <a:lnTo>
                  <a:pt x="279005" y="43171"/>
                </a:lnTo>
                <a:lnTo>
                  <a:pt x="339669" y="54532"/>
                </a:lnTo>
                <a:lnTo>
                  <a:pt x="396841" y="66101"/>
                </a:lnTo>
                <a:lnTo>
                  <a:pt x="450595" y="77868"/>
                </a:lnTo>
                <a:lnTo>
                  <a:pt x="501001" y="89823"/>
                </a:lnTo>
                <a:lnTo>
                  <a:pt x="548133" y="101958"/>
                </a:lnTo>
                <a:lnTo>
                  <a:pt x="592061" y="114263"/>
                </a:lnTo>
                <a:lnTo>
                  <a:pt x="632858" y="126727"/>
                </a:lnTo>
                <a:lnTo>
                  <a:pt x="670596" y="139342"/>
                </a:lnTo>
                <a:lnTo>
                  <a:pt x="737182" y="164986"/>
                </a:lnTo>
                <a:lnTo>
                  <a:pt x="792395" y="191116"/>
                </a:lnTo>
                <a:lnTo>
                  <a:pt x="836810" y="217657"/>
                </a:lnTo>
                <a:lnTo>
                  <a:pt x="871005" y="244531"/>
                </a:lnTo>
                <a:lnTo>
                  <a:pt x="904391" y="285301"/>
                </a:lnTo>
                <a:lnTo>
                  <a:pt x="918018" y="326391"/>
                </a:lnTo>
                <a:lnTo>
                  <a:pt x="918506" y="340115"/>
                </a:lnTo>
                <a:lnTo>
                  <a:pt x="917086" y="353835"/>
                </a:lnTo>
                <a:lnTo>
                  <a:pt x="902100" y="394884"/>
                </a:lnTo>
                <a:lnTo>
                  <a:pt x="872538" y="435564"/>
                </a:lnTo>
                <a:lnTo>
                  <a:pt x="830343" y="475615"/>
                </a:lnTo>
                <a:lnTo>
                  <a:pt x="796155" y="501840"/>
                </a:lnTo>
                <a:lnTo>
                  <a:pt x="757791" y="527594"/>
                </a:lnTo>
                <a:lnTo>
                  <a:pt x="715828" y="552800"/>
                </a:lnTo>
                <a:lnTo>
                  <a:pt x="670842" y="577383"/>
                </a:lnTo>
                <a:lnTo>
                  <a:pt x="623408" y="601266"/>
                </a:lnTo>
                <a:lnTo>
                  <a:pt x="574103" y="624371"/>
                </a:lnTo>
                <a:lnTo>
                  <a:pt x="523501" y="646623"/>
                </a:lnTo>
                <a:lnTo>
                  <a:pt x="472180" y="667944"/>
                </a:lnTo>
                <a:lnTo>
                  <a:pt x="420714" y="688259"/>
                </a:lnTo>
                <a:lnTo>
                  <a:pt x="369680" y="707490"/>
                </a:lnTo>
                <a:lnTo>
                  <a:pt x="319654" y="725561"/>
                </a:lnTo>
                <a:lnTo>
                  <a:pt x="271210" y="742395"/>
                </a:lnTo>
                <a:lnTo>
                  <a:pt x="224926" y="757916"/>
                </a:lnTo>
                <a:lnTo>
                  <a:pt x="181377" y="772048"/>
                </a:lnTo>
                <a:lnTo>
                  <a:pt x="160808" y="778568"/>
                </a:lnTo>
                <a:lnTo>
                  <a:pt x="142516" y="783964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492506" y="3499487"/>
            <a:ext cx="184785" cy="161290"/>
          </a:xfrm>
          <a:custGeom>
            <a:avLst/>
            <a:gdLst/>
            <a:ahLst/>
            <a:cxnLst/>
            <a:rect l="l" t="t" r="r" b="b"/>
            <a:pathLst>
              <a:path w="184784" h="161289">
                <a:moveTo>
                  <a:pt x="137069" y="0"/>
                </a:moveTo>
                <a:lnTo>
                  <a:pt x="0" y="127831"/>
                </a:lnTo>
                <a:lnTo>
                  <a:pt x="184505" y="160788"/>
                </a:lnTo>
                <a:lnTo>
                  <a:pt x="13706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580369" y="2857500"/>
            <a:ext cx="1675764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Gill Sans MT"/>
                <a:cs typeface="Gill Sans MT"/>
              </a:rPr>
              <a:t>b</a:t>
            </a:r>
            <a:r>
              <a:rPr sz="4200" spc="-85" dirty="0">
                <a:latin typeface="Gill Sans MT"/>
                <a:cs typeface="Gill Sans MT"/>
              </a:rPr>
              <a:t>r</a:t>
            </a:r>
            <a:r>
              <a:rPr sz="4200" dirty="0">
                <a:latin typeface="Gill Sans MT"/>
                <a:cs typeface="Gill Sans MT"/>
              </a:rPr>
              <a:t>e</a:t>
            </a:r>
            <a:r>
              <a:rPr sz="4200" spc="-5" dirty="0">
                <a:latin typeface="Gill Sans MT"/>
                <a:cs typeface="Gill Sans MT"/>
              </a:rPr>
              <a:t>a</a:t>
            </a:r>
            <a:r>
              <a:rPr sz="4200" dirty="0">
                <a:latin typeface="Gill Sans MT"/>
                <a:cs typeface="Gill Sans MT"/>
              </a:rPr>
              <a:t>the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2000250" y="248084"/>
          <a:ext cx="8705214" cy="12138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518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01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52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06921">
                <a:tc>
                  <a:txBody>
                    <a:bodyPr/>
                    <a:lstStyle/>
                    <a:p>
                      <a:pPr marL="31750">
                        <a:lnSpc>
                          <a:spcPts val="4335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Cat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5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cat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5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=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5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new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0020">
                        <a:lnSpc>
                          <a:spcPts val="4335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Cat(“Tom”);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6921">
                <a:tc>
                  <a:txBody>
                    <a:bodyPr/>
                    <a:lstStyle/>
                    <a:p>
                      <a:pPr marL="31750">
                        <a:lnSpc>
                          <a:spcPts val="4360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Dog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60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dog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60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=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60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new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0020">
                        <a:lnSpc>
                          <a:spcPts val="4360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Dog(“Rover”);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19300" y="1365250"/>
            <a:ext cx="4864100" cy="129779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 marR="5080">
              <a:lnSpc>
                <a:spcPts val="4800"/>
              </a:lnSpc>
              <a:spcBef>
                <a:spcPts val="459"/>
              </a:spcBef>
            </a:pPr>
            <a:r>
              <a:rPr sz="4200" dirty="0">
                <a:latin typeface="Courier New"/>
                <a:cs typeface="Courier New"/>
              </a:rPr>
              <a:t>cat.breathe();  dog.breathe();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2000250" y="248084"/>
          <a:ext cx="8705214" cy="12138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518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01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52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06921">
                <a:tc>
                  <a:txBody>
                    <a:bodyPr/>
                    <a:lstStyle/>
                    <a:p>
                      <a:pPr marL="31750">
                        <a:lnSpc>
                          <a:spcPts val="4335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Cat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5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cat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5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=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5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new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0020">
                        <a:lnSpc>
                          <a:spcPts val="4335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Cat(“Tom”);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6921">
                <a:tc>
                  <a:txBody>
                    <a:bodyPr/>
                    <a:lstStyle/>
                    <a:p>
                      <a:pPr marL="31750">
                        <a:lnSpc>
                          <a:spcPts val="4360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Dog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60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dog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60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=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60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new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0020">
                        <a:lnSpc>
                          <a:spcPts val="4360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Dog(“Rover”);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19300" y="1365250"/>
            <a:ext cx="4864100" cy="129779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 marR="5080">
              <a:lnSpc>
                <a:spcPts val="4800"/>
              </a:lnSpc>
              <a:spcBef>
                <a:spcPts val="459"/>
              </a:spcBef>
            </a:pPr>
            <a:r>
              <a:rPr sz="4200" dirty="0">
                <a:latin typeface="Courier New"/>
                <a:cs typeface="Courier New"/>
              </a:rPr>
              <a:t>cat.breathe();  dog.breathe();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511300" y="2895600"/>
            <a:ext cx="9947275" cy="127508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 marR="5080">
              <a:lnSpc>
                <a:spcPts val="4800"/>
              </a:lnSpc>
              <a:spcBef>
                <a:spcPts val="459"/>
              </a:spcBef>
            </a:pPr>
            <a:r>
              <a:rPr sz="4200" spc="-5" dirty="0">
                <a:latin typeface="Courier New"/>
                <a:cs typeface="Courier New"/>
              </a:rPr>
              <a:t>Tom the mammal takes </a:t>
            </a:r>
            <a:r>
              <a:rPr sz="4200" dirty="0">
                <a:latin typeface="Courier New"/>
                <a:cs typeface="Courier New"/>
              </a:rPr>
              <a:t>a breath  </a:t>
            </a:r>
            <a:r>
              <a:rPr sz="4200" spc="-5" dirty="0">
                <a:latin typeface="Courier New"/>
                <a:cs typeface="Courier New"/>
              </a:rPr>
              <a:t>Rover the mammal takes </a:t>
            </a:r>
            <a:r>
              <a:rPr sz="4200" dirty="0">
                <a:latin typeface="Courier New"/>
                <a:cs typeface="Courier New"/>
              </a:rPr>
              <a:t>a</a:t>
            </a:r>
            <a:r>
              <a:rPr sz="4200" spc="-8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breath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13429" y="2959100"/>
            <a:ext cx="9977120" cy="0"/>
          </a:xfrm>
          <a:custGeom>
            <a:avLst/>
            <a:gdLst/>
            <a:ahLst/>
            <a:cxnLst/>
            <a:rect l="l" t="t" r="r" b="b"/>
            <a:pathLst>
              <a:path w="9977120">
                <a:moveTo>
                  <a:pt x="0" y="0"/>
                </a:moveTo>
                <a:lnTo>
                  <a:pt x="9976605" y="1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2000250" y="248084"/>
          <a:ext cx="8705214" cy="12138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518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01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52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06921">
                <a:tc>
                  <a:txBody>
                    <a:bodyPr/>
                    <a:lstStyle/>
                    <a:p>
                      <a:pPr marL="31750">
                        <a:lnSpc>
                          <a:spcPts val="4335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Cat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5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cat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5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=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5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new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0020">
                        <a:lnSpc>
                          <a:spcPts val="4335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Cat(“Tom”);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6921">
                <a:tc>
                  <a:txBody>
                    <a:bodyPr/>
                    <a:lstStyle/>
                    <a:p>
                      <a:pPr marL="31750">
                        <a:lnSpc>
                          <a:spcPts val="4360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Dog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60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dog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60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=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60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new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0020">
                        <a:lnSpc>
                          <a:spcPts val="4360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Dog(“Rover”);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19300" y="1365250"/>
            <a:ext cx="4787900" cy="129779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 marR="5080">
              <a:lnSpc>
                <a:spcPts val="4800"/>
              </a:lnSpc>
              <a:spcBef>
                <a:spcPts val="459"/>
              </a:spcBef>
            </a:pPr>
            <a:r>
              <a:rPr sz="4200" dirty="0">
                <a:latin typeface="Courier New"/>
                <a:cs typeface="Courier New"/>
              </a:rPr>
              <a:t>cat.breathe();  dog.breathe();</a:t>
            </a:r>
          </a:p>
        </p:txBody>
      </p:sp>
      <p:sp>
        <p:nvSpPr>
          <p:cNvPr id="4" name="object 4"/>
          <p:cNvSpPr/>
          <p:nvPr/>
        </p:nvSpPr>
        <p:spPr>
          <a:xfrm>
            <a:off x="1513429" y="2959100"/>
            <a:ext cx="9977120" cy="0"/>
          </a:xfrm>
          <a:custGeom>
            <a:avLst/>
            <a:gdLst/>
            <a:ahLst/>
            <a:cxnLst/>
            <a:rect l="l" t="t" r="r" b="b"/>
            <a:pathLst>
              <a:path w="9977120">
                <a:moveTo>
                  <a:pt x="0" y="0"/>
                </a:moveTo>
                <a:lnTo>
                  <a:pt x="9976605" y="1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708150" y="4521634"/>
          <a:ext cx="9348467" cy="12138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12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07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07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07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535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06921">
                <a:tc>
                  <a:txBody>
                    <a:bodyPr/>
                    <a:lstStyle/>
                    <a:p>
                      <a:pPr marL="31750">
                        <a:lnSpc>
                          <a:spcPts val="4335"/>
                        </a:lnSpc>
                      </a:pPr>
                      <a:r>
                        <a:rPr sz="4200" dirty="0">
                          <a:solidFill>
                            <a:srgbClr val="FF4013"/>
                          </a:solidFill>
                          <a:latin typeface="Courier New"/>
                          <a:cs typeface="Courier New"/>
                        </a:rPr>
                        <a:t>Mammal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5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m1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5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=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5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new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0020">
                        <a:lnSpc>
                          <a:spcPts val="4335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Cat(“Tom”);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6921">
                <a:tc>
                  <a:txBody>
                    <a:bodyPr/>
                    <a:lstStyle/>
                    <a:p>
                      <a:pPr marL="31750">
                        <a:lnSpc>
                          <a:spcPts val="4360"/>
                        </a:lnSpc>
                      </a:pPr>
                      <a:r>
                        <a:rPr sz="4200" dirty="0">
                          <a:solidFill>
                            <a:srgbClr val="FF4013"/>
                          </a:solidFill>
                          <a:latin typeface="Courier New"/>
                          <a:cs typeface="Courier New"/>
                        </a:rPr>
                        <a:t>Mammal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60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m2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60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=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60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new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0020">
                        <a:lnSpc>
                          <a:spcPts val="4360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Dog(“Rover”);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1511300" y="2895600"/>
            <a:ext cx="9947275" cy="4018279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 marR="5080">
              <a:lnSpc>
                <a:spcPts val="4800"/>
              </a:lnSpc>
              <a:spcBef>
                <a:spcPts val="459"/>
              </a:spcBef>
            </a:pPr>
            <a:r>
              <a:rPr sz="4200" spc="-5" dirty="0">
                <a:latin typeface="Courier New"/>
                <a:cs typeface="Courier New"/>
              </a:rPr>
              <a:t>Tom the mammal takes </a:t>
            </a:r>
            <a:r>
              <a:rPr sz="4200" dirty="0">
                <a:latin typeface="Courier New"/>
                <a:cs typeface="Courier New"/>
              </a:rPr>
              <a:t>a breath  </a:t>
            </a:r>
            <a:r>
              <a:rPr sz="4200" spc="-5" dirty="0">
                <a:latin typeface="Courier New"/>
                <a:cs typeface="Courier New"/>
              </a:rPr>
              <a:t>Rover the mammal takes </a:t>
            </a:r>
            <a:r>
              <a:rPr sz="4200" dirty="0">
                <a:latin typeface="Courier New"/>
                <a:cs typeface="Courier New"/>
              </a:rPr>
              <a:t>a</a:t>
            </a:r>
            <a:r>
              <a:rPr sz="4200" spc="-8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breath</a:t>
            </a:r>
            <a:endParaRPr sz="4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4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5400">
              <a:latin typeface="Times New Roman"/>
              <a:cs typeface="Times New Roman"/>
            </a:endParaRPr>
          </a:p>
          <a:p>
            <a:pPr marL="228600">
              <a:lnSpc>
                <a:spcPts val="4920"/>
              </a:lnSpc>
            </a:pPr>
            <a:r>
              <a:rPr sz="4200" dirty="0">
                <a:latin typeface="Courier New"/>
                <a:cs typeface="Courier New"/>
              </a:rPr>
              <a:t>m1.breathe();</a:t>
            </a:r>
            <a:endParaRPr sz="4200">
              <a:latin typeface="Courier New"/>
              <a:cs typeface="Courier New"/>
            </a:endParaRPr>
          </a:p>
          <a:p>
            <a:pPr marL="228600">
              <a:lnSpc>
                <a:spcPts val="4920"/>
              </a:lnSpc>
            </a:pPr>
            <a:r>
              <a:rPr sz="4200" dirty="0">
                <a:latin typeface="Courier New"/>
                <a:cs typeface="Courier New"/>
              </a:rPr>
              <a:t>m2.breathe();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43561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2000250" y="248084"/>
          <a:ext cx="8705214" cy="12138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518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01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52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06921">
                <a:tc>
                  <a:txBody>
                    <a:bodyPr/>
                    <a:lstStyle/>
                    <a:p>
                      <a:pPr marL="31750">
                        <a:lnSpc>
                          <a:spcPts val="4335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Cat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5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cat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5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=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5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new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0020">
                        <a:lnSpc>
                          <a:spcPts val="4335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Cat(“Tom”);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6921">
                <a:tc>
                  <a:txBody>
                    <a:bodyPr/>
                    <a:lstStyle/>
                    <a:p>
                      <a:pPr marL="31750">
                        <a:lnSpc>
                          <a:spcPts val="4360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Dog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60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dog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60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=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60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new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0020">
                        <a:lnSpc>
                          <a:spcPts val="4360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Dog(“Rover”);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19300" y="1365250"/>
            <a:ext cx="4787900" cy="129779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 marR="5080">
              <a:lnSpc>
                <a:spcPts val="4800"/>
              </a:lnSpc>
              <a:spcBef>
                <a:spcPts val="459"/>
              </a:spcBef>
            </a:pPr>
            <a:r>
              <a:rPr sz="4200" dirty="0">
                <a:latin typeface="Courier New"/>
                <a:cs typeface="Courier New"/>
              </a:rPr>
              <a:t>cat.breathe();  dog.breathe();</a:t>
            </a:r>
          </a:p>
        </p:txBody>
      </p:sp>
      <p:sp>
        <p:nvSpPr>
          <p:cNvPr id="4" name="object 4"/>
          <p:cNvSpPr/>
          <p:nvPr/>
        </p:nvSpPr>
        <p:spPr>
          <a:xfrm>
            <a:off x="1513429" y="2959100"/>
            <a:ext cx="9977120" cy="0"/>
          </a:xfrm>
          <a:custGeom>
            <a:avLst/>
            <a:gdLst/>
            <a:ahLst/>
            <a:cxnLst/>
            <a:rect l="l" t="t" r="r" b="b"/>
            <a:pathLst>
              <a:path w="9977120">
                <a:moveTo>
                  <a:pt x="0" y="0"/>
                </a:moveTo>
                <a:lnTo>
                  <a:pt x="9976605" y="1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708150" y="4521634"/>
          <a:ext cx="9348467" cy="12138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12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07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07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07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535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06921">
                <a:tc>
                  <a:txBody>
                    <a:bodyPr/>
                    <a:lstStyle/>
                    <a:p>
                      <a:pPr marL="31750">
                        <a:lnSpc>
                          <a:spcPts val="4335"/>
                        </a:lnSpc>
                      </a:pPr>
                      <a:r>
                        <a:rPr sz="4200" dirty="0">
                          <a:solidFill>
                            <a:srgbClr val="FF4013"/>
                          </a:solidFill>
                          <a:latin typeface="Courier New"/>
                          <a:cs typeface="Courier New"/>
                        </a:rPr>
                        <a:t>Mammal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5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m1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5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=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5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new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0020">
                        <a:lnSpc>
                          <a:spcPts val="4335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Cat(“Tom”);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6921">
                <a:tc>
                  <a:txBody>
                    <a:bodyPr/>
                    <a:lstStyle/>
                    <a:p>
                      <a:pPr marL="31750">
                        <a:lnSpc>
                          <a:spcPts val="4360"/>
                        </a:lnSpc>
                      </a:pPr>
                      <a:r>
                        <a:rPr sz="4200" dirty="0">
                          <a:solidFill>
                            <a:srgbClr val="FF4013"/>
                          </a:solidFill>
                          <a:latin typeface="Courier New"/>
                          <a:cs typeface="Courier New"/>
                        </a:rPr>
                        <a:t>Mammal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60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m2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60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=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60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new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0020">
                        <a:lnSpc>
                          <a:spcPts val="4360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Dog(“Rover”);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0" y="43561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511300" y="2895600"/>
            <a:ext cx="9947275" cy="542798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 marR="5080">
              <a:lnSpc>
                <a:spcPts val="4800"/>
              </a:lnSpc>
              <a:spcBef>
                <a:spcPts val="459"/>
              </a:spcBef>
            </a:pPr>
            <a:r>
              <a:rPr sz="4200" spc="-5" dirty="0">
                <a:latin typeface="Courier New"/>
                <a:cs typeface="Courier New"/>
              </a:rPr>
              <a:t>Tom the mammal takes </a:t>
            </a:r>
            <a:r>
              <a:rPr sz="4200" dirty="0">
                <a:latin typeface="Courier New"/>
                <a:cs typeface="Courier New"/>
              </a:rPr>
              <a:t>a breath  </a:t>
            </a:r>
            <a:r>
              <a:rPr sz="4200" spc="-5" dirty="0">
                <a:latin typeface="Courier New"/>
                <a:cs typeface="Courier New"/>
              </a:rPr>
              <a:t>Rover the mammal takes </a:t>
            </a:r>
            <a:r>
              <a:rPr sz="4200" dirty="0">
                <a:latin typeface="Courier New"/>
                <a:cs typeface="Courier New"/>
              </a:rPr>
              <a:t>a</a:t>
            </a:r>
            <a:r>
              <a:rPr sz="4200" spc="-8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breath</a:t>
            </a:r>
            <a:endParaRPr sz="4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4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5400">
              <a:latin typeface="Times New Roman"/>
              <a:cs typeface="Times New Roman"/>
            </a:endParaRPr>
          </a:p>
          <a:p>
            <a:pPr marL="228600">
              <a:lnSpc>
                <a:spcPts val="4920"/>
              </a:lnSpc>
            </a:pPr>
            <a:r>
              <a:rPr sz="4200" dirty="0">
                <a:latin typeface="Courier New"/>
                <a:cs typeface="Courier New"/>
              </a:rPr>
              <a:t>m1.breathe();</a:t>
            </a:r>
            <a:endParaRPr sz="4200">
              <a:latin typeface="Courier New"/>
              <a:cs typeface="Courier New"/>
            </a:endParaRPr>
          </a:p>
          <a:p>
            <a:pPr marL="228600">
              <a:lnSpc>
                <a:spcPts val="4920"/>
              </a:lnSpc>
            </a:pPr>
            <a:r>
              <a:rPr sz="4200" dirty="0">
                <a:latin typeface="Courier New"/>
                <a:cs typeface="Courier New"/>
              </a:rPr>
              <a:t>m2.breathe();</a:t>
            </a:r>
            <a:endParaRPr sz="4200">
              <a:latin typeface="Courier New"/>
              <a:cs typeface="Courier New"/>
            </a:endParaRPr>
          </a:p>
          <a:p>
            <a:pPr marL="12700" marR="5080">
              <a:lnSpc>
                <a:spcPts val="4800"/>
              </a:lnSpc>
              <a:spcBef>
                <a:spcPts val="1620"/>
              </a:spcBef>
            </a:pPr>
            <a:r>
              <a:rPr sz="4200" spc="-5" dirty="0">
                <a:latin typeface="Courier New"/>
                <a:cs typeface="Courier New"/>
              </a:rPr>
              <a:t>Tom the mammal takes </a:t>
            </a:r>
            <a:r>
              <a:rPr sz="4200" dirty="0">
                <a:latin typeface="Courier New"/>
                <a:cs typeface="Courier New"/>
              </a:rPr>
              <a:t>a breath  </a:t>
            </a:r>
            <a:r>
              <a:rPr sz="4200" spc="-5" dirty="0">
                <a:latin typeface="Courier New"/>
                <a:cs typeface="Courier New"/>
              </a:rPr>
              <a:t>Rover the mammal takes </a:t>
            </a:r>
            <a:r>
              <a:rPr sz="4200" dirty="0">
                <a:latin typeface="Courier New"/>
                <a:cs typeface="Courier New"/>
              </a:rPr>
              <a:t>a</a:t>
            </a:r>
            <a:r>
              <a:rPr sz="4200" spc="-8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breath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511300" y="7112000"/>
            <a:ext cx="9977120" cy="0"/>
          </a:xfrm>
          <a:custGeom>
            <a:avLst/>
            <a:gdLst/>
            <a:ahLst/>
            <a:cxnLst/>
            <a:rect l="l" t="t" r="r" b="b"/>
            <a:pathLst>
              <a:path w="9977120">
                <a:moveTo>
                  <a:pt x="0" y="0"/>
                </a:moveTo>
                <a:lnTo>
                  <a:pt x="9976606" y="1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21470" y="4127500"/>
            <a:ext cx="836168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Courier New"/>
                <a:cs typeface="Courier New"/>
              </a:rPr>
              <a:t>super</a:t>
            </a:r>
            <a:r>
              <a:rPr spc="-2775" dirty="0">
                <a:latin typeface="Courier New"/>
                <a:cs typeface="Courier New"/>
              </a:rPr>
              <a:t> </a:t>
            </a:r>
            <a:r>
              <a:rPr spc="-5" dirty="0"/>
              <a:t>in Methods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07804" y="762000"/>
            <a:ext cx="618998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10" dirty="0"/>
              <a:t>P</a:t>
            </a:r>
            <a:r>
              <a:rPr dirty="0"/>
              <a:t>o</a:t>
            </a:r>
            <a:r>
              <a:rPr spc="-85" dirty="0"/>
              <a:t>l</a:t>
            </a:r>
            <a:r>
              <a:rPr dirty="0"/>
              <a:t>ym</a:t>
            </a:r>
            <a:r>
              <a:rPr spc="-5" dirty="0"/>
              <a:t>o</a:t>
            </a:r>
            <a:r>
              <a:rPr dirty="0"/>
              <a:t>rphism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87500" y="2806700"/>
            <a:ext cx="9865995" cy="384464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2300" indent="-571500">
              <a:lnSpc>
                <a:spcPct val="100000"/>
              </a:lnSpc>
              <a:spcBef>
                <a:spcPts val="100"/>
              </a:spcBef>
              <a:buSzPct val="170238"/>
              <a:buChar char="•"/>
              <a:tabLst>
                <a:tab pos="622300" algn="l"/>
              </a:tabLst>
            </a:pPr>
            <a:r>
              <a:rPr sz="4200" spc="-15" dirty="0">
                <a:latin typeface="Gill Sans MT"/>
                <a:cs typeface="Gill Sans MT"/>
              </a:rPr>
              <a:t>“many-forms”</a:t>
            </a:r>
            <a:endParaRPr sz="4200" dirty="0">
              <a:latin typeface="Gill Sans MT"/>
              <a:cs typeface="Gill Sans MT"/>
            </a:endParaRPr>
          </a:p>
          <a:p>
            <a:pPr marL="622300" indent="-571500">
              <a:lnSpc>
                <a:spcPct val="100000"/>
              </a:lnSpc>
              <a:spcBef>
                <a:spcPts val="2260"/>
              </a:spcBef>
              <a:buSzPct val="170238"/>
              <a:buChar char="•"/>
              <a:tabLst>
                <a:tab pos="622300" algn="l"/>
                <a:tab pos="1125855" algn="l"/>
                <a:tab pos="4526280" algn="l"/>
                <a:tab pos="7334884" algn="l"/>
                <a:tab pos="7710805" algn="l"/>
              </a:tabLst>
            </a:pPr>
            <a:r>
              <a:rPr sz="4200" dirty="0">
                <a:latin typeface="Gill Sans MT"/>
                <a:cs typeface="Gill Sans MT"/>
              </a:rPr>
              <a:t>A	</a:t>
            </a:r>
            <a:r>
              <a:rPr sz="4200" dirty="0">
                <a:latin typeface="Courier New"/>
                <a:cs typeface="Courier New"/>
              </a:rPr>
              <a:t>Mammal</a:t>
            </a:r>
            <a:r>
              <a:rPr sz="4200" spc="-1345" dirty="0">
                <a:latin typeface="Courier New"/>
                <a:cs typeface="Courier New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could	</a:t>
            </a:r>
            <a:r>
              <a:rPr sz="4200" dirty="0">
                <a:latin typeface="Gill Sans MT"/>
                <a:cs typeface="Gill Sans MT"/>
              </a:rPr>
              <a:t>be a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Courier New"/>
                <a:cs typeface="Courier New"/>
              </a:rPr>
              <a:t>Cat</a:t>
            </a:r>
            <a:r>
              <a:rPr sz="4200" spc="-1355" dirty="0">
                <a:latin typeface="Courier New"/>
                <a:cs typeface="Courier New"/>
              </a:rPr>
              <a:t> </a:t>
            </a:r>
            <a:r>
              <a:rPr sz="4200" dirty="0">
                <a:latin typeface="Gill Sans MT"/>
                <a:cs typeface="Gill Sans MT"/>
              </a:rPr>
              <a:t>or	a	</a:t>
            </a:r>
            <a:r>
              <a:rPr sz="4200" dirty="0">
                <a:latin typeface="Courier New"/>
                <a:cs typeface="Courier New"/>
              </a:rPr>
              <a:t>Dog</a:t>
            </a:r>
          </a:p>
          <a:p>
            <a:pPr marL="622300" marR="17780" indent="-571500">
              <a:lnSpc>
                <a:spcPts val="4900"/>
              </a:lnSpc>
              <a:spcBef>
                <a:spcPts val="2840"/>
              </a:spcBef>
              <a:buSzPct val="170238"/>
              <a:buChar char="•"/>
              <a:tabLst>
                <a:tab pos="622300" algn="l"/>
                <a:tab pos="2950845" algn="l"/>
                <a:tab pos="5185410" algn="l"/>
                <a:tab pos="6006465" algn="l"/>
              </a:tabLst>
            </a:pPr>
            <a:r>
              <a:rPr sz="4200" spc="15" dirty="0">
                <a:latin typeface="Gill Sans MT"/>
                <a:cs typeface="Gill Sans MT"/>
              </a:rPr>
              <a:t>Specific </a:t>
            </a:r>
            <a:r>
              <a:rPr sz="4200" spc="-5" dirty="0">
                <a:latin typeface="Gill Sans MT"/>
                <a:cs typeface="Gill Sans MT"/>
              </a:rPr>
              <a:t>use in</a:t>
            </a:r>
            <a:r>
              <a:rPr sz="4200" spc="10" dirty="0">
                <a:latin typeface="Gill Sans MT"/>
                <a:cs typeface="Gill Sans MT"/>
              </a:rPr>
              <a:t> </a:t>
            </a:r>
            <a:r>
              <a:rPr sz="4200" spc="-35" dirty="0">
                <a:latin typeface="Gill Sans MT"/>
                <a:cs typeface="Gill Sans MT"/>
              </a:rPr>
              <a:t>Java:</a:t>
            </a:r>
            <a:r>
              <a:rPr sz="4200" spc="-420" dirty="0">
                <a:latin typeface="Gill Sans MT"/>
                <a:cs typeface="Gill Sans MT"/>
              </a:rPr>
              <a:t> </a:t>
            </a:r>
            <a:r>
              <a:rPr lang="en-US" sz="4200" spc="-420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a	</a:t>
            </a:r>
            <a:r>
              <a:rPr sz="4200" spc="-5" dirty="0">
                <a:latin typeface="Gill Sans MT"/>
                <a:cs typeface="Gill Sans MT"/>
              </a:rPr>
              <a:t>variable with </a:t>
            </a:r>
            <a:r>
              <a:rPr sz="4200" dirty="0">
                <a:latin typeface="Gill Sans MT"/>
                <a:cs typeface="Gill Sans MT"/>
              </a:rPr>
              <a:t>a  </a:t>
            </a:r>
            <a:r>
              <a:rPr sz="4200" spc="-15" dirty="0">
                <a:latin typeface="Gill Sans MT"/>
                <a:cs typeface="Gill Sans MT"/>
              </a:rPr>
              <a:t>superclass	</a:t>
            </a:r>
            <a:r>
              <a:rPr sz="4200" spc="-5" dirty="0">
                <a:latin typeface="Gill Sans MT"/>
                <a:cs typeface="Gill Sans MT"/>
              </a:rPr>
              <a:t>type</a:t>
            </a:r>
            <a:r>
              <a:rPr sz="420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can</a:t>
            </a:r>
            <a:r>
              <a:rPr sz="4200" spc="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hold	</a:t>
            </a:r>
            <a:r>
              <a:rPr sz="4200" dirty="0">
                <a:latin typeface="Gill Sans MT"/>
                <a:cs typeface="Gill Sans MT"/>
              </a:rPr>
              <a:t>an </a:t>
            </a:r>
            <a:r>
              <a:rPr sz="4200" spc="-5" dirty="0">
                <a:latin typeface="Gill Sans MT"/>
                <a:cs typeface="Gill Sans MT"/>
              </a:rPr>
              <a:t>instance </a:t>
            </a:r>
            <a:r>
              <a:rPr sz="4200" dirty="0">
                <a:latin typeface="Gill Sans MT"/>
                <a:cs typeface="Gill Sans MT"/>
              </a:rPr>
              <a:t>of</a:t>
            </a:r>
            <a:r>
              <a:rPr sz="4200" spc="-80" dirty="0">
                <a:latin typeface="Gill Sans MT"/>
                <a:cs typeface="Gill Sans MT"/>
              </a:rPr>
              <a:t> </a:t>
            </a:r>
            <a:r>
              <a:rPr sz="4200" spc="-30" dirty="0">
                <a:latin typeface="Gill Sans MT"/>
                <a:cs typeface="Gill Sans MT"/>
              </a:rPr>
              <a:t>any  </a:t>
            </a:r>
            <a:r>
              <a:rPr sz="4200" dirty="0">
                <a:latin typeface="Gill Sans MT"/>
                <a:cs typeface="Gill Sans MT"/>
              </a:rPr>
              <a:t>subclass,</a:t>
            </a:r>
            <a:r>
              <a:rPr sz="4200" spc="-43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too</a:t>
            </a:r>
            <a:endParaRPr sz="4200" dirty="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07804" y="762000"/>
            <a:ext cx="618998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10" dirty="0"/>
              <a:t>P</a:t>
            </a:r>
            <a:r>
              <a:rPr dirty="0"/>
              <a:t>o</a:t>
            </a:r>
            <a:r>
              <a:rPr spc="-85" dirty="0"/>
              <a:t>l</a:t>
            </a:r>
            <a:r>
              <a:rPr dirty="0"/>
              <a:t>ym</a:t>
            </a:r>
            <a:r>
              <a:rPr spc="-5" dirty="0"/>
              <a:t>o</a:t>
            </a:r>
            <a:r>
              <a:rPr dirty="0"/>
              <a:t>rphism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87500" y="2806700"/>
            <a:ext cx="9865995" cy="38023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2300" indent="-571500">
              <a:lnSpc>
                <a:spcPct val="100000"/>
              </a:lnSpc>
              <a:spcBef>
                <a:spcPts val="100"/>
              </a:spcBef>
              <a:buSzPct val="170238"/>
              <a:buChar char="•"/>
              <a:tabLst>
                <a:tab pos="622300" algn="l"/>
              </a:tabLst>
            </a:pPr>
            <a:r>
              <a:rPr sz="4200" spc="-15" dirty="0">
                <a:latin typeface="Gill Sans MT"/>
                <a:cs typeface="Gill Sans MT"/>
              </a:rPr>
              <a:t>“many-forms”</a:t>
            </a:r>
            <a:endParaRPr sz="4200">
              <a:latin typeface="Gill Sans MT"/>
              <a:cs typeface="Gill Sans MT"/>
            </a:endParaRPr>
          </a:p>
          <a:p>
            <a:pPr marL="622300" indent="-571500">
              <a:lnSpc>
                <a:spcPct val="100000"/>
              </a:lnSpc>
              <a:spcBef>
                <a:spcPts val="2260"/>
              </a:spcBef>
              <a:buSzPct val="170238"/>
              <a:buChar char="•"/>
              <a:tabLst>
                <a:tab pos="622300" algn="l"/>
                <a:tab pos="1125855" algn="l"/>
                <a:tab pos="4526280" algn="l"/>
                <a:tab pos="7334884" algn="l"/>
                <a:tab pos="7710805" algn="l"/>
              </a:tabLst>
            </a:pPr>
            <a:r>
              <a:rPr sz="4200" dirty="0">
                <a:latin typeface="Gill Sans MT"/>
                <a:cs typeface="Gill Sans MT"/>
              </a:rPr>
              <a:t>A	</a:t>
            </a:r>
            <a:r>
              <a:rPr sz="4200" dirty="0">
                <a:latin typeface="Courier New"/>
                <a:cs typeface="Courier New"/>
              </a:rPr>
              <a:t>Mammal</a:t>
            </a:r>
            <a:r>
              <a:rPr sz="4200" spc="-1345" dirty="0">
                <a:latin typeface="Courier New"/>
                <a:cs typeface="Courier New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could	</a:t>
            </a:r>
            <a:r>
              <a:rPr sz="4200" dirty="0">
                <a:latin typeface="Gill Sans MT"/>
                <a:cs typeface="Gill Sans MT"/>
              </a:rPr>
              <a:t>be a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Courier New"/>
                <a:cs typeface="Courier New"/>
              </a:rPr>
              <a:t>Cat</a:t>
            </a:r>
            <a:r>
              <a:rPr sz="4200" spc="-1355" dirty="0">
                <a:latin typeface="Courier New"/>
                <a:cs typeface="Courier New"/>
              </a:rPr>
              <a:t> </a:t>
            </a:r>
            <a:r>
              <a:rPr sz="4200" dirty="0">
                <a:latin typeface="Gill Sans MT"/>
                <a:cs typeface="Gill Sans MT"/>
              </a:rPr>
              <a:t>or	a	</a:t>
            </a:r>
            <a:r>
              <a:rPr sz="4200" dirty="0">
                <a:latin typeface="Courier New"/>
                <a:cs typeface="Courier New"/>
              </a:rPr>
              <a:t>Dog</a:t>
            </a:r>
            <a:endParaRPr sz="4200">
              <a:latin typeface="Courier New"/>
              <a:cs typeface="Courier New"/>
            </a:endParaRPr>
          </a:p>
          <a:p>
            <a:pPr marL="622300" marR="17780" indent="-571500">
              <a:lnSpc>
                <a:spcPts val="4900"/>
              </a:lnSpc>
              <a:spcBef>
                <a:spcPts val="2840"/>
              </a:spcBef>
              <a:buSzPct val="170238"/>
              <a:buChar char="•"/>
              <a:tabLst>
                <a:tab pos="622300" algn="l"/>
                <a:tab pos="2950845" algn="l"/>
                <a:tab pos="5185410" algn="l"/>
                <a:tab pos="6006465" algn="l"/>
              </a:tabLst>
            </a:pPr>
            <a:r>
              <a:rPr sz="4200" spc="15" dirty="0">
                <a:latin typeface="Gill Sans MT"/>
                <a:cs typeface="Gill Sans MT"/>
              </a:rPr>
              <a:t>Specific </a:t>
            </a:r>
            <a:r>
              <a:rPr sz="4200" spc="-5" dirty="0">
                <a:latin typeface="Gill Sans MT"/>
                <a:cs typeface="Gill Sans MT"/>
              </a:rPr>
              <a:t>use in</a:t>
            </a:r>
            <a:r>
              <a:rPr sz="4200" spc="10" dirty="0">
                <a:latin typeface="Gill Sans MT"/>
                <a:cs typeface="Gill Sans MT"/>
              </a:rPr>
              <a:t> </a:t>
            </a:r>
            <a:r>
              <a:rPr sz="4200" spc="-35" dirty="0">
                <a:latin typeface="Gill Sans MT"/>
                <a:cs typeface="Gill Sans MT"/>
              </a:rPr>
              <a:t>Java:</a:t>
            </a:r>
            <a:r>
              <a:rPr sz="4200" spc="-420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a	</a:t>
            </a:r>
            <a:r>
              <a:rPr sz="4200" spc="-5" dirty="0">
                <a:latin typeface="Gill Sans MT"/>
                <a:cs typeface="Gill Sans MT"/>
              </a:rPr>
              <a:t>variable with </a:t>
            </a:r>
            <a:r>
              <a:rPr sz="4200" dirty="0">
                <a:latin typeface="Gill Sans MT"/>
                <a:cs typeface="Gill Sans MT"/>
              </a:rPr>
              <a:t>a  </a:t>
            </a:r>
            <a:r>
              <a:rPr sz="4200" spc="-15" dirty="0">
                <a:latin typeface="Gill Sans MT"/>
                <a:cs typeface="Gill Sans MT"/>
              </a:rPr>
              <a:t>superclass	</a:t>
            </a:r>
            <a:r>
              <a:rPr sz="4200" spc="-5" dirty="0">
                <a:latin typeface="Gill Sans MT"/>
                <a:cs typeface="Gill Sans MT"/>
              </a:rPr>
              <a:t>type</a:t>
            </a:r>
            <a:r>
              <a:rPr sz="420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can</a:t>
            </a:r>
            <a:r>
              <a:rPr sz="4200" spc="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hold	</a:t>
            </a:r>
            <a:r>
              <a:rPr sz="4200" dirty="0">
                <a:latin typeface="Gill Sans MT"/>
                <a:cs typeface="Gill Sans MT"/>
              </a:rPr>
              <a:t>an </a:t>
            </a:r>
            <a:r>
              <a:rPr sz="4200" spc="-5" dirty="0">
                <a:latin typeface="Gill Sans MT"/>
                <a:cs typeface="Gill Sans MT"/>
              </a:rPr>
              <a:t>instance </a:t>
            </a:r>
            <a:r>
              <a:rPr sz="4200" dirty="0">
                <a:latin typeface="Gill Sans MT"/>
                <a:cs typeface="Gill Sans MT"/>
              </a:rPr>
              <a:t>of</a:t>
            </a:r>
            <a:r>
              <a:rPr sz="4200" spc="-80" dirty="0">
                <a:latin typeface="Gill Sans MT"/>
                <a:cs typeface="Gill Sans MT"/>
              </a:rPr>
              <a:t> </a:t>
            </a:r>
            <a:r>
              <a:rPr sz="4200" spc="-30" dirty="0">
                <a:latin typeface="Gill Sans MT"/>
                <a:cs typeface="Gill Sans MT"/>
              </a:rPr>
              <a:t>any  </a:t>
            </a:r>
            <a:r>
              <a:rPr sz="4200" dirty="0">
                <a:latin typeface="Gill Sans MT"/>
                <a:cs typeface="Gill Sans MT"/>
              </a:rPr>
              <a:t>subclass,</a:t>
            </a:r>
            <a:r>
              <a:rPr sz="4200" spc="-43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too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67818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822450" y="7074334"/>
          <a:ext cx="9348467" cy="12138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12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07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07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07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535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06921">
                <a:tc>
                  <a:txBody>
                    <a:bodyPr/>
                    <a:lstStyle/>
                    <a:p>
                      <a:pPr marL="31750">
                        <a:lnSpc>
                          <a:spcPts val="4335"/>
                        </a:lnSpc>
                      </a:pPr>
                      <a:r>
                        <a:rPr sz="4200" dirty="0">
                          <a:solidFill>
                            <a:srgbClr val="FF4013"/>
                          </a:solidFill>
                          <a:latin typeface="Courier New"/>
                          <a:cs typeface="Courier New"/>
                        </a:rPr>
                        <a:t>Mammal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52400" algn="r">
                        <a:lnSpc>
                          <a:spcPts val="4335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m1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52400" algn="r">
                        <a:lnSpc>
                          <a:spcPts val="4335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=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5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new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0020">
                        <a:lnSpc>
                          <a:spcPts val="4335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Cat(“Tom”);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6921">
                <a:tc>
                  <a:txBody>
                    <a:bodyPr/>
                    <a:lstStyle/>
                    <a:p>
                      <a:pPr marL="31750">
                        <a:lnSpc>
                          <a:spcPts val="4360"/>
                        </a:lnSpc>
                      </a:pPr>
                      <a:r>
                        <a:rPr sz="4200" dirty="0">
                          <a:solidFill>
                            <a:srgbClr val="FF4013"/>
                          </a:solidFill>
                          <a:latin typeface="Courier New"/>
                          <a:cs typeface="Courier New"/>
                        </a:rPr>
                        <a:t>Mammal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52400" algn="r">
                        <a:lnSpc>
                          <a:spcPts val="4360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m2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52400" algn="r">
                        <a:lnSpc>
                          <a:spcPts val="4360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=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60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new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0020">
                        <a:lnSpc>
                          <a:spcPts val="4360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Dog(“Rover”);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638175" marR="5080" indent="-626110">
              <a:lnSpc>
                <a:spcPts val="9600"/>
              </a:lnSpc>
              <a:spcBef>
                <a:spcPts val="819"/>
              </a:spcBef>
            </a:pPr>
            <a:r>
              <a:rPr spc="-210" dirty="0"/>
              <a:t>P</a:t>
            </a:r>
            <a:r>
              <a:rPr dirty="0"/>
              <a:t>o</a:t>
            </a:r>
            <a:r>
              <a:rPr spc="-85" dirty="0"/>
              <a:t>l</a:t>
            </a:r>
            <a:r>
              <a:rPr dirty="0"/>
              <a:t>ym</a:t>
            </a:r>
            <a:r>
              <a:rPr spc="-5" dirty="0"/>
              <a:t>o</a:t>
            </a:r>
            <a:r>
              <a:rPr dirty="0"/>
              <a:t>rphism  </a:t>
            </a:r>
            <a:r>
              <a:rPr spc="20" dirty="0"/>
              <a:t>Significance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71853" y="2660650"/>
            <a:ext cx="10250170" cy="128778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2576830" marR="5080" indent="-2564765">
              <a:lnSpc>
                <a:spcPts val="4900"/>
              </a:lnSpc>
              <a:spcBef>
                <a:spcPts val="380"/>
              </a:spcBef>
              <a:tabLst>
                <a:tab pos="6557009" algn="l"/>
                <a:tab pos="8969375" algn="l"/>
              </a:tabLst>
            </a:pPr>
            <a:r>
              <a:rPr sz="4200" dirty="0">
                <a:latin typeface="Gill Sans MT"/>
                <a:cs typeface="Gill Sans MT"/>
              </a:rPr>
              <a:t>C</a:t>
            </a:r>
            <a:r>
              <a:rPr sz="4200" spc="-5" dirty="0">
                <a:latin typeface="Gill Sans MT"/>
                <a:cs typeface="Gill Sans MT"/>
              </a:rPr>
              <a:t>a</a:t>
            </a:r>
            <a:r>
              <a:rPr sz="4200" dirty="0">
                <a:latin typeface="Gill Sans MT"/>
                <a:cs typeface="Gill Sans MT"/>
              </a:rPr>
              <a:t>n</a:t>
            </a:r>
            <a:r>
              <a:rPr sz="4200" spc="-5" dirty="0">
                <a:latin typeface="Gill Sans MT"/>
                <a:cs typeface="Gill Sans MT"/>
              </a:rPr>
              <a:t> w</a:t>
            </a:r>
            <a:r>
              <a:rPr sz="4200" dirty="0">
                <a:latin typeface="Gill Sans MT"/>
                <a:cs typeface="Gill Sans MT"/>
              </a:rPr>
              <a:t>ri</a:t>
            </a:r>
            <a:r>
              <a:rPr sz="4200" spc="-5" dirty="0">
                <a:latin typeface="Gill Sans MT"/>
                <a:cs typeface="Gill Sans MT"/>
              </a:rPr>
              <a:t>t</a:t>
            </a:r>
            <a:r>
              <a:rPr sz="4200" dirty="0">
                <a:latin typeface="Gill Sans MT"/>
                <a:cs typeface="Gill Sans MT"/>
              </a:rPr>
              <a:t>e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c</a:t>
            </a:r>
            <a:r>
              <a:rPr sz="4200" spc="-5" dirty="0">
                <a:latin typeface="Gill Sans MT"/>
                <a:cs typeface="Gill Sans MT"/>
              </a:rPr>
              <a:t>o</a:t>
            </a:r>
            <a:r>
              <a:rPr sz="4200" dirty="0">
                <a:latin typeface="Gill Sans MT"/>
                <a:cs typeface="Gill Sans MT"/>
              </a:rPr>
              <a:t>de</a:t>
            </a:r>
            <a:r>
              <a:rPr sz="4200" spc="-5" dirty="0">
                <a:latin typeface="Gill Sans MT"/>
                <a:cs typeface="Gill Sans MT"/>
              </a:rPr>
              <a:t> wi</a:t>
            </a:r>
            <a:r>
              <a:rPr sz="4200" dirty="0">
                <a:latin typeface="Gill Sans MT"/>
                <a:cs typeface="Gill Sans MT"/>
              </a:rPr>
              <a:t>th</a:t>
            </a:r>
            <a:r>
              <a:rPr sz="4200" spc="-5" dirty="0">
                <a:latin typeface="Gill Sans MT"/>
                <a:cs typeface="Gill Sans MT"/>
              </a:rPr>
              <a:t>o</a:t>
            </a:r>
            <a:r>
              <a:rPr sz="4200" dirty="0">
                <a:latin typeface="Gill Sans MT"/>
                <a:cs typeface="Gill Sans MT"/>
              </a:rPr>
              <a:t>ut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kn</a:t>
            </a:r>
            <a:r>
              <a:rPr sz="4200" spc="-45" dirty="0">
                <a:latin typeface="Gill Sans MT"/>
                <a:cs typeface="Gill Sans MT"/>
              </a:rPr>
              <a:t>o</a:t>
            </a:r>
            <a:r>
              <a:rPr sz="4200" spc="-5" dirty="0">
                <a:latin typeface="Gill Sans MT"/>
                <a:cs typeface="Gill Sans MT"/>
              </a:rPr>
              <a:t>wi</a:t>
            </a:r>
            <a:r>
              <a:rPr sz="4200" dirty="0">
                <a:latin typeface="Gill Sans MT"/>
                <a:cs typeface="Gill Sans MT"/>
              </a:rPr>
              <a:t>ng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ex</a:t>
            </a:r>
            <a:r>
              <a:rPr sz="4200" spc="-5" dirty="0">
                <a:latin typeface="Gill Sans MT"/>
                <a:cs typeface="Gill Sans MT"/>
              </a:rPr>
              <a:t>a</a:t>
            </a:r>
            <a:r>
              <a:rPr sz="4200" dirty="0">
                <a:latin typeface="Gill Sans MT"/>
                <a:cs typeface="Gill Sans MT"/>
              </a:rPr>
              <a:t>ct</a:t>
            </a:r>
            <a:r>
              <a:rPr sz="4200" spc="-40" dirty="0">
                <a:latin typeface="Gill Sans MT"/>
                <a:cs typeface="Gill Sans MT"/>
              </a:rPr>
              <a:t>l</a:t>
            </a:r>
            <a:r>
              <a:rPr sz="4200" dirty="0">
                <a:latin typeface="Gill Sans MT"/>
                <a:cs typeface="Gill Sans MT"/>
              </a:rPr>
              <a:t>y	</a:t>
            </a:r>
            <a:r>
              <a:rPr sz="4200" spc="-5" dirty="0">
                <a:latin typeface="Gill Sans MT"/>
                <a:cs typeface="Gill Sans MT"/>
              </a:rPr>
              <a:t>w</a:t>
            </a:r>
            <a:r>
              <a:rPr sz="4200" dirty="0">
                <a:latin typeface="Gill Sans MT"/>
                <a:cs typeface="Gill Sans MT"/>
              </a:rPr>
              <a:t>hich  </a:t>
            </a:r>
            <a:r>
              <a:rPr sz="4200" spc="-5" dirty="0">
                <a:latin typeface="Gill Sans MT"/>
                <a:cs typeface="Gill Sans MT"/>
              </a:rPr>
              <a:t>implementation</a:t>
            </a:r>
            <a:r>
              <a:rPr sz="4200" spc="2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is	used.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07804" y="203200"/>
            <a:ext cx="6189980" cy="2524760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638175" marR="5080" indent="-626110">
              <a:lnSpc>
                <a:spcPts val="9600"/>
              </a:lnSpc>
              <a:spcBef>
                <a:spcPts val="819"/>
              </a:spcBef>
            </a:pPr>
            <a:r>
              <a:rPr spc="-210" dirty="0"/>
              <a:t>P</a:t>
            </a:r>
            <a:r>
              <a:rPr dirty="0"/>
              <a:t>o</a:t>
            </a:r>
            <a:r>
              <a:rPr spc="-85" dirty="0"/>
              <a:t>l</a:t>
            </a:r>
            <a:r>
              <a:rPr dirty="0"/>
              <a:t>ym</a:t>
            </a:r>
            <a:r>
              <a:rPr spc="-5" dirty="0"/>
              <a:t>o</a:t>
            </a:r>
            <a:r>
              <a:rPr dirty="0"/>
              <a:t>rphism  </a:t>
            </a:r>
            <a:r>
              <a:rPr spc="20" dirty="0"/>
              <a:t>Significance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42418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09122" y="2660650"/>
            <a:ext cx="11867515" cy="3827779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3439795" marR="758825" indent="-2564765">
              <a:lnSpc>
                <a:spcPts val="4900"/>
              </a:lnSpc>
              <a:spcBef>
                <a:spcPts val="380"/>
              </a:spcBef>
              <a:tabLst>
                <a:tab pos="7419975" algn="l"/>
                <a:tab pos="9832340" algn="l"/>
              </a:tabLst>
            </a:pPr>
            <a:r>
              <a:rPr sz="4200" dirty="0">
                <a:latin typeface="Gill Sans MT"/>
                <a:cs typeface="Gill Sans MT"/>
              </a:rPr>
              <a:t>C</a:t>
            </a:r>
            <a:r>
              <a:rPr sz="4200" spc="-5" dirty="0">
                <a:latin typeface="Gill Sans MT"/>
                <a:cs typeface="Gill Sans MT"/>
              </a:rPr>
              <a:t>a</a:t>
            </a:r>
            <a:r>
              <a:rPr sz="4200" dirty="0">
                <a:latin typeface="Gill Sans MT"/>
                <a:cs typeface="Gill Sans MT"/>
              </a:rPr>
              <a:t>n</a:t>
            </a:r>
            <a:r>
              <a:rPr sz="4200" spc="-5" dirty="0">
                <a:latin typeface="Gill Sans MT"/>
                <a:cs typeface="Gill Sans MT"/>
              </a:rPr>
              <a:t> w</a:t>
            </a:r>
            <a:r>
              <a:rPr sz="4200" dirty="0">
                <a:latin typeface="Gill Sans MT"/>
                <a:cs typeface="Gill Sans MT"/>
              </a:rPr>
              <a:t>ri</a:t>
            </a:r>
            <a:r>
              <a:rPr sz="4200" spc="-5" dirty="0">
                <a:latin typeface="Gill Sans MT"/>
                <a:cs typeface="Gill Sans MT"/>
              </a:rPr>
              <a:t>t</a:t>
            </a:r>
            <a:r>
              <a:rPr sz="4200" dirty="0">
                <a:latin typeface="Gill Sans MT"/>
                <a:cs typeface="Gill Sans MT"/>
              </a:rPr>
              <a:t>e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c</a:t>
            </a:r>
            <a:r>
              <a:rPr sz="4200" spc="-5" dirty="0">
                <a:latin typeface="Gill Sans MT"/>
                <a:cs typeface="Gill Sans MT"/>
              </a:rPr>
              <a:t>o</a:t>
            </a:r>
            <a:r>
              <a:rPr sz="4200" dirty="0">
                <a:latin typeface="Gill Sans MT"/>
                <a:cs typeface="Gill Sans MT"/>
              </a:rPr>
              <a:t>de</a:t>
            </a:r>
            <a:r>
              <a:rPr sz="4200" spc="-5" dirty="0">
                <a:latin typeface="Gill Sans MT"/>
                <a:cs typeface="Gill Sans MT"/>
              </a:rPr>
              <a:t> wi</a:t>
            </a:r>
            <a:r>
              <a:rPr sz="4200" dirty="0">
                <a:latin typeface="Gill Sans MT"/>
                <a:cs typeface="Gill Sans MT"/>
              </a:rPr>
              <a:t>th</a:t>
            </a:r>
            <a:r>
              <a:rPr sz="4200" spc="-5" dirty="0">
                <a:latin typeface="Gill Sans MT"/>
                <a:cs typeface="Gill Sans MT"/>
              </a:rPr>
              <a:t>o</a:t>
            </a:r>
            <a:r>
              <a:rPr sz="4200" dirty="0">
                <a:latin typeface="Gill Sans MT"/>
                <a:cs typeface="Gill Sans MT"/>
              </a:rPr>
              <a:t>ut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kn</a:t>
            </a:r>
            <a:r>
              <a:rPr sz="4200" spc="-45" dirty="0">
                <a:latin typeface="Gill Sans MT"/>
                <a:cs typeface="Gill Sans MT"/>
              </a:rPr>
              <a:t>o</a:t>
            </a:r>
            <a:r>
              <a:rPr sz="4200" spc="-5" dirty="0">
                <a:latin typeface="Gill Sans MT"/>
                <a:cs typeface="Gill Sans MT"/>
              </a:rPr>
              <a:t>wi</a:t>
            </a:r>
            <a:r>
              <a:rPr sz="4200" dirty="0">
                <a:latin typeface="Gill Sans MT"/>
                <a:cs typeface="Gill Sans MT"/>
              </a:rPr>
              <a:t>ng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ex</a:t>
            </a:r>
            <a:r>
              <a:rPr sz="4200" spc="-5" dirty="0">
                <a:latin typeface="Gill Sans MT"/>
                <a:cs typeface="Gill Sans MT"/>
              </a:rPr>
              <a:t>a</a:t>
            </a:r>
            <a:r>
              <a:rPr sz="4200" dirty="0">
                <a:latin typeface="Gill Sans MT"/>
                <a:cs typeface="Gill Sans MT"/>
              </a:rPr>
              <a:t>ct</a:t>
            </a:r>
            <a:r>
              <a:rPr sz="4200" spc="-40" dirty="0">
                <a:latin typeface="Gill Sans MT"/>
                <a:cs typeface="Gill Sans MT"/>
              </a:rPr>
              <a:t>l</a:t>
            </a:r>
            <a:r>
              <a:rPr sz="4200" dirty="0">
                <a:latin typeface="Gill Sans MT"/>
                <a:cs typeface="Gill Sans MT"/>
              </a:rPr>
              <a:t>y	</a:t>
            </a:r>
            <a:r>
              <a:rPr sz="4200" spc="-5" dirty="0">
                <a:latin typeface="Gill Sans MT"/>
                <a:cs typeface="Gill Sans MT"/>
              </a:rPr>
              <a:t>w</a:t>
            </a:r>
            <a:r>
              <a:rPr sz="4200" dirty="0">
                <a:latin typeface="Gill Sans MT"/>
                <a:cs typeface="Gill Sans MT"/>
              </a:rPr>
              <a:t>hich  </a:t>
            </a:r>
            <a:r>
              <a:rPr sz="4200" spc="-5" dirty="0">
                <a:latin typeface="Gill Sans MT"/>
                <a:cs typeface="Gill Sans MT"/>
              </a:rPr>
              <a:t>implementation</a:t>
            </a:r>
            <a:r>
              <a:rPr sz="4200" spc="2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is	used.</a:t>
            </a:r>
            <a:endParaRPr sz="420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</a:pPr>
            <a:endParaRPr sz="4850">
              <a:latin typeface="Times New Roman"/>
              <a:cs typeface="Times New Roman"/>
            </a:endParaRPr>
          </a:p>
          <a:p>
            <a:pPr marL="652780" marR="5080" indent="-640715">
              <a:lnSpc>
                <a:spcPts val="4800"/>
              </a:lnSpc>
            </a:pPr>
            <a:r>
              <a:rPr sz="4200" spc="-5" dirty="0">
                <a:latin typeface="Courier New"/>
                <a:cs typeface="Courier New"/>
              </a:rPr>
              <a:t>public static void method(Mammal m) </a:t>
            </a:r>
            <a:r>
              <a:rPr sz="4200" dirty="0">
                <a:latin typeface="Courier New"/>
                <a:cs typeface="Courier New"/>
              </a:rPr>
              <a:t>{  m.breathe();</a:t>
            </a:r>
            <a:endParaRPr sz="4200">
              <a:latin typeface="Courier New"/>
              <a:cs typeface="Courier New"/>
            </a:endParaRPr>
          </a:p>
          <a:p>
            <a:pPr marL="12700">
              <a:lnSpc>
                <a:spcPts val="4680"/>
              </a:lnSpc>
            </a:pPr>
            <a:r>
              <a:rPr sz="4200" dirty="0">
                <a:latin typeface="Courier New"/>
                <a:cs typeface="Courier New"/>
              </a:rPr>
              <a:t>}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00200" y="3848100"/>
            <a:ext cx="5129530" cy="34848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9600" indent="-571500">
              <a:lnSpc>
                <a:spcPts val="5040"/>
              </a:lnSpc>
              <a:buSzPct val="170238"/>
              <a:buChar char="•"/>
              <a:tabLst>
                <a:tab pos="609600" algn="l"/>
              </a:tabLst>
            </a:pPr>
            <a:r>
              <a:rPr sz="4200" dirty="0">
                <a:latin typeface="Courier New"/>
                <a:cs typeface="Courier New"/>
              </a:rPr>
              <a:t>Car.java</a:t>
            </a:r>
            <a:endParaRPr sz="4200">
              <a:latin typeface="Courier New"/>
              <a:cs typeface="Courier New"/>
            </a:endParaRPr>
          </a:p>
          <a:p>
            <a:pPr marL="609600" indent="-571500">
              <a:lnSpc>
                <a:spcPts val="7200"/>
              </a:lnSpc>
              <a:buSzPct val="170238"/>
              <a:buChar char="•"/>
              <a:tabLst>
                <a:tab pos="609600" algn="l"/>
              </a:tabLst>
            </a:pPr>
            <a:r>
              <a:rPr sz="4200" dirty="0">
                <a:latin typeface="Courier New"/>
                <a:cs typeface="Courier New"/>
              </a:rPr>
              <a:t>SportsCar.java</a:t>
            </a:r>
            <a:endParaRPr sz="4200">
              <a:latin typeface="Courier New"/>
              <a:cs typeface="Courier New"/>
            </a:endParaRPr>
          </a:p>
          <a:p>
            <a:pPr marL="609600" indent="-571500">
              <a:lnSpc>
                <a:spcPts val="7200"/>
              </a:lnSpc>
              <a:buSzPct val="170238"/>
              <a:buChar char="•"/>
              <a:tabLst>
                <a:tab pos="609600" algn="l"/>
              </a:tabLst>
            </a:pPr>
            <a:r>
              <a:rPr sz="4200" dirty="0">
                <a:latin typeface="Courier New"/>
                <a:cs typeface="Courier New"/>
              </a:rPr>
              <a:t>SemiTruck.java</a:t>
            </a:r>
            <a:endParaRPr sz="4200">
              <a:latin typeface="Courier New"/>
              <a:cs typeface="Courier New"/>
            </a:endParaRPr>
          </a:p>
          <a:p>
            <a:pPr marL="609600" indent="-571500">
              <a:lnSpc>
                <a:spcPts val="7890"/>
              </a:lnSpc>
              <a:buSzPct val="170238"/>
              <a:buChar char="•"/>
              <a:tabLst>
                <a:tab pos="609600" algn="l"/>
              </a:tabLst>
            </a:pPr>
            <a:r>
              <a:rPr sz="4200" dirty="0">
                <a:latin typeface="Courier New"/>
                <a:cs typeface="Courier New"/>
              </a:rPr>
              <a:t>CarMain.java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00200" y="3848100"/>
            <a:ext cx="8330565" cy="34848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9600" indent="-571500">
              <a:lnSpc>
                <a:spcPts val="5040"/>
              </a:lnSpc>
              <a:buSzPct val="170238"/>
              <a:buChar char="•"/>
              <a:tabLst>
                <a:tab pos="609600" algn="l"/>
              </a:tabLst>
            </a:pPr>
            <a:r>
              <a:rPr sz="4200" dirty="0">
                <a:latin typeface="Courier New"/>
                <a:cs typeface="Courier New"/>
              </a:rPr>
              <a:t>MammalRevisited.java</a:t>
            </a:r>
            <a:endParaRPr sz="4200">
              <a:latin typeface="Courier New"/>
              <a:cs typeface="Courier New"/>
            </a:endParaRPr>
          </a:p>
          <a:p>
            <a:pPr marL="609600" indent="-571500">
              <a:lnSpc>
                <a:spcPts val="7200"/>
              </a:lnSpc>
              <a:buSzPct val="170238"/>
              <a:buChar char="•"/>
              <a:tabLst>
                <a:tab pos="609600" algn="l"/>
              </a:tabLst>
            </a:pPr>
            <a:r>
              <a:rPr sz="4200" dirty="0">
                <a:latin typeface="Courier New"/>
                <a:cs typeface="Courier New"/>
              </a:rPr>
              <a:t>CatRevisited.java</a:t>
            </a:r>
            <a:endParaRPr sz="4200">
              <a:latin typeface="Courier New"/>
              <a:cs typeface="Courier New"/>
            </a:endParaRPr>
          </a:p>
          <a:p>
            <a:pPr marL="609600" indent="-571500">
              <a:lnSpc>
                <a:spcPts val="7200"/>
              </a:lnSpc>
              <a:buSzPct val="170238"/>
              <a:buChar char="•"/>
              <a:tabLst>
                <a:tab pos="609600" algn="l"/>
              </a:tabLst>
            </a:pPr>
            <a:r>
              <a:rPr sz="4200" dirty="0">
                <a:latin typeface="Courier New"/>
                <a:cs typeface="Courier New"/>
              </a:rPr>
              <a:t>DogRevisited.java</a:t>
            </a:r>
            <a:endParaRPr sz="4200">
              <a:latin typeface="Courier New"/>
              <a:cs typeface="Courier New"/>
            </a:endParaRPr>
          </a:p>
          <a:p>
            <a:pPr marL="609600" indent="-571500">
              <a:lnSpc>
                <a:spcPts val="7890"/>
              </a:lnSpc>
              <a:buSzPct val="170238"/>
              <a:buChar char="•"/>
              <a:tabLst>
                <a:tab pos="609600" algn="l"/>
              </a:tabLst>
            </a:pPr>
            <a:r>
              <a:rPr sz="4200" dirty="0">
                <a:latin typeface="Courier New"/>
                <a:cs typeface="Courier New"/>
              </a:rPr>
              <a:t>MammalMainRevisited.java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0B8F1-AE1E-426B-9B3A-029CE3A00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Polymorphism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942C957-A244-404E-B7EA-535062DAF1BD}"/>
              </a:ext>
            </a:extLst>
          </p:cNvPr>
          <p:cNvSpPr/>
          <p:nvPr/>
        </p:nvSpPr>
        <p:spPr>
          <a:xfrm>
            <a:off x="736600" y="2260600"/>
            <a:ext cx="118618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r>
              <a:rPr lang="en-US" sz="3200" dirty="0"/>
              <a:t>1. </a:t>
            </a:r>
            <a:r>
              <a:rPr lang="en-US" sz="3200" b="1" dirty="0"/>
              <a:t>Static</a:t>
            </a:r>
            <a:r>
              <a:rPr lang="en-US" sz="3200" dirty="0"/>
              <a:t> binding/Compile-Time binding/Early binding/Method </a:t>
            </a:r>
            <a:r>
              <a:rPr lang="en-US" sz="3200" b="1" dirty="0"/>
              <a:t>overloading</a:t>
            </a:r>
            <a:r>
              <a:rPr lang="en-US" sz="3200" dirty="0"/>
              <a:t>.(in same class)</a:t>
            </a:r>
          </a:p>
          <a:p>
            <a:endParaRPr lang="en-US" sz="3200" dirty="0"/>
          </a:p>
          <a:p>
            <a:r>
              <a:rPr lang="en-US" sz="3200" dirty="0"/>
              <a:t>2. </a:t>
            </a:r>
            <a:r>
              <a:rPr lang="en-US" sz="3200" b="1" dirty="0"/>
              <a:t>Dynamic</a:t>
            </a:r>
            <a:r>
              <a:rPr lang="en-US" sz="3200" dirty="0"/>
              <a:t> binding/Run-Time binding/Late binding/Method </a:t>
            </a:r>
            <a:r>
              <a:rPr lang="en-US" sz="3200" b="1" dirty="0"/>
              <a:t>overriding</a:t>
            </a:r>
            <a:r>
              <a:rPr lang="en-US" sz="3200" dirty="0"/>
              <a:t>.(in different classes)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258446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0B8F1-AE1E-426B-9B3A-029CE3A00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0979" y="283400"/>
            <a:ext cx="9372600" cy="1231106"/>
          </a:xfrm>
        </p:spPr>
        <p:txBody>
          <a:bodyPr/>
          <a:lstStyle/>
          <a:p>
            <a:r>
              <a:rPr lang="en-US" dirty="0"/>
              <a:t>Polymorphism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942C957-A244-404E-B7EA-535062DAF1BD}"/>
              </a:ext>
            </a:extLst>
          </p:cNvPr>
          <p:cNvSpPr/>
          <p:nvPr/>
        </p:nvSpPr>
        <p:spPr>
          <a:xfrm>
            <a:off x="863600" y="1651000"/>
            <a:ext cx="11277600" cy="82791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Static</a:t>
            </a:r>
            <a:r>
              <a:rPr lang="en-US" sz="2800" dirty="0"/>
              <a:t> binding/Compile-Time binding/Early binding/Method overloading.(in same class)</a:t>
            </a:r>
          </a:p>
          <a:p>
            <a:endParaRPr lang="en-US" sz="2800" dirty="0"/>
          </a:p>
          <a:p>
            <a:r>
              <a:rPr lang="en-US" sz="2800" b="1" dirty="0"/>
              <a:t>Method overloading </a:t>
            </a:r>
            <a:r>
              <a:rPr lang="en-US" sz="2800" dirty="0"/>
              <a:t>example:</a:t>
            </a:r>
          </a:p>
          <a:p>
            <a:endParaRPr lang="en-US" sz="2800" dirty="0"/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class Calculation {  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	public void sum(int a, int b) { 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(a + b); 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}  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	public void sum(int a, int b, int c) {	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(a + b + c);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}  </a:t>
            </a:r>
          </a:p>
          <a:p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	public static void main(String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[]) {  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		Calculation obj = new Calculation();  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		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obj.sum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(10, 10, 10);  // 30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		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obj.sum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(20, 20);     //40 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	 }  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21964766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0B8F1-AE1E-426B-9B3A-029CE3A00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Polymorphism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942C957-A244-404E-B7EA-535062DAF1BD}"/>
              </a:ext>
            </a:extLst>
          </p:cNvPr>
          <p:cNvSpPr/>
          <p:nvPr/>
        </p:nvSpPr>
        <p:spPr>
          <a:xfrm>
            <a:off x="558800" y="1514506"/>
            <a:ext cx="11734800" cy="93256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Dynamic</a:t>
            </a:r>
            <a:r>
              <a:rPr lang="en-US" sz="2400" dirty="0"/>
              <a:t> binding/Run-Time binding/Late binding/Method overriding.(in different classes)</a:t>
            </a:r>
          </a:p>
          <a:p>
            <a:endParaRPr lang="en-US" sz="2400" dirty="0"/>
          </a:p>
          <a:p>
            <a:r>
              <a:rPr lang="en-US" sz="2400" b="1" dirty="0"/>
              <a:t>Method overriding </a:t>
            </a:r>
            <a:r>
              <a:rPr lang="en-US" sz="2400" dirty="0"/>
              <a:t>example:</a:t>
            </a:r>
          </a:p>
          <a:p>
            <a:endParaRPr lang="en-US" sz="2400" dirty="0"/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class Animal {    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public void move() {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("Animals can move");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class Dog extends Animal {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public void move() {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("Dogs can walk and run");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TestDog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public static void main(String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[]) {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Animal a = new Animal();   // Animal reference and object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Animal b = new Dog();        // Animal reference but Dog object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a.move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();   //output: Animals can move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b.move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();  //output: Dogs can walk and run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11940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45165" y="515619"/>
            <a:ext cx="8103870" cy="2315210"/>
          </a:xfrm>
          <a:prstGeom prst="rect">
            <a:avLst/>
          </a:prstGeom>
        </p:spPr>
        <p:txBody>
          <a:bodyPr vert="horz" wrap="square" lIns="0" tIns="259079" rIns="0" bIns="0" rtlCol="0">
            <a:spAutoFit/>
          </a:bodyPr>
          <a:lstStyle/>
          <a:p>
            <a:pPr marL="10160" algn="ctr">
              <a:lnSpc>
                <a:spcPct val="100000"/>
              </a:lnSpc>
              <a:spcBef>
                <a:spcPts val="2039"/>
              </a:spcBef>
            </a:pPr>
            <a:r>
              <a:rPr spc="-20" dirty="0"/>
              <a:t>Recap</a:t>
            </a:r>
          </a:p>
          <a:p>
            <a:pPr algn="ctr">
              <a:lnSpc>
                <a:spcPct val="100000"/>
              </a:lnSpc>
              <a:spcBef>
                <a:spcPts val="969"/>
              </a:spcBef>
            </a:pPr>
            <a:r>
              <a:rPr sz="4200" spc="-130" dirty="0"/>
              <a:t>You’ve </a:t>
            </a:r>
            <a:r>
              <a:rPr sz="4200" dirty="0"/>
              <a:t>seen </a:t>
            </a:r>
            <a:r>
              <a:rPr sz="4200" dirty="0">
                <a:latin typeface="Courier New"/>
                <a:cs typeface="Courier New"/>
              </a:rPr>
              <a:t>super</a:t>
            </a:r>
            <a:r>
              <a:rPr sz="4200" spc="-1285" dirty="0">
                <a:latin typeface="Courier New"/>
                <a:cs typeface="Courier New"/>
              </a:rPr>
              <a:t> </a:t>
            </a:r>
            <a:r>
              <a:rPr sz="4200" spc="-5" dirty="0"/>
              <a:t>in constructors...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89277" y="762000"/>
            <a:ext cx="262636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Rec</a:t>
            </a:r>
            <a:r>
              <a:rPr spc="-85" dirty="0"/>
              <a:t>a</a:t>
            </a:r>
            <a:r>
              <a:rPr dirty="0"/>
              <a:t>p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30734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993900" y="2165350"/>
            <a:ext cx="8987155" cy="2964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3550">
              <a:lnSpc>
                <a:spcPct val="100000"/>
              </a:lnSpc>
              <a:spcBef>
                <a:spcPts val="100"/>
              </a:spcBef>
            </a:pPr>
            <a:r>
              <a:rPr sz="4200" spc="-130" dirty="0">
                <a:latin typeface="Gill Sans MT"/>
                <a:cs typeface="Gill Sans MT"/>
              </a:rPr>
              <a:t>You’ve </a:t>
            </a:r>
            <a:r>
              <a:rPr sz="4200" dirty="0">
                <a:latin typeface="Gill Sans MT"/>
                <a:cs typeface="Gill Sans MT"/>
              </a:rPr>
              <a:t>seen </a:t>
            </a:r>
            <a:r>
              <a:rPr sz="4200" dirty="0">
                <a:latin typeface="Courier New"/>
                <a:cs typeface="Courier New"/>
              </a:rPr>
              <a:t>super</a:t>
            </a:r>
            <a:r>
              <a:rPr sz="4200" spc="-1265" dirty="0">
                <a:latin typeface="Courier New"/>
                <a:cs typeface="Courier New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in constructors...</a:t>
            </a:r>
            <a:endParaRPr sz="4200">
              <a:latin typeface="Gill Sans MT"/>
              <a:cs typeface="Gill Sans MT"/>
            </a:endParaRPr>
          </a:p>
          <a:p>
            <a:pPr marL="12700">
              <a:lnSpc>
                <a:spcPts val="4920"/>
              </a:lnSpc>
              <a:spcBef>
                <a:spcPts val="3460"/>
              </a:spcBef>
            </a:pPr>
            <a:r>
              <a:rPr sz="4200" spc="-5" dirty="0">
                <a:latin typeface="Courier New"/>
                <a:cs typeface="Courier New"/>
              </a:rPr>
              <a:t>public class Base</a:t>
            </a:r>
            <a:r>
              <a:rPr sz="4200" spc="-3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{</a:t>
            </a:r>
            <a:endParaRPr sz="4200">
              <a:latin typeface="Courier New"/>
              <a:cs typeface="Courier New"/>
            </a:endParaRPr>
          </a:p>
          <a:p>
            <a:pPr marL="652780">
              <a:lnSpc>
                <a:spcPts val="4800"/>
              </a:lnSpc>
            </a:pPr>
            <a:r>
              <a:rPr sz="4200" spc="-5" dirty="0">
                <a:latin typeface="Courier New"/>
                <a:cs typeface="Courier New"/>
              </a:rPr>
              <a:t>public Base(int x) </a:t>
            </a:r>
            <a:r>
              <a:rPr sz="4200" dirty="0">
                <a:latin typeface="Courier New"/>
                <a:cs typeface="Courier New"/>
              </a:rPr>
              <a:t>{ </a:t>
            </a:r>
            <a:r>
              <a:rPr sz="4200" spc="-5" dirty="0">
                <a:latin typeface="Courier New"/>
                <a:cs typeface="Courier New"/>
              </a:rPr>
              <a:t>...</a:t>
            </a:r>
            <a:r>
              <a:rPr sz="4200" spc="-9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}</a:t>
            </a:r>
            <a:endParaRPr sz="4200">
              <a:latin typeface="Courier New"/>
              <a:cs typeface="Courier New"/>
            </a:endParaRPr>
          </a:p>
          <a:p>
            <a:pPr marL="12700">
              <a:lnSpc>
                <a:spcPts val="4920"/>
              </a:lnSpc>
            </a:pPr>
            <a:r>
              <a:rPr sz="4200" dirty="0">
                <a:latin typeface="Courier New"/>
                <a:cs typeface="Courier New"/>
              </a:rPr>
              <a:t>}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89277" y="762000"/>
            <a:ext cx="262636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Rec</a:t>
            </a:r>
            <a:r>
              <a:rPr spc="-85" dirty="0"/>
              <a:t>a</a:t>
            </a:r>
            <a:r>
              <a:rPr dirty="0"/>
              <a:t>p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30734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53721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524000" y="2165350"/>
            <a:ext cx="9947275" cy="6488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33450">
              <a:lnSpc>
                <a:spcPct val="100000"/>
              </a:lnSpc>
              <a:spcBef>
                <a:spcPts val="100"/>
              </a:spcBef>
            </a:pPr>
            <a:r>
              <a:rPr sz="4200" spc="-130" dirty="0">
                <a:latin typeface="Gill Sans MT"/>
                <a:cs typeface="Gill Sans MT"/>
              </a:rPr>
              <a:t>You’ve </a:t>
            </a:r>
            <a:r>
              <a:rPr sz="4200" dirty="0">
                <a:latin typeface="Gill Sans MT"/>
                <a:cs typeface="Gill Sans MT"/>
              </a:rPr>
              <a:t>seen </a:t>
            </a:r>
            <a:r>
              <a:rPr sz="4200" dirty="0">
                <a:latin typeface="Courier New"/>
                <a:cs typeface="Courier New"/>
              </a:rPr>
              <a:t>super</a:t>
            </a:r>
            <a:r>
              <a:rPr sz="4200" spc="-1255" dirty="0">
                <a:latin typeface="Courier New"/>
                <a:cs typeface="Courier New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in constructors...</a:t>
            </a:r>
            <a:endParaRPr sz="4200">
              <a:latin typeface="Gill Sans MT"/>
              <a:cs typeface="Gill Sans MT"/>
            </a:endParaRPr>
          </a:p>
          <a:p>
            <a:pPr marL="482600">
              <a:lnSpc>
                <a:spcPts val="4920"/>
              </a:lnSpc>
              <a:spcBef>
                <a:spcPts val="3460"/>
              </a:spcBef>
            </a:pPr>
            <a:r>
              <a:rPr sz="4200" spc="-5" dirty="0">
                <a:latin typeface="Courier New"/>
                <a:cs typeface="Courier New"/>
              </a:rPr>
              <a:t>public class Base</a:t>
            </a:r>
            <a:r>
              <a:rPr sz="4200" spc="-2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{</a:t>
            </a:r>
            <a:endParaRPr sz="4200">
              <a:latin typeface="Courier New"/>
              <a:cs typeface="Courier New"/>
            </a:endParaRPr>
          </a:p>
          <a:p>
            <a:pPr marL="1122680">
              <a:lnSpc>
                <a:spcPts val="4800"/>
              </a:lnSpc>
            </a:pPr>
            <a:r>
              <a:rPr sz="4200" spc="-5" dirty="0">
                <a:latin typeface="Courier New"/>
                <a:cs typeface="Courier New"/>
              </a:rPr>
              <a:t>public Base(int x) </a:t>
            </a:r>
            <a:r>
              <a:rPr sz="4200" dirty="0">
                <a:latin typeface="Courier New"/>
                <a:cs typeface="Courier New"/>
              </a:rPr>
              <a:t>{ </a:t>
            </a:r>
            <a:r>
              <a:rPr sz="4200" spc="-5" dirty="0">
                <a:latin typeface="Courier New"/>
                <a:cs typeface="Courier New"/>
              </a:rPr>
              <a:t>...</a:t>
            </a:r>
            <a:r>
              <a:rPr sz="4200" spc="-7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}</a:t>
            </a:r>
            <a:endParaRPr sz="4200">
              <a:latin typeface="Courier New"/>
              <a:cs typeface="Courier New"/>
            </a:endParaRPr>
          </a:p>
          <a:p>
            <a:pPr marL="482600">
              <a:lnSpc>
                <a:spcPts val="4920"/>
              </a:lnSpc>
            </a:pPr>
            <a:r>
              <a:rPr sz="4200" dirty="0">
                <a:latin typeface="Courier New"/>
                <a:cs typeface="Courier New"/>
              </a:rPr>
              <a:t>}</a:t>
            </a:r>
            <a:endParaRPr sz="4200">
              <a:latin typeface="Courier New"/>
              <a:cs typeface="Courier New"/>
            </a:endParaRPr>
          </a:p>
          <a:p>
            <a:pPr marL="652780" marR="5080" indent="-640715">
              <a:lnSpc>
                <a:spcPts val="4800"/>
              </a:lnSpc>
              <a:spcBef>
                <a:spcPts val="3870"/>
              </a:spcBef>
            </a:pPr>
            <a:r>
              <a:rPr sz="4200" spc="-5" dirty="0">
                <a:latin typeface="Courier New"/>
                <a:cs typeface="Courier New"/>
              </a:rPr>
              <a:t>public class Sub extends Base </a:t>
            </a:r>
            <a:r>
              <a:rPr sz="4200" dirty="0">
                <a:latin typeface="Courier New"/>
                <a:cs typeface="Courier New"/>
              </a:rPr>
              <a:t>{  </a:t>
            </a:r>
            <a:r>
              <a:rPr sz="4200" spc="-5" dirty="0">
                <a:latin typeface="Courier New"/>
                <a:cs typeface="Courier New"/>
              </a:rPr>
              <a:t>public Sub(int x)</a:t>
            </a:r>
            <a:r>
              <a:rPr sz="4200" spc="-2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{</a:t>
            </a:r>
            <a:endParaRPr sz="4200">
              <a:latin typeface="Courier New"/>
              <a:cs typeface="Courier New"/>
            </a:endParaRPr>
          </a:p>
          <a:p>
            <a:pPr marL="1292860">
              <a:lnSpc>
                <a:spcPts val="4560"/>
              </a:lnSpc>
            </a:pPr>
            <a:r>
              <a:rPr sz="4200" dirty="0">
                <a:latin typeface="Courier New"/>
                <a:cs typeface="Courier New"/>
              </a:rPr>
              <a:t>super(x);</a:t>
            </a:r>
            <a:endParaRPr sz="4200">
              <a:latin typeface="Courier New"/>
              <a:cs typeface="Courier New"/>
            </a:endParaRPr>
          </a:p>
          <a:p>
            <a:pPr marL="652780">
              <a:lnSpc>
                <a:spcPts val="4800"/>
              </a:lnSpc>
            </a:pPr>
            <a:r>
              <a:rPr sz="4200" dirty="0">
                <a:latin typeface="Courier New"/>
                <a:cs typeface="Courier New"/>
              </a:rPr>
              <a:t>}</a:t>
            </a:r>
            <a:endParaRPr sz="4200">
              <a:latin typeface="Courier New"/>
              <a:cs typeface="Courier New"/>
            </a:endParaRPr>
          </a:p>
          <a:p>
            <a:pPr marL="12700">
              <a:lnSpc>
                <a:spcPts val="4920"/>
              </a:lnSpc>
            </a:pPr>
            <a:r>
              <a:rPr sz="4200" dirty="0">
                <a:latin typeface="Courier New"/>
                <a:cs typeface="Courier New"/>
              </a:rPr>
              <a:t>}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21470" y="0"/>
            <a:ext cx="8361680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7200" dirty="0">
                <a:latin typeface="Courier New"/>
                <a:cs typeface="Courier New"/>
              </a:rPr>
              <a:t>super</a:t>
            </a:r>
            <a:r>
              <a:rPr sz="7200" spc="-2775" dirty="0">
                <a:latin typeface="Courier New"/>
                <a:cs typeface="Courier New"/>
              </a:rPr>
              <a:t> </a:t>
            </a:r>
            <a:r>
              <a:rPr sz="7200" spc="-5" dirty="0"/>
              <a:t>in Methods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9762" y="1243930"/>
            <a:ext cx="12825095" cy="1325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  <a:tabLst>
                <a:tab pos="3616325" algn="l"/>
                <a:tab pos="7996555" algn="l"/>
              </a:tabLst>
            </a:pPr>
            <a:r>
              <a:rPr sz="4200" dirty="0">
                <a:latin typeface="Courier New"/>
                <a:cs typeface="Courier New"/>
              </a:rPr>
              <a:t>super</a:t>
            </a:r>
            <a:r>
              <a:rPr sz="4200" spc="-1350" dirty="0">
                <a:latin typeface="Courier New"/>
                <a:cs typeface="Courier New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can</a:t>
            </a:r>
            <a:r>
              <a:rPr sz="4200" spc="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also	</a:t>
            </a:r>
            <a:r>
              <a:rPr sz="4200" dirty="0">
                <a:latin typeface="Gill Sans MT"/>
                <a:cs typeface="Gill Sans MT"/>
              </a:rPr>
              <a:t>be </a:t>
            </a:r>
            <a:r>
              <a:rPr sz="4200" spc="-5" dirty="0">
                <a:latin typeface="Gill Sans MT"/>
                <a:cs typeface="Gill Sans MT"/>
              </a:rPr>
              <a:t>used</a:t>
            </a:r>
            <a:r>
              <a:rPr sz="4200" spc="1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in</a:t>
            </a:r>
            <a:r>
              <a:rPr sz="4200" spc="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methods	when</a:t>
            </a:r>
            <a:r>
              <a:rPr sz="4200" spc="-15" dirty="0">
                <a:latin typeface="Gill Sans MT"/>
                <a:cs typeface="Gill Sans MT"/>
              </a:rPr>
              <a:t> overloading.</a:t>
            </a:r>
            <a:endParaRPr sz="4200" dirty="0">
              <a:latin typeface="Gill Sans MT"/>
              <a:cs typeface="Gill Sans MT"/>
            </a:endParaRPr>
          </a:p>
          <a:p>
            <a:pPr algn="ctr">
              <a:lnSpc>
                <a:spcPct val="100000"/>
              </a:lnSpc>
              <a:spcBef>
                <a:spcPts val="160"/>
              </a:spcBef>
              <a:tabLst>
                <a:tab pos="4097020" algn="l"/>
                <a:tab pos="11004550" algn="l"/>
              </a:tabLst>
            </a:pPr>
            <a:r>
              <a:rPr sz="4200" spc="-5" dirty="0">
                <a:latin typeface="Gill Sans MT"/>
                <a:cs typeface="Gill Sans MT"/>
              </a:rPr>
              <a:t>Used </a:t>
            </a:r>
            <a:r>
              <a:rPr sz="4200" dirty="0">
                <a:latin typeface="Gill Sans MT"/>
                <a:cs typeface="Gill Sans MT"/>
              </a:rPr>
              <a:t>to</a:t>
            </a:r>
            <a:r>
              <a:rPr sz="4200" spc="5" dirty="0">
                <a:latin typeface="Gill Sans MT"/>
                <a:cs typeface="Gill Sans MT"/>
              </a:rPr>
              <a:t> </a:t>
            </a:r>
            <a:r>
              <a:rPr sz="4200" spc="-20" dirty="0">
                <a:latin typeface="Gill Sans MT"/>
                <a:cs typeface="Gill Sans MT"/>
              </a:rPr>
              <a:t>execute</a:t>
            </a:r>
            <a:r>
              <a:rPr sz="4200" dirty="0">
                <a:latin typeface="Gill Sans MT"/>
                <a:cs typeface="Gill Sans MT"/>
              </a:rPr>
              <a:t> a	</a:t>
            </a:r>
            <a:r>
              <a:rPr sz="4200" spc="-10" dirty="0">
                <a:latin typeface="Gill Sans MT"/>
                <a:cs typeface="Gill Sans MT"/>
              </a:rPr>
              <a:t>superclass’ </a:t>
            </a:r>
            <a:r>
              <a:rPr sz="4200" spc="-5" dirty="0">
                <a:latin typeface="Gill Sans MT"/>
                <a:cs typeface="Gill Sans MT"/>
              </a:rPr>
              <a:t>implementation</a:t>
            </a:r>
            <a:r>
              <a:rPr sz="4200" spc="3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of</a:t>
            </a:r>
            <a:r>
              <a:rPr sz="4200" spc="10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a	</a:t>
            </a:r>
            <a:r>
              <a:rPr sz="4200" spc="-5" dirty="0">
                <a:latin typeface="Gill Sans MT"/>
                <a:cs typeface="Gill Sans MT"/>
              </a:rPr>
              <a:t>method.</a:t>
            </a:r>
            <a:endParaRPr sz="4200" dirty="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21470" y="0"/>
            <a:ext cx="8361680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7200" dirty="0">
                <a:latin typeface="Courier New"/>
                <a:cs typeface="Courier New"/>
              </a:rPr>
              <a:t>super</a:t>
            </a:r>
            <a:r>
              <a:rPr sz="7200" spc="-2775" dirty="0">
                <a:latin typeface="Courier New"/>
                <a:cs typeface="Courier New"/>
              </a:rPr>
              <a:t> </a:t>
            </a:r>
            <a:r>
              <a:rPr sz="7200" spc="-5" dirty="0"/>
              <a:t>in Methods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2552702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1600" y="1193800"/>
            <a:ext cx="12825095" cy="4773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  <a:tabLst>
                <a:tab pos="3616325" algn="l"/>
                <a:tab pos="7996555" algn="l"/>
              </a:tabLst>
            </a:pPr>
            <a:r>
              <a:rPr sz="4200" dirty="0">
                <a:latin typeface="Courier New"/>
                <a:cs typeface="Courier New"/>
              </a:rPr>
              <a:t>super</a:t>
            </a:r>
            <a:r>
              <a:rPr sz="4200" spc="-1350" dirty="0">
                <a:latin typeface="Courier New"/>
                <a:cs typeface="Courier New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can</a:t>
            </a:r>
            <a:r>
              <a:rPr sz="4200" spc="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also	</a:t>
            </a:r>
            <a:r>
              <a:rPr sz="4200" dirty="0">
                <a:latin typeface="Gill Sans MT"/>
                <a:cs typeface="Gill Sans MT"/>
              </a:rPr>
              <a:t>be </a:t>
            </a:r>
            <a:r>
              <a:rPr sz="4200" spc="-5" dirty="0">
                <a:latin typeface="Gill Sans MT"/>
                <a:cs typeface="Gill Sans MT"/>
              </a:rPr>
              <a:t>used</a:t>
            </a:r>
            <a:r>
              <a:rPr sz="4200" spc="1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in</a:t>
            </a:r>
            <a:r>
              <a:rPr sz="4200" spc="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methods	when</a:t>
            </a:r>
            <a:r>
              <a:rPr sz="4200" spc="-15" dirty="0">
                <a:latin typeface="Gill Sans MT"/>
                <a:cs typeface="Gill Sans MT"/>
              </a:rPr>
              <a:t> overloading.</a:t>
            </a:r>
            <a:endParaRPr sz="4200" dirty="0">
              <a:latin typeface="Gill Sans MT"/>
              <a:cs typeface="Gill Sans MT"/>
            </a:endParaRPr>
          </a:p>
          <a:p>
            <a:pPr algn="ctr">
              <a:lnSpc>
                <a:spcPct val="100000"/>
              </a:lnSpc>
              <a:spcBef>
                <a:spcPts val="160"/>
              </a:spcBef>
              <a:tabLst>
                <a:tab pos="4097020" algn="l"/>
                <a:tab pos="11004550" algn="l"/>
              </a:tabLst>
            </a:pPr>
            <a:r>
              <a:rPr sz="4200" spc="-5" dirty="0">
                <a:latin typeface="Gill Sans MT"/>
                <a:cs typeface="Gill Sans MT"/>
              </a:rPr>
              <a:t>Used </a:t>
            </a:r>
            <a:r>
              <a:rPr sz="4200" dirty="0">
                <a:latin typeface="Gill Sans MT"/>
                <a:cs typeface="Gill Sans MT"/>
              </a:rPr>
              <a:t>to</a:t>
            </a:r>
            <a:r>
              <a:rPr sz="4200" spc="5" dirty="0">
                <a:latin typeface="Gill Sans MT"/>
                <a:cs typeface="Gill Sans MT"/>
              </a:rPr>
              <a:t> </a:t>
            </a:r>
            <a:r>
              <a:rPr sz="4200" spc="-20" dirty="0">
                <a:latin typeface="Gill Sans MT"/>
                <a:cs typeface="Gill Sans MT"/>
              </a:rPr>
              <a:t>execute</a:t>
            </a:r>
            <a:r>
              <a:rPr sz="4200" dirty="0">
                <a:latin typeface="Gill Sans MT"/>
                <a:cs typeface="Gill Sans MT"/>
              </a:rPr>
              <a:t> a	</a:t>
            </a:r>
            <a:r>
              <a:rPr sz="4200" spc="-10" dirty="0">
                <a:latin typeface="Gill Sans MT"/>
                <a:cs typeface="Gill Sans MT"/>
              </a:rPr>
              <a:t>superclass’ </a:t>
            </a:r>
            <a:r>
              <a:rPr sz="4200" spc="-5" dirty="0">
                <a:latin typeface="Gill Sans MT"/>
                <a:cs typeface="Gill Sans MT"/>
              </a:rPr>
              <a:t>implementation</a:t>
            </a:r>
            <a:r>
              <a:rPr sz="4200" spc="3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of</a:t>
            </a:r>
            <a:r>
              <a:rPr sz="4200" spc="10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a	</a:t>
            </a:r>
            <a:r>
              <a:rPr sz="4200" spc="-5" dirty="0">
                <a:latin typeface="Gill Sans MT"/>
                <a:cs typeface="Gill Sans MT"/>
              </a:rPr>
              <a:t>method.</a:t>
            </a:r>
            <a:endParaRPr sz="4200" dirty="0">
              <a:latin typeface="Gill Sans MT"/>
              <a:cs typeface="Gill Sans MT"/>
            </a:endParaRPr>
          </a:p>
          <a:p>
            <a:pPr marL="2251710">
              <a:lnSpc>
                <a:spcPts val="4920"/>
              </a:lnSpc>
              <a:spcBef>
                <a:spcPts val="2910"/>
              </a:spcBef>
            </a:pPr>
            <a:r>
              <a:rPr sz="4200" spc="-5" dirty="0">
                <a:latin typeface="Courier New"/>
                <a:cs typeface="Courier New"/>
              </a:rPr>
              <a:t>public class Base</a:t>
            </a:r>
            <a:r>
              <a:rPr sz="4200" spc="-2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{</a:t>
            </a:r>
          </a:p>
          <a:p>
            <a:pPr marL="3531870" marR="2243455" indent="-640715">
              <a:lnSpc>
                <a:spcPts val="4800"/>
              </a:lnSpc>
              <a:spcBef>
                <a:spcPts val="240"/>
              </a:spcBef>
            </a:pPr>
            <a:r>
              <a:rPr sz="4200" spc="-5" dirty="0">
                <a:latin typeface="Courier New"/>
                <a:cs typeface="Courier New"/>
              </a:rPr>
              <a:t>public int returnNum() </a:t>
            </a:r>
            <a:r>
              <a:rPr sz="4200" dirty="0">
                <a:latin typeface="Courier New"/>
                <a:cs typeface="Courier New"/>
              </a:rPr>
              <a:t>{  </a:t>
            </a:r>
            <a:r>
              <a:rPr sz="4200" spc="-5" dirty="0">
                <a:latin typeface="Courier New"/>
                <a:cs typeface="Courier New"/>
              </a:rPr>
              <a:t>return</a:t>
            </a:r>
            <a:r>
              <a:rPr sz="4200" spc="-1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17;</a:t>
            </a:r>
          </a:p>
          <a:p>
            <a:pPr marL="2891790">
              <a:lnSpc>
                <a:spcPts val="4560"/>
              </a:lnSpc>
            </a:pPr>
            <a:r>
              <a:rPr sz="4200" dirty="0">
                <a:latin typeface="Courier New"/>
                <a:cs typeface="Courier New"/>
              </a:rPr>
              <a:t>}</a:t>
            </a:r>
          </a:p>
          <a:p>
            <a:pPr marL="2251710">
              <a:lnSpc>
                <a:spcPts val="4920"/>
              </a:lnSpc>
            </a:pPr>
            <a:r>
              <a:rPr sz="4200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21470" y="0"/>
            <a:ext cx="8361680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7200" dirty="0">
                <a:latin typeface="Courier New"/>
                <a:cs typeface="Courier New"/>
              </a:rPr>
              <a:t>super</a:t>
            </a:r>
            <a:r>
              <a:rPr sz="7200" spc="-2775" dirty="0">
                <a:latin typeface="Courier New"/>
                <a:cs typeface="Courier New"/>
              </a:rPr>
              <a:t> </a:t>
            </a:r>
            <a:r>
              <a:rPr sz="7200" spc="-5" dirty="0"/>
              <a:t>in Methods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2552702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235701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4714" y="1188720"/>
            <a:ext cx="12825095" cy="8463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  <a:tabLst>
                <a:tab pos="3616325" algn="l"/>
                <a:tab pos="7996555" algn="l"/>
              </a:tabLst>
            </a:pPr>
            <a:r>
              <a:rPr sz="4200" dirty="0">
                <a:latin typeface="Courier New"/>
                <a:cs typeface="Courier New"/>
              </a:rPr>
              <a:t>super</a:t>
            </a:r>
            <a:r>
              <a:rPr sz="4200" spc="-1350" dirty="0">
                <a:latin typeface="Courier New"/>
                <a:cs typeface="Courier New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can</a:t>
            </a:r>
            <a:r>
              <a:rPr sz="4200" spc="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also	</a:t>
            </a:r>
            <a:r>
              <a:rPr sz="4200" dirty="0">
                <a:latin typeface="Gill Sans MT"/>
                <a:cs typeface="Gill Sans MT"/>
              </a:rPr>
              <a:t>be </a:t>
            </a:r>
            <a:r>
              <a:rPr sz="4200" spc="-5" dirty="0">
                <a:latin typeface="Gill Sans MT"/>
                <a:cs typeface="Gill Sans MT"/>
              </a:rPr>
              <a:t>used</a:t>
            </a:r>
            <a:r>
              <a:rPr sz="4200" spc="1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in</a:t>
            </a:r>
            <a:r>
              <a:rPr sz="4200" spc="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methods	when</a:t>
            </a:r>
            <a:r>
              <a:rPr sz="4200" spc="-15" dirty="0">
                <a:latin typeface="Gill Sans MT"/>
                <a:cs typeface="Gill Sans MT"/>
              </a:rPr>
              <a:t> overloading.</a:t>
            </a:r>
            <a:endParaRPr sz="4200" dirty="0">
              <a:latin typeface="Gill Sans MT"/>
              <a:cs typeface="Gill Sans MT"/>
            </a:endParaRPr>
          </a:p>
          <a:p>
            <a:pPr algn="ctr">
              <a:lnSpc>
                <a:spcPct val="100000"/>
              </a:lnSpc>
              <a:spcBef>
                <a:spcPts val="160"/>
              </a:spcBef>
              <a:tabLst>
                <a:tab pos="4097020" algn="l"/>
                <a:tab pos="11004550" algn="l"/>
              </a:tabLst>
            </a:pPr>
            <a:r>
              <a:rPr sz="4200" spc="-5" dirty="0">
                <a:latin typeface="Gill Sans MT"/>
                <a:cs typeface="Gill Sans MT"/>
              </a:rPr>
              <a:t>Used </a:t>
            </a:r>
            <a:r>
              <a:rPr sz="4200" dirty="0">
                <a:latin typeface="Gill Sans MT"/>
                <a:cs typeface="Gill Sans MT"/>
              </a:rPr>
              <a:t>to</a:t>
            </a:r>
            <a:r>
              <a:rPr sz="4200" spc="5" dirty="0">
                <a:latin typeface="Gill Sans MT"/>
                <a:cs typeface="Gill Sans MT"/>
              </a:rPr>
              <a:t> </a:t>
            </a:r>
            <a:r>
              <a:rPr sz="4200" spc="-20" dirty="0">
                <a:latin typeface="Gill Sans MT"/>
                <a:cs typeface="Gill Sans MT"/>
              </a:rPr>
              <a:t>execute</a:t>
            </a:r>
            <a:r>
              <a:rPr sz="4200" dirty="0">
                <a:latin typeface="Gill Sans MT"/>
                <a:cs typeface="Gill Sans MT"/>
              </a:rPr>
              <a:t> a	</a:t>
            </a:r>
            <a:r>
              <a:rPr sz="4200" spc="-10" dirty="0">
                <a:latin typeface="Gill Sans MT"/>
                <a:cs typeface="Gill Sans MT"/>
              </a:rPr>
              <a:t>superclass’ </a:t>
            </a:r>
            <a:r>
              <a:rPr sz="4200" spc="-5" dirty="0">
                <a:latin typeface="Gill Sans MT"/>
                <a:cs typeface="Gill Sans MT"/>
              </a:rPr>
              <a:t>implementation</a:t>
            </a:r>
            <a:r>
              <a:rPr sz="4200" spc="3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of</a:t>
            </a:r>
            <a:r>
              <a:rPr sz="4200" spc="10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a	</a:t>
            </a:r>
            <a:r>
              <a:rPr sz="4200" spc="-5" dirty="0">
                <a:latin typeface="Gill Sans MT"/>
                <a:cs typeface="Gill Sans MT"/>
              </a:rPr>
              <a:t>method.</a:t>
            </a:r>
            <a:endParaRPr sz="4200" dirty="0">
              <a:latin typeface="Gill Sans MT"/>
              <a:cs typeface="Gill Sans MT"/>
            </a:endParaRPr>
          </a:p>
          <a:p>
            <a:pPr marL="2251710">
              <a:lnSpc>
                <a:spcPts val="4920"/>
              </a:lnSpc>
              <a:spcBef>
                <a:spcPts val="2910"/>
              </a:spcBef>
            </a:pPr>
            <a:r>
              <a:rPr sz="4200" spc="-5" dirty="0">
                <a:latin typeface="Courier New"/>
                <a:cs typeface="Courier New"/>
              </a:rPr>
              <a:t>public class Base</a:t>
            </a:r>
            <a:r>
              <a:rPr sz="4200" spc="-2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{</a:t>
            </a:r>
          </a:p>
          <a:p>
            <a:pPr marL="3531870" marR="2243455" indent="-640715">
              <a:lnSpc>
                <a:spcPts val="4800"/>
              </a:lnSpc>
              <a:spcBef>
                <a:spcPts val="240"/>
              </a:spcBef>
            </a:pPr>
            <a:r>
              <a:rPr sz="4200" spc="-5" dirty="0">
                <a:latin typeface="Courier New"/>
                <a:cs typeface="Courier New"/>
              </a:rPr>
              <a:t>public int returnNum() </a:t>
            </a:r>
            <a:r>
              <a:rPr sz="4200" dirty="0">
                <a:latin typeface="Courier New"/>
                <a:cs typeface="Courier New"/>
              </a:rPr>
              <a:t>{  </a:t>
            </a:r>
            <a:r>
              <a:rPr sz="4200" spc="-5" dirty="0">
                <a:latin typeface="Courier New"/>
                <a:cs typeface="Courier New"/>
              </a:rPr>
              <a:t>return</a:t>
            </a:r>
            <a:r>
              <a:rPr sz="4200" spc="-1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17;</a:t>
            </a:r>
          </a:p>
          <a:p>
            <a:pPr marL="2891790">
              <a:lnSpc>
                <a:spcPts val="4560"/>
              </a:lnSpc>
            </a:pPr>
            <a:r>
              <a:rPr sz="4200" dirty="0">
                <a:latin typeface="Courier New"/>
                <a:cs typeface="Courier New"/>
              </a:rPr>
              <a:t>}</a:t>
            </a:r>
          </a:p>
          <a:p>
            <a:pPr marL="2251710">
              <a:lnSpc>
                <a:spcPts val="4920"/>
              </a:lnSpc>
            </a:pPr>
            <a:r>
              <a:rPr sz="4200" dirty="0">
                <a:latin typeface="Courier New"/>
                <a:cs typeface="Courier New"/>
              </a:rPr>
              <a:t>}</a:t>
            </a: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4450" dirty="0">
              <a:latin typeface="Times New Roman"/>
              <a:cs typeface="Times New Roman"/>
            </a:endParaRPr>
          </a:p>
          <a:p>
            <a:pPr marL="1761489" marR="1773555" indent="-640715">
              <a:lnSpc>
                <a:spcPts val="4800"/>
              </a:lnSpc>
            </a:pPr>
            <a:r>
              <a:rPr sz="4200" spc="-5" dirty="0">
                <a:latin typeface="Courier New"/>
                <a:cs typeface="Courier New"/>
              </a:rPr>
              <a:t>public class Sub extends Base </a:t>
            </a:r>
            <a:r>
              <a:rPr sz="4200" dirty="0">
                <a:latin typeface="Courier New"/>
                <a:cs typeface="Courier New"/>
              </a:rPr>
              <a:t>{  </a:t>
            </a:r>
            <a:r>
              <a:rPr sz="4200" spc="-5" dirty="0">
                <a:latin typeface="Courier New"/>
                <a:cs typeface="Courier New"/>
              </a:rPr>
              <a:t>public int returnNum()</a:t>
            </a:r>
            <a:r>
              <a:rPr sz="4200" spc="-4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{</a:t>
            </a:r>
          </a:p>
          <a:p>
            <a:pPr marL="2401570">
              <a:lnSpc>
                <a:spcPts val="4560"/>
              </a:lnSpc>
            </a:pPr>
            <a:r>
              <a:rPr sz="4200" spc="-5" dirty="0">
                <a:latin typeface="Courier New"/>
                <a:cs typeface="Courier New"/>
              </a:rPr>
              <a:t>return super.returnNum() </a:t>
            </a:r>
            <a:r>
              <a:rPr sz="4200" dirty="0">
                <a:latin typeface="Courier New"/>
                <a:cs typeface="Courier New"/>
              </a:rPr>
              <a:t>+</a:t>
            </a:r>
            <a:r>
              <a:rPr sz="4200" spc="-5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3;</a:t>
            </a:r>
          </a:p>
          <a:p>
            <a:pPr marL="1761489">
              <a:lnSpc>
                <a:spcPts val="4800"/>
              </a:lnSpc>
            </a:pPr>
            <a:r>
              <a:rPr sz="4200" dirty="0">
                <a:latin typeface="Courier New"/>
                <a:cs typeface="Courier New"/>
              </a:rPr>
              <a:t>}</a:t>
            </a:r>
          </a:p>
          <a:p>
            <a:pPr marL="1121410">
              <a:lnSpc>
                <a:spcPts val="4920"/>
              </a:lnSpc>
            </a:pPr>
            <a:r>
              <a:rPr sz="4200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</TotalTime>
  <Words>1627</Words>
  <Application>Microsoft Macintosh PowerPoint</Application>
  <PresentationFormat>Custom</PresentationFormat>
  <Paragraphs>328</Paragraphs>
  <Slides>38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5" baseType="lpstr">
      <vt:lpstr>Calibri</vt:lpstr>
      <vt:lpstr>Courier New</vt:lpstr>
      <vt:lpstr>Gill Sans MT</vt:lpstr>
      <vt:lpstr>Lucida Sans</vt:lpstr>
      <vt:lpstr>Lucida Sans Unicode</vt:lpstr>
      <vt:lpstr>Times New Roman</vt:lpstr>
      <vt:lpstr>Office Theme</vt:lpstr>
      <vt:lpstr>COMP 110/L Lecture 20   Maryam Jalali       Slides adapted from Dr. Kyle Dewey</vt:lpstr>
      <vt:lpstr>Outline</vt:lpstr>
      <vt:lpstr>super in Methods</vt:lpstr>
      <vt:lpstr>Recap You’ve seen super in constructors...</vt:lpstr>
      <vt:lpstr>Recap</vt:lpstr>
      <vt:lpstr>Recap</vt:lpstr>
      <vt:lpstr>super in Methods</vt:lpstr>
      <vt:lpstr>super in Methods</vt:lpstr>
      <vt:lpstr>super in Methods</vt:lpstr>
      <vt:lpstr>super in Methods</vt:lpstr>
      <vt:lpstr>Example</vt:lpstr>
      <vt:lpstr>abstract Classes  and Methods</vt:lpstr>
      <vt:lpstr>Recap - A Problem</vt:lpstr>
      <vt:lpstr>PowerPoint Presentation</vt:lpstr>
      <vt:lpstr>abstract Classes</vt:lpstr>
      <vt:lpstr>abstract Classes</vt:lpstr>
      <vt:lpstr>abstract Classes</vt:lpstr>
      <vt:lpstr>abstract Classes</vt:lpstr>
      <vt:lpstr>Example</vt:lpstr>
      <vt:lpstr>abstract Methods</vt:lpstr>
      <vt:lpstr>abstract Methods</vt:lpstr>
      <vt:lpstr>abstract Methods</vt:lpstr>
      <vt:lpstr>Example</vt:lpstr>
      <vt:lpstr>Polymorphism</vt:lpstr>
      <vt:lpstr>Revisit</vt:lpstr>
      <vt:lpstr>cat.breathe();  dog.breathe();</vt:lpstr>
      <vt:lpstr>cat.breathe();  dog.breathe();</vt:lpstr>
      <vt:lpstr>cat.breathe();  dog.breathe();</vt:lpstr>
      <vt:lpstr>cat.breathe();  dog.breathe();</vt:lpstr>
      <vt:lpstr>Polymorphism</vt:lpstr>
      <vt:lpstr>Polymorphism</vt:lpstr>
      <vt:lpstr>Polymorphism  Significance</vt:lpstr>
      <vt:lpstr>Polymorphism  Significance</vt:lpstr>
      <vt:lpstr>Example</vt:lpstr>
      <vt:lpstr>Example</vt:lpstr>
      <vt:lpstr>Polymorphism</vt:lpstr>
      <vt:lpstr>Polymorphism</vt:lpstr>
      <vt:lpstr>Polymorphism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 110/L Lecture 21    Mahdi Ebrahimi    Slides are adapted from Dr. Kyle Dewey</dc:title>
  <cp:lastModifiedBy>Jalali , Maryam</cp:lastModifiedBy>
  <cp:revision>21</cp:revision>
  <cp:lastPrinted>2020-04-23T05:27:33Z</cp:lastPrinted>
  <dcterms:created xsi:type="dcterms:W3CDTF">2019-11-20T21:02:23Z</dcterms:created>
  <dcterms:modified xsi:type="dcterms:W3CDTF">2020-11-19T06:05:22Z</dcterms:modified>
</cp:coreProperties>
</file>