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65" r:id="rId5"/>
    <p:sldId id="262" r:id="rId6"/>
    <p:sldId id="263" r:id="rId7"/>
    <p:sldId id="274" r:id="rId8"/>
    <p:sldId id="307" r:id="rId9"/>
    <p:sldId id="261" r:id="rId10"/>
    <p:sldId id="275" r:id="rId11"/>
    <p:sldId id="284" r:id="rId12"/>
    <p:sldId id="285" r:id="rId13"/>
    <p:sldId id="264" r:id="rId14"/>
    <p:sldId id="281" r:id="rId15"/>
    <p:sldId id="266" r:id="rId16"/>
    <p:sldId id="286" r:id="rId17"/>
    <p:sldId id="287" r:id="rId18"/>
    <p:sldId id="290" r:id="rId19"/>
    <p:sldId id="292" r:id="rId20"/>
    <p:sldId id="267" r:id="rId21"/>
    <p:sldId id="293" r:id="rId22"/>
    <p:sldId id="308" r:id="rId23"/>
    <p:sldId id="309" r:id="rId24"/>
    <p:sldId id="310" r:id="rId25"/>
    <p:sldId id="311" r:id="rId26"/>
    <p:sldId id="268" r:id="rId27"/>
    <p:sldId id="294" r:id="rId28"/>
    <p:sldId id="295" r:id="rId29"/>
    <p:sldId id="296" r:id="rId30"/>
    <p:sldId id="269" r:id="rId31"/>
    <p:sldId id="297" r:id="rId32"/>
    <p:sldId id="305" r:id="rId33"/>
    <p:sldId id="298" r:id="rId34"/>
    <p:sldId id="306" r:id="rId35"/>
    <p:sldId id="299" r:id="rId36"/>
    <p:sldId id="300" r:id="rId37"/>
    <p:sldId id="270" r:id="rId38"/>
    <p:sldId id="301" r:id="rId39"/>
    <p:sldId id="271" r:id="rId40"/>
    <p:sldId id="302" r:id="rId41"/>
    <p:sldId id="272" r:id="rId42"/>
    <p:sldId id="303" r:id="rId43"/>
    <p:sldId id="273" r:id="rId44"/>
    <p:sldId id="304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 spd="slow">
    <p:push dir="u"/>
  </p:transition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50722" y="214233"/>
            <a:ext cx="4647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Software-Engineering</a:t>
            </a:r>
            <a:r>
              <a:rPr lang="de-DE" sz="3200" b="1" i="1" dirty="0" smtClean="0">
                <a:latin typeface="Arial" pitchFamily="34" charset="0"/>
                <a:cs typeface="Arial" pitchFamily="34" charset="0"/>
              </a:rPr>
              <a:t> I</a:t>
            </a:r>
            <a:endParaRPr lang="de-DE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998148" y="6165302"/>
            <a:ext cx="3398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MEILENSTEIN</a:t>
            </a:r>
            <a:r>
              <a:rPr lang="de-DE" sz="3200" b="1" i="1" dirty="0" smtClean="0">
                <a:latin typeface="Arial" pitchFamily="34" charset="0"/>
                <a:cs typeface="Arial" pitchFamily="34" charset="0"/>
              </a:rPr>
              <a:t> III</a:t>
            </a:r>
            <a:endParaRPr lang="de-DE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749487" y="4143311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latin typeface="Arial" pitchFamily="34" charset="0"/>
                <a:cs typeface="Arial" pitchFamily="34" charset="0"/>
              </a:rPr>
              <a:t>Nguyen</a:t>
            </a:r>
            <a:endParaRPr lang="de-DE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639474" y="4143311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latin typeface="Arial" pitchFamily="34" charset="0"/>
                <a:cs typeface="Arial" pitchFamily="34" charset="0"/>
              </a:rPr>
              <a:t>Alexandrakis</a:t>
            </a:r>
            <a:endParaRPr lang="de-DE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64088" y="414331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latin typeface="Arial" pitchFamily="34" charset="0"/>
                <a:cs typeface="Arial" pitchFamily="34" charset="0"/>
              </a:rPr>
              <a:t>Liss</a:t>
            </a:r>
            <a:endParaRPr lang="de-DE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842104" y="414411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latin typeface="Arial" pitchFamily="34" charset="0"/>
                <a:cs typeface="Arial" pitchFamily="34" charset="0"/>
              </a:rPr>
              <a:t>Gieltowsky</a:t>
            </a:r>
            <a:endParaRPr lang="de-DE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95936" y="4143311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latin typeface="Arial" pitchFamily="34" charset="0"/>
                <a:cs typeface="Arial" pitchFamily="34" charset="0"/>
              </a:rPr>
              <a:t>Jamal-</a:t>
            </a:r>
            <a:r>
              <a:rPr lang="de-DE" sz="1600" i="1" dirty="0" err="1" smtClean="0">
                <a:latin typeface="Arial" pitchFamily="34" charset="0"/>
                <a:cs typeface="Arial" pitchFamily="34" charset="0"/>
              </a:rPr>
              <a:t>Eddine</a:t>
            </a:r>
            <a:endParaRPr lang="de-DE" sz="16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8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967370"/>
            <a:ext cx="302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3.1 Anwendungsbereiche 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11560" y="359078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Produkteinsatz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59632" y="1588384"/>
            <a:ext cx="582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Produkt dient zur Mitarbeiterbindung und fördert ihre</a:t>
            </a:r>
          </a:p>
          <a:p>
            <a:r>
              <a:rPr lang="de-DE" dirty="0"/>
              <a:t> </a:t>
            </a:r>
            <a:r>
              <a:rPr lang="de-DE" dirty="0" smtClean="0"/>
              <a:t>    Fähigkeiten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298766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3.2 Zielgruppen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259632" y="3563724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alle Mitarbeiter der „Crowd-Innovation“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71599" y="454648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3.3 Betriebsbedingungen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259632" y="5086925"/>
            <a:ext cx="6684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Intranet wird mit Hilfe eines Servers betrieben und für </a:t>
            </a:r>
          </a:p>
          <a:p>
            <a:r>
              <a:rPr lang="de-DE" dirty="0"/>
              <a:t> </a:t>
            </a:r>
            <a:r>
              <a:rPr lang="de-DE" dirty="0" smtClean="0"/>
              <a:t>    Mitarbeiter jederzeit zugänglich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Betreuung und Wartung übernimmt hausinterne Admin-Team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172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1196752"/>
            <a:ext cx="393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3.4 Technische Produktumgebung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11560" y="359078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Produkteinsatz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87624" y="1915361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Intranet wird mit Hilfe eines Datenbankservers betrieben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Mitarbeiter sind bereits mit der Software ausgestattet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358019" y="291588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3.4.1 Software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358019" y="359589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3.4.2 Hardware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619672" y="420067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3.4.2.1 Client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907185" y="4798893"/>
            <a:ext cx="601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Mindestanforderung für Benutzer entspricht denen der</a:t>
            </a:r>
          </a:p>
          <a:p>
            <a:r>
              <a:rPr lang="de-DE" dirty="0" smtClean="0"/>
              <a:t>     Datenbank</a:t>
            </a:r>
          </a:p>
        </p:txBody>
      </p:sp>
    </p:spTree>
    <p:extLst>
      <p:ext uri="{BB962C8B-B14F-4D97-AF65-F5344CB8AC3E}">
        <p14:creationId xmlns:p14="http://schemas.microsoft.com/office/powerpoint/2010/main" val="362113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394647" y="125926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3.4.2.2 Server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11560" y="359078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Produkteinsatz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691680" y="1844824"/>
            <a:ext cx="5192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Server wird mit folgender Hardware betrieben:</a:t>
            </a:r>
          </a:p>
          <a:p>
            <a:r>
              <a:rPr lang="de-DE" dirty="0"/>
              <a:t>	</a:t>
            </a:r>
            <a:r>
              <a:rPr lang="de-DE" dirty="0" smtClean="0"/>
              <a:t>- 2GB RAM</a:t>
            </a:r>
          </a:p>
          <a:p>
            <a:r>
              <a:rPr lang="de-DE" dirty="0"/>
              <a:t>	</a:t>
            </a:r>
            <a:r>
              <a:rPr lang="de-DE" dirty="0" smtClean="0"/>
              <a:t>- Prozessor mit mind. 2,0 GHz</a:t>
            </a:r>
          </a:p>
          <a:p>
            <a:r>
              <a:rPr lang="de-DE" dirty="0"/>
              <a:t>	</a:t>
            </a:r>
            <a:r>
              <a:rPr lang="de-DE" dirty="0" smtClean="0"/>
              <a:t>- 320GB Festplattenspeicher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044370" y="384513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3.4.3 Orgware</a:t>
            </a:r>
            <a:endParaRPr lang="de-DE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1691680" y="4437112"/>
            <a:ext cx="438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Back-Up wird alle 3 Tage durchgeführt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394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9752" y="6021288"/>
            <a:ext cx="5976664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 Produktübersicht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6988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288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Produktübersicht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The Lin Nguyen\Desktop\us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52736"/>
            <a:ext cx="9145016" cy="822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2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5696" y="6021288"/>
            <a:ext cx="6480720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 Produktinformation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0382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Produktinformation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77870" y="2724798"/>
            <a:ext cx="245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5.1 Authentifizierung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344366" y="1124743"/>
            <a:ext cx="6538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Benutzeroberfläche des Ideenportals soll mit Hilfe von Java</a:t>
            </a:r>
          </a:p>
          <a:p>
            <a:r>
              <a:rPr lang="de-DE" dirty="0"/>
              <a:t> </a:t>
            </a:r>
            <a:r>
              <a:rPr lang="de-DE" dirty="0" smtClean="0"/>
              <a:t>    generiert werden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Übertragung als HTML und CSS an die registrierten Mit-</a:t>
            </a:r>
          </a:p>
          <a:p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de-DE" dirty="0" err="1" smtClean="0"/>
              <a:t>arbeiter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344366" y="3343943"/>
            <a:ext cx="617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erlaubt Mitarbeitern Aktionen am System durchzuführen 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055954" y="389950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5.1.1 Login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55954" y="5075892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5.1.3 Registrieren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55954" y="449982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5.1.2 </a:t>
            </a:r>
            <a:r>
              <a:rPr lang="de-DE" dirty="0" err="1" smtClean="0"/>
              <a:t>Logout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055954" y="572396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5.1.4 Sperren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9462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Produktinformation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43608" y="1506850"/>
            <a:ext cx="218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5.2 Administration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2123564"/>
            <a:ext cx="602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System wird durch Administratoren technisch gewartet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43608" y="299406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5.3 Ideen </a:t>
            </a:r>
            <a:r>
              <a:rPr lang="de-DE" b="1" dirty="0" smtClean="0"/>
              <a:t>einreichen</a:t>
            </a:r>
            <a:endParaRPr lang="de-DE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1331640" y="3574757"/>
            <a:ext cx="5064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reg. Mitarbeiter können neue Ideen zu einem</a:t>
            </a:r>
          </a:p>
          <a:p>
            <a:r>
              <a:rPr lang="de-DE" dirty="0"/>
              <a:t> </a:t>
            </a:r>
            <a:r>
              <a:rPr lang="de-DE" dirty="0" smtClean="0"/>
              <a:t>    Wettbewerb hochladen und bearbeiten 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43608" y="467337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5.4 Ideen beisteuern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1331640" y="5219908"/>
            <a:ext cx="5795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reg. Mitarbeiter können in einem Kommentarbereich</a:t>
            </a:r>
          </a:p>
          <a:p>
            <a:r>
              <a:rPr lang="de-DE" dirty="0"/>
              <a:t> </a:t>
            </a:r>
            <a:r>
              <a:rPr lang="de-DE" dirty="0" smtClean="0"/>
              <a:t>    Ideen vorschlagen und verbessern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44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Produktinformation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982578" y="104344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5.5 Ideen bewerten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982578" y="270892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5.6 Mitteilungen senden</a:t>
            </a:r>
            <a:endParaRPr lang="de-DE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982578" y="458112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5.7 Mitteilungen lesen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196807" y="1643953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hochgeladene Ideen können bewertet und kritisiert werden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96807" y="3284984"/>
            <a:ext cx="644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Juroren sind verpflichtet Benutzer über News und Updates</a:t>
            </a:r>
          </a:p>
          <a:p>
            <a:r>
              <a:rPr lang="de-DE" dirty="0"/>
              <a:t> </a:t>
            </a:r>
            <a:r>
              <a:rPr lang="de-DE" dirty="0" smtClean="0"/>
              <a:t>    des Portals zu informieren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6807" y="5218801"/>
            <a:ext cx="625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de-DE" dirty="0" smtClean="0"/>
              <a:t>Benutzer erhalten über ihre E-Mail Adresse Mitteilungen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51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Produktinformation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971600" y="104344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5.8 </a:t>
            </a:r>
            <a:r>
              <a:rPr lang="de-DE" b="1" dirty="0" smtClean="0"/>
              <a:t>Medienverwaltung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226512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5.8.1 Upload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519031" y="2782669"/>
            <a:ext cx="607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Hochladen der Medien-Dateien erfolgt über den Button</a:t>
            </a:r>
          </a:p>
          <a:p>
            <a:r>
              <a:rPr lang="de-DE" dirty="0"/>
              <a:t> </a:t>
            </a:r>
            <a:r>
              <a:rPr lang="de-DE" dirty="0" smtClean="0"/>
              <a:t>    „Upload“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87624" y="442782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5.8.2 Galerie bearbeiten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519031" y="5003884"/>
            <a:ext cx="6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Medienbereich selbst gestaltbar </a:t>
            </a:r>
            <a:r>
              <a:rPr lang="de-DE" dirty="0" smtClean="0">
                <a:sym typeface="Wingdings" pitchFamily="2" charset="2"/>
              </a:rPr>
              <a:t> Benutzereinstellungen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25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9792" y="5517232"/>
            <a:ext cx="5544616" cy="638836"/>
          </a:xfrm>
        </p:spPr>
        <p:txBody>
          <a:bodyPr/>
          <a:lstStyle/>
          <a:p>
            <a:r>
              <a:rPr lang="de-DE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INhaltsverzeichnis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5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6021288"/>
            <a:ext cx="7344816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 Benutzerschnittstelle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5527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Benutzerschnittstelle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The Lin Nguyen\crowd-innovation\Meilenstein_3\Daten\Menu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45606"/>
            <a:ext cx="7040562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09680" y="1358970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Menü-Schnittstelle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43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Benutzerschnittstelle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06136" y="135897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Idee beitragen</a:t>
            </a:r>
            <a:endParaRPr lang="de-DE" dirty="0"/>
          </a:p>
        </p:txBody>
      </p:sp>
      <p:pic>
        <p:nvPicPr>
          <p:cNvPr id="5" name="Picture 3" descr="C:\Users\The Lin Nguyen\crowd-innovation\Meilenstein_3\Daten\ideebeisteu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25" y="1916832"/>
            <a:ext cx="4764087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98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Benutzerschnittstelle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27582" y="898588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Idee einreichen</a:t>
            </a:r>
            <a:endParaRPr lang="de-DE" dirty="0"/>
          </a:p>
        </p:txBody>
      </p:sp>
      <p:pic>
        <p:nvPicPr>
          <p:cNvPr id="3074" name="Picture 2" descr="C:\Users\The Lin Nguyen\crowd-innovation\Meilenstein_3\Daten\ideeeinreich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70" y="1556792"/>
            <a:ext cx="5256584" cy="515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60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Benutzerschnittstelle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27582" y="89858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Ideen Seite</a:t>
            </a:r>
            <a:endParaRPr lang="de-DE" dirty="0"/>
          </a:p>
        </p:txBody>
      </p:sp>
      <p:pic>
        <p:nvPicPr>
          <p:cNvPr id="4098" name="Picture 2" descr="C:\Users\The Lin Nguyen\crowd-innovation\Meilenstein_3\Daten\ideen_seite+erklä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7" y="1530352"/>
            <a:ext cx="682344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58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Benutzerschnittstelle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27582" y="898588"/>
            <a:ext cx="296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Wettbewerbsverzeichnis</a:t>
            </a:r>
            <a:endParaRPr lang="de-DE" dirty="0"/>
          </a:p>
        </p:txBody>
      </p:sp>
      <p:pic>
        <p:nvPicPr>
          <p:cNvPr id="5122" name="Picture 2" descr="C:\Users\The Lin Nguyen\crowd-innovation\Meilenstein_3\Daten\wettbewerbs_verzeichnis+erklä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0"/>
            <a:ext cx="6937202" cy="490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8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4168" y="6021288"/>
            <a:ext cx="2232248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7 Daten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011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55576" y="1233779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7.1 Account</a:t>
            </a:r>
            <a:endParaRPr lang="de-DE" b="1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26995"/>
              </p:ext>
            </p:extLst>
          </p:nvPr>
        </p:nvGraphicFramePr>
        <p:xfrm>
          <a:off x="755576" y="1916832"/>
          <a:ext cx="7056784" cy="398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3528392"/>
              </a:tblGrid>
              <a:tr h="617807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Dateityp/Beschreibung</a:t>
                      </a:r>
                      <a:endParaRPr lang="de-DE" dirty="0"/>
                    </a:p>
                  </a:txBody>
                  <a:tcPr/>
                </a:tc>
              </a:tr>
              <a:tr h="617807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VarChar</a:t>
                      </a:r>
                      <a:r>
                        <a:rPr lang="de-DE" baseline="0" dirty="0" smtClean="0"/>
                        <a:t> (max.100 Zeichen)</a:t>
                      </a:r>
                      <a:endParaRPr lang="de-DE" dirty="0"/>
                    </a:p>
                  </a:txBody>
                  <a:tcPr/>
                </a:tc>
              </a:tr>
              <a:tr h="1066353">
                <a:tc>
                  <a:txBody>
                    <a:bodyPr/>
                    <a:lstStyle/>
                    <a:p>
                      <a:r>
                        <a:rPr lang="de-DE" dirty="0" smtClean="0"/>
                        <a:t>Passwort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VarChar</a:t>
                      </a:r>
                      <a:r>
                        <a:rPr lang="de-DE" dirty="0" smtClean="0"/>
                        <a:t> (max.</a:t>
                      </a:r>
                      <a:r>
                        <a:rPr lang="de-DE" baseline="0" dirty="0" smtClean="0"/>
                        <a:t>50 Zeichen),</a:t>
                      </a:r>
                    </a:p>
                    <a:p>
                      <a:r>
                        <a:rPr lang="de-DE" baseline="0" dirty="0" smtClean="0"/>
                        <a:t>SHA </a:t>
                      </a:r>
                      <a:r>
                        <a:rPr lang="de-DE" baseline="0" dirty="0" err="1" smtClean="0"/>
                        <a:t>verschlüssselt</a:t>
                      </a:r>
                      <a:endParaRPr lang="de-DE" dirty="0"/>
                    </a:p>
                  </a:txBody>
                  <a:tcPr/>
                </a:tc>
              </a:tr>
              <a:tr h="617807">
                <a:tc>
                  <a:txBody>
                    <a:bodyPr/>
                    <a:lstStyle/>
                    <a:p>
                      <a:r>
                        <a:rPr lang="de-DE" dirty="0" smtClean="0"/>
                        <a:t>E-Mail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VarChar</a:t>
                      </a:r>
                      <a:r>
                        <a:rPr lang="de-DE" dirty="0" smtClean="0"/>
                        <a:t> (max.100</a:t>
                      </a:r>
                      <a:r>
                        <a:rPr lang="de-DE" baseline="0" dirty="0" smtClean="0"/>
                        <a:t> Zeichen)</a:t>
                      </a:r>
                      <a:endParaRPr lang="de-DE" dirty="0"/>
                    </a:p>
                  </a:txBody>
                  <a:tcPr/>
                </a:tc>
              </a:tr>
              <a:tr h="1066353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Benutzergruppe</a:t>
                      </a:r>
                      <a:r>
                        <a:rPr lang="de-DE" baseline="0" dirty="0" smtClean="0"/>
                        <a:t> (Standard)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Integer/nur</a:t>
                      </a:r>
                      <a:r>
                        <a:rPr lang="de-DE" baseline="0" dirty="0" smtClean="0"/>
                        <a:t> für </a:t>
                      </a:r>
                      <a:r>
                        <a:rPr lang="de-DE" baseline="0" dirty="0" err="1" smtClean="0"/>
                        <a:t>Admins</a:t>
                      </a:r>
                      <a:r>
                        <a:rPr lang="de-DE" baseline="0" dirty="0" smtClean="0"/>
                        <a:t> einsehbar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72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17297" y="126914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7.2 Ideen-Ausschreibungen</a:t>
            </a:r>
            <a:endParaRPr lang="de-DE" b="1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06353"/>
              </p:ext>
            </p:extLst>
          </p:nvPr>
        </p:nvGraphicFramePr>
        <p:xfrm>
          <a:off x="486664" y="1988840"/>
          <a:ext cx="7628086" cy="358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043"/>
                <a:gridCol w="3814043"/>
              </a:tblGrid>
              <a:tr h="464042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Name</a:t>
                      </a:r>
                      <a:endParaRPr lang="de-DE" sz="2200" dirty="0"/>
                    </a:p>
                  </a:txBody>
                  <a:tcPr marL="114421" marR="114421" marT="57210" marB="57210"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Dateityp/Beschreibung</a:t>
                      </a:r>
                      <a:endParaRPr lang="de-DE" sz="2200" dirty="0"/>
                    </a:p>
                  </a:txBody>
                  <a:tcPr marL="114421" marR="114421" marT="57210" marB="57210"/>
                </a:tc>
              </a:tr>
              <a:tr h="464042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Ideenname</a:t>
                      </a:r>
                      <a:endParaRPr lang="de-DE" sz="2200" dirty="0"/>
                    </a:p>
                  </a:txBody>
                  <a:tcPr marL="114421" marR="114421" marT="57210" marB="57210"/>
                </a:tc>
                <a:tc>
                  <a:txBody>
                    <a:bodyPr/>
                    <a:lstStyle/>
                    <a:p>
                      <a:r>
                        <a:rPr lang="de-DE" sz="2200" dirty="0" err="1" smtClean="0"/>
                        <a:t>VarChar</a:t>
                      </a:r>
                      <a:r>
                        <a:rPr lang="de-DE" sz="2200" baseline="0" dirty="0" smtClean="0"/>
                        <a:t> (max.100 Zeichen)</a:t>
                      </a:r>
                      <a:endParaRPr lang="de-DE" sz="2200" dirty="0"/>
                    </a:p>
                  </a:txBody>
                  <a:tcPr marL="114421" marR="114421" marT="57210" marB="57210"/>
                </a:tc>
              </a:tr>
              <a:tr h="464042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Ideen-ID</a:t>
                      </a:r>
                      <a:endParaRPr lang="de-DE" sz="2200" dirty="0"/>
                    </a:p>
                  </a:txBody>
                  <a:tcPr marL="114421" marR="114421" marT="57210" marB="57210"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Integer</a:t>
                      </a:r>
                      <a:endParaRPr lang="de-DE" sz="2200" dirty="0"/>
                    </a:p>
                  </a:txBody>
                  <a:tcPr marL="114421" marR="114421" marT="57210" marB="57210"/>
                </a:tc>
              </a:tr>
              <a:tr h="464042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Wettbewerb</a:t>
                      </a:r>
                      <a:endParaRPr lang="de-DE" sz="2200" dirty="0"/>
                    </a:p>
                  </a:txBody>
                  <a:tcPr marL="114421" marR="114421" marT="57210" marB="57210"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Array</a:t>
                      </a:r>
                      <a:endParaRPr lang="de-DE" sz="2200" dirty="0"/>
                    </a:p>
                  </a:txBody>
                  <a:tcPr marL="114421" marR="114421" marT="57210" marB="57210"/>
                </a:tc>
              </a:tr>
              <a:tr h="464042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Beschreibung</a:t>
                      </a:r>
                      <a:endParaRPr lang="de-DE" sz="2200" dirty="0"/>
                    </a:p>
                  </a:txBody>
                  <a:tcPr marL="114421" marR="114421" marT="57210" marB="57210"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Text</a:t>
                      </a:r>
                      <a:endParaRPr lang="de-DE" sz="2200" dirty="0"/>
                    </a:p>
                  </a:txBody>
                  <a:tcPr marL="114421" marR="114421" marT="57210" marB="57210"/>
                </a:tc>
              </a:tr>
              <a:tr h="800949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Bilder</a:t>
                      </a:r>
                      <a:endParaRPr lang="de-DE" sz="2200" dirty="0"/>
                    </a:p>
                  </a:txBody>
                  <a:tcPr marL="114421" marR="114421" marT="57210" marB="57210"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max. </a:t>
                      </a:r>
                      <a:r>
                        <a:rPr lang="de-DE" sz="2200" baseline="0" dirty="0" smtClean="0"/>
                        <a:t>500x500 Pixel, max.15 MB</a:t>
                      </a:r>
                      <a:endParaRPr lang="de-DE" sz="2200" dirty="0"/>
                    </a:p>
                  </a:txBody>
                  <a:tcPr marL="114421" marR="114421" marT="57210" marB="57210"/>
                </a:tc>
              </a:tr>
              <a:tr h="464042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Videos</a:t>
                      </a:r>
                      <a:endParaRPr lang="de-DE" sz="2200" dirty="0"/>
                    </a:p>
                  </a:txBody>
                  <a:tcPr marL="114421" marR="114421" marT="57210" marB="57210"/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max. 10</a:t>
                      </a:r>
                      <a:r>
                        <a:rPr lang="de-DE" sz="2200" baseline="0" dirty="0" smtClean="0"/>
                        <a:t> min, max. 50 MB</a:t>
                      </a:r>
                      <a:endParaRPr lang="de-DE" sz="2200" dirty="0"/>
                    </a:p>
                  </a:txBody>
                  <a:tcPr marL="114421" marR="114421" marT="57210" marB="5721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4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48994" y="1267472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7.3 Wettbewerbe</a:t>
            </a:r>
            <a:endParaRPr lang="de-DE" b="1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91453"/>
              </p:ext>
            </p:extLst>
          </p:nvPr>
        </p:nvGraphicFramePr>
        <p:xfrm>
          <a:off x="323528" y="2348880"/>
          <a:ext cx="7871540" cy="191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770"/>
                <a:gridCol w="3935770"/>
              </a:tblGrid>
              <a:tr h="478852">
                <a:tc>
                  <a:txBody>
                    <a:bodyPr/>
                    <a:lstStyle/>
                    <a:p>
                      <a:r>
                        <a:rPr lang="de-DE" sz="2300" dirty="0" smtClean="0"/>
                        <a:t>Name</a:t>
                      </a:r>
                      <a:endParaRPr lang="de-DE" sz="2300" dirty="0"/>
                    </a:p>
                  </a:txBody>
                  <a:tcPr marL="118073" marR="118073" marT="59036" marB="59036"/>
                </a:tc>
                <a:tc>
                  <a:txBody>
                    <a:bodyPr/>
                    <a:lstStyle/>
                    <a:p>
                      <a:r>
                        <a:rPr lang="de-DE" sz="2300" dirty="0" smtClean="0"/>
                        <a:t>Dateityp/Beschreibung</a:t>
                      </a:r>
                      <a:endParaRPr lang="de-DE" sz="2300" dirty="0"/>
                    </a:p>
                  </a:txBody>
                  <a:tcPr marL="118073" marR="118073" marT="59036" marB="59036"/>
                </a:tc>
              </a:tr>
              <a:tr h="478852">
                <a:tc>
                  <a:txBody>
                    <a:bodyPr/>
                    <a:lstStyle/>
                    <a:p>
                      <a:r>
                        <a:rPr lang="de-DE" sz="2300" dirty="0" smtClean="0"/>
                        <a:t>Kategorie</a:t>
                      </a:r>
                      <a:endParaRPr lang="de-DE" sz="2300" dirty="0"/>
                    </a:p>
                  </a:txBody>
                  <a:tcPr marL="118073" marR="118073" marT="59036" marB="59036"/>
                </a:tc>
                <a:tc>
                  <a:txBody>
                    <a:bodyPr/>
                    <a:lstStyle/>
                    <a:p>
                      <a:r>
                        <a:rPr lang="de-DE" sz="2300" dirty="0" err="1" smtClean="0"/>
                        <a:t>VarChar</a:t>
                      </a:r>
                      <a:r>
                        <a:rPr lang="de-DE" sz="2300" dirty="0" smtClean="0"/>
                        <a:t> (max.100</a:t>
                      </a:r>
                      <a:r>
                        <a:rPr lang="de-DE" sz="2300" baseline="0" dirty="0" smtClean="0"/>
                        <a:t> Zeichen)</a:t>
                      </a:r>
                      <a:endParaRPr lang="de-DE" sz="2300" dirty="0"/>
                    </a:p>
                  </a:txBody>
                  <a:tcPr marL="118073" marR="118073" marT="59036" marB="59036"/>
                </a:tc>
              </a:tr>
              <a:tr h="478852">
                <a:tc>
                  <a:txBody>
                    <a:bodyPr/>
                    <a:lstStyle/>
                    <a:p>
                      <a:r>
                        <a:rPr lang="de-DE" sz="2300" dirty="0" smtClean="0"/>
                        <a:t>Kategorie-ID</a:t>
                      </a:r>
                      <a:endParaRPr lang="de-DE" sz="2300" dirty="0"/>
                    </a:p>
                  </a:txBody>
                  <a:tcPr marL="118073" marR="118073" marT="59036" marB="59036"/>
                </a:tc>
                <a:tc>
                  <a:txBody>
                    <a:bodyPr/>
                    <a:lstStyle/>
                    <a:p>
                      <a:r>
                        <a:rPr lang="de-DE" sz="2300" dirty="0" smtClean="0"/>
                        <a:t>Integer</a:t>
                      </a:r>
                      <a:endParaRPr lang="de-DE" sz="2300" dirty="0"/>
                    </a:p>
                  </a:txBody>
                  <a:tcPr marL="118073" marR="118073" marT="59036" marB="59036"/>
                </a:tc>
              </a:tr>
              <a:tr h="478852">
                <a:tc>
                  <a:txBody>
                    <a:bodyPr/>
                    <a:lstStyle/>
                    <a:p>
                      <a:r>
                        <a:rPr lang="de-DE" sz="2300" dirty="0" smtClean="0"/>
                        <a:t>Projektanzahl</a:t>
                      </a:r>
                      <a:endParaRPr lang="de-DE" sz="2300" dirty="0"/>
                    </a:p>
                  </a:txBody>
                  <a:tcPr marL="118073" marR="118073" marT="59036" marB="59036"/>
                </a:tc>
                <a:tc>
                  <a:txBody>
                    <a:bodyPr/>
                    <a:lstStyle/>
                    <a:p>
                      <a:r>
                        <a:rPr lang="de-DE" sz="2300" dirty="0" smtClean="0"/>
                        <a:t>Integer</a:t>
                      </a:r>
                      <a:endParaRPr lang="de-DE" sz="2300" dirty="0"/>
                    </a:p>
                  </a:txBody>
                  <a:tcPr marL="118073" marR="118073" marT="59036" marB="5903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15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3240360" cy="648072"/>
          </a:xfrm>
        </p:spPr>
        <p:txBody>
          <a:bodyPr/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Inhaltsverzeichnis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95536" y="1671191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1  Einführung</a:t>
            </a:r>
            <a:endParaRPr lang="de-DE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2420887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2  Zielbestimmung</a:t>
            </a:r>
            <a:endParaRPr lang="de-DE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31833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3  Produkteinsatz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3975447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4  Produktübersicht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4767535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5  Produktinformation</a:t>
            </a:r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395536" y="5445222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6  Benutzerschnittstelle</a:t>
            </a:r>
            <a:endParaRPr lang="de-DE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3779912" y="1700808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7  Daten</a:t>
            </a:r>
            <a:endParaRPr lang="de-DE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3779912" y="2420887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8  Qualitätsanforderung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3779912" y="3183358"/>
            <a:ext cx="410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9  Gliederung in Teilprodukte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3779912" y="3974639"/>
            <a:ext cx="4414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10  Entwicklungs-Konfiguration</a:t>
            </a:r>
            <a:endParaRPr lang="de-DE" sz="2400" dirty="0"/>
          </a:p>
        </p:txBody>
      </p:sp>
      <p:sp>
        <p:nvSpPr>
          <p:cNvPr id="13" name="Textfeld 12"/>
          <p:cNvSpPr txBox="1"/>
          <p:nvPr/>
        </p:nvSpPr>
        <p:spPr>
          <a:xfrm>
            <a:off x="3779912" y="4767533"/>
            <a:ext cx="454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11  Beschaffungsanforderungen</a:t>
            </a:r>
            <a:endParaRPr lang="de-DE" sz="2400" dirty="0"/>
          </a:p>
        </p:txBody>
      </p:sp>
      <p:sp>
        <p:nvSpPr>
          <p:cNvPr id="14" name="Textfeld 13"/>
          <p:cNvSpPr txBox="1"/>
          <p:nvPr/>
        </p:nvSpPr>
        <p:spPr>
          <a:xfrm>
            <a:off x="3779912" y="5445222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12  Glossar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1073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3688" y="6021288"/>
            <a:ext cx="6552728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8 Qualitätsforderung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5370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Qualitätsanforderung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567798"/>
              </p:ext>
            </p:extLst>
          </p:nvPr>
        </p:nvGraphicFramePr>
        <p:xfrm>
          <a:off x="-1" y="1340768"/>
          <a:ext cx="8460435" cy="4680519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692087"/>
                <a:gridCol w="1692087"/>
                <a:gridCol w="1692087"/>
                <a:gridCol w="1692087"/>
                <a:gridCol w="1692087"/>
              </a:tblGrid>
              <a:tr h="730009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/>
                        <a:t>Sehr wichtig</a:t>
                      </a:r>
                      <a:endParaRPr lang="de-DE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/>
                        <a:t>wichtig</a:t>
                      </a:r>
                      <a:endParaRPr lang="de-DE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/>
                        <a:t>Weniger wichtig</a:t>
                      </a:r>
                      <a:endParaRPr lang="de-DE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/>
                        <a:t>unwichtig</a:t>
                      </a:r>
                      <a:endParaRPr lang="de-DE" sz="1700" b="1" dirty="0"/>
                    </a:p>
                  </a:txBody>
                  <a:tcPr/>
                </a:tc>
              </a:tr>
              <a:tr h="730009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Zuverlässigkeit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/>
                        <a:t>X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/>
                    </a:p>
                  </a:txBody>
                  <a:tcPr/>
                </a:tc>
              </a:tr>
              <a:tr h="727210">
                <a:tc>
                  <a:txBody>
                    <a:bodyPr/>
                    <a:lstStyle/>
                    <a:p>
                      <a:r>
                        <a:rPr lang="de-DE" sz="1700" b="1" dirty="0" smtClean="0"/>
                        <a:t>Robustheit</a:t>
                      </a:r>
                      <a:endParaRPr lang="de-DE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/>
                        <a:t>X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</a:tr>
              <a:tr h="1038871">
                <a:tc>
                  <a:txBody>
                    <a:bodyPr/>
                    <a:lstStyle/>
                    <a:p>
                      <a:r>
                        <a:rPr lang="de-DE" sz="1700" b="1" dirty="0" smtClean="0"/>
                        <a:t>Benutzer-</a:t>
                      </a:r>
                    </a:p>
                    <a:p>
                      <a:r>
                        <a:rPr lang="de-DE" sz="1700" b="1" dirty="0" err="1" smtClean="0"/>
                        <a:t>freundlichkeit</a:t>
                      </a:r>
                      <a:endParaRPr lang="de-DE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/>
                        <a:t>X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</a:tr>
              <a:tr h="727210">
                <a:tc>
                  <a:txBody>
                    <a:bodyPr/>
                    <a:lstStyle/>
                    <a:p>
                      <a:r>
                        <a:rPr lang="de-DE" sz="1700" b="1" dirty="0" smtClean="0"/>
                        <a:t>Ergonomie</a:t>
                      </a:r>
                      <a:endParaRPr lang="de-DE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/>
                        <a:t>X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</a:tr>
              <a:tr h="727210">
                <a:tc>
                  <a:txBody>
                    <a:bodyPr/>
                    <a:lstStyle/>
                    <a:p>
                      <a:r>
                        <a:rPr lang="de-DE" sz="1700" b="1" dirty="0" smtClean="0"/>
                        <a:t>Portabilität</a:t>
                      </a:r>
                      <a:endParaRPr lang="de-DE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/>
                        <a:t>X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28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Qualitätsanforderung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22754" y="1115452"/>
            <a:ext cx="450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8.1 Technische Qualitätsanforderungen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421999" y="206084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8.1.1 Zuverlässigkeit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761194" y="2655496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Erreichbarkeit 99% (p.a.)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21999" y="385175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8.1.2 Portabilität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761194" y="4571836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Plattform- und browserunabhängig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092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Qualitätsanforderung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58353" y="1080401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8.2 Interaktion- und </a:t>
            </a:r>
            <a:r>
              <a:rPr lang="de-DE" b="1" dirty="0" err="1" smtClean="0"/>
              <a:t>Ergonomieanforderungen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422749" y="206084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8.2.1 Nutzungsschnittstellen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740489" y="2771636"/>
            <a:ext cx="396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Benötigt Webbrowser und Intranet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22749" y="37890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8.2.2 Fehlertoleranz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740489" y="4518412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de-DE" dirty="0" smtClean="0"/>
              <a:t>Eingabeprüfung, Fehlermeldung beim Nutzer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72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Qualitätsanforderung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80977" y="1187460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8.2.3 Interaktionsleistungen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187624" y="1702549"/>
            <a:ext cx="30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Eigener Bereich (Profil)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Navigationsmöglichkeiten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80977" y="248360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8.2.3.1 Nutzer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87624" y="2915652"/>
            <a:ext cx="628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1 Server, mehrere tausend Nutzer, aber nicht gleichzeitig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80977" y="349171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8.2.3.2 Performanz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187624" y="4006805"/>
            <a:ext cx="5897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Ordnungsgemäße Arbeit durch beschriebene Server-</a:t>
            </a:r>
          </a:p>
          <a:p>
            <a:r>
              <a:rPr lang="de-DE" dirty="0" smtClean="0"/>
              <a:t>     Hardware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980977" y="485986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8.2.3.3 Robustheit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187624" y="5446965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Hilfestellung für Benutzer bei Falscheingaben durch</a:t>
            </a:r>
          </a:p>
          <a:p>
            <a:r>
              <a:rPr lang="de-DE" dirty="0" smtClean="0"/>
              <a:t>     Markierungen und Hinweissätzen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06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Qualitätsanforderung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99592" y="1043444"/>
            <a:ext cx="490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8.3 Wirtschaftliche Qualitätsanforderungen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230079" y="1799959"/>
            <a:ext cx="5269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err="1" smtClean="0"/>
              <a:t>Hostingkosten</a:t>
            </a:r>
            <a:r>
              <a:rPr lang="de-DE" dirty="0" smtClean="0"/>
              <a:t> 100€ /Monat, lizenzfreier Server</a:t>
            </a:r>
          </a:p>
          <a:p>
            <a:r>
              <a:rPr lang="de-DE" dirty="0"/>
              <a:t> </a:t>
            </a:r>
            <a:r>
              <a:rPr lang="de-DE" dirty="0" smtClean="0"/>
              <a:t>    und PHP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47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Qualitätsanforderung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99592" y="1082806"/>
            <a:ext cx="450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8.4 Rechtliche und normative Vorgaben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1772816"/>
            <a:ext cx="6650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Vor Fremdzugriff schützen, dass private Daten ausgetauscht</a:t>
            </a:r>
          </a:p>
          <a:p>
            <a:r>
              <a:rPr lang="de-DE" dirty="0"/>
              <a:t> </a:t>
            </a:r>
            <a:r>
              <a:rPr lang="de-DE" dirty="0" smtClean="0"/>
              <a:t>   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84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3968" y="5805264"/>
            <a:ext cx="4067944" cy="638836"/>
          </a:xfrm>
        </p:spPr>
        <p:txBody>
          <a:bodyPr/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9 Gliederung in </a:t>
            </a:r>
            <a:b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Teilprodukte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2318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436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Gliederung in Teilprodukte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331640" y="1611960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Nicht möglich, da sie aufeinander aufbauen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2519683"/>
            <a:ext cx="43675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>
                <a:sym typeface="Wingdings" pitchFamily="2" charset="2"/>
              </a:rPr>
              <a:t> Gliederung wie folgt: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dirty="0" smtClean="0">
                <a:sym typeface="Wingdings" pitchFamily="2" charset="2"/>
              </a:rPr>
              <a:t>Login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dirty="0" smtClean="0">
                <a:sym typeface="Wingdings" pitchFamily="2" charset="2"/>
              </a:rPr>
              <a:t>Registrierung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dirty="0" smtClean="0">
                <a:sym typeface="Wingdings" pitchFamily="2" charset="2"/>
              </a:rPr>
              <a:t>Profil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dirty="0" smtClean="0">
                <a:sym typeface="Wingdings" pitchFamily="2" charset="2"/>
              </a:rPr>
              <a:t>Veröffentlichen von Ideen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dirty="0" smtClean="0">
                <a:sym typeface="Wingdings" pitchFamily="2" charset="2"/>
              </a:rPr>
              <a:t>Bewerten und Kommentieren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dirty="0" smtClean="0">
                <a:sym typeface="Wingdings" pitchFamily="2" charset="2"/>
              </a:rPr>
              <a:t>Nachrichtenversand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dirty="0" smtClean="0">
                <a:sym typeface="Wingdings" pitchFamily="2" charset="2"/>
              </a:rPr>
              <a:t>Wettbewerbsstatus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dirty="0" smtClean="0">
                <a:sym typeface="Wingdings" pitchFamily="2" charset="2"/>
              </a:rPr>
              <a:t>Kategorisierung der Wettbewerbe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5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51920" y="5814500"/>
            <a:ext cx="4536504" cy="638836"/>
          </a:xfrm>
        </p:spPr>
        <p:txBody>
          <a:bodyPr/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10 Entwicklungs-Konfiguration 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0942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3968" y="6021288"/>
            <a:ext cx="4032448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  Einführung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8732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452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Entwicklungs-Konfiguration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331640" y="1412775"/>
            <a:ext cx="5756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Hardware-Voraussetzungen: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mind. ein Quad-Core und 4GB Arbeitsspeicher </a:t>
            </a:r>
          </a:p>
        </p:txBody>
      </p:sp>
    </p:spTree>
    <p:extLst>
      <p:ext uri="{BB962C8B-B14F-4D97-AF65-F5344CB8AC3E}">
        <p14:creationId xmlns:p14="http://schemas.microsoft.com/office/powerpoint/2010/main" val="298815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79912" y="5805264"/>
            <a:ext cx="4680520" cy="638836"/>
          </a:xfrm>
        </p:spPr>
        <p:txBody>
          <a:bodyPr/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11 Beschaffungs-</a:t>
            </a:r>
            <a:b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anforderungen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6819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470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Beschaffungsanforderungen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958198" y="1988840"/>
            <a:ext cx="544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geeignete Server werden benötigt (gemäß 3.4.2)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958198" y="2847001"/>
            <a:ext cx="566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die für die Entwicklung benötigten PCs sind bereits</a:t>
            </a:r>
          </a:p>
          <a:p>
            <a:r>
              <a:rPr lang="de-DE" dirty="0"/>
              <a:t> </a:t>
            </a:r>
            <a:r>
              <a:rPr lang="de-DE" dirty="0" smtClean="0"/>
              <a:t>    vorhanden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836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04048" y="6021288"/>
            <a:ext cx="3312368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12 Glossar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2307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Glossar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618069" y="1599183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Ideen</a:t>
            </a:r>
            <a:endParaRPr lang="de-DE" sz="24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099212" y="1599182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Medien</a:t>
            </a:r>
            <a:endParaRPr lang="de-DE" sz="24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1618069" y="2535287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Innovation</a:t>
            </a:r>
            <a:endParaRPr lang="de-DE" sz="24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1618069" y="3543399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MySQL</a:t>
            </a:r>
            <a:endParaRPr lang="de-DE" sz="24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5099211" y="3543398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XHTML</a:t>
            </a:r>
            <a:endParaRPr lang="de-DE" sz="24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1618069" y="462351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Java</a:t>
            </a:r>
            <a:endParaRPr lang="de-DE" sz="2400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5099212" y="253528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Eclipse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88923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2098576" cy="634082"/>
          </a:xfrm>
        </p:spPr>
        <p:txBody>
          <a:bodyPr/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Einführung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55576" y="1196752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1.1  Zweck des Dokuments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755576" y="3356992"/>
            <a:ext cx="411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1.2  Allgemeine Zielsetzung (Zweck)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988876" y="1582108"/>
            <a:ext cx="67698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Vertraglich bindende, detaillierte Beschreibung der geplanten </a:t>
            </a:r>
          </a:p>
          <a:p>
            <a:r>
              <a:rPr lang="de-DE" dirty="0"/>
              <a:t> </a:t>
            </a:r>
            <a:r>
              <a:rPr lang="de-DE" dirty="0" smtClean="0"/>
              <a:t>    Anforderungen des Projekts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Festlegung der Organisations- und Kommunikationsstruktur </a:t>
            </a:r>
          </a:p>
          <a:p>
            <a:r>
              <a:rPr lang="de-DE" dirty="0"/>
              <a:t> </a:t>
            </a:r>
            <a:r>
              <a:rPr lang="de-DE" dirty="0" smtClean="0"/>
              <a:t>    innerhalb der Projektgruppe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Erläuterung der technischen Mittel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88876" y="3726323"/>
            <a:ext cx="61029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Prinzip des Portals: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jeder </a:t>
            </a:r>
            <a:r>
              <a:rPr lang="de-DE" dirty="0" smtClean="0"/>
              <a:t>Mitarbeiter kann die Ideen der anderen </a:t>
            </a:r>
            <a:r>
              <a:rPr lang="de-DE" dirty="0" smtClean="0"/>
              <a:t>bewerten,</a:t>
            </a:r>
          </a:p>
          <a:p>
            <a:r>
              <a:rPr lang="de-DE" dirty="0"/>
              <a:t> </a:t>
            </a:r>
            <a:r>
              <a:rPr lang="de-DE" dirty="0" smtClean="0"/>
              <a:t>   </a:t>
            </a:r>
            <a:r>
              <a:rPr lang="de-DE" dirty="0" smtClean="0"/>
              <a:t>sowohl </a:t>
            </a:r>
            <a:r>
              <a:rPr lang="de-DE" dirty="0" smtClean="0"/>
              <a:t>positiv als auch </a:t>
            </a:r>
            <a:r>
              <a:rPr lang="de-DE" dirty="0" smtClean="0"/>
              <a:t>negativ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in </a:t>
            </a:r>
            <a:r>
              <a:rPr lang="de-DE" dirty="0" smtClean="0"/>
              <a:t>einem Navigationsreiter werden alle Reha-Geräte</a:t>
            </a:r>
          </a:p>
          <a:p>
            <a:r>
              <a:rPr lang="de-DE" dirty="0" smtClean="0"/>
              <a:t>     aufgelistet</a:t>
            </a:r>
            <a:endParaRPr lang="de-DE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auf </a:t>
            </a:r>
            <a:r>
              <a:rPr lang="de-DE" dirty="0" smtClean="0"/>
              <a:t>jedem Gerät läuft ein Wettbewerb mit einem vor-</a:t>
            </a:r>
          </a:p>
          <a:p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de-DE" dirty="0" smtClean="0"/>
              <a:t>gegebenen Zeitlimit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die </a:t>
            </a:r>
            <a:r>
              <a:rPr lang="de-DE" dirty="0" smtClean="0"/>
              <a:t>Ideen werden durch Texte, Videos und Skizzen</a:t>
            </a:r>
          </a:p>
          <a:p>
            <a:r>
              <a:rPr lang="de-DE" dirty="0"/>
              <a:t> 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  </a:t>
            </a:r>
            <a:r>
              <a:rPr lang="de-DE" dirty="0" smtClean="0"/>
              <a:t>veranschaulicht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094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31840" y="6021288"/>
            <a:ext cx="5184576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 Zielbestimmung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6350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39551" y="339386"/>
            <a:ext cx="272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Zielbestimmung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36090" y="112474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2.1 Muss-Kriterien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1115616" y="1700808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Erstellen von Benutzerkonten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115615" y="2305627"/>
            <a:ext cx="621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Ideen müssen einfach und komfortabel einzustellen sein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15615" y="2854677"/>
            <a:ext cx="606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Verwalten von Benutzerdaten. Bewertungen sowie des</a:t>
            </a:r>
          </a:p>
          <a:p>
            <a:r>
              <a:rPr lang="de-DE" dirty="0" smtClean="0"/>
              <a:t>     Projektes selbst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115616" y="3752064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Integration eines Bewertungssystems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15616" y="4355812"/>
            <a:ext cx="279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Parallele Wettbewerbe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115616" y="493187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err="1" smtClean="0"/>
              <a:t>Logout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2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39551" y="339386"/>
            <a:ext cx="272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Zielbestimmung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3311" y="125946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2.2 Kann-Kriterien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547664" y="2492896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Auswertungsmöglichkeit der Juroren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47664" y="2898986"/>
            <a:ext cx="293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Verwaltung der Prämien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547664" y="3305742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Forum Produkteinsatz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863311" y="4203612"/>
            <a:ext cx="29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2.3 Abgrenzungskriterien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1146173" y="190754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Für das Intranet sind folgende Kriterien erstrebenswert: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547664" y="4757499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Das Intranet ist nicht über einen Browser zu erreichen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997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31840" y="6021288"/>
            <a:ext cx="5184576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 Produkteinsatz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4003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726</Words>
  <Application>Microsoft Office PowerPoint</Application>
  <PresentationFormat>Bildschirmpräsentation (4:3)</PresentationFormat>
  <Paragraphs>253</Paragraphs>
  <Slides>44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Nähe</vt:lpstr>
      <vt:lpstr>PowerPoint-Präsentation</vt:lpstr>
      <vt:lpstr>INhaltsverzeichnis</vt:lpstr>
      <vt:lpstr>Inhaltsverzeichnis</vt:lpstr>
      <vt:lpstr>1  Einführung</vt:lpstr>
      <vt:lpstr>Einführung</vt:lpstr>
      <vt:lpstr>2 Zielbestimmung</vt:lpstr>
      <vt:lpstr>PowerPoint-Präsentation</vt:lpstr>
      <vt:lpstr>PowerPoint-Präsentation</vt:lpstr>
      <vt:lpstr>3 Produkteinsatz</vt:lpstr>
      <vt:lpstr>PowerPoint-Präsentation</vt:lpstr>
      <vt:lpstr>PowerPoint-Präsentation</vt:lpstr>
      <vt:lpstr>PowerPoint-Präsentation</vt:lpstr>
      <vt:lpstr>4 Produktübersicht</vt:lpstr>
      <vt:lpstr>PowerPoint-Präsentation</vt:lpstr>
      <vt:lpstr>5 Produktinformation</vt:lpstr>
      <vt:lpstr>PowerPoint-Präsentation</vt:lpstr>
      <vt:lpstr>PowerPoint-Präsentation</vt:lpstr>
      <vt:lpstr>PowerPoint-Präsentation</vt:lpstr>
      <vt:lpstr>PowerPoint-Präsentation</vt:lpstr>
      <vt:lpstr>6 Benutzerschnittstelle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7 Daten</vt:lpstr>
      <vt:lpstr>PowerPoint-Präsentation</vt:lpstr>
      <vt:lpstr>PowerPoint-Präsentation</vt:lpstr>
      <vt:lpstr>PowerPoint-Präsentation</vt:lpstr>
      <vt:lpstr>8 Qualitätsforderung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9 Gliederung in  Teilprodukte</vt:lpstr>
      <vt:lpstr>PowerPoint-Präsentation</vt:lpstr>
      <vt:lpstr>10 Entwicklungs-Konfiguration </vt:lpstr>
      <vt:lpstr>PowerPoint-Präsentation</vt:lpstr>
      <vt:lpstr>11 Beschaffungs- anforderungen </vt:lpstr>
      <vt:lpstr>PowerPoint-Präsentation</vt:lpstr>
      <vt:lpstr>12 Glossar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 Lin Nguyen</dc:creator>
  <cp:lastModifiedBy>The Lin Nguyen</cp:lastModifiedBy>
  <cp:revision>39</cp:revision>
  <dcterms:created xsi:type="dcterms:W3CDTF">2013-05-16T13:49:37Z</dcterms:created>
  <dcterms:modified xsi:type="dcterms:W3CDTF">2013-05-17T00:50:13Z</dcterms:modified>
</cp:coreProperties>
</file>