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0" autoAdjust="0"/>
    <p:restoredTop sz="94660"/>
  </p:normalViewPr>
  <p:slideViewPr>
    <p:cSldViewPr snapToGrid="0">
      <p:cViewPr varScale="1">
        <p:scale>
          <a:sx n="87" d="100"/>
          <a:sy n="87" d="100"/>
        </p:scale>
        <p:origin x="3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9BD427-542C-4A78-B154-41FAE2D153E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869818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BD427-542C-4A78-B154-41FAE2D153E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85226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BD427-542C-4A78-B154-41FAE2D153E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5E9179-4643-4D30-A736-79CBC3AECDA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14400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9BD427-542C-4A78-B154-41FAE2D153E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0091612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9BD427-542C-4A78-B154-41FAE2D153E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5E9179-4643-4D30-A736-79CBC3AECDA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88710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29BD427-542C-4A78-B154-41FAE2D153E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929585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BD427-542C-4A78-B154-41FAE2D153E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237859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BD427-542C-4A78-B154-41FAE2D153E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119193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9BD427-542C-4A78-B154-41FAE2D153E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401354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9BD427-542C-4A78-B154-41FAE2D153E5}"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1674389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9BD427-542C-4A78-B154-41FAE2D153E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4115309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9BD427-542C-4A78-B154-41FAE2D153E5}"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1286000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9BD427-542C-4A78-B154-41FAE2D153E5}"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84275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BD427-542C-4A78-B154-41FAE2D153E5}"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846313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9BD427-542C-4A78-B154-41FAE2D153E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738566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9BD427-542C-4A78-B154-41FAE2D153E5}"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D5E9179-4643-4D30-A736-79CBC3AECDA7}" type="slidenum">
              <a:rPr lang="en-IN" smtClean="0"/>
              <a:t>‹#›</a:t>
            </a:fld>
            <a:endParaRPr lang="en-IN"/>
          </a:p>
        </p:txBody>
      </p:sp>
    </p:spTree>
    <p:extLst>
      <p:ext uri="{BB962C8B-B14F-4D97-AF65-F5344CB8AC3E}">
        <p14:creationId xmlns:p14="http://schemas.microsoft.com/office/powerpoint/2010/main" val="2216484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29BD427-542C-4A78-B154-41FAE2D153E5}" type="datetimeFigureOut">
              <a:rPr lang="en-IN" smtClean="0"/>
              <a:t>22-04-2025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D5E9179-4643-4D30-A736-79CBC3AECDA7}" type="slidenum">
              <a:rPr lang="en-IN" smtClean="0"/>
              <a:t>‹#›</a:t>
            </a:fld>
            <a:endParaRPr lang="en-IN"/>
          </a:p>
        </p:txBody>
      </p:sp>
    </p:spTree>
    <p:extLst>
      <p:ext uri="{BB962C8B-B14F-4D97-AF65-F5344CB8AC3E}">
        <p14:creationId xmlns:p14="http://schemas.microsoft.com/office/powerpoint/2010/main" val="23011329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6jtEHdv9MV8zCl1nyTj0AR01Ssf9aLAx/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C67A-406D-AD3C-13CE-367940582811}"/>
              </a:ext>
            </a:extLst>
          </p:cNvPr>
          <p:cNvSpPr>
            <a:spLocks noGrp="1"/>
          </p:cNvSpPr>
          <p:nvPr>
            <p:ph type="ctrTitle"/>
          </p:nvPr>
        </p:nvSpPr>
        <p:spPr>
          <a:xfrm>
            <a:off x="2589212" y="407822"/>
            <a:ext cx="8915399" cy="2262781"/>
          </a:xfrm>
        </p:spPr>
        <p:txBody>
          <a:bodyPr/>
          <a:lstStyle/>
          <a:p>
            <a:r>
              <a:rPr lang="en-IN" b="1" dirty="0"/>
              <a:t>Amazon Sales Analysis </a:t>
            </a:r>
          </a:p>
        </p:txBody>
      </p:sp>
      <p:sp>
        <p:nvSpPr>
          <p:cNvPr id="6" name="Subtitle 2">
            <a:extLst>
              <a:ext uri="{FF2B5EF4-FFF2-40B4-BE49-F238E27FC236}">
                <a16:creationId xmlns:a16="http://schemas.microsoft.com/office/drawing/2014/main" id="{F566C442-B3A0-BDD4-40DE-C42059F0DAA1}"/>
              </a:ext>
            </a:extLst>
          </p:cNvPr>
          <p:cNvSpPr>
            <a:spLocks noGrp="1"/>
          </p:cNvSpPr>
          <p:nvPr>
            <p:ph type="subTitle" idx="1"/>
          </p:nvPr>
        </p:nvSpPr>
        <p:spPr>
          <a:xfrm>
            <a:off x="3553088" y="3422073"/>
            <a:ext cx="6987645" cy="2133600"/>
          </a:xfrm>
        </p:spPr>
        <p:txBody>
          <a:bodyPr/>
          <a:lstStyle/>
          <a:p>
            <a:pPr algn="l"/>
            <a:r>
              <a:rPr lang="en-IN" b="1" dirty="0">
                <a:latin typeface="Calibri" panose="020F0502020204030204" pitchFamily="34" charset="0"/>
                <a:ea typeface="Calibri" panose="020F0502020204030204" pitchFamily="34" charset="0"/>
                <a:cs typeface="Calibri" panose="020F0502020204030204" pitchFamily="34" charset="0"/>
              </a:rPr>
              <a:t>Name 	: </a:t>
            </a:r>
            <a:r>
              <a:rPr lang="en-IN" dirty="0">
                <a:latin typeface="Calibri" panose="020F0502020204030204" pitchFamily="34" charset="0"/>
                <a:ea typeface="Calibri" panose="020F0502020204030204" pitchFamily="34" charset="0"/>
                <a:cs typeface="Calibri" panose="020F0502020204030204" pitchFamily="34" charset="0"/>
              </a:rPr>
              <a:t>M Janaki Ramudu</a:t>
            </a:r>
          </a:p>
        </p:txBody>
      </p:sp>
    </p:spTree>
    <p:extLst>
      <p:ext uri="{BB962C8B-B14F-4D97-AF65-F5344CB8AC3E}">
        <p14:creationId xmlns:p14="http://schemas.microsoft.com/office/powerpoint/2010/main" val="1800177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44C93DB-8867-8E08-FFF0-40CA3206D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98"/>
            <a:ext cx="12192000" cy="6841603"/>
          </a:xfrm>
          <a:prstGeom prst="rect">
            <a:avLst/>
          </a:prstGeom>
        </p:spPr>
      </p:pic>
    </p:spTree>
    <p:extLst>
      <p:ext uri="{BB962C8B-B14F-4D97-AF65-F5344CB8AC3E}">
        <p14:creationId xmlns:p14="http://schemas.microsoft.com/office/powerpoint/2010/main" val="1975690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D4C43-68F7-7C86-31FD-C7D9B67F2BFD}"/>
              </a:ext>
            </a:extLst>
          </p:cNvPr>
          <p:cNvSpPr>
            <a:spLocks noGrp="1"/>
          </p:cNvSpPr>
          <p:nvPr>
            <p:ph type="title"/>
          </p:nvPr>
        </p:nvSpPr>
        <p:spPr>
          <a:xfrm>
            <a:off x="2110122" y="580219"/>
            <a:ext cx="8911687" cy="802908"/>
          </a:xfrm>
        </p:spPr>
        <p:txBody>
          <a:bodyPr/>
          <a:lstStyle/>
          <a:p>
            <a:r>
              <a:rPr lang="en-IN" dirty="0"/>
              <a:t>Key Insights</a:t>
            </a:r>
          </a:p>
        </p:txBody>
      </p:sp>
      <p:sp>
        <p:nvSpPr>
          <p:cNvPr id="4" name="Rectangle 1">
            <a:extLst>
              <a:ext uri="{FF2B5EF4-FFF2-40B4-BE49-F238E27FC236}">
                <a16:creationId xmlns:a16="http://schemas.microsoft.com/office/drawing/2014/main" id="{F4E5E7B6-29D9-5917-B401-2E3B16EEDDAB}"/>
              </a:ext>
            </a:extLst>
          </p:cNvPr>
          <p:cNvSpPr>
            <a:spLocks noGrp="1" noChangeArrowheads="1"/>
          </p:cNvSpPr>
          <p:nvPr>
            <p:ph idx="1"/>
          </p:nvPr>
        </p:nvSpPr>
        <p:spPr bwMode="auto">
          <a:xfrm>
            <a:off x="1496291" y="1545776"/>
            <a:ext cx="10008322"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Gambia has the most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Djibouti records the highest total profit of $24,25,317.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Honduras achieves the highest total revenue of $63M, followed by Myanmar with $61M.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Cosmetics generate the highest revenue at $366K, with the highest profit margin.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High Priority orders have the shortest delivery duration and highest profit percentage.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 2012, the highest number of orders were placed (22), followed by 2013 with 12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Sub-Saharan Africa is the leading region with 36 orders.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Sales channels analysis shows an equal split between online and offline orders, but the online mode yields higher profit percentages despite fewer units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Sub-Saharan Africa and Europe are significant contributors to total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Office supplies and household items are major contributors to total revenue.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Middle East and Central America regions have higher average profit percentages.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Offline sales channel has more units sold but lower average profit percentage compared to online. </a:t>
            </a:r>
          </a:p>
        </p:txBody>
      </p:sp>
    </p:spTree>
    <p:extLst>
      <p:ext uri="{BB962C8B-B14F-4D97-AF65-F5344CB8AC3E}">
        <p14:creationId xmlns:p14="http://schemas.microsoft.com/office/powerpoint/2010/main" val="448726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13282B-0926-2929-F46E-08FAF34C697F}"/>
              </a:ext>
            </a:extLst>
          </p:cNvPr>
          <p:cNvSpPr>
            <a:spLocks noGrp="1"/>
          </p:cNvSpPr>
          <p:nvPr>
            <p:ph idx="1"/>
          </p:nvPr>
        </p:nvSpPr>
        <p:spPr/>
        <p:txBody>
          <a:bodyPr/>
          <a:lstStyle/>
          <a:p>
            <a:pPr marL="0" indent="0">
              <a:buNone/>
            </a:pPr>
            <a:r>
              <a:rPr lang="en-US" b="1" dirty="0"/>
              <a:t>Skills Enhanced:</a:t>
            </a:r>
          </a:p>
          <a:p>
            <a:pPr>
              <a:buFont typeface="Arial" panose="020B0604020202020204" pitchFamily="34" charset="0"/>
              <a:buChar char="•"/>
            </a:pPr>
            <a:r>
              <a:rPr lang="en-US" dirty="0"/>
              <a:t>Power Query features and formulas.</a:t>
            </a:r>
          </a:p>
          <a:p>
            <a:pPr>
              <a:buFont typeface="Arial" panose="020B0604020202020204" pitchFamily="34" charset="0"/>
              <a:buChar char="•"/>
            </a:pPr>
            <a:r>
              <a:rPr lang="en-US" dirty="0"/>
              <a:t>Power BI visualizations and interactivity.</a:t>
            </a:r>
          </a:p>
          <a:p>
            <a:pPr>
              <a:buFont typeface="Arial" panose="020B0604020202020204" pitchFamily="34" charset="0"/>
              <a:buChar char="•"/>
            </a:pPr>
            <a:endParaRPr lang="en-US" dirty="0"/>
          </a:p>
          <a:p>
            <a:pPr>
              <a:buFont typeface="Arial" panose="020B0604020202020204" pitchFamily="34" charset="0"/>
              <a:buChar char="•"/>
            </a:pPr>
            <a:r>
              <a:rPr lang="en-US" dirty="0" err="1"/>
              <a:t>PowerBI</a:t>
            </a:r>
            <a:r>
              <a:rPr lang="en-US" dirty="0"/>
              <a:t> file link : </a:t>
            </a:r>
            <a:r>
              <a:rPr lang="en-US" dirty="0">
                <a:hlinkClick r:id="rId2"/>
              </a:rPr>
              <a:t>https://drive.google.com/file/d/16jtEHdv9MV8zCl1nyTj0AR01Ssf9aLAx/view?usp=sharing</a:t>
            </a:r>
            <a:endParaRPr lang="en-US" dirty="0"/>
          </a:p>
          <a:p>
            <a:endParaRPr lang="en-IN" dirty="0"/>
          </a:p>
        </p:txBody>
      </p:sp>
    </p:spTree>
    <p:extLst>
      <p:ext uri="{BB962C8B-B14F-4D97-AF65-F5344CB8AC3E}">
        <p14:creationId xmlns:p14="http://schemas.microsoft.com/office/powerpoint/2010/main" val="1830660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EC8B2-3DE3-6674-5350-9FA54B119C9F}"/>
              </a:ext>
            </a:extLst>
          </p:cNvPr>
          <p:cNvSpPr>
            <a:spLocks noGrp="1"/>
          </p:cNvSpPr>
          <p:nvPr>
            <p:ph idx="1"/>
          </p:nvPr>
        </p:nvSpPr>
        <p:spPr>
          <a:xfrm>
            <a:off x="2399386" y="1609344"/>
            <a:ext cx="9105226" cy="4301878"/>
          </a:xfrm>
        </p:spPr>
        <p:txBody>
          <a:bodyPr>
            <a:normAutofit/>
          </a:bodyPr>
          <a:lstStyle/>
          <a:p>
            <a:pPr marL="0" indent="0" algn="ctr">
              <a:buNone/>
            </a:pPr>
            <a:endParaRPr lang="en-IN" sz="6000" b="1" dirty="0"/>
          </a:p>
          <a:p>
            <a:pPr marL="0" indent="0" algn="ctr">
              <a:buNone/>
            </a:pPr>
            <a:r>
              <a:rPr lang="en-IN" sz="6000" b="1" dirty="0"/>
              <a:t>Thank You</a:t>
            </a:r>
          </a:p>
        </p:txBody>
      </p:sp>
    </p:spTree>
    <p:extLst>
      <p:ext uri="{BB962C8B-B14F-4D97-AF65-F5344CB8AC3E}">
        <p14:creationId xmlns:p14="http://schemas.microsoft.com/office/powerpoint/2010/main" val="240541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1D6FF-B77E-7701-7559-B9F909EC19BF}"/>
              </a:ext>
            </a:extLst>
          </p:cNvPr>
          <p:cNvSpPr>
            <a:spLocks noGrp="1"/>
          </p:cNvSpPr>
          <p:nvPr>
            <p:ph type="title"/>
          </p:nvPr>
        </p:nvSpPr>
        <p:spPr>
          <a:xfrm>
            <a:off x="2592925" y="804219"/>
            <a:ext cx="8911687" cy="927599"/>
          </a:xfrm>
        </p:spPr>
        <p:txBody>
          <a:bodyPr/>
          <a:lstStyle/>
          <a:p>
            <a:r>
              <a:rPr lang="en-IN" dirty="0"/>
              <a:t>Introduction</a:t>
            </a:r>
          </a:p>
        </p:txBody>
      </p:sp>
      <p:sp>
        <p:nvSpPr>
          <p:cNvPr id="3" name="Content Placeholder 2">
            <a:extLst>
              <a:ext uri="{FF2B5EF4-FFF2-40B4-BE49-F238E27FC236}">
                <a16:creationId xmlns:a16="http://schemas.microsoft.com/office/drawing/2014/main" id="{F358A339-8B12-4A57-3F17-B6C7170443E8}"/>
              </a:ext>
            </a:extLst>
          </p:cNvPr>
          <p:cNvSpPr>
            <a:spLocks noGrp="1"/>
          </p:cNvSpPr>
          <p:nvPr>
            <p:ph idx="1"/>
          </p:nvPr>
        </p:nvSpPr>
        <p:spPr/>
        <p:txBody>
          <a:bodyPr>
            <a:normAutofit/>
          </a:bodyPr>
          <a:lstStyle/>
          <a:p>
            <a:r>
              <a:rPr lang="en-US" sz="2400" dirty="0"/>
              <a:t>Problem Statement: Sales management has gained importance to meet increasing competition and the need for improved methods of distribution to reduce cost and to increase profits. Sales management today is the most important function in a commercial and business enterprise.</a:t>
            </a:r>
          </a:p>
          <a:p>
            <a:r>
              <a:rPr lang="en-US" sz="2400" dirty="0"/>
              <a:t>Tools Used: Power Query and Power BI</a:t>
            </a:r>
            <a:endParaRPr lang="en-IN" sz="2400" dirty="0"/>
          </a:p>
        </p:txBody>
      </p:sp>
    </p:spTree>
    <p:extLst>
      <p:ext uri="{BB962C8B-B14F-4D97-AF65-F5344CB8AC3E}">
        <p14:creationId xmlns:p14="http://schemas.microsoft.com/office/powerpoint/2010/main" val="1282924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3D04-5045-EA35-179B-2F087045D0F9}"/>
              </a:ext>
            </a:extLst>
          </p:cNvPr>
          <p:cNvSpPr>
            <a:spLocks noGrp="1"/>
          </p:cNvSpPr>
          <p:nvPr>
            <p:ph type="title"/>
          </p:nvPr>
        </p:nvSpPr>
        <p:spPr/>
        <p:txBody>
          <a:bodyPr/>
          <a:lstStyle/>
          <a:p>
            <a:r>
              <a:rPr lang="en-IN" dirty="0"/>
              <a:t>Data Preparation</a:t>
            </a:r>
          </a:p>
        </p:txBody>
      </p:sp>
      <p:sp>
        <p:nvSpPr>
          <p:cNvPr id="3" name="Content Placeholder 2">
            <a:extLst>
              <a:ext uri="{FF2B5EF4-FFF2-40B4-BE49-F238E27FC236}">
                <a16:creationId xmlns:a16="http://schemas.microsoft.com/office/drawing/2014/main" id="{CE2F2FEB-11E9-6734-5D34-84A716D51A9A}"/>
              </a:ext>
            </a:extLst>
          </p:cNvPr>
          <p:cNvSpPr>
            <a:spLocks noGrp="1"/>
          </p:cNvSpPr>
          <p:nvPr>
            <p:ph idx="1"/>
          </p:nvPr>
        </p:nvSpPr>
        <p:spPr/>
        <p:txBody>
          <a:bodyPr/>
          <a:lstStyle/>
          <a:p>
            <a:pPr marL="0" indent="0">
              <a:buNone/>
            </a:pPr>
            <a:r>
              <a:rPr lang="en-US" b="1" dirty="0"/>
              <a:t>Data Transformation &amp; Cleaning</a:t>
            </a:r>
          </a:p>
          <a:p>
            <a:pPr>
              <a:buFont typeface="Arial" panose="020B0604020202020204" pitchFamily="34" charset="0"/>
              <a:buChar char="•"/>
            </a:pPr>
            <a:r>
              <a:rPr lang="en-US" dirty="0"/>
              <a:t>Removing null values</a:t>
            </a:r>
          </a:p>
          <a:p>
            <a:pPr>
              <a:buFont typeface="Arial" panose="020B0604020202020204" pitchFamily="34" charset="0"/>
              <a:buChar char="•"/>
            </a:pPr>
            <a:r>
              <a:rPr lang="en-US" dirty="0"/>
              <a:t>Correcting data types</a:t>
            </a:r>
          </a:p>
          <a:p>
            <a:pPr>
              <a:buFont typeface="Arial" panose="020B0604020202020204" pitchFamily="34" charset="0"/>
              <a:buChar char="•"/>
            </a:pPr>
            <a:r>
              <a:rPr lang="en-US" dirty="0"/>
              <a:t>Adding necessary measures and columns</a:t>
            </a:r>
          </a:p>
          <a:p>
            <a:endParaRPr lang="en-IN" dirty="0"/>
          </a:p>
        </p:txBody>
      </p:sp>
    </p:spTree>
    <p:extLst>
      <p:ext uri="{BB962C8B-B14F-4D97-AF65-F5344CB8AC3E}">
        <p14:creationId xmlns:p14="http://schemas.microsoft.com/office/powerpoint/2010/main" val="1404498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0B5D-3567-DFC6-FA31-059DEF190F46}"/>
              </a:ext>
            </a:extLst>
          </p:cNvPr>
          <p:cNvSpPr>
            <a:spLocks noGrp="1"/>
          </p:cNvSpPr>
          <p:nvPr>
            <p:ph type="title"/>
          </p:nvPr>
        </p:nvSpPr>
        <p:spPr/>
        <p:txBody>
          <a:bodyPr/>
          <a:lstStyle/>
          <a:p>
            <a:r>
              <a:rPr lang="en-IN" dirty="0"/>
              <a:t>Visualization Creation</a:t>
            </a:r>
          </a:p>
        </p:txBody>
      </p:sp>
      <p:sp>
        <p:nvSpPr>
          <p:cNvPr id="3" name="Content Placeholder 2">
            <a:extLst>
              <a:ext uri="{FF2B5EF4-FFF2-40B4-BE49-F238E27FC236}">
                <a16:creationId xmlns:a16="http://schemas.microsoft.com/office/drawing/2014/main" id="{28F57E0D-08CC-4CD6-8FB3-2D548BBCC8FC}"/>
              </a:ext>
            </a:extLst>
          </p:cNvPr>
          <p:cNvSpPr>
            <a:spLocks noGrp="1"/>
          </p:cNvSpPr>
          <p:nvPr>
            <p:ph idx="1"/>
          </p:nvPr>
        </p:nvSpPr>
        <p:spPr/>
        <p:txBody>
          <a:bodyPr/>
          <a:lstStyle/>
          <a:p>
            <a:pPr marL="0" indent="0">
              <a:buNone/>
            </a:pPr>
            <a:r>
              <a:rPr lang="en-US" b="1" dirty="0"/>
              <a:t>Visualization Process</a:t>
            </a:r>
          </a:p>
          <a:p>
            <a:pPr>
              <a:buFont typeface="Arial" panose="020B0604020202020204" pitchFamily="34" charset="0"/>
              <a:buChar char="•"/>
            </a:pPr>
            <a:r>
              <a:rPr lang="en-US" dirty="0"/>
              <a:t>Loading data into Power BI</a:t>
            </a:r>
          </a:p>
          <a:p>
            <a:pPr>
              <a:buFont typeface="Arial" panose="020B0604020202020204" pitchFamily="34" charset="0"/>
              <a:buChar char="•"/>
            </a:pPr>
            <a:r>
              <a:rPr lang="en-US" dirty="0"/>
              <a:t>Creating various visualizations</a:t>
            </a:r>
          </a:p>
          <a:p>
            <a:endParaRPr lang="en-IN" dirty="0"/>
          </a:p>
        </p:txBody>
      </p:sp>
    </p:spTree>
    <p:extLst>
      <p:ext uri="{BB962C8B-B14F-4D97-AF65-F5344CB8AC3E}">
        <p14:creationId xmlns:p14="http://schemas.microsoft.com/office/powerpoint/2010/main" val="394280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AD5A-C311-B5E1-81E7-361A3526BEDF}"/>
              </a:ext>
            </a:extLst>
          </p:cNvPr>
          <p:cNvSpPr>
            <a:spLocks noGrp="1"/>
          </p:cNvSpPr>
          <p:nvPr>
            <p:ph type="title"/>
          </p:nvPr>
        </p:nvSpPr>
        <p:spPr/>
        <p:txBody>
          <a:bodyPr/>
          <a:lstStyle/>
          <a:p>
            <a:r>
              <a:rPr lang="en-IN" dirty="0"/>
              <a:t>Key Visualizations</a:t>
            </a:r>
          </a:p>
        </p:txBody>
      </p:sp>
      <p:sp>
        <p:nvSpPr>
          <p:cNvPr id="4" name="Rectangle 1">
            <a:extLst>
              <a:ext uri="{FF2B5EF4-FFF2-40B4-BE49-F238E27FC236}">
                <a16:creationId xmlns:a16="http://schemas.microsoft.com/office/drawing/2014/main" id="{7E97E9E2-0F0E-7C42-7824-E6D0F7998884}"/>
              </a:ext>
            </a:extLst>
          </p:cNvPr>
          <p:cNvSpPr>
            <a:spLocks noGrp="1" noChangeArrowheads="1"/>
          </p:cNvSpPr>
          <p:nvPr>
            <p:ph idx="1"/>
          </p:nvPr>
        </p:nvSpPr>
        <p:spPr bwMode="auto">
          <a:xfrm>
            <a:off x="2409103" y="1906013"/>
            <a:ext cx="809264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Map of Total Revenue by Country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Sum of Total Revenue, Profit, and Cost by Item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Average Duration to Deliver Priority Wise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Sum of Total Revenue, Profit, and Cost by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Sum of Total Revenue by Country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Slicers for Region and Sales Channel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Date Range Selector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KPIs (Key Performance Indicators) </a:t>
            </a:r>
          </a:p>
        </p:txBody>
      </p:sp>
    </p:spTree>
    <p:extLst>
      <p:ext uri="{BB962C8B-B14F-4D97-AF65-F5344CB8AC3E}">
        <p14:creationId xmlns:p14="http://schemas.microsoft.com/office/powerpoint/2010/main" val="86548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3A73-DB50-4269-58BB-C522C78B1231}"/>
              </a:ext>
            </a:extLst>
          </p:cNvPr>
          <p:cNvSpPr>
            <a:spLocks noGrp="1"/>
          </p:cNvSpPr>
          <p:nvPr>
            <p:ph type="title"/>
          </p:nvPr>
        </p:nvSpPr>
        <p:spPr/>
        <p:txBody>
          <a:bodyPr/>
          <a:lstStyle/>
          <a:p>
            <a:r>
              <a:rPr lang="en-IN" dirty="0"/>
              <a:t>Visualization Details</a:t>
            </a:r>
          </a:p>
        </p:txBody>
      </p:sp>
      <p:sp>
        <p:nvSpPr>
          <p:cNvPr id="8" name="Content Placeholder 7">
            <a:extLst>
              <a:ext uri="{FF2B5EF4-FFF2-40B4-BE49-F238E27FC236}">
                <a16:creationId xmlns:a16="http://schemas.microsoft.com/office/drawing/2014/main" id="{5EA1F932-FE73-C4DE-9875-5E8A79B622FF}"/>
              </a:ext>
            </a:extLst>
          </p:cNvPr>
          <p:cNvSpPr>
            <a:spLocks noGrp="1"/>
          </p:cNvSpPr>
          <p:nvPr>
            <p:ph sz="half" idx="1"/>
          </p:nvPr>
        </p:nvSpPr>
        <p:spPr>
          <a:xfrm>
            <a:off x="2589212" y="1821485"/>
            <a:ext cx="4313864" cy="4648587"/>
          </a:xfrm>
        </p:spPr>
        <p:txBody>
          <a:bodyPr>
            <a:normAutofit lnSpcReduction="10000"/>
          </a:bodyPr>
          <a:lstStyle/>
          <a:p>
            <a:r>
              <a:rPr lang="en-US" dirty="0"/>
              <a:t>Map of Total Revenue by Country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IN" dirty="0"/>
              <a:t>Shows revenue distribution globally.</a:t>
            </a:r>
            <a:endParaRPr lang="en-US" dirty="0"/>
          </a:p>
          <a:p>
            <a:endParaRPr lang="en-IN" dirty="0"/>
          </a:p>
        </p:txBody>
      </p:sp>
      <p:sp>
        <p:nvSpPr>
          <p:cNvPr id="9" name="Content Placeholder 8">
            <a:extLst>
              <a:ext uri="{FF2B5EF4-FFF2-40B4-BE49-F238E27FC236}">
                <a16:creationId xmlns:a16="http://schemas.microsoft.com/office/drawing/2014/main" id="{B3FDBF16-1BAD-BFCC-CD0A-7D1E6853DA8F}"/>
              </a:ext>
            </a:extLst>
          </p:cNvPr>
          <p:cNvSpPr>
            <a:spLocks noGrp="1"/>
          </p:cNvSpPr>
          <p:nvPr>
            <p:ph sz="half" idx="2"/>
          </p:nvPr>
        </p:nvSpPr>
        <p:spPr>
          <a:xfrm>
            <a:off x="7190747" y="1821485"/>
            <a:ext cx="4313864" cy="4323283"/>
          </a:xfrm>
        </p:spPr>
        <p:txBody>
          <a:bodyPr>
            <a:normAutofit lnSpcReduction="10000"/>
          </a:bodyPr>
          <a:lstStyle/>
          <a:p>
            <a:r>
              <a:rPr lang="en-US" dirty="0"/>
              <a:t>Sum of Total Revenue, Profit, and Cost by Item Type</a:t>
            </a:r>
          </a:p>
          <a:p>
            <a:endParaRPr lang="en-US" dirty="0"/>
          </a:p>
          <a:p>
            <a:endParaRPr lang="en-US" dirty="0"/>
          </a:p>
          <a:p>
            <a:endParaRPr lang="en-US" dirty="0"/>
          </a:p>
          <a:p>
            <a:endParaRPr lang="en-US" dirty="0"/>
          </a:p>
          <a:p>
            <a:endParaRPr lang="en-US" dirty="0"/>
          </a:p>
          <a:p>
            <a:endParaRPr lang="en-US" dirty="0"/>
          </a:p>
          <a:p>
            <a:r>
              <a:rPr lang="en-IN" dirty="0"/>
              <a:t>Highlights top-performing product categories.</a:t>
            </a:r>
            <a:endParaRPr lang="en-US" dirty="0"/>
          </a:p>
          <a:p>
            <a:endParaRPr lang="en-IN" dirty="0"/>
          </a:p>
        </p:txBody>
      </p:sp>
      <p:pic>
        <p:nvPicPr>
          <p:cNvPr id="11" name="Picture 10">
            <a:extLst>
              <a:ext uri="{FF2B5EF4-FFF2-40B4-BE49-F238E27FC236}">
                <a16:creationId xmlns:a16="http://schemas.microsoft.com/office/drawing/2014/main" id="{74B43B4E-F397-B5EE-23EF-8D0D5BD09A76}"/>
              </a:ext>
            </a:extLst>
          </p:cNvPr>
          <p:cNvPicPr>
            <a:picLocks noChangeAspect="1"/>
          </p:cNvPicPr>
          <p:nvPr/>
        </p:nvPicPr>
        <p:blipFill>
          <a:blip r:embed="rId2"/>
          <a:stretch>
            <a:fillRect/>
          </a:stretch>
        </p:blipFill>
        <p:spPr>
          <a:xfrm>
            <a:off x="2787867" y="2355071"/>
            <a:ext cx="4020111" cy="3172268"/>
          </a:xfrm>
          <a:prstGeom prst="rect">
            <a:avLst/>
          </a:prstGeom>
        </p:spPr>
      </p:pic>
      <p:pic>
        <p:nvPicPr>
          <p:cNvPr id="14" name="Picture 13">
            <a:extLst>
              <a:ext uri="{FF2B5EF4-FFF2-40B4-BE49-F238E27FC236}">
                <a16:creationId xmlns:a16="http://schemas.microsoft.com/office/drawing/2014/main" id="{26DB931D-7C57-4879-991F-6821733169A2}"/>
              </a:ext>
            </a:extLst>
          </p:cNvPr>
          <p:cNvPicPr>
            <a:picLocks noChangeAspect="1"/>
          </p:cNvPicPr>
          <p:nvPr/>
        </p:nvPicPr>
        <p:blipFill>
          <a:blip r:embed="rId3"/>
          <a:stretch>
            <a:fillRect/>
          </a:stretch>
        </p:blipFill>
        <p:spPr>
          <a:xfrm>
            <a:off x="7317231" y="2608126"/>
            <a:ext cx="4187380" cy="1641748"/>
          </a:xfrm>
          <a:prstGeom prst="rect">
            <a:avLst/>
          </a:prstGeom>
        </p:spPr>
      </p:pic>
    </p:spTree>
    <p:extLst>
      <p:ext uri="{BB962C8B-B14F-4D97-AF65-F5344CB8AC3E}">
        <p14:creationId xmlns:p14="http://schemas.microsoft.com/office/powerpoint/2010/main" val="397903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A160358E-4B8E-879C-1149-86FD81E20C3F}"/>
              </a:ext>
            </a:extLst>
          </p:cNvPr>
          <p:cNvSpPr>
            <a:spLocks noGrp="1"/>
          </p:cNvSpPr>
          <p:nvPr>
            <p:ph sz="half" idx="1"/>
          </p:nvPr>
        </p:nvSpPr>
        <p:spPr>
          <a:xfrm>
            <a:off x="2589212" y="1180479"/>
            <a:ext cx="4313864" cy="4730743"/>
          </a:xfrm>
        </p:spPr>
        <p:txBody>
          <a:bodyPr>
            <a:normAutofit lnSpcReduction="10000"/>
          </a:bodyPr>
          <a:lstStyle/>
          <a:p>
            <a:r>
              <a:rPr lang="en-US" dirty="0"/>
              <a:t>Average Duration to Deliver Priority Wise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Displays average delivery duration and order count across priorities.</a:t>
            </a:r>
            <a:endParaRPr lang="en-IN" dirty="0"/>
          </a:p>
        </p:txBody>
      </p:sp>
      <p:sp>
        <p:nvSpPr>
          <p:cNvPr id="12" name="Content Placeholder 11">
            <a:extLst>
              <a:ext uri="{FF2B5EF4-FFF2-40B4-BE49-F238E27FC236}">
                <a16:creationId xmlns:a16="http://schemas.microsoft.com/office/drawing/2014/main" id="{85247C14-019C-8F5C-6278-C7B5143DE8A2}"/>
              </a:ext>
            </a:extLst>
          </p:cNvPr>
          <p:cNvSpPr>
            <a:spLocks noGrp="1"/>
          </p:cNvSpPr>
          <p:nvPr>
            <p:ph sz="half" idx="2"/>
          </p:nvPr>
        </p:nvSpPr>
        <p:spPr>
          <a:xfrm>
            <a:off x="7190747" y="1180479"/>
            <a:ext cx="4313864" cy="4723365"/>
          </a:xfrm>
        </p:spPr>
        <p:txBody>
          <a:bodyPr>
            <a:normAutofit lnSpcReduction="10000"/>
          </a:bodyPr>
          <a:lstStyle/>
          <a:p>
            <a:r>
              <a:rPr lang="en-US" dirty="0"/>
              <a:t>Sum of Total Revenue, Profit, and Cost by Year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Tracks financial trends over the years.</a:t>
            </a:r>
            <a:endParaRPr lang="en-IN" dirty="0"/>
          </a:p>
        </p:txBody>
      </p:sp>
      <p:pic>
        <p:nvPicPr>
          <p:cNvPr id="14" name="Picture 13">
            <a:extLst>
              <a:ext uri="{FF2B5EF4-FFF2-40B4-BE49-F238E27FC236}">
                <a16:creationId xmlns:a16="http://schemas.microsoft.com/office/drawing/2014/main" id="{95754AAC-4C9A-9488-0D85-CC976A56B1F4}"/>
              </a:ext>
            </a:extLst>
          </p:cNvPr>
          <p:cNvPicPr>
            <a:picLocks noChangeAspect="1"/>
          </p:cNvPicPr>
          <p:nvPr/>
        </p:nvPicPr>
        <p:blipFill>
          <a:blip r:embed="rId2"/>
          <a:stretch>
            <a:fillRect/>
          </a:stretch>
        </p:blipFill>
        <p:spPr>
          <a:xfrm>
            <a:off x="2659762" y="1906929"/>
            <a:ext cx="3829584" cy="2695951"/>
          </a:xfrm>
          <a:prstGeom prst="rect">
            <a:avLst/>
          </a:prstGeom>
        </p:spPr>
      </p:pic>
      <p:pic>
        <p:nvPicPr>
          <p:cNvPr id="16" name="Picture 15">
            <a:extLst>
              <a:ext uri="{FF2B5EF4-FFF2-40B4-BE49-F238E27FC236}">
                <a16:creationId xmlns:a16="http://schemas.microsoft.com/office/drawing/2014/main" id="{91068F5C-D3B1-5CFD-5900-2147FFDF2AF9}"/>
              </a:ext>
            </a:extLst>
          </p:cNvPr>
          <p:cNvPicPr>
            <a:picLocks noChangeAspect="1"/>
          </p:cNvPicPr>
          <p:nvPr/>
        </p:nvPicPr>
        <p:blipFill>
          <a:blip r:embed="rId3"/>
          <a:stretch>
            <a:fillRect/>
          </a:stretch>
        </p:blipFill>
        <p:spPr>
          <a:xfrm>
            <a:off x="7327735" y="2100892"/>
            <a:ext cx="4550105" cy="2034901"/>
          </a:xfrm>
          <a:prstGeom prst="rect">
            <a:avLst/>
          </a:prstGeom>
        </p:spPr>
      </p:pic>
    </p:spTree>
    <p:extLst>
      <p:ext uri="{BB962C8B-B14F-4D97-AF65-F5344CB8AC3E}">
        <p14:creationId xmlns:p14="http://schemas.microsoft.com/office/powerpoint/2010/main" val="138926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EE7845-1977-8A7B-FC7E-47019024884C}"/>
              </a:ext>
            </a:extLst>
          </p:cNvPr>
          <p:cNvSpPr>
            <a:spLocks noGrp="1"/>
          </p:cNvSpPr>
          <p:nvPr>
            <p:ph sz="half" idx="1"/>
          </p:nvPr>
        </p:nvSpPr>
        <p:spPr>
          <a:xfrm>
            <a:off x="1704109" y="1108364"/>
            <a:ext cx="5198967" cy="4802858"/>
          </a:xfrm>
        </p:spPr>
        <p:txBody>
          <a:bodyPr/>
          <a:lstStyle/>
          <a:p>
            <a:r>
              <a:rPr lang="en-US" dirty="0"/>
              <a:t>Sum of Total Revenue by Country</a:t>
            </a:r>
          </a:p>
          <a:p>
            <a:endParaRPr lang="en-US" dirty="0"/>
          </a:p>
          <a:p>
            <a:endParaRPr lang="en-US" dirty="0"/>
          </a:p>
          <a:p>
            <a:endParaRPr lang="en-US" dirty="0"/>
          </a:p>
          <a:p>
            <a:endParaRPr lang="en-US" dirty="0"/>
          </a:p>
          <a:p>
            <a:endParaRPr lang="en-US" dirty="0"/>
          </a:p>
          <a:p>
            <a:endParaRPr lang="en-US" dirty="0"/>
          </a:p>
          <a:p>
            <a:endParaRPr lang="en-US" dirty="0"/>
          </a:p>
          <a:p>
            <a:r>
              <a:rPr lang="en-US" dirty="0"/>
              <a:t>Lists countries with the highest revenue.</a:t>
            </a:r>
            <a:endParaRPr lang="en-IN" dirty="0"/>
          </a:p>
        </p:txBody>
      </p:sp>
      <p:sp>
        <p:nvSpPr>
          <p:cNvPr id="4" name="Content Placeholder 3">
            <a:extLst>
              <a:ext uri="{FF2B5EF4-FFF2-40B4-BE49-F238E27FC236}">
                <a16:creationId xmlns:a16="http://schemas.microsoft.com/office/drawing/2014/main" id="{31152CE6-BB50-B2E6-CA5D-4436D51CFF98}"/>
              </a:ext>
            </a:extLst>
          </p:cNvPr>
          <p:cNvSpPr>
            <a:spLocks noGrp="1"/>
          </p:cNvSpPr>
          <p:nvPr>
            <p:ph sz="half" idx="2"/>
          </p:nvPr>
        </p:nvSpPr>
        <p:spPr>
          <a:xfrm>
            <a:off x="7190747" y="1108364"/>
            <a:ext cx="4313864" cy="4795480"/>
          </a:xfrm>
        </p:spPr>
        <p:txBody>
          <a:bodyPr/>
          <a:lstStyle/>
          <a:p>
            <a:r>
              <a:rPr lang="en-US" dirty="0"/>
              <a:t>Slicers for Region and Sales Channel</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Interactive filters for region and sales channel.</a:t>
            </a:r>
            <a:endParaRPr lang="en-IN" dirty="0"/>
          </a:p>
        </p:txBody>
      </p:sp>
      <p:pic>
        <p:nvPicPr>
          <p:cNvPr id="6" name="Picture 5">
            <a:extLst>
              <a:ext uri="{FF2B5EF4-FFF2-40B4-BE49-F238E27FC236}">
                <a16:creationId xmlns:a16="http://schemas.microsoft.com/office/drawing/2014/main" id="{3EB506ED-6B3B-19D1-EFF6-AB5FFC95B899}"/>
              </a:ext>
            </a:extLst>
          </p:cNvPr>
          <p:cNvPicPr>
            <a:picLocks noChangeAspect="1"/>
          </p:cNvPicPr>
          <p:nvPr/>
        </p:nvPicPr>
        <p:blipFill>
          <a:blip r:embed="rId2"/>
          <a:stretch>
            <a:fillRect/>
          </a:stretch>
        </p:blipFill>
        <p:spPr>
          <a:xfrm>
            <a:off x="1903127" y="2008909"/>
            <a:ext cx="4639531" cy="2006124"/>
          </a:xfrm>
          <a:prstGeom prst="rect">
            <a:avLst/>
          </a:prstGeom>
        </p:spPr>
      </p:pic>
      <p:pic>
        <p:nvPicPr>
          <p:cNvPr id="8" name="Picture 7">
            <a:extLst>
              <a:ext uri="{FF2B5EF4-FFF2-40B4-BE49-F238E27FC236}">
                <a16:creationId xmlns:a16="http://schemas.microsoft.com/office/drawing/2014/main" id="{59D516B1-5941-23D2-4300-97DCD11A9554}"/>
              </a:ext>
            </a:extLst>
          </p:cNvPr>
          <p:cNvPicPr>
            <a:picLocks noChangeAspect="1"/>
          </p:cNvPicPr>
          <p:nvPr/>
        </p:nvPicPr>
        <p:blipFill>
          <a:blip r:embed="rId3"/>
          <a:stretch>
            <a:fillRect/>
          </a:stretch>
        </p:blipFill>
        <p:spPr>
          <a:xfrm>
            <a:off x="7915630" y="1913490"/>
            <a:ext cx="2719544" cy="1888914"/>
          </a:xfrm>
          <a:prstGeom prst="rect">
            <a:avLst/>
          </a:prstGeom>
        </p:spPr>
      </p:pic>
      <p:pic>
        <p:nvPicPr>
          <p:cNvPr id="10" name="Picture 9">
            <a:extLst>
              <a:ext uri="{FF2B5EF4-FFF2-40B4-BE49-F238E27FC236}">
                <a16:creationId xmlns:a16="http://schemas.microsoft.com/office/drawing/2014/main" id="{3F34E224-133D-43F0-28AD-6C2A5BF82CD5}"/>
              </a:ext>
            </a:extLst>
          </p:cNvPr>
          <p:cNvPicPr>
            <a:picLocks noChangeAspect="1"/>
          </p:cNvPicPr>
          <p:nvPr/>
        </p:nvPicPr>
        <p:blipFill>
          <a:blip r:embed="rId4"/>
          <a:stretch>
            <a:fillRect/>
          </a:stretch>
        </p:blipFill>
        <p:spPr>
          <a:xfrm>
            <a:off x="8384059" y="4015033"/>
            <a:ext cx="1782686" cy="709722"/>
          </a:xfrm>
          <a:prstGeom prst="rect">
            <a:avLst/>
          </a:prstGeom>
        </p:spPr>
      </p:pic>
    </p:spTree>
    <p:extLst>
      <p:ext uri="{BB962C8B-B14F-4D97-AF65-F5344CB8AC3E}">
        <p14:creationId xmlns:p14="http://schemas.microsoft.com/office/powerpoint/2010/main" val="355105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EE031-6ABA-9162-9EC1-C61508EEFF04}"/>
              </a:ext>
            </a:extLst>
          </p:cNvPr>
          <p:cNvSpPr>
            <a:spLocks noGrp="1"/>
          </p:cNvSpPr>
          <p:nvPr>
            <p:ph type="title"/>
          </p:nvPr>
        </p:nvSpPr>
        <p:spPr/>
        <p:txBody>
          <a:bodyPr/>
          <a:lstStyle/>
          <a:p>
            <a:r>
              <a:rPr lang="en-IN" dirty="0"/>
              <a:t>KPIs (Key Performance Indicators)</a:t>
            </a:r>
          </a:p>
        </p:txBody>
      </p:sp>
      <p:sp>
        <p:nvSpPr>
          <p:cNvPr id="5" name="Content Placeholder 4">
            <a:extLst>
              <a:ext uri="{FF2B5EF4-FFF2-40B4-BE49-F238E27FC236}">
                <a16:creationId xmlns:a16="http://schemas.microsoft.com/office/drawing/2014/main" id="{3D1F2A31-D415-F265-D9FE-A2407E636FD4}"/>
              </a:ext>
            </a:extLst>
          </p:cNvPr>
          <p:cNvSpPr>
            <a:spLocks noGrp="1"/>
          </p:cNvSpPr>
          <p:nvPr>
            <p:ph idx="1"/>
          </p:nvPr>
        </p:nvSpPr>
        <p:spPr>
          <a:xfrm>
            <a:off x="2603067" y="2133600"/>
            <a:ext cx="8915400" cy="3777622"/>
          </a:xfrm>
        </p:spPr>
        <p:txBody>
          <a:bodyPr/>
          <a:lstStyle/>
          <a:p>
            <a:pPr marL="0" indent="0">
              <a:buNone/>
            </a:pPr>
            <a:endParaRPr lang="en-IN" dirty="0"/>
          </a:p>
          <a:p>
            <a:endParaRPr lang="en-IN" dirty="0"/>
          </a:p>
          <a:p>
            <a:endParaRPr lang="en-IN" dirty="0"/>
          </a:p>
          <a:p>
            <a:endParaRPr lang="en-IN" dirty="0"/>
          </a:p>
          <a:p>
            <a:pPr marL="0" indent="0">
              <a:buNone/>
            </a:pPr>
            <a:endParaRPr lang="en-IN" dirty="0"/>
          </a:p>
          <a:p>
            <a:r>
              <a:rPr lang="en-US" dirty="0"/>
              <a:t>Displays key metrics such as total order count, total revenue, total profit, average profit percentage, and sum of units sold.</a:t>
            </a:r>
            <a:endParaRPr lang="en-IN" dirty="0"/>
          </a:p>
        </p:txBody>
      </p:sp>
      <p:pic>
        <p:nvPicPr>
          <p:cNvPr id="9" name="Picture 8">
            <a:extLst>
              <a:ext uri="{FF2B5EF4-FFF2-40B4-BE49-F238E27FC236}">
                <a16:creationId xmlns:a16="http://schemas.microsoft.com/office/drawing/2014/main" id="{52FE1698-5459-457C-ED0D-A929E8A2B218}"/>
              </a:ext>
            </a:extLst>
          </p:cNvPr>
          <p:cNvPicPr>
            <a:picLocks noChangeAspect="1"/>
          </p:cNvPicPr>
          <p:nvPr/>
        </p:nvPicPr>
        <p:blipFill>
          <a:blip r:embed="rId2"/>
          <a:stretch>
            <a:fillRect/>
          </a:stretch>
        </p:blipFill>
        <p:spPr>
          <a:xfrm>
            <a:off x="2032190" y="2071254"/>
            <a:ext cx="9669224" cy="1486107"/>
          </a:xfrm>
          <a:prstGeom prst="rect">
            <a:avLst/>
          </a:prstGeom>
        </p:spPr>
      </p:pic>
    </p:spTree>
    <p:extLst>
      <p:ext uri="{BB962C8B-B14F-4D97-AF65-F5344CB8AC3E}">
        <p14:creationId xmlns:p14="http://schemas.microsoft.com/office/powerpoint/2010/main" val="126244524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41</TotalTime>
  <Words>481</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Wisp</vt:lpstr>
      <vt:lpstr>Amazon Sales Analysis </vt:lpstr>
      <vt:lpstr>Introduction</vt:lpstr>
      <vt:lpstr>Data Preparation</vt:lpstr>
      <vt:lpstr>Visualization Creation</vt:lpstr>
      <vt:lpstr>Key Visualizations</vt:lpstr>
      <vt:lpstr>Visualization Details</vt:lpstr>
      <vt:lpstr>PowerPoint Presentation</vt:lpstr>
      <vt:lpstr>PowerPoint Presentation</vt:lpstr>
      <vt:lpstr>KPIs (Key Performance Indicators)</vt:lpstr>
      <vt:lpstr>PowerPoint Presentation</vt:lpstr>
      <vt:lpstr>Key Insights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 JANAKIRAMUDU</dc:creator>
  <cp:lastModifiedBy>M JANAKIRAMUDU</cp:lastModifiedBy>
  <cp:revision>5</cp:revision>
  <dcterms:created xsi:type="dcterms:W3CDTF">2024-06-29T12:40:40Z</dcterms:created>
  <dcterms:modified xsi:type="dcterms:W3CDTF">2025-04-21T19:31:29Z</dcterms:modified>
</cp:coreProperties>
</file>