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68" r:id="rId2"/>
    <p:sldId id="267" r:id="rId3"/>
    <p:sldId id="261" r:id="rId4"/>
    <p:sldId id="262" r:id="rId5"/>
    <p:sldId id="257" r:id="rId6"/>
    <p:sldId id="258" r:id="rId7"/>
    <p:sldId id="259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3" r:id="rId18"/>
    <p:sldId id="282" r:id="rId19"/>
    <p:sldId id="264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2561728395061706E-2"/>
          <c:y val="0.25130055194883399"/>
          <c:w val="0.91743827160493796"/>
          <c:h val="0.6664232562219349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2"/>
          <c:dPt>
            <c:idx val="2"/>
            <c:bubble3D val="0"/>
            <c:explosion val="0"/>
          </c:dPt>
          <c:dLbls>
            <c:dLbl>
              <c:idx val="1"/>
              <c:layout>
                <c:manualLayout>
                  <c:x val="-4.4089870710605598E-2"/>
                  <c:y val="6.476809465742429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Sheet1!$A$2:$A$7</c:f>
              <c:strCache>
                <c:ptCount val="6"/>
                <c:pt idx="0">
                  <c:v>Requirement Gathering</c:v>
                </c:pt>
                <c:pt idx="1">
                  <c:v>Project Plan</c:v>
                </c:pt>
                <c:pt idx="2">
                  <c:v>Data Extraction</c:v>
                </c:pt>
                <c:pt idx="3">
                  <c:v>Data Massaging, Cleaning</c:v>
                </c:pt>
                <c:pt idx="4">
                  <c:v>Data Analysis </c:v>
                </c:pt>
                <c:pt idx="5">
                  <c:v>Documentation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0.05</c:v>
                </c:pt>
                <c:pt idx="1">
                  <c:v>0.05</c:v>
                </c:pt>
                <c:pt idx="2">
                  <c:v>0.25</c:v>
                </c:pt>
                <c:pt idx="3">
                  <c:v>0.4</c:v>
                </c:pt>
                <c:pt idx="4">
                  <c:v>0.2</c:v>
                </c:pt>
                <c:pt idx="5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CB51-CEA4-4C94-9E93-DEA4D3868E29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B072-C71C-495B-833D-F56B78E8D2E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CB51-CEA4-4C94-9E93-DEA4D3868E29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B072-C71C-495B-833D-F56B78E8D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CB51-CEA4-4C94-9E93-DEA4D3868E29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B072-C71C-495B-833D-F56B78E8D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CB51-CEA4-4C94-9E93-DEA4D3868E29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B072-C71C-495B-833D-F56B78E8D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CB51-CEA4-4C94-9E93-DEA4D3868E29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B072-C71C-495B-833D-F56B78E8D2E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CB51-CEA4-4C94-9E93-DEA4D3868E29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B072-C71C-495B-833D-F56B78E8D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CB51-CEA4-4C94-9E93-DEA4D3868E29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B072-C71C-495B-833D-F56B78E8D2E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CB51-CEA4-4C94-9E93-DEA4D3868E29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B072-C71C-495B-833D-F56B78E8D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CB51-CEA4-4C94-9E93-DEA4D3868E29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B072-C71C-495B-833D-F56B78E8D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CB51-CEA4-4C94-9E93-DEA4D3868E29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B072-C71C-495B-833D-F56B78E8D2E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CB51-CEA4-4C94-9E93-DEA4D3868E29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6B072-C71C-495B-833D-F56B78E8D2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D82CB51-CEA4-4C94-9E93-DEA4D3868E29}" type="datetimeFigureOut">
              <a:rPr lang="en-US" smtClean="0"/>
              <a:t>4/8/2014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EA6B072-C71C-495B-833D-F56B78E8D2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dec.water.ca.gov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diac.ornl.gov/epubs/ndp/ushcn/ushc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itchFamily="82" charset="0"/>
              </a:rPr>
              <a:t>PROJECT PRECIPITATION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0480" y="2466109"/>
            <a:ext cx="2253761" cy="203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91200" y="388620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TEAM IX</a:t>
            </a:r>
          </a:p>
          <a:p>
            <a:r>
              <a:rPr lang="en-US" dirty="0" smtClean="0"/>
              <a:t>STEVEN - </a:t>
            </a:r>
            <a:r>
              <a:rPr lang="en-US" dirty="0"/>
              <a:t>86164</a:t>
            </a:r>
          </a:p>
          <a:p>
            <a:r>
              <a:rPr lang="en-US" dirty="0" smtClean="0"/>
              <a:t>AMRITHA - 83601</a:t>
            </a:r>
          </a:p>
          <a:p>
            <a:r>
              <a:rPr lang="en-US" dirty="0" smtClean="0"/>
              <a:t>MITAL - 81299</a:t>
            </a:r>
          </a:p>
          <a:p>
            <a:r>
              <a:rPr lang="en-US" dirty="0" smtClean="0"/>
              <a:t>RAJ KIRAN - 84176</a:t>
            </a:r>
          </a:p>
          <a:p>
            <a:r>
              <a:rPr lang="en-US" dirty="0" smtClean="0"/>
              <a:t>SHRAVAN KUMAR - 83356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Data </a:t>
            </a:r>
            <a:r>
              <a:rPr lang="en-US" dirty="0" smtClean="0"/>
              <a:t>Extraction</a:t>
            </a:r>
            <a:r>
              <a:rPr lang="en-US" dirty="0"/>
              <a:t> </a:t>
            </a:r>
            <a:r>
              <a:rPr lang="en-US" dirty="0" smtClean="0"/>
              <a:t>Cont. . . 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</a:t>
            </a:r>
            <a:r>
              <a:rPr lang="en-US" sz="1800" dirty="0" smtClean="0"/>
              <a:t>e </a:t>
            </a:r>
            <a:r>
              <a:rPr lang="en-US" sz="1800" dirty="0"/>
              <a:t>can </a:t>
            </a:r>
            <a:r>
              <a:rPr lang="en-US" sz="1800" dirty="0" smtClean="0"/>
              <a:t>also obtain </a:t>
            </a:r>
            <a:r>
              <a:rPr lang="en-US" sz="1800" dirty="0"/>
              <a:t>the real time and recent precipitation data from Department of Water Resources California Data Exchange Center </a:t>
            </a:r>
            <a:r>
              <a:rPr lang="en-US" sz="1800" dirty="0" smtClean="0">
                <a:hlinkClick r:id="rId2"/>
              </a:rPr>
              <a:t>website</a:t>
            </a:r>
            <a:endParaRPr lang="en-US" sz="1800" dirty="0" smtClean="0"/>
          </a:p>
          <a:p>
            <a:r>
              <a:rPr lang="en-US" sz="1800" dirty="0"/>
              <a:t>The sample of data is</a:t>
            </a:r>
            <a:r>
              <a:rPr lang="en-US" sz="1800" dirty="0" smtClean="0"/>
              <a:t>:</a:t>
            </a:r>
          </a:p>
          <a:p>
            <a:endParaRPr lang="en-US" sz="1800" dirty="0"/>
          </a:p>
        </p:txBody>
      </p:sp>
      <p:pic>
        <p:nvPicPr>
          <p:cNvPr id="4" name="Picture 3" descr="Macintosh HD:Users:stevenz:Desktop:Screen Shot 2014-04-03 at 10.19.16 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411480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7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Data Normalization and </a:t>
            </a:r>
            <a:r>
              <a:rPr lang="en-US" sz="3600" dirty="0" smtClean="0"/>
              <a:t>Cleaning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</a:t>
            </a:r>
            <a:r>
              <a:rPr lang="en-US" sz="1800" dirty="0" smtClean="0"/>
              <a:t>s </a:t>
            </a:r>
            <a:r>
              <a:rPr lang="en-US" sz="1800" dirty="0"/>
              <a:t>we have seen. We load them into R, and treat them separately, then join them together. We only extract the necessary information, i.e., year, month, day, and </a:t>
            </a:r>
            <a:r>
              <a:rPr lang="en-US" sz="1800" dirty="0" smtClean="0"/>
              <a:t>rainfall</a:t>
            </a:r>
          </a:p>
          <a:p>
            <a:r>
              <a:rPr lang="en-US" sz="1800" dirty="0"/>
              <a:t>H</a:t>
            </a:r>
            <a:r>
              <a:rPr lang="en-US" sz="1800" dirty="0" smtClean="0"/>
              <a:t>istorical </a:t>
            </a:r>
            <a:r>
              <a:rPr lang="en-US" sz="1800" dirty="0"/>
              <a:t>precipitation data is in hundredths of inches, however, the current data is in </a:t>
            </a:r>
            <a:r>
              <a:rPr lang="en-US" sz="1800" dirty="0" smtClean="0"/>
              <a:t>inches</a:t>
            </a:r>
          </a:p>
          <a:p>
            <a:r>
              <a:rPr lang="en-US" sz="1800" dirty="0"/>
              <a:t>We normalize them into </a:t>
            </a:r>
            <a:r>
              <a:rPr lang="en-US" sz="1800" dirty="0" smtClean="0"/>
              <a:t>inches</a:t>
            </a:r>
          </a:p>
          <a:p>
            <a:r>
              <a:rPr lang="en-US" sz="1800" dirty="0" smtClean="0"/>
              <a:t>Sample Output data:</a:t>
            </a:r>
          </a:p>
          <a:p>
            <a:endParaRPr lang="en-US" sz="1800" dirty="0"/>
          </a:p>
        </p:txBody>
      </p:sp>
      <p:pic>
        <p:nvPicPr>
          <p:cNvPr id="4" name="Picture 3" descr="Macintosh HD:Users:stevenz:Desktop:Screen Shot 2014-04-03 at 11.51.17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93700"/>
            <a:ext cx="5410200" cy="2519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2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Data </a:t>
            </a:r>
            <a:r>
              <a:rPr lang="en-US" sz="3600" dirty="0" smtClean="0"/>
              <a:t>Exploration</a:t>
            </a:r>
            <a:endParaRPr lang="en-US" sz="3600" dirty="0"/>
          </a:p>
        </p:txBody>
      </p:sp>
      <p:pic>
        <p:nvPicPr>
          <p:cNvPr id="4" name="Picture 3" descr="Macintosh HD:Users:stevenz:ITU:Courses:Data Science:project:total_rainfall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07" y="1281544"/>
            <a:ext cx="7006793" cy="2376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cintosh HD:Users:stevenz:ITU:Courses:Data Science:project:untitled folder:Fig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3690"/>
            <a:ext cx="4724399" cy="297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stevenz:ITU:Courses:Data Science:project:untitled folder:fig3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581399"/>
            <a:ext cx="4572000" cy="2949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11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Data </a:t>
            </a:r>
            <a:r>
              <a:rPr lang="en-US" sz="3200" dirty="0" smtClean="0"/>
              <a:t>Exploration Cont. . . . </a:t>
            </a:r>
            <a:endParaRPr lang="en-US" sz="3200" dirty="0"/>
          </a:p>
        </p:txBody>
      </p:sp>
      <p:pic>
        <p:nvPicPr>
          <p:cNvPr id="4" name="Picture 3" descr="Macintosh HD:Users:stevenz:ITU:Courses:Data Science:project:untitled folder:Fig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6" y="962890"/>
            <a:ext cx="4571998" cy="289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cintosh HD:Users:stevenz:ITU:Courses:Data Science:project:untitled folder:fig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990600"/>
            <a:ext cx="4191001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acintosh HD:Users:stevenz:ITU:Courses:Data Science:project:Rainy2013.jpe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49" y="3886199"/>
            <a:ext cx="5010150" cy="2957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97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dirty="0"/>
              <a:t>Predictive Modeling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219200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Based on the historical rainfall data from 1903-2012, could we possibly predict the rainfall for 2013?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try to fit the data with a regression model </a:t>
            </a:r>
            <a:r>
              <a:rPr lang="en-US" dirty="0" smtClean="0"/>
              <a:t>GAM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Due to the highly variation of data, the output GAM fitting is basically a linear regression, which doesn’t help </a:t>
            </a:r>
            <a:r>
              <a:rPr lang="en-US" dirty="0" smtClean="0"/>
              <a:t>much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 descr="Macintosh HD:Users:stevenz:ITU:Courses:Data Science:project:GAM_1903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7999"/>
            <a:ext cx="6781800" cy="3200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37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Predictive Modeling </a:t>
            </a:r>
            <a:r>
              <a:rPr lang="en-US" sz="3600" dirty="0" smtClean="0"/>
              <a:t>Cont. . . 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sz="1800" dirty="0"/>
              <a:t>The moving-average (MA) model is a common approach for modeling </a:t>
            </a:r>
            <a:r>
              <a:rPr lang="en-US" sz="1800" dirty="0" err="1"/>
              <a:t>univariate</a:t>
            </a:r>
            <a:r>
              <a:rPr lang="en-US" sz="1800" dirty="0"/>
              <a:t> time series models. For instance, </a:t>
            </a:r>
            <a:r>
              <a:rPr lang="en-US" sz="1800" i="1" dirty="0"/>
              <a:t>at time t, a “centered moving average of order 3” with equal weights would be the average of values at times t -1, t, and t+1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We will use the basic MA model to smooth the yearly rainfall data to discover the possible pattern or trend. 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453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Moving Average Models</a:t>
            </a:r>
            <a:endParaRPr lang="en-US" sz="2800" dirty="0"/>
          </a:p>
        </p:txBody>
      </p:sp>
      <p:pic>
        <p:nvPicPr>
          <p:cNvPr id="4" name="Picture 3" descr="Macintosh HD:Users:stevenz:ITU:Courses:Data Science:project:3YrMA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67056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cintosh HD:Users:stevenz:ITU:Courses:Data Science:project:30YrMA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80" y="3761509"/>
            <a:ext cx="5786120" cy="2867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38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Advantages and disadvantages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752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Precipitation observations with radars operating in the X-band frequency range are essential for meeting present and future requirements for flood forecasting, water management, and other hydro-meteorological applications.</a:t>
            </a:r>
          </a:p>
          <a:p>
            <a:r>
              <a:rPr lang="en-US" dirty="0" smtClean="0"/>
              <a:t> Besides having higher resolution, these systems are cost-effective compared to S- or C-band radars because of smaller antenna size. Disadvantages of single X-band radars are the large influence of attenuation by liquid water and a relatively short range.</a:t>
            </a:r>
          </a:p>
          <a:p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3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n-US" dirty="0"/>
              <a:t>The project Precipitation and Attenuation Estimates from a High-Resolution Weather Radar Network (PATTERN) is designed to demonstrate that a network of high-resolution weather radars (HRWRs) can overcome the apparent drawbacks of single X-band radars. 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 Each radar has a maximum range of 20 km with 60 m spatial and 30 s temporal resolution. A large area in the network is covered by at least two radars at the borders and up to four radars in the center. 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In addition to identifying advantages and disadvantages of the HRWR network and single X-band radar, Dr. </a:t>
            </a:r>
            <a:r>
              <a:rPr lang="en-US" dirty="0" err="1"/>
              <a:t>Lengfeld</a:t>
            </a:r>
            <a:r>
              <a:rPr lang="en-US" dirty="0"/>
              <a:t> will briefly describe the algorithms used to derive precipitation from reflectivity measurements.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2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n-US" dirty="0"/>
              <a:t>The main goal of this experiment is to estimate rainfall for effective use of water resources and optimal planning of water structures.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We computed values for rainfall using 100 years input data by using R language and predicted for future years.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climate variability is a reality that is affecting rural livelihood  today and presenting a growing challenge in the region, as in many other parts of the  continent and elsewhere.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calculations has been made considering hypothesis ,rain snow ,freezing rain, hail and negative hypothesis  with all the data extractions set accordingly with the years looking in to the data .</a:t>
            </a:r>
          </a:p>
          <a:p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762000" y="457200"/>
            <a:ext cx="7772400" cy="9425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we came up with this topic?</a:t>
            </a:r>
            <a:br>
              <a:rPr lang="en-US" dirty="0"/>
            </a:br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762000" y="1066800"/>
            <a:ext cx="4534659" cy="5342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charset="2"/>
              <a:buChar char="Ø"/>
            </a:pPr>
            <a:r>
              <a:rPr lang="en-US" dirty="0" smtClean="0"/>
              <a:t>2013 was the driest year in California since having record. Recently, California Governor Jerry Brown has officially declared a drought emergency.</a:t>
            </a:r>
          </a:p>
          <a:p>
            <a:pPr marL="457200" indent="-457200" algn="just">
              <a:buFont typeface="Wingdings" charset="2"/>
              <a:buChar char="Ø"/>
            </a:pPr>
            <a:r>
              <a:rPr lang="en-US" dirty="0" smtClean="0"/>
              <a:t>On Thursday, Federal Scientists said California’s historically dry weather is expected to last for at least another three months.</a:t>
            </a:r>
          </a:p>
          <a:p>
            <a:pPr marL="457200" indent="-457200" algn="just">
              <a:buFont typeface="Arial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 descr="20140113__drought.0114~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2" y="1524000"/>
            <a:ext cx="3184919" cy="48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 smtClean="0">
                <a:latin typeface="AR BERKLEY" pitchFamily="2" charset="0"/>
              </a:rPr>
              <a:t>Thank you</a:t>
            </a:r>
            <a:endParaRPr lang="en-US" sz="9600" dirty="0">
              <a:latin typeface="AR BERKLE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23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97479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problem trying to solve?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226365"/>
            <a:ext cx="8229600" cy="5631635"/>
          </a:xfrm>
        </p:spPr>
        <p:txBody>
          <a:bodyPr>
            <a:normAutofit fontScale="32500" lnSpcReduction="20000"/>
          </a:bodyPr>
          <a:lstStyle/>
          <a:p>
            <a:r>
              <a:rPr lang="en-US" sz="4900" dirty="0" smtClean="0"/>
              <a:t>There are multiple sources of precipitation data. Extracting the right data from different sources is the main task.</a:t>
            </a:r>
          </a:p>
          <a:p>
            <a:pPr marL="0" indent="0">
              <a:buNone/>
            </a:pPr>
            <a:endParaRPr lang="en-US" sz="4900" dirty="0" smtClean="0"/>
          </a:p>
          <a:p>
            <a:r>
              <a:rPr lang="en-US" sz="4900" dirty="0"/>
              <a:t>Main focus is to do data massaging on raw data</a:t>
            </a:r>
            <a:r>
              <a:rPr lang="en-US" sz="4900" dirty="0" smtClean="0"/>
              <a:t>.</a:t>
            </a:r>
          </a:p>
          <a:p>
            <a:pPr lvl="2">
              <a:buFont typeface="Wingdings" charset="2"/>
              <a:buChar char="v"/>
            </a:pPr>
            <a:r>
              <a:rPr lang="en-US" sz="4900" dirty="0"/>
              <a:t>As Prof. always said that DATA IS GOLD</a:t>
            </a:r>
          </a:p>
          <a:p>
            <a:pPr lvl="2">
              <a:buFont typeface="Wingdings" charset="2"/>
              <a:buChar char="v"/>
            </a:pPr>
            <a:r>
              <a:rPr lang="en-US" sz="4900" dirty="0"/>
              <a:t>In this presentation my team mates will show you how we truly convert </a:t>
            </a:r>
          </a:p>
          <a:p>
            <a:pPr lvl="2">
              <a:buFont typeface="Wingdings" charset="2"/>
              <a:buChar char="v"/>
            </a:pPr>
            <a:endParaRPr lang="en-US" sz="4900" dirty="0" smtClean="0"/>
          </a:p>
          <a:p>
            <a:pPr marL="0" indent="0">
              <a:buNone/>
            </a:pPr>
            <a:endParaRPr lang="en-US" sz="4900" dirty="0" smtClean="0"/>
          </a:p>
          <a:p>
            <a:pPr marL="0" indent="0">
              <a:buNone/>
            </a:pPr>
            <a:endParaRPr lang="en-US" sz="4900" dirty="0"/>
          </a:p>
          <a:p>
            <a:pPr marL="0" indent="0">
              <a:buNone/>
            </a:pPr>
            <a:endParaRPr lang="en-US" sz="4900" dirty="0" smtClean="0"/>
          </a:p>
          <a:p>
            <a:pPr marL="0" indent="0">
              <a:buNone/>
            </a:pPr>
            <a:endParaRPr lang="en-US" sz="4900" dirty="0"/>
          </a:p>
          <a:p>
            <a:pPr marL="0" indent="0">
              <a:buNone/>
            </a:pPr>
            <a:endParaRPr lang="en-US" sz="4900" dirty="0" smtClean="0"/>
          </a:p>
          <a:p>
            <a:pPr marL="0" indent="0">
              <a:buNone/>
            </a:pPr>
            <a:endParaRPr lang="en-US" sz="4900" dirty="0" smtClean="0"/>
          </a:p>
          <a:p>
            <a:pPr marL="0" indent="0">
              <a:buNone/>
            </a:pPr>
            <a:endParaRPr lang="en-US" sz="4900" dirty="0"/>
          </a:p>
          <a:p>
            <a:pPr marL="0" indent="0">
              <a:buNone/>
            </a:pPr>
            <a:endParaRPr lang="en-US" sz="4900" dirty="0"/>
          </a:p>
          <a:p>
            <a:r>
              <a:rPr lang="en-US" sz="4900" dirty="0" smtClean="0"/>
              <a:t>We need to find connection between the datasets, combine, clean and normalize the data.</a:t>
            </a:r>
          </a:p>
          <a:p>
            <a:pPr marL="0" indent="0">
              <a:buNone/>
            </a:pPr>
            <a:endParaRPr lang="en-US" sz="4900" dirty="0" smtClean="0"/>
          </a:p>
          <a:p>
            <a:r>
              <a:rPr lang="en-US" sz="4900" dirty="0" smtClean="0"/>
              <a:t>Summarize the statistics of data, with charts and graphs.</a:t>
            </a:r>
          </a:p>
          <a:p>
            <a:pPr marL="0" indent="0">
              <a:buNone/>
            </a:pPr>
            <a:endParaRPr lang="en-US" sz="4900" dirty="0" smtClean="0"/>
          </a:p>
          <a:p>
            <a:r>
              <a:rPr lang="en-US" sz="4900" dirty="0" smtClean="0"/>
              <a:t>Deep Analysis and comparison of datasets.</a:t>
            </a:r>
          </a:p>
          <a:p>
            <a:endParaRPr lang="en-US" sz="49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4" name="Picture 13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33" y="2964798"/>
            <a:ext cx="2322308" cy="1545390"/>
          </a:xfrm>
          <a:prstGeom prst="rect">
            <a:avLst/>
          </a:prstGeom>
        </p:spPr>
      </p:pic>
      <p:pic>
        <p:nvPicPr>
          <p:cNvPr id="15" name="Picture 14" descr="imgres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964798"/>
            <a:ext cx="1166562" cy="1166562"/>
          </a:xfrm>
          <a:prstGeom prst="rect">
            <a:avLst/>
          </a:prstGeom>
        </p:spPr>
      </p:pic>
      <p:pic>
        <p:nvPicPr>
          <p:cNvPr id="16" name="Picture 15" descr="imgres-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82" y="2882986"/>
            <a:ext cx="2322308" cy="154539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41767" y="2996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of Project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441760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33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Flood</a:t>
            </a:r>
          </a:p>
          <a:p>
            <a:pPr lvl="1"/>
            <a:r>
              <a:rPr lang="en-US" sz="3200" dirty="0" smtClean="0"/>
              <a:t>Winter rain season</a:t>
            </a:r>
          </a:p>
          <a:p>
            <a:pPr lvl="1"/>
            <a:r>
              <a:rPr lang="en-US" sz="3200" dirty="0" smtClean="0"/>
              <a:t>Spring Thaw</a:t>
            </a:r>
          </a:p>
          <a:p>
            <a:pPr lvl="1"/>
            <a:r>
              <a:rPr lang="en-US" sz="3200" dirty="0" smtClean="0"/>
              <a:t>Heavy rains</a:t>
            </a:r>
          </a:p>
          <a:p>
            <a:pPr lvl="1"/>
            <a:r>
              <a:rPr lang="en-US" sz="3200" dirty="0" smtClean="0"/>
              <a:t>Ice jams</a:t>
            </a:r>
          </a:p>
          <a:p>
            <a:pPr lvl="1"/>
            <a:r>
              <a:rPr lang="en-US" sz="3200" dirty="0" smtClean="0"/>
              <a:t>Snow melts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3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Negative Hypothesis 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Drought</a:t>
            </a:r>
          </a:p>
          <a:p>
            <a:pPr lvl="1"/>
            <a:r>
              <a:rPr lang="en-US" sz="3200" dirty="0" smtClean="0"/>
              <a:t>Hydrological Drought</a:t>
            </a:r>
          </a:p>
          <a:p>
            <a:pPr lvl="1"/>
            <a:r>
              <a:rPr lang="en-US" sz="3200" dirty="0" smtClean="0"/>
              <a:t>Meteorological Drought</a:t>
            </a:r>
          </a:p>
          <a:p>
            <a:pPr lvl="1"/>
            <a:r>
              <a:rPr lang="en-US" sz="3200" dirty="0" smtClean="0"/>
              <a:t>Agricultural Drought</a:t>
            </a:r>
          </a:p>
          <a:p>
            <a:pPr marL="514350" indent="-457200"/>
            <a:r>
              <a:rPr lang="en-US" sz="3200" dirty="0" smtClean="0"/>
              <a:t>Global Warming</a:t>
            </a:r>
          </a:p>
          <a:p>
            <a:pPr marL="514350" indent="-457200"/>
            <a:r>
              <a:rPr lang="en-US" sz="3200" dirty="0" smtClean="0"/>
              <a:t>Acid Rain	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Precipitation is a major component of the water cycle, and is responsible for depositing most of the fresh water on the planet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Common </a:t>
            </a:r>
            <a:r>
              <a:rPr lang="en-US" sz="2800" dirty="0"/>
              <a:t>ways for adequate precipitation </a:t>
            </a:r>
            <a:r>
              <a:rPr lang="en-US" sz="2800" dirty="0" smtClean="0"/>
              <a:t>are:</a:t>
            </a:r>
          </a:p>
          <a:p>
            <a:r>
              <a:rPr lang="en-US" sz="2800" dirty="0" smtClean="0"/>
              <a:t>Rain</a:t>
            </a:r>
          </a:p>
          <a:p>
            <a:r>
              <a:rPr lang="en-US" sz="2800" dirty="0" smtClean="0"/>
              <a:t>Snow</a:t>
            </a:r>
          </a:p>
          <a:p>
            <a:r>
              <a:rPr lang="en-US" sz="2800" dirty="0" smtClean="0"/>
              <a:t>Hail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12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R is a language and environment for statistical computing and </a:t>
            </a:r>
            <a:r>
              <a:rPr lang="en-US" sz="1800" dirty="0" smtClean="0"/>
              <a:t>graphics</a:t>
            </a:r>
          </a:p>
          <a:p>
            <a:endParaRPr lang="en-US" sz="1800" dirty="0" smtClean="0"/>
          </a:p>
          <a:p>
            <a:r>
              <a:rPr lang="en-US" sz="1800" dirty="0"/>
              <a:t>R provides a wide variety of statistical like linear and nonlinear modeling, classical statistical tests, time-series analysis, classification, clustering etc. and graphical techniques, and is highly </a:t>
            </a:r>
            <a:r>
              <a:rPr lang="en-US" sz="1800" dirty="0" smtClean="0"/>
              <a:t>extensible</a:t>
            </a:r>
          </a:p>
          <a:p>
            <a:endParaRPr lang="en-US" sz="1800" dirty="0" smtClean="0"/>
          </a:p>
          <a:p>
            <a:r>
              <a:rPr lang="en-US" sz="1800" dirty="0"/>
              <a:t>One of R's strengths is the ease with which well-designed publication-quality plots can be produced, including mathematical symbols and formulae where </a:t>
            </a:r>
            <a:r>
              <a:rPr lang="en-US" sz="1800" dirty="0" smtClean="0"/>
              <a:t>needed</a:t>
            </a:r>
          </a:p>
          <a:p>
            <a:endParaRPr lang="en-US" sz="1800" dirty="0" smtClean="0"/>
          </a:p>
          <a:p>
            <a:r>
              <a:rPr lang="en-US" sz="1800" dirty="0"/>
              <a:t>R is available as Free Software. It compiles and runs on a wide variety of UNIX platforms and similar systems (including FreeBSD and Linux), Windows and </a:t>
            </a:r>
            <a:r>
              <a:rPr lang="en-US" sz="1800" dirty="0" err="1" smtClean="0"/>
              <a:t>MacOS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/>
              <a:t>R is an integrated suite of software facilities for data manipulation, calculation and graphical display</a:t>
            </a:r>
          </a:p>
        </p:txBody>
      </p:sp>
    </p:spTree>
    <p:extLst>
      <p:ext uri="{BB962C8B-B14F-4D97-AF65-F5344CB8AC3E}">
        <p14:creationId xmlns:p14="http://schemas.microsoft.com/office/powerpoint/2010/main" val="16309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Data </a:t>
            </a:r>
            <a:r>
              <a:rPr lang="en-US" b="1" dirty="0" smtClean="0"/>
              <a:t>Extraction: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long-term daily precipitation (rain/snow, and also temperature) records for the United States are available from the United States Historical Climatology Network - </a:t>
            </a:r>
            <a:r>
              <a:rPr lang="en-US" sz="1800" u="sng" dirty="0" smtClean="0">
                <a:hlinkClick r:id="rId2"/>
              </a:rPr>
              <a:t>USHCN</a:t>
            </a:r>
            <a:endParaRPr lang="en-US" sz="1800" u="sng" dirty="0" smtClean="0"/>
          </a:p>
          <a:p>
            <a:pPr lvl="1"/>
            <a:r>
              <a:rPr lang="en-US" sz="1800" dirty="0"/>
              <a:t>The format of each record is in an ASCII data file, be it a state-level file </a:t>
            </a:r>
            <a:endParaRPr lang="en-US" sz="1800" dirty="0" smtClean="0"/>
          </a:p>
          <a:p>
            <a:pPr lvl="1"/>
            <a:r>
              <a:rPr lang="en-US" sz="1800" dirty="0"/>
              <a:t>The sample of data looks like this</a:t>
            </a:r>
            <a:r>
              <a:rPr lang="en-US" sz="1800" dirty="0" smtClean="0"/>
              <a:t>: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pic>
        <p:nvPicPr>
          <p:cNvPr id="4" name="Picture 3" descr="Macintosh HD:Users:stevenz:Desktop:Screen Shot 2014-04-03 at 12.19.44 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467600" cy="259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78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104</TotalTime>
  <Words>884</Words>
  <Application>Microsoft Office PowerPoint</Application>
  <PresentationFormat>On-screen Show (4:3)</PresentationFormat>
  <Paragraphs>111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PROJECT PRECIPITATION</vt:lpstr>
      <vt:lpstr>PowerPoint Presentation</vt:lpstr>
      <vt:lpstr>What problem trying to solve?</vt:lpstr>
      <vt:lpstr>Timeline of Project</vt:lpstr>
      <vt:lpstr>Negative Hypothesis</vt:lpstr>
      <vt:lpstr>Negative Hypothesis Cont.…</vt:lpstr>
      <vt:lpstr>Positive Hypothesis</vt:lpstr>
      <vt:lpstr>Tool Used</vt:lpstr>
      <vt:lpstr>ANALYSIS AND DESIGN </vt:lpstr>
      <vt:lpstr>Data Extraction Cont. . . . </vt:lpstr>
      <vt:lpstr>Data Normalization and Cleaning</vt:lpstr>
      <vt:lpstr>Data Exploration</vt:lpstr>
      <vt:lpstr>Data Exploration Cont. . . . </vt:lpstr>
      <vt:lpstr>Predictive Modeling </vt:lpstr>
      <vt:lpstr>Predictive Modeling Cont. . . .</vt:lpstr>
      <vt:lpstr>Moving Average Models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amritha bhat</dc:creator>
  <cp:lastModifiedBy>amritha bhat</cp:lastModifiedBy>
  <cp:revision>67</cp:revision>
  <dcterms:created xsi:type="dcterms:W3CDTF">2014-04-02T04:53:02Z</dcterms:created>
  <dcterms:modified xsi:type="dcterms:W3CDTF">2014-04-08T18:06:01Z</dcterms:modified>
</cp:coreProperties>
</file>