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6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762AEA-15AC-A640-B4BB-6781752F7B67}" type="datetimeFigureOut">
              <a:rPr lang="en-US" smtClean="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spTree>
    <p:extLst>
      <p:ext uri="{BB962C8B-B14F-4D97-AF65-F5344CB8AC3E}">
        <p14:creationId xmlns:p14="http://schemas.microsoft.com/office/powerpoint/2010/main" val="2225497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762AEA-15AC-A640-B4BB-6781752F7B67}" type="datetimeFigureOut">
              <a:rPr lang="en-US" smtClean="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spTree>
    <p:extLst>
      <p:ext uri="{BB962C8B-B14F-4D97-AF65-F5344CB8AC3E}">
        <p14:creationId xmlns:p14="http://schemas.microsoft.com/office/powerpoint/2010/main" val="754830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762AEA-15AC-A640-B4BB-6781752F7B67}" type="datetimeFigureOut">
              <a:rPr lang="en-US" smtClean="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spTree>
    <p:extLst>
      <p:ext uri="{BB962C8B-B14F-4D97-AF65-F5344CB8AC3E}">
        <p14:creationId xmlns:p14="http://schemas.microsoft.com/office/powerpoint/2010/main" val="416634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762AEA-15AC-A640-B4BB-6781752F7B67}" type="datetimeFigureOut">
              <a:rPr lang="en-US" smtClean="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spTree>
    <p:extLst>
      <p:ext uri="{BB962C8B-B14F-4D97-AF65-F5344CB8AC3E}">
        <p14:creationId xmlns:p14="http://schemas.microsoft.com/office/powerpoint/2010/main" val="853680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762AEA-15AC-A640-B4BB-6781752F7B67}" type="datetimeFigureOut">
              <a:rPr lang="en-US" smtClean="0"/>
              <a:t>10/31/19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spTree>
    <p:extLst>
      <p:ext uri="{BB962C8B-B14F-4D97-AF65-F5344CB8AC3E}">
        <p14:creationId xmlns:p14="http://schemas.microsoft.com/office/powerpoint/2010/main" val="4151795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762AEA-15AC-A640-B4BB-6781752F7B67}" type="datetimeFigureOut">
              <a:rPr lang="en-US" smtClean="0"/>
              <a:t>10/31/19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500AB-8740-5442-81D9-6A02AED2E6BD}" type="slidenum">
              <a:rPr lang="en-US" smtClean="0"/>
              <a:t>‹#›</a:t>
            </a:fld>
            <a:endParaRPr lang="en-US"/>
          </a:p>
        </p:txBody>
      </p:sp>
    </p:spTree>
    <p:extLst>
      <p:ext uri="{BB962C8B-B14F-4D97-AF65-F5344CB8AC3E}">
        <p14:creationId xmlns:p14="http://schemas.microsoft.com/office/powerpoint/2010/main" val="1579254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762AEA-15AC-A640-B4BB-6781752F7B67}" type="datetimeFigureOut">
              <a:rPr lang="en-US" smtClean="0"/>
              <a:t>10/31/19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500AB-8740-5442-81D9-6A02AED2E6BD}" type="slidenum">
              <a:rPr lang="en-US" smtClean="0"/>
              <a:t>‹#›</a:t>
            </a:fld>
            <a:endParaRPr lang="en-US"/>
          </a:p>
        </p:txBody>
      </p:sp>
    </p:spTree>
    <p:extLst>
      <p:ext uri="{BB962C8B-B14F-4D97-AF65-F5344CB8AC3E}">
        <p14:creationId xmlns:p14="http://schemas.microsoft.com/office/powerpoint/2010/main" val="39825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762AEA-15AC-A640-B4BB-6781752F7B67}" type="datetimeFigureOut">
              <a:rPr lang="en-US" smtClean="0"/>
              <a:t>10/31/19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500AB-8740-5442-81D9-6A02AED2E6BD}" type="slidenum">
              <a:rPr lang="en-US" smtClean="0"/>
              <a:t>‹#›</a:t>
            </a:fld>
            <a:endParaRPr lang="en-US"/>
          </a:p>
        </p:txBody>
      </p:sp>
    </p:spTree>
    <p:extLst>
      <p:ext uri="{BB962C8B-B14F-4D97-AF65-F5344CB8AC3E}">
        <p14:creationId xmlns:p14="http://schemas.microsoft.com/office/powerpoint/2010/main" val="3948502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62AEA-15AC-A640-B4BB-6781752F7B67}" type="datetimeFigureOut">
              <a:rPr lang="en-US" smtClean="0"/>
              <a:t>10/31/19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500AB-8740-5442-81D9-6A02AED2E6BD}" type="slidenum">
              <a:rPr lang="en-US" smtClean="0"/>
              <a:t>‹#›</a:t>
            </a:fld>
            <a:endParaRPr lang="en-US"/>
          </a:p>
        </p:txBody>
      </p:sp>
    </p:spTree>
    <p:extLst>
      <p:ext uri="{BB962C8B-B14F-4D97-AF65-F5344CB8AC3E}">
        <p14:creationId xmlns:p14="http://schemas.microsoft.com/office/powerpoint/2010/main" val="4010920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762AEA-15AC-A640-B4BB-6781752F7B67}" type="datetimeFigureOut">
              <a:rPr lang="en-US" smtClean="0"/>
              <a:t>10/31/19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500AB-8740-5442-81D9-6A02AED2E6BD}" type="slidenum">
              <a:rPr lang="en-US" smtClean="0"/>
              <a:t>‹#›</a:t>
            </a:fld>
            <a:endParaRPr lang="en-US"/>
          </a:p>
        </p:txBody>
      </p:sp>
    </p:spTree>
    <p:extLst>
      <p:ext uri="{BB962C8B-B14F-4D97-AF65-F5344CB8AC3E}">
        <p14:creationId xmlns:p14="http://schemas.microsoft.com/office/powerpoint/2010/main" val="274402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762AEA-15AC-A640-B4BB-6781752F7B67}" type="datetimeFigureOut">
              <a:rPr lang="en-US" smtClean="0"/>
              <a:t>10/31/19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500AB-8740-5442-81D9-6A02AED2E6BD}" type="slidenum">
              <a:rPr lang="en-US" smtClean="0"/>
              <a:t>‹#›</a:t>
            </a:fld>
            <a:endParaRPr lang="en-US"/>
          </a:p>
        </p:txBody>
      </p:sp>
    </p:spTree>
    <p:extLst>
      <p:ext uri="{BB962C8B-B14F-4D97-AF65-F5344CB8AC3E}">
        <p14:creationId xmlns:p14="http://schemas.microsoft.com/office/powerpoint/2010/main" val="2381000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62AEA-15AC-A640-B4BB-6781752F7B67}" type="datetimeFigureOut">
              <a:rPr lang="en-US" smtClean="0"/>
              <a:t>10/31/19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500AB-8740-5442-81D9-6A02AED2E6BD}" type="slidenum">
              <a:rPr lang="en-US" smtClean="0"/>
              <a:t>‹#›</a:t>
            </a:fld>
            <a:endParaRPr lang="en-US"/>
          </a:p>
        </p:txBody>
      </p:sp>
    </p:spTree>
    <p:extLst>
      <p:ext uri="{BB962C8B-B14F-4D97-AF65-F5344CB8AC3E}">
        <p14:creationId xmlns:p14="http://schemas.microsoft.com/office/powerpoint/2010/main" val="405576370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Requirement Section</a:t>
            </a:r>
            <a:endParaRPr lang="en-US" dirty="0"/>
          </a:p>
        </p:txBody>
      </p:sp>
      <p:sp>
        <p:nvSpPr>
          <p:cNvPr id="3" name="Subtitle 2"/>
          <p:cNvSpPr>
            <a:spLocks noGrp="1"/>
          </p:cNvSpPr>
          <p:nvPr>
            <p:ph type="subTitle" idx="1"/>
          </p:nvPr>
        </p:nvSpPr>
        <p:spPr/>
        <p:txBody>
          <a:bodyPr/>
          <a:lstStyle/>
          <a:p>
            <a:r>
              <a:rPr lang="en-US" dirty="0" smtClean="0"/>
              <a:t>PHASE1</a:t>
            </a:r>
            <a:endParaRPr lang="en-US" dirty="0"/>
          </a:p>
        </p:txBody>
      </p:sp>
    </p:spTree>
    <p:extLst>
      <p:ext uri="{BB962C8B-B14F-4D97-AF65-F5344CB8AC3E}">
        <p14:creationId xmlns:p14="http://schemas.microsoft.com/office/powerpoint/2010/main" val="49232022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HIGHLEVEL USECASE (PHASE 1)</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marL="0" lvl="0" indent="0">
              <a:buNone/>
            </a:pPr>
            <a:r>
              <a:rPr lang="en-US" b="1" dirty="0"/>
              <a:t>USE CASE1- STARTING THE APPLICATION</a:t>
            </a:r>
          </a:p>
          <a:p>
            <a:r>
              <a:rPr lang="en-US" dirty="0"/>
              <a:t>Priya would like to start a hangman game on Chrome browser. Priya has the Tomcat server installed in her computer. Priya first starts her chrome browser and type the URL: local host: 8080. Priya is presented with Hangman Home page with menu option. The menu option consists of single user mode, multi user mode, and exit and help button.</a:t>
            </a:r>
          </a:p>
          <a:p>
            <a:r>
              <a:rPr lang="en-US" dirty="0"/>
              <a:t>Actions:</a:t>
            </a:r>
          </a:p>
          <a:p>
            <a:pPr lvl="0"/>
            <a:r>
              <a:rPr lang="en-US" dirty="0"/>
              <a:t>Power on the computer.</a:t>
            </a:r>
          </a:p>
          <a:p>
            <a:pPr lvl="0"/>
            <a:r>
              <a:rPr lang="en-US" dirty="0"/>
              <a:t>Type in the URL address in chrome browser.</a:t>
            </a:r>
          </a:p>
          <a:p>
            <a:endParaRPr lang="en-US" dirty="0"/>
          </a:p>
        </p:txBody>
      </p:sp>
    </p:spTree>
    <p:extLst>
      <p:ext uri="{BB962C8B-B14F-4D97-AF65-F5344CB8AC3E}">
        <p14:creationId xmlns:p14="http://schemas.microsoft.com/office/powerpoint/2010/main" val="9084592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HIGHLEVEL USECASE (PHASE 1)</a:t>
            </a:r>
            <a:r>
              <a:rPr lang="en-US" dirty="0"/>
              <a:t/>
            </a:r>
            <a:br>
              <a:rPr lang="en-US" dirty="0"/>
            </a:br>
            <a:r>
              <a:rPr lang="en-US" dirty="0" smtClean="0"/>
              <a:t>CONTINUED</a:t>
            </a:r>
            <a:endParaRPr lang="en-US" dirty="0"/>
          </a:p>
        </p:txBody>
      </p:sp>
      <p:sp>
        <p:nvSpPr>
          <p:cNvPr id="3" name="Content Placeholder 2"/>
          <p:cNvSpPr>
            <a:spLocks noGrp="1"/>
          </p:cNvSpPr>
          <p:nvPr>
            <p:ph idx="1"/>
          </p:nvPr>
        </p:nvSpPr>
        <p:spPr/>
        <p:txBody>
          <a:bodyPr>
            <a:normAutofit fontScale="77500" lnSpcReduction="20000"/>
          </a:bodyPr>
          <a:lstStyle/>
          <a:p>
            <a:pPr marL="0" lvl="0" indent="0">
              <a:buNone/>
            </a:pPr>
            <a:r>
              <a:rPr lang="en-US" b="1" dirty="0"/>
              <a:t>USE CASE2- PLAYING THE GAME</a:t>
            </a:r>
          </a:p>
          <a:p>
            <a:r>
              <a:rPr lang="en-US" dirty="0"/>
              <a:t>Priya wants to start the game on the home page of Hangman project. She clicks on single user mode button. It redirects her into single user page where the game begins. The page displays a hidden word with a hint, scoreboard, and number of guesses left and the guessed letters for Priya to understand where she stands in the game.</a:t>
            </a:r>
          </a:p>
          <a:p>
            <a:pPr lvl="0"/>
            <a:r>
              <a:rPr lang="en-US" dirty="0"/>
              <a:t>Click the Single user button.</a:t>
            </a:r>
          </a:p>
          <a:p>
            <a:pPr lvl="0"/>
            <a:r>
              <a:rPr lang="en-US" dirty="0"/>
              <a:t>Click on the letters on the alphabet pad.</a:t>
            </a:r>
          </a:p>
          <a:p>
            <a:pPr lvl="0"/>
            <a:r>
              <a:rPr lang="en-US" dirty="0"/>
              <a:t>If the guessed letter is correct, the letter is should be displayed in the correct position of the word.</a:t>
            </a:r>
          </a:p>
          <a:p>
            <a:pPr lvl="0"/>
            <a:r>
              <a:rPr lang="en-US" dirty="0"/>
              <a:t>Continue step 2 until the word is displayed or until the count begin zero, whichever is first.</a:t>
            </a:r>
          </a:p>
          <a:p>
            <a:endParaRPr lang="en-US" dirty="0"/>
          </a:p>
        </p:txBody>
      </p:sp>
    </p:spTree>
    <p:extLst>
      <p:ext uri="{BB962C8B-B14F-4D97-AF65-F5344CB8AC3E}">
        <p14:creationId xmlns:p14="http://schemas.microsoft.com/office/powerpoint/2010/main" val="281360517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200" b="1" dirty="0"/>
              <a:t>HIGH LEVEL ACTIVITY DIAGRAM (PHASE 1)</a:t>
            </a:r>
            <a:r>
              <a:rPr lang="en-US" sz="3200" dirty="0"/>
              <a:t/>
            </a:r>
            <a:br>
              <a:rPr lang="en-US" sz="3200" dirty="0"/>
            </a:br>
            <a:r>
              <a:rPr lang="en-US" sz="3200" dirty="0" smtClean="0"/>
              <a:t/>
            </a:r>
            <a:br>
              <a:rPr lang="en-US" sz="3200" dirty="0" smtClean="0"/>
            </a:br>
            <a:r>
              <a:rPr lang="en-US" sz="3200" dirty="0"/>
              <a:t>PLAYING THE GAME</a:t>
            </a:r>
            <a:br>
              <a:rPr lang="en-US" sz="3200" dirty="0"/>
            </a:br>
            <a:endParaRPr lang="en-US" sz="3200" dirty="0"/>
          </a:p>
        </p:txBody>
      </p:sp>
      <p:pic>
        <p:nvPicPr>
          <p:cNvPr id="4" name="Content Placeholder 3" descr="FREE (1).png"/>
          <p:cNvPicPr>
            <a:picLocks noGrp="1" noChangeAspect="1"/>
          </p:cNvPicPr>
          <p:nvPr>
            <p:ph idx="1"/>
          </p:nvPr>
        </p:nvPicPr>
        <p:blipFill rotWithShape="1">
          <a:blip r:embed="rId2">
            <a:extLst>
              <a:ext uri="{28A0092B-C50C-407E-A947-70E740481C1C}">
                <a14:useLocalDpi xmlns:a14="http://schemas.microsoft.com/office/drawing/2010/main" val="0"/>
              </a:ext>
            </a:extLst>
          </a:blip>
          <a:srcRect l="-7264" r="-2296"/>
          <a:stretch/>
        </p:blipFill>
        <p:spPr>
          <a:xfrm>
            <a:off x="-465667" y="1600200"/>
            <a:ext cx="9152467" cy="4525963"/>
          </a:xfrm>
        </p:spPr>
      </p:pic>
    </p:spTree>
    <p:extLst>
      <p:ext uri="{BB962C8B-B14F-4D97-AF65-F5344CB8AC3E}">
        <p14:creationId xmlns:p14="http://schemas.microsoft.com/office/powerpoint/2010/main" val="99180786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HIGH LEVEL </a:t>
            </a:r>
            <a:r>
              <a:rPr lang="en-US" sz="2400" b="1" dirty="0" smtClean="0"/>
              <a:t>SEQUENCE DIAGRAM </a:t>
            </a:r>
            <a:r>
              <a:rPr lang="en-US" sz="2400" b="1" dirty="0"/>
              <a:t>(PHASE 1)</a:t>
            </a:r>
            <a:r>
              <a:rPr lang="en-US" sz="2400" dirty="0"/>
              <a:t/>
            </a:r>
            <a:br>
              <a:rPr lang="en-US" sz="2400" dirty="0"/>
            </a:br>
            <a:endParaRPr lang="en-US" sz="2400" dirty="0"/>
          </a:p>
        </p:txBody>
      </p:sp>
      <p:pic>
        <p:nvPicPr>
          <p:cNvPr id="6" name="Content Placeholder 5" descr="FREE.png"/>
          <p:cNvPicPr>
            <a:picLocks noGrp="1" noChangeAspect="1"/>
          </p:cNvPicPr>
          <p:nvPr>
            <p:ph idx="1"/>
          </p:nvPr>
        </p:nvPicPr>
        <p:blipFill>
          <a:blip r:embed="rId2">
            <a:extLst>
              <a:ext uri="{28A0092B-C50C-407E-A947-70E740481C1C}">
                <a14:useLocalDpi xmlns:a14="http://schemas.microsoft.com/office/drawing/2010/main" val="0"/>
              </a:ext>
            </a:extLst>
          </a:blip>
          <a:srcRect l="1429" r="1429"/>
          <a:stretch>
            <a:fillRect/>
          </a:stretch>
        </p:blipFill>
        <p:spPr/>
      </p:pic>
    </p:spTree>
    <p:extLst>
      <p:ext uri="{BB962C8B-B14F-4D97-AF65-F5344CB8AC3E}">
        <p14:creationId xmlns:p14="http://schemas.microsoft.com/office/powerpoint/2010/main" val="49864302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HIGH LEVEL SEQUENCE DIAGRAM (PHASE 1)</a:t>
            </a:r>
            <a:r>
              <a:rPr lang="en-US" sz="2800" dirty="0" smtClean="0"/>
              <a:t/>
            </a:r>
            <a:br>
              <a:rPr lang="en-US" sz="2800" dirty="0" smtClean="0"/>
            </a:br>
            <a:r>
              <a:rPr lang="en-US" sz="2800" dirty="0" smtClean="0"/>
              <a:t>-CONTINUED</a:t>
            </a:r>
            <a:endParaRPr lang="en-US" sz="2800" dirty="0"/>
          </a:p>
        </p:txBody>
      </p:sp>
      <p:pic>
        <p:nvPicPr>
          <p:cNvPr id="4" name="Content Placeholder 3" descr="Untitled Document.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t="-2754" r="-4217"/>
          <a:stretch/>
        </p:blipFill>
        <p:spPr/>
      </p:pic>
    </p:spTree>
    <p:extLst>
      <p:ext uri="{BB962C8B-B14F-4D97-AF65-F5344CB8AC3E}">
        <p14:creationId xmlns:p14="http://schemas.microsoft.com/office/powerpoint/2010/main" val="74117099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Non-Functional Requirements:</a:t>
            </a:r>
            <a:endParaRPr lang="en-US" dirty="0"/>
          </a:p>
        </p:txBody>
      </p:sp>
      <p:sp>
        <p:nvSpPr>
          <p:cNvPr id="3" name="Content Placeholder 2"/>
          <p:cNvSpPr>
            <a:spLocks noGrp="1"/>
          </p:cNvSpPr>
          <p:nvPr>
            <p:ph idx="1"/>
          </p:nvPr>
        </p:nvSpPr>
        <p:spPr/>
        <p:txBody>
          <a:bodyPr>
            <a:normAutofit fontScale="25000" lnSpcReduction="20000"/>
          </a:bodyPr>
          <a:lstStyle/>
          <a:p>
            <a:pPr marL="0" lvl="0" indent="0">
              <a:buNone/>
            </a:pPr>
            <a:r>
              <a:rPr lang="en-US" sz="5500" dirty="0"/>
              <a:t>Operating Constraints:</a:t>
            </a:r>
          </a:p>
          <a:p>
            <a:pPr lvl="0"/>
            <a:r>
              <a:rPr lang="en-US" sz="5500" dirty="0"/>
              <a:t>The program requires the JRE 1.4 with Swing.</a:t>
            </a:r>
          </a:p>
          <a:p>
            <a:pPr marL="0" lvl="0" indent="0">
              <a:buNone/>
            </a:pPr>
            <a:r>
              <a:rPr lang="en-US" sz="5500" dirty="0"/>
              <a:t>Documentation</a:t>
            </a:r>
          </a:p>
          <a:p>
            <a:pPr lvl="0"/>
            <a:r>
              <a:rPr lang="en-US" sz="5500" dirty="0"/>
              <a:t>A short (&lt;200 words) message explaining how to use the Hangman project.</a:t>
            </a:r>
          </a:p>
          <a:p>
            <a:pPr marL="0" lvl="0" indent="0">
              <a:buNone/>
            </a:pPr>
            <a:r>
              <a:rPr lang="en-US" sz="5500" dirty="0"/>
              <a:t>Portability</a:t>
            </a:r>
          </a:p>
          <a:p>
            <a:pPr lvl="0"/>
            <a:r>
              <a:rPr lang="en-US" sz="5500" dirty="0"/>
              <a:t>The program will run Windows/Mac Os</a:t>
            </a:r>
          </a:p>
          <a:p>
            <a:pPr marL="0" lvl="0" indent="0">
              <a:buNone/>
            </a:pPr>
            <a:r>
              <a:rPr lang="en-US" sz="5500" dirty="0"/>
              <a:t>Reliability</a:t>
            </a:r>
          </a:p>
          <a:p>
            <a:pPr lvl="0"/>
            <a:r>
              <a:rPr lang="en-US" sz="5500" dirty="0"/>
              <a:t>Since the program is purely for recreation and user data involve only in creating account particularly for this game, reliability is of low importance.</a:t>
            </a:r>
          </a:p>
          <a:p>
            <a:pPr marL="0" lvl="0" indent="0">
              <a:buNone/>
            </a:pPr>
            <a:r>
              <a:rPr lang="en-US" sz="5500" dirty="0"/>
              <a:t>Security</a:t>
            </a:r>
          </a:p>
          <a:p>
            <a:pPr lvl="0"/>
            <a:r>
              <a:rPr lang="en-US" sz="5500" dirty="0"/>
              <a:t>Since user Login is provided for each user, Authentication with username and password will be established based on spring model.</a:t>
            </a:r>
          </a:p>
          <a:p>
            <a:pPr lvl="0"/>
            <a:r>
              <a:rPr lang="en-US" sz="5500" dirty="0"/>
              <a:t>The application will not access any use or alter any system files on which it runs.</a:t>
            </a:r>
          </a:p>
          <a:p>
            <a:pPr marL="0" lvl="0" indent="0">
              <a:buNone/>
            </a:pPr>
            <a:r>
              <a:rPr lang="en-US" sz="5500" dirty="0"/>
              <a:t>Usability</a:t>
            </a:r>
          </a:p>
          <a:p>
            <a:pPr lvl="0"/>
            <a:r>
              <a:rPr lang="en-US" sz="5500" dirty="0"/>
              <a:t>A new user should be able to pick the understanding of the game and play the game under ten minutes.</a:t>
            </a:r>
          </a:p>
          <a:p>
            <a:pPr lvl="0"/>
            <a:r>
              <a:rPr lang="en-US" sz="5500" dirty="0"/>
              <a:t>A user who is familiar with classic Hangman game should be able to play the online game without any written documentation</a:t>
            </a:r>
          </a:p>
          <a:p>
            <a:pPr marL="0" lvl="0" indent="0">
              <a:buNone/>
            </a:pPr>
            <a:r>
              <a:rPr lang="en-US" sz="5500" dirty="0"/>
              <a:t>Deployment </a:t>
            </a:r>
          </a:p>
          <a:p>
            <a:pPr lvl="0"/>
            <a:r>
              <a:rPr lang="en-US" sz="5500" dirty="0"/>
              <a:t>The project will be deployed on web server (tomcat) and the project will be executed on web browser when URL is typed in address bar.</a:t>
            </a:r>
          </a:p>
          <a:p>
            <a:pPr marL="0" lvl="0" indent="0">
              <a:buNone/>
            </a:pPr>
            <a:r>
              <a:rPr lang="en-US" sz="5500" dirty="0"/>
              <a:t>Performance</a:t>
            </a:r>
          </a:p>
          <a:p>
            <a:pPr lvl="0"/>
            <a:r>
              <a:rPr lang="en-US" sz="5500" dirty="0"/>
              <a:t>Desired response time after the game URL as been typed in the browser: less than ten seconds.</a:t>
            </a:r>
          </a:p>
          <a:p>
            <a:pPr lvl="0"/>
            <a:r>
              <a:rPr lang="en-US" sz="5500" dirty="0"/>
              <a:t>Desired response time (not critical): At the game start: less than five seconds</a:t>
            </a:r>
          </a:p>
          <a:p>
            <a:pPr lvl="0"/>
            <a:r>
              <a:rPr lang="en-US" sz="5500" dirty="0"/>
              <a:t>After each turn: less than two seconds.</a:t>
            </a:r>
          </a:p>
          <a:p>
            <a:pPr marL="0" indent="0">
              <a:buNone/>
            </a:pPr>
            <a:endParaRPr lang="en-US" dirty="0"/>
          </a:p>
        </p:txBody>
      </p:sp>
    </p:spTree>
    <p:extLst>
      <p:ext uri="{BB962C8B-B14F-4D97-AF65-F5344CB8AC3E}">
        <p14:creationId xmlns:p14="http://schemas.microsoft.com/office/powerpoint/2010/main" val="28296030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Non-Functional Requirements: - Database</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Performance</a:t>
            </a:r>
          </a:p>
          <a:p>
            <a:pPr lvl="0"/>
            <a:r>
              <a:rPr lang="en-US" dirty="0"/>
              <a:t>After the mode (Single or Multi) is selected and start button is pressed, the hidden word should appear on screen in less than a second.</a:t>
            </a:r>
          </a:p>
          <a:p>
            <a:pPr marL="0" indent="0">
              <a:buNone/>
            </a:pPr>
            <a:r>
              <a:rPr lang="en-US" dirty="0"/>
              <a:t>Maintainability</a:t>
            </a:r>
          </a:p>
          <a:p>
            <a:pPr lvl="0"/>
            <a:r>
              <a:rPr lang="en-US" dirty="0"/>
              <a:t>It is desired that the game administrator be able to modify the words database using simple SQL queries.</a:t>
            </a:r>
          </a:p>
          <a:p>
            <a:pPr lvl="0"/>
            <a:r>
              <a:rPr lang="en-US" dirty="0"/>
              <a:t>Adding a new word to the word database should take less than ten minutes.</a:t>
            </a:r>
          </a:p>
          <a:p>
            <a:pPr lvl="0"/>
            <a:r>
              <a:rPr lang="en-US" dirty="0"/>
              <a:t>Word length will not be less than 5 and more than 20</a:t>
            </a:r>
          </a:p>
          <a:p>
            <a:endParaRPr lang="en-US" dirty="0"/>
          </a:p>
        </p:txBody>
      </p:sp>
    </p:spTree>
    <p:extLst>
      <p:ext uri="{BB962C8B-B14F-4D97-AF65-F5344CB8AC3E}">
        <p14:creationId xmlns:p14="http://schemas.microsoft.com/office/powerpoint/2010/main" val="17010727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Behavioral Requirements</a:t>
            </a:r>
            <a:r>
              <a:rPr lang="en-US" dirty="0"/>
              <a:t>: UI Prototype (PHASE1)</a:t>
            </a:r>
            <a:br>
              <a:rPr lang="en-US" dirty="0"/>
            </a:br>
            <a:endParaRPr lang="en-US" dirty="0"/>
          </a:p>
        </p:txBody>
      </p:sp>
      <p:pic>
        <p:nvPicPr>
          <p:cNvPr id="4" name="Content Placeholder 3" descr="Untitled Document (7).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t="3756" r="-10121" b="3153"/>
          <a:stretch/>
        </p:blipFill>
        <p:spPr/>
      </p:pic>
    </p:spTree>
    <p:extLst>
      <p:ext uri="{BB962C8B-B14F-4D97-AF65-F5344CB8AC3E}">
        <p14:creationId xmlns:p14="http://schemas.microsoft.com/office/powerpoint/2010/main" val="41259810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Informational Requirements: </a:t>
            </a:r>
            <a:r>
              <a:rPr lang="en-US" b="1" dirty="0" smtClean="0"/>
              <a:t/>
            </a:r>
            <a:br>
              <a:rPr lang="en-US" b="1" dirty="0" smtClean="0"/>
            </a:br>
            <a:r>
              <a:rPr lang="en-US" dirty="0" smtClean="0"/>
              <a:t>Data </a:t>
            </a:r>
            <a:r>
              <a:rPr lang="en-US" dirty="0"/>
              <a:t>flow</a:t>
            </a:r>
            <a:br>
              <a:rPr lang="en-US" dirty="0"/>
            </a:br>
            <a:endParaRPr lang="en-US"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3846" b="-3597"/>
          <a:stretch/>
        </p:blipFill>
        <p:spPr>
          <a:prstGeom prst="rect">
            <a:avLst/>
          </a:prstGeom>
        </p:spPr>
      </p:pic>
    </p:spTree>
    <p:extLst>
      <p:ext uri="{BB962C8B-B14F-4D97-AF65-F5344CB8AC3E}">
        <p14:creationId xmlns:p14="http://schemas.microsoft.com/office/powerpoint/2010/main" val="79431781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2029"/>
          </a:xfrm>
        </p:spPr>
        <p:txBody>
          <a:bodyPr>
            <a:normAutofit fontScale="90000"/>
          </a:bodyPr>
          <a:lstStyle/>
          <a:p>
            <a:pPr lvl="0"/>
            <a:r>
              <a:rPr lang="en-US" dirty="0"/>
              <a:t>Data Dictionary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8478442"/>
              </p:ext>
            </p:extLst>
          </p:nvPr>
        </p:nvGraphicFramePr>
        <p:xfrm>
          <a:off x="457200" y="612423"/>
          <a:ext cx="8517466" cy="6413623"/>
        </p:xfrm>
        <a:graphic>
          <a:graphicData uri="http://schemas.openxmlformats.org/drawingml/2006/table">
            <a:tbl>
              <a:tblPr firstRow="1" bandRow="1">
                <a:tableStyleId>{5C22544A-7EE6-4342-B048-85BDC9FD1C3A}</a:tableStyleId>
              </a:tblPr>
              <a:tblGrid>
                <a:gridCol w="1703493"/>
                <a:gridCol w="1703493"/>
                <a:gridCol w="1669610"/>
                <a:gridCol w="1737377"/>
                <a:gridCol w="1703493"/>
              </a:tblGrid>
              <a:tr h="354032">
                <a:tc>
                  <a:txBody>
                    <a:bodyPr/>
                    <a:lstStyle/>
                    <a:p>
                      <a:r>
                        <a:rPr lang="en-US" sz="1800" b="1" kern="1200" dirty="0" smtClean="0">
                          <a:solidFill>
                            <a:schemeClr val="lt1"/>
                          </a:solidFill>
                          <a:effectLst/>
                          <a:latin typeface="+mn-lt"/>
                          <a:ea typeface="+mn-ea"/>
                          <a:cs typeface="+mn-cs"/>
                        </a:rPr>
                        <a:t>PROJECT </a:t>
                      </a:r>
                      <a:endParaRPr lang="en-US" dirty="0"/>
                    </a:p>
                  </a:txBody>
                  <a:tcPr/>
                </a:tc>
                <a:tc>
                  <a:txBody>
                    <a:bodyPr/>
                    <a:lstStyle/>
                    <a:p>
                      <a:r>
                        <a:rPr lang="en-US" sz="1800" b="1" kern="1200" dirty="0" smtClean="0">
                          <a:solidFill>
                            <a:schemeClr val="lt1"/>
                          </a:solidFill>
                          <a:effectLst/>
                          <a:latin typeface="+mn-lt"/>
                          <a:ea typeface="+mn-ea"/>
                          <a:cs typeface="+mn-cs"/>
                        </a:rPr>
                        <a:t>TERM</a:t>
                      </a:r>
                      <a:r>
                        <a:rPr lang="en-US" dirty="0" smtClean="0">
                          <a:effectLst/>
                        </a:rPr>
                        <a:t> </a:t>
                      </a:r>
                      <a:endParaRPr lang="en-US" dirty="0"/>
                    </a:p>
                  </a:txBody>
                  <a:tcPr/>
                </a:tc>
                <a:tc>
                  <a:txBody>
                    <a:bodyPr/>
                    <a:lstStyle/>
                    <a:p>
                      <a:r>
                        <a:rPr lang="en-US" sz="1800" b="1" kern="1200" dirty="0" smtClean="0">
                          <a:solidFill>
                            <a:schemeClr val="lt1"/>
                          </a:solidFill>
                          <a:effectLst/>
                          <a:latin typeface="+mn-lt"/>
                          <a:ea typeface="+mn-ea"/>
                          <a:cs typeface="+mn-cs"/>
                        </a:rPr>
                        <a:t>TERM OWNER</a:t>
                      </a:r>
                      <a:r>
                        <a:rPr lang="en-US" dirty="0" smtClean="0">
                          <a:effectLst/>
                        </a:rPr>
                        <a:t> </a:t>
                      </a:r>
                      <a:endParaRPr lang="en-US" dirty="0"/>
                    </a:p>
                  </a:txBody>
                  <a:tcPr/>
                </a:tc>
                <a:tc>
                  <a:txBody>
                    <a:bodyPr/>
                    <a:lstStyle/>
                    <a:p>
                      <a:r>
                        <a:rPr lang="en-US" sz="1800" b="1" kern="1200" dirty="0" smtClean="0">
                          <a:solidFill>
                            <a:schemeClr val="lt1"/>
                          </a:solidFill>
                          <a:effectLst/>
                          <a:latin typeface="+mn-lt"/>
                          <a:ea typeface="+mn-ea"/>
                          <a:cs typeface="+mn-cs"/>
                        </a:rPr>
                        <a:t>DESCRIPTION</a:t>
                      </a:r>
                      <a:r>
                        <a:rPr lang="en-US" dirty="0" smtClean="0">
                          <a:effectLst/>
                        </a:rPr>
                        <a:t> </a:t>
                      </a:r>
                      <a:endParaRPr lang="en-US" dirty="0"/>
                    </a:p>
                  </a:txBody>
                  <a:tcPr/>
                </a:tc>
                <a:tc>
                  <a:txBody>
                    <a:bodyPr/>
                    <a:lstStyle/>
                    <a:p>
                      <a:r>
                        <a:rPr lang="en-US" sz="1800" b="1" kern="1200" dirty="0" smtClean="0">
                          <a:solidFill>
                            <a:schemeClr val="lt1"/>
                          </a:solidFill>
                          <a:effectLst/>
                          <a:latin typeface="+mn-lt"/>
                          <a:ea typeface="+mn-ea"/>
                          <a:cs typeface="+mn-cs"/>
                        </a:rPr>
                        <a:t>DEFINITION</a:t>
                      </a:r>
                      <a:r>
                        <a:rPr lang="en-US" dirty="0" smtClean="0">
                          <a:effectLst/>
                        </a:rPr>
                        <a:t> </a:t>
                      </a:r>
                      <a:endParaRPr lang="en-US" dirty="0"/>
                    </a:p>
                  </a:txBody>
                  <a:tcPr/>
                </a:tc>
              </a:tr>
              <a:tr h="1150604">
                <a:tc rowSpan="5">
                  <a:txBody>
                    <a:bodyPr/>
                    <a:lstStyle/>
                    <a:p>
                      <a:r>
                        <a:rPr lang="en-US" dirty="0" smtClean="0"/>
                        <a:t>H</a:t>
                      </a:r>
                    </a:p>
                    <a:p>
                      <a:r>
                        <a:rPr lang="en-US" dirty="0" smtClean="0"/>
                        <a:t>A</a:t>
                      </a:r>
                    </a:p>
                    <a:p>
                      <a:r>
                        <a:rPr lang="en-US" dirty="0" smtClean="0"/>
                        <a:t>N</a:t>
                      </a:r>
                    </a:p>
                    <a:p>
                      <a:r>
                        <a:rPr lang="en-US" dirty="0" smtClean="0"/>
                        <a:t>G</a:t>
                      </a:r>
                    </a:p>
                    <a:p>
                      <a:r>
                        <a:rPr lang="en-US" dirty="0" smtClean="0"/>
                        <a:t>M</a:t>
                      </a:r>
                    </a:p>
                    <a:p>
                      <a:r>
                        <a:rPr lang="en-US" dirty="0" smtClean="0"/>
                        <a:t>A</a:t>
                      </a:r>
                    </a:p>
                    <a:p>
                      <a:r>
                        <a:rPr lang="en-US" dirty="0" smtClean="0"/>
                        <a:t>N</a:t>
                      </a:r>
                      <a:endParaRPr lang="en-US" dirty="0"/>
                    </a:p>
                  </a:txBody>
                  <a:tcPr/>
                </a:tc>
                <a:tc>
                  <a:txBody>
                    <a:bodyPr/>
                    <a:lstStyle/>
                    <a:p>
                      <a:r>
                        <a:rPr lang="en-US" sz="1800" kern="1200" dirty="0" smtClean="0">
                          <a:solidFill>
                            <a:schemeClr val="dk1"/>
                          </a:solidFill>
                          <a:effectLst/>
                          <a:latin typeface="+mn-lt"/>
                          <a:ea typeface="+mn-ea"/>
                          <a:cs typeface="+mn-cs"/>
                        </a:rPr>
                        <a:t>GUESS COUNT</a:t>
                      </a:r>
                      <a:r>
                        <a:rPr lang="en-US" dirty="0" smtClean="0">
                          <a:effectLst/>
                        </a:rPr>
                        <a:t> </a:t>
                      </a:r>
                      <a:endParaRPr lang="en-US" dirty="0"/>
                    </a:p>
                  </a:txBody>
                  <a:tcPr/>
                </a:tc>
                <a:tc>
                  <a:txBody>
                    <a:bodyPr/>
                    <a:lstStyle/>
                    <a:p>
                      <a:r>
                        <a:rPr lang="en-US" dirty="0" smtClean="0"/>
                        <a:t>TBD</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THE NUMBER OF INCORRECT GUESS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0&lt;=GUESS COUNT &lt;=10</a:t>
                      </a:r>
                    </a:p>
                    <a:p>
                      <a:endParaRPr lang="en-US" dirty="0"/>
                    </a:p>
                  </a:txBody>
                  <a:tcPr/>
                </a:tc>
              </a:tr>
              <a:tr h="1416128">
                <a:tc vMerge="1">
                  <a:txBody>
                    <a:bodyPr/>
                    <a:lstStyle/>
                    <a:p>
                      <a:endParaRPr lang="en-US" dirty="0"/>
                    </a:p>
                  </a:txBody>
                  <a:tcPr/>
                </a:tc>
                <a:tc>
                  <a:txBody>
                    <a:bodyPr/>
                    <a:lstStyle/>
                    <a:p>
                      <a:r>
                        <a:rPr lang="en-US" sz="1800" kern="1200" dirty="0" smtClean="0">
                          <a:solidFill>
                            <a:schemeClr val="dk1"/>
                          </a:solidFill>
                          <a:effectLst/>
                          <a:latin typeface="+mn-lt"/>
                          <a:ea typeface="+mn-ea"/>
                          <a:cs typeface="+mn-cs"/>
                        </a:rPr>
                        <a:t>GUESS LIMIT</a:t>
                      </a:r>
                      <a:r>
                        <a:rPr lang="en-US" dirty="0" smtClean="0">
                          <a:effectLst/>
                        </a:rPr>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TBD</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THE NUMBER OF GUESSES USERS IS ALLOWED</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GUESS LIMIT = 10</a:t>
                      </a:r>
                    </a:p>
                  </a:txBody>
                  <a:tcPr/>
                </a:tc>
              </a:tr>
              <a:tr h="1150604">
                <a:tc vMerge="1">
                  <a:txBody>
                    <a:bodyPr/>
                    <a:lstStyle/>
                    <a:p>
                      <a:endParaRPr lang="en-US" dirty="0"/>
                    </a:p>
                  </a:txBody>
                  <a:tcPr/>
                </a:tc>
                <a:tc>
                  <a:txBody>
                    <a:bodyPr/>
                    <a:lstStyle/>
                    <a:p>
                      <a:r>
                        <a:rPr lang="en-US" sz="1800" kern="1200" dirty="0" smtClean="0">
                          <a:solidFill>
                            <a:schemeClr val="dk1"/>
                          </a:solidFill>
                          <a:effectLst/>
                          <a:latin typeface="+mn-lt"/>
                          <a:ea typeface="+mn-ea"/>
                          <a:cs typeface="+mn-cs"/>
                        </a:rPr>
                        <a:t>HIDDEN WORD</a:t>
                      </a:r>
                      <a:r>
                        <a:rPr lang="en-US" dirty="0" smtClean="0">
                          <a:effectLst/>
                        </a:rPr>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TBD</a:t>
                      </a:r>
                    </a:p>
                  </a:txBody>
                  <a:tcPr/>
                </a:tc>
                <a:tc>
                  <a:txBody>
                    <a:bodyPr/>
                    <a:lstStyle/>
                    <a:p>
                      <a:r>
                        <a:rPr lang="en-US" sz="1800" kern="1200" dirty="0" smtClean="0">
                          <a:solidFill>
                            <a:schemeClr val="dk1"/>
                          </a:solidFill>
                          <a:effectLst/>
                          <a:latin typeface="+mn-lt"/>
                          <a:ea typeface="+mn-ea"/>
                          <a:cs typeface="+mn-cs"/>
                        </a:rPr>
                        <a:t>WORD TO BE GUESSED</a:t>
                      </a:r>
                      <a:r>
                        <a:rPr lang="en-US" dirty="0" smtClean="0">
                          <a:effectLst/>
                        </a:rPr>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ALPHABETIC CHARARACTER A-Z</a:t>
                      </a:r>
                    </a:p>
                  </a:txBody>
                  <a:tcPr/>
                </a:tc>
              </a:tr>
              <a:tr h="1416128">
                <a:tc vMerge="1">
                  <a:txBody>
                    <a:bodyPr/>
                    <a:lstStyle/>
                    <a:p>
                      <a:endParaRPr lang="en-US" dirty="0"/>
                    </a:p>
                  </a:txBody>
                  <a:tcPr/>
                </a:tc>
                <a:tc>
                  <a:txBody>
                    <a:bodyPr/>
                    <a:lstStyle/>
                    <a:p>
                      <a:r>
                        <a:rPr lang="en-US" sz="1800" kern="1200" dirty="0" smtClean="0">
                          <a:solidFill>
                            <a:schemeClr val="dk1"/>
                          </a:solidFill>
                          <a:effectLst/>
                          <a:latin typeface="+mn-lt"/>
                          <a:ea typeface="+mn-ea"/>
                          <a:cs typeface="+mn-cs"/>
                        </a:rPr>
                        <a:t>GUESSED WORD</a:t>
                      </a:r>
                      <a:r>
                        <a:rPr lang="en-US" dirty="0" smtClean="0">
                          <a:effectLst/>
                        </a:rPr>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TBD</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THE LETTERS PLAYER GUESSED CORRECTLY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ALPHABETIC CHARARACTER A-Z</a:t>
                      </a:r>
                    </a:p>
                    <a:p>
                      <a:endParaRPr lang="en-US" dirty="0"/>
                    </a:p>
                  </a:txBody>
                  <a:tcPr/>
                </a:tc>
              </a:tr>
              <a:tr h="885080">
                <a:tc vMerge="1">
                  <a:txBody>
                    <a:bodyPr/>
                    <a:lstStyle/>
                    <a:p>
                      <a:endParaRPr lang="en-US" dirty="0"/>
                    </a:p>
                  </a:txBody>
                  <a:tcPr/>
                </a:tc>
                <a:tc>
                  <a:txBody>
                    <a:bodyPr/>
                    <a:lstStyle/>
                    <a:p>
                      <a:r>
                        <a:rPr lang="en-US" sz="1800" kern="1200" dirty="0" smtClean="0">
                          <a:solidFill>
                            <a:schemeClr val="dk1"/>
                          </a:solidFill>
                          <a:effectLst/>
                          <a:latin typeface="+mn-lt"/>
                          <a:ea typeface="+mn-ea"/>
                          <a:cs typeface="+mn-cs"/>
                        </a:rPr>
                        <a:t>CONTINUE CHOICE</a:t>
                      </a:r>
                      <a:r>
                        <a:rPr lang="en-US" dirty="0" smtClean="0">
                          <a:effectLst/>
                        </a:rPr>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TBD</a:t>
                      </a:r>
                    </a:p>
                    <a:p>
                      <a:endParaRPr lang="en-US" dirty="0"/>
                    </a:p>
                  </a:txBody>
                  <a:tcPr/>
                </a:tc>
                <a:tc>
                  <a:txBody>
                    <a:bodyPr/>
                    <a:lstStyle/>
                    <a:p>
                      <a:r>
                        <a:rPr lang="en-US" sz="1800" kern="1200" dirty="0" smtClean="0">
                          <a:solidFill>
                            <a:schemeClr val="dk1"/>
                          </a:solidFill>
                          <a:effectLst/>
                          <a:latin typeface="+mn-lt"/>
                          <a:ea typeface="+mn-ea"/>
                          <a:cs typeface="+mn-cs"/>
                        </a:rPr>
                        <a:t>WHETHER TO CONTINUE OR NOT THE GAME</a:t>
                      </a:r>
                      <a:r>
                        <a:rPr lang="en-US" dirty="0" smtClean="0">
                          <a:effectLst/>
                        </a:rPr>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Y/N</a:t>
                      </a:r>
                    </a:p>
                    <a:p>
                      <a:endParaRPr lang="en-US" dirty="0"/>
                    </a:p>
                  </a:txBody>
                  <a:tcPr/>
                </a:tc>
              </a:tr>
            </a:tbl>
          </a:graphicData>
        </a:graphic>
      </p:graphicFrame>
    </p:spTree>
    <p:extLst>
      <p:ext uri="{BB962C8B-B14F-4D97-AF65-F5344CB8AC3E}">
        <p14:creationId xmlns:p14="http://schemas.microsoft.com/office/powerpoint/2010/main" val="4152839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US" dirty="0"/>
          </a:p>
        </p:txBody>
      </p:sp>
      <p:sp>
        <p:nvSpPr>
          <p:cNvPr id="3" name="Content Placeholder 2"/>
          <p:cNvSpPr>
            <a:spLocks noGrp="1"/>
          </p:cNvSpPr>
          <p:nvPr>
            <p:ph idx="1"/>
          </p:nvPr>
        </p:nvSpPr>
        <p:spPr/>
        <p:txBody>
          <a:bodyPr/>
          <a:lstStyle/>
          <a:p>
            <a:pPr algn="just"/>
            <a:r>
              <a:rPr lang="en-US" sz="2800" dirty="0" smtClean="0"/>
              <a:t>Hangman </a:t>
            </a:r>
            <a:r>
              <a:rPr lang="en-US" sz="2800" dirty="0"/>
              <a:t>Project is a computer-based version of the classic paper and pencil guessing game for two or more players (Wikipedia). The Players compete against the computer to guess a word the software program has selected at random</a:t>
            </a:r>
            <a:r>
              <a:rPr lang="en-US" sz="2800" dirty="0" smtClean="0"/>
              <a:t>.</a:t>
            </a:r>
          </a:p>
          <a:p>
            <a:endParaRPr lang="en-US" dirty="0"/>
          </a:p>
          <a:p>
            <a:pPr marL="0" indent="0">
              <a:buNone/>
            </a:pPr>
            <a:endParaRPr lang="en-US" dirty="0"/>
          </a:p>
        </p:txBody>
      </p:sp>
      <p:pic>
        <p:nvPicPr>
          <p:cNvPr id="4" name="Picture 3" descr="Hangman_Classi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989" y="3465688"/>
            <a:ext cx="1923344" cy="2561545"/>
          </a:xfrm>
          <a:prstGeom prst="rect">
            <a:avLst/>
          </a:prstGeom>
        </p:spPr>
      </p:pic>
    </p:spTree>
    <p:extLst>
      <p:ext uri="{BB962C8B-B14F-4D97-AF65-F5344CB8AC3E}">
        <p14:creationId xmlns:p14="http://schemas.microsoft.com/office/powerpoint/2010/main" val="185570750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Appendices</a:t>
            </a: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marL="0" lvl="0" indent="0">
              <a:buNone/>
            </a:pPr>
            <a:r>
              <a:rPr lang="en-US" dirty="0"/>
              <a:t>Glossary</a:t>
            </a:r>
          </a:p>
          <a:p>
            <a:pPr lvl="0"/>
            <a:r>
              <a:rPr lang="en-US" dirty="0"/>
              <a:t>URL: Uniform Resource Locator – web address</a:t>
            </a:r>
          </a:p>
          <a:p>
            <a:pPr lvl="0"/>
            <a:r>
              <a:rPr lang="en-US" dirty="0"/>
              <a:t>RAM: Random Access Memory</a:t>
            </a:r>
          </a:p>
          <a:p>
            <a:pPr lvl="0"/>
            <a:r>
              <a:rPr lang="en-US" dirty="0"/>
              <a:t>JRE: Java Runtime Environment</a:t>
            </a:r>
          </a:p>
          <a:p>
            <a:pPr marL="0" lvl="0" indent="0">
              <a:buNone/>
            </a:pPr>
            <a:r>
              <a:rPr lang="en-US" dirty="0"/>
              <a:t>Error Handling</a:t>
            </a:r>
          </a:p>
          <a:p>
            <a:pPr lvl="0"/>
            <a:r>
              <a:rPr lang="en-US" dirty="0"/>
              <a:t>Included in Functional Requirements.</a:t>
            </a:r>
          </a:p>
          <a:p>
            <a:pPr lvl="0"/>
            <a:r>
              <a:rPr lang="en-US" dirty="0"/>
              <a:t>External Interfaces</a:t>
            </a:r>
          </a:p>
          <a:p>
            <a:pPr lvl="0"/>
            <a:r>
              <a:rPr lang="en-US" dirty="0"/>
              <a:t>The web browser and Tomcat server communicates through standard internet socket communication.</a:t>
            </a:r>
          </a:p>
          <a:p>
            <a:pPr lvl="0"/>
            <a:r>
              <a:rPr lang="en-US" dirty="0"/>
              <a:t>The Hangman Project pulls hidden words from Database running in backend.</a:t>
            </a:r>
          </a:p>
          <a:p>
            <a:pPr marL="0" lvl="0" indent="0">
              <a:buNone/>
            </a:pPr>
            <a:r>
              <a:rPr lang="en-US" dirty="0"/>
              <a:t>Engineering Analysis</a:t>
            </a:r>
          </a:p>
          <a:p>
            <a:pPr lvl="0"/>
            <a:r>
              <a:rPr lang="en-US" dirty="0"/>
              <a:t>Platform (O/S and Language) –WINDOWS/MAC OS and Java 8 </a:t>
            </a:r>
          </a:p>
          <a:p>
            <a:pPr lvl="0"/>
            <a:r>
              <a:rPr lang="en-US" dirty="0"/>
              <a:t>IDE- Eclipse</a:t>
            </a:r>
          </a:p>
          <a:p>
            <a:pPr lvl="0"/>
            <a:r>
              <a:rPr lang="en-US" dirty="0"/>
              <a:t>Spring MVC Architecture </a:t>
            </a:r>
          </a:p>
          <a:p>
            <a:endParaRPr lang="en-US" dirty="0"/>
          </a:p>
        </p:txBody>
      </p:sp>
    </p:spTree>
    <p:extLst>
      <p:ext uri="{BB962C8B-B14F-4D97-AF65-F5344CB8AC3E}">
        <p14:creationId xmlns:p14="http://schemas.microsoft.com/office/powerpoint/2010/main" val="28462091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 Description</a:t>
            </a:r>
            <a:r>
              <a:rPr lang="en-US" dirty="0" smtClean="0">
                <a:effectLst/>
              </a:rPr>
              <a:t> </a:t>
            </a:r>
            <a:endParaRPr lang="en-US" dirty="0"/>
          </a:p>
        </p:txBody>
      </p:sp>
      <p:sp>
        <p:nvSpPr>
          <p:cNvPr id="3" name="Content Placeholder 2"/>
          <p:cNvSpPr>
            <a:spLocks noGrp="1"/>
          </p:cNvSpPr>
          <p:nvPr>
            <p:ph idx="1"/>
          </p:nvPr>
        </p:nvSpPr>
        <p:spPr/>
        <p:txBody>
          <a:bodyPr/>
          <a:lstStyle/>
          <a:p>
            <a:r>
              <a:rPr lang="en-US" dirty="0"/>
              <a:t>Product Outlook: The advantage of this online program is that it allows someone to play the game in single mode or in groups against the computer.</a:t>
            </a:r>
          </a:p>
          <a:p>
            <a:endParaRPr lang="en-US" dirty="0"/>
          </a:p>
        </p:txBody>
      </p:sp>
    </p:spTree>
    <p:extLst>
      <p:ext uri="{BB962C8B-B14F-4D97-AF65-F5344CB8AC3E}">
        <p14:creationId xmlns:p14="http://schemas.microsoft.com/office/powerpoint/2010/main" val="22275159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Product Features: (Phase1)</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 application’s purpose is to build the word game “Hangman”. The features are:</a:t>
            </a:r>
          </a:p>
          <a:p>
            <a:pPr lvl="0"/>
            <a:r>
              <a:rPr lang="en-US" dirty="0"/>
              <a:t>Provide a Single User.</a:t>
            </a:r>
          </a:p>
          <a:p>
            <a:pPr lvl="0"/>
            <a:r>
              <a:rPr lang="en-US" dirty="0"/>
              <a:t>Generate a Random Word to be guessed and provide a hint.</a:t>
            </a:r>
          </a:p>
          <a:p>
            <a:pPr lvl="0"/>
            <a:r>
              <a:rPr lang="en-US" dirty="0"/>
              <a:t>Manage the Game Ground – To get players to guess the word, evaluate the alphabets guessed, and finally updating the scoreboard.</a:t>
            </a:r>
          </a:p>
          <a:p>
            <a:pPr lvl="0"/>
            <a:r>
              <a:rPr lang="en-US" dirty="0"/>
              <a:t>Determine if the player wins or lose the game (“Hang the Man”).</a:t>
            </a:r>
          </a:p>
          <a:p>
            <a:pPr lvl="0"/>
            <a:r>
              <a:rPr lang="en-US" dirty="0"/>
              <a:t>Provide options to quit the game but save their progress.</a:t>
            </a:r>
          </a:p>
          <a:p>
            <a:endParaRPr lang="en-US" dirty="0"/>
          </a:p>
        </p:txBody>
      </p:sp>
    </p:spTree>
    <p:extLst>
      <p:ext uri="{BB962C8B-B14F-4D97-AF65-F5344CB8AC3E}">
        <p14:creationId xmlns:p14="http://schemas.microsoft.com/office/powerpoint/2010/main" val="17677272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Characteristics</a:t>
            </a:r>
            <a:r>
              <a:rPr lang="en-US" dirty="0" smtClean="0">
                <a:effectLst/>
              </a:rPr>
              <a:t> </a:t>
            </a:r>
            <a:endParaRPr lang="en-US" dirty="0"/>
          </a:p>
        </p:txBody>
      </p:sp>
      <p:sp>
        <p:nvSpPr>
          <p:cNvPr id="3" name="Content Placeholder 2"/>
          <p:cNvSpPr>
            <a:spLocks noGrp="1"/>
          </p:cNvSpPr>
          <p:nvPr>
            <p:ph idx="1"/>
          </p:nvPr>
        </p:nvSpPr>
        <p:spPr/>
        <p:txBody>
          <a:bodyPr/>
          <a:lstStyle/>
          <a:p>
            <a:r>
              <a:rPr lang="en-US" dirty="0"/>
              <a:t>Hangman is designed for personal computer users who enjoy word games. Hangman is a recreational software project. The user is assumed to be competent using computer and Internet. The user is assumed to be familiar with the rules of Hangman. It is assumed the user knows to type URL address in the browser</a:t>
            </a:r>
            <a:r>
              <a:rPr lang="en-US" dirty="0" smtClean="0">
                <a:effectLst/>
              </a:rPr>
              <a:t> </a:t>
            </a:r>
            <a:endParaRPr lang="en-US" dirty="0"/>
          </a:p>
        </p:txBody>
      </p:sp>
    </p:spTree>
    <p:extLst>
      <p:ext uri="{BB962C8B-B14F-4D97-AF65-F5344CB8AC3E}">
        <p14:creationId xmlns:p14="http://schemas.microsoft.com/office/powerpoint/2010/main" val="11451131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Assumptions and Dependencies</a:t>
            </a:r>
            <a:r>
              <a:rPr lang="en-US" dirty="0" smtClean="0">
                <a:effectLst/>
              </a:rPr>
              <a:t> </a:t>
            </a:r>
            <a:endParaRPr lang="en-US" dirty="0"/>
          </a:p>
        </p:txBody>
      </p:sp>
      <p:sp>
        <p:nvSpPr>
          <p:cNvPr id="3" name="Content Placeholder 2"/>
          <p:cNvSpPr>
            <a:spLocks noGrp="1"/>
          </p:cNvSpPr>
          <p:nvPr>
            <p:ph idx="1"/>
          </p:nvPr>
        </p:nvSpPr>
        <p:spPr/>
        <p:txBody>
          <a:bodyPr>
            <a:normAutofit/>
          </a:bodyPr>
          <a:lstStyle/>
          <a:p>
            <a:pPr lvl="0"/>
            <a:r>
              <a:rPr lang="en-US" dirty="0"/>
              <a:t>Hangman is dependent upon database to generate random words.</a:t>
            </a:r>
          </a:p>
          <a:p>
            <a:pPr lvl="0"/>
            <a:r>
              <a:rPr lang="en-US" dirty="0"/>
              <a:t>Hangman uses words from English Language only.</a:t>
            </a:r>
          </a:p>
          <a:p>
            <a:pPr lvl="0"/>
            <a:r>
              <a:rPr lang="en-US" dirty="0"/>
              <a:t>Hangman will assume that the word generated will be valid.</a:t>
            </a:r>
          </a:p>
          <a:p>
            <a:pPr lvl="0"/>
            <a:r>
              <a:rPr lang="en-US" dirty="0"/>
              <a:t>Hangman will run only on local machine where the necessary set up has been made.</a:t>
            </a:r>
          </a:p>
          <a:p>
            <a:endParaRPr lang="en-US" dirty="0"/>
          </a:p>
        </p:txBody>
      </p:sp>
    </p:spTree>
    <p:extLst>
      <p:ext uri="{BB962C8B-B14F-4D97-AF65-F5344CB8AC3E}">
        <p14:creationId xmlns:p14="http://schemas.microsoft.com/office/powerpoint/2010/main" val="38411795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 Constraints</a:t>
            </a:r>
            <a:r>
              <a:rPr lang="en-US" dirty="0" smtClean="0">
                <a:effectLst/>
              </a:rPr>
              <a:t> </a:t>
            </a:r>
            <a:endParaRPr lang="en-US" dirty="0"/>
          </a:p>
        </p:txBody>
      </p:sp>
      <p:sp>
        <p:nvSpPr>
          <p:cNvPr id="3" name="Content Placeholder 2"/>
          <p:cNvSpPr>
            <a:spLocks noGrp="1"/>
          </p:cNvSpPr>
          <p:nvPr>
            <p:ph idx="1"/>
          </p:nvPr>
        </p:nvSpPr>
        <p:spPr/>
        <p:txBody>
          <a:bodyPr/>
          <a:lstStyle/>
          <a:p>
            <a:pPr lvl="0"/>
            <a:r>
              <a:rPr lang="en-US" dirty="0"/>
              <a:t>Because of time constraints, multiple mode of this game will be implemented in future.</a:t>
            </a:r>
          </a:p>
          <a:p>
            <a:pPr lvl="0"/>
            <a:r>
              <a:rPr lang="en-US" dirty="0"/>
              <a:t>Because of time constraints, Admin mode of this game will be implemented in future.</a:t>
            </a:r>
          </a:p>
          <a:p>
            <a:endParaRPr lang="en-US" dirty="0"/>
          </a:p>
        </p:txBody>
      </p:sp>
    </p:spTree>
    <p:extLst>
      <p:ext uri="{BB962C8B-B14F-4D97-AF65-F5344CB8AC3E}">
        <p14:creationId xmlns:p14="http://schemas.microsoft.com/office/powerpoint/2010/main" val="351469177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Functional Requirement:</a:t>
            </a:r>
            <a:r>
              <a:rPr lang="en-US" dirty="0"/>
              <a:t> </a:t>
            </a:r>
            <a:r>
              <a:rPr lang="en-US" b="1" dirty="0"/>
              <a:t>(Phase1)</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lvl="0" indent="0">
              <a:buNone/>
            </a:pPr>
            <a:r>
              <a:rPr lang="en-US" b="1" dirty="0"/>
              <a:t>Starting the Application </a:t>
            </a:r>
          </a:p>
          <a:p>
            <a:pPr lvl="0"/>
            <a:r>
              <a:rPr lang="en-US" dirty="0"/>
              <a:t>Allow the user to enter the URL on any browser.</a:t>
            </a:r>
          </a:p>
          <a:p>
            <a:pPr lvl="0"/>
            <a:r>
              <a:rPr lang="en-US" dirty="0"/>
              <a:t>At the start of each game, a main menu should be displayed.</a:t>
            </a:r>
          </a:p>
          <a:p>
            <a:pPr lvl="0"/>
            <a:r>
              <a:rPr lang="en-US" dirty="0"/>
              <a:t>The main menu offers single, multi-players and multi-players group modes.</a:t>
            </a:r>
          </a:p>
          <a:p>
            <a:pPr lvl="0"/>
            <a:r>
              <a:rPr lang="en-US" dirty="0"/>
              <a:t>At phase1 of this project, single mode implementation is provided.</a:t>
            </a:r>
          </a:p>
          <a:p>
            <a:pPr lvl="0"/>
            <a:r>
              <a:rPr lang="en-US" dirty="0"/>
              <a:t>The game should load in 10 seconds after the URL is typed in the browser.</a:t>
            </a:r>
          </a:p>
          <a:p>
            <a:endParaRPr lang="en-US" dirty="0"/>
          </a:p>
        </p:txBody>
      </p:sp>
    </p:spTree>
    <p:extLst>
      <p:ext uri="{BB962C8B-B14F-4D97-AF65-F5344CB8AC3E}">
        <p14:creationId xmlns:p14="http://schemas.microsoft.com/office/powerpoint/2010/main" val="8813307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Functional Requirement:</a:t>
            </a:r>
            <a:r>
              <a:rPr lang="en-US" dirty="0" smtClean="0"/>
              <a:t> </a:t>
            </a:r>
            <a:r>
              <a:rPr lang="en-US" b="1" dirty="0" smtClean="0"/>
              <a:t>(Phase1)</a:t>
            </a:r>
            <a:r>
              <a:rPr lang="en-US" dirty="0" smtClean="0"/>
              <a:t/>
            </a:r>
            <a:br>
              <a:rPr lang="en-US" dirty="0" smtClean="0"/>
            </a:br>
            <a:r>
              <a:rPr lang="en-US" dirty="0" smtClean="0"/>
              <a:t>CONTINUED</a:t>
            </a:r>
            <a:endParaRPr lang="en-US" dirty="0"/>
          </a:p>
        </p:txBody>
      </p:sp>
      <p:sp>
        <p:nvSpPr>
          <p:cNvPr id="3" name="Content Placeholder 2"/>
          <p:cNvSpPr>
            <a:spLocks noGrp="1"/>
          </p:cNvSpPr>
          <p:nvPr>
            <p:ph idx="1"/>
          </p:nvPr>
        </p:nvSpPr>
        <p:spPr/>
        <p:txBody>
          <a:bodyPr>
            <a:normAutofit fontScale="70000" lnSpcReduction="20000"/>
          </a:bodyPr>
          <a:lstStyle/>
          <a:p>
            <a:pPr marL="0" lvl="0" indent="0">
              <a:buNone/>
            </a:pPr>
            <a:r>
              <a:rPr lang="en-US" b="1" dirty="0"/>
              <a:t>Playing the Game- SINGLE MODE</a:t>
            </a:r>
          </a:p>
          <a:p>
            <a:pPr lvl="0"/>
            <a:r>
              <a:rPr lang="en-US" dirty="0" smtClean="0"/>
              <a:t>At </a:t>
            </a:r>
            <a:r>
              <a:rPr lang="en-US" dirty="0"/>
              <a:t>each game, the number of letters in the word is displayed using blank character.</a:t>
            </a:r>
          </a:p>
          <a:p>
            <a:pPr lvl="0"/>
            <a:r>
              <a:rPr lang="en-US" dirty="0"/>
              <a:t>At each turn, if the guessed letter is correct, a visual appearance of that letter in correct position is displayed.</a:t>
            </a:r>
          </a:p>
          <a:p>
            <a:pPr lvl="0"/>
            <a:r>
              <a:rPr lang="en-US" dirty="0"/>
              <a:t>At each turn, a messaged is displayed upon entering the alphabet –“You have guessed A”.</a:t>
            </a:r>
          </a:p>
          <a:p>
            <a:pPr lvl="0"/>
            <a:r>
              <a:rPr lang="en-US" dirty="0"/>
              <a:t>If the same letter is guessed again, a message is displayed- “You have already guessed A”.</a:t>
            </a:r>
          </a:p>
          <a:p>
            <a:pPr lvl="0"/>
            <a:r>
              <a:rPr lang="en-US" dirty="0"/>
              <a:t>The already guessed letters are displayed on the screen.</a:t>
            </a:r>
          </a:p>
          <a:p>
            <a:pPr lvl="0"/>
            <a:r>
              <a:rPr lang="en-US" dirty="0"/>
              <a:t>If the guessed letters are not between “A”-“Z”, a message is displayed –  “Enter only Letters” and players are allowed to guess again without penalty.</a:t>
            </a:r>
          </a:p>
          <a:p>
            <a:pPr marL="0" indent="0">
              <a:buNone/>
            </a:pPr>
            <a:r>
              <a:rPr lang="en-US" dirty="0"/>
              <a:t>       </a:t>
            </a:r>
          </a:p>
          <a:p>
            <a:endParaRPr lang="en-US" dirty="0"/>
          </a:p>
        </p:txBody>
      </p:sp>
    </p:spTree>
    <p:extLst>
      <p:ext uri="{BB962C8B-B14F-4D97-AF65-F5344CB8AC3E}">
        <p14:creationId xmlns:p14="http://schemas.microsoft.com/office/powerpoint/2010/main" val="38347495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1265</Words>
  <Application>Microsoft Macintosh PowerPoint</Application>
  <PresentationFormat>On-screen Show (4:3)</PresentationFormat>
  <Paragraphs>132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Requirement Section</vt:lpstr>
      <vt:lpstr>Summary:</vt:lpstr>
      <vt:lpstr>General Description </vt:lpstr>
      <vt:lpstr>Product Features: (Phase1) </vt:lpstr>
      <vt:lpstr>User Characteristics </vt:lpstr>
      <vt:lpstr>Assumptions and Dependencies </vt:lpstr>
      <vt:lpstr>General Constraints </vt:lpstr>
      <vt:lpstr>Functional Requirement: (Phase1) </vt:lpstr>
      <vt:lpstr>Functional Requirement: (Phase1) CONTINUED</vt:lpstr>
      <vt:lpstr>HIGHLEVEL USECASE (PHASE 1) </vt:lpstr>
      <vt:lpstr>HIGHLEVEL USECASE (PHASE 1) CONTINUED</vt:lpstr>
      <vt:lpstr>HIGH LEVEL ACTIVITY DIAGRAM (PHASE 1)  PLAYING THE GAME </vt:lpstr>
      <vt:lpstr>HIGH LEVEL SEQUENCE DIAGRAM (PHASE 1) </vt:lpstr>
      <vt:lpstr>HIGH LEVEL SEQUENCE DIAGRAM (PHASE 1) -CONTINUED</vt:lpstr>
      <vt:lpstr>Non-Functional Requirements:</vt:lpstr>
      <vt:lpstr>Non-Functional Requirements: - Database </vt:lpstr>
      <vt:lpstr>Behavioral Requirements: UI Prototype (PHASE1) </vt:lpstr>
      <vt:lpstr>Informational Requirements:  Data flow </vt:lpstr>
      <vt:lpstr>Data Dictionary  </vt:lpstr>
      <vt:lpstr>Appendices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Section</dc:title>
  <dc:creator>Varun Pattabhi</dc:creator>
  <cp:lastModifiedBy>Varun Pattabhi</cp:lastModifiedBy>
  <cp:revision>40</cp:revision>
  <dcterms:created xsi:type="dcterms:W3CDTF">2019-10-31T16:08:38Z</dcterms:created>
  <dcterms:modified xsi:type="dcterms:W3CDTF">2019-10-31T16:35:33Z</dcterms:modified>
</cp:coreProperties>
</file>