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1"/>
  </p:sldMasterIdLst>
  <p:sldIdLst>
    <p:sldId id="256" r:id="rId2"/>
    <p:sldId id="257" r:id="rId3"/>
    <p:sldId id="258" r:id="rId4"/>
    <p:sldId id="259" r:id="rId5"/>
    <p:sldId id="260" r:id="rId6"/>
    <p:sldId id="261" r:id="rId7"/>
    <p:sldId id="262" r:id="rId8"/>
    <p:sldId id="263" r:id="rId9"/>
    <p:sldId id="264" r:id="rId10"/>
    <p:sldId id="276" r:id="rId11"/>
    <p:sldId id="277" r:id="rId12"/>
    <p:sldId id="265" r:id="rId13"/>
    <p:sldId id="266" r:id="rId14"/>
    <p:sldId id="278" r:id="rId15"/>
    <p:sldId id="268" r:id="rId16"/>
    <p:sldId id="269" r:id="rId17"/>
    <p:sldId id="280" r:id="rId18"/>
    <p:sldId id="281" r:id="rId19"/>
    <p:sldId id="282" r:id="rId20"/>
    <p:sldId id="283" r:id="rId21"/>
    <p:sldId id="284" r:id="rId22"/>
    <p:sldId id="285" r:id="rId23"/>
    <p:sldId id="293" r:id="rId24"/>
    <p:sldId id="286" r:id="rId25"/>
    <p:sldId id="287" r:id="rId26"/>
    <p:sldId id="288" r:id="rId27"/>
    <p:sldId id="289" r:id="rId28"/>
    <p:sldId id="290" r:id="rId29"/>
    <p:sldId id="291" r:id="rId30"/>
    <p:sldId id="292" r:id="rId31"/>
    <p:sldId id="297" r:id="rId32"/>
    <p:sldId id="298" r:id="rId33"/>
    <p:sldId id="294" r:id="rId34"/>
    <p:sldId id="295" r:id="rId35"/>
    <p:sldId id="29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6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11/4/19</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383500AB-8740-5442-81D9-6A02AED2E6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62AEA-15AC-A640-B4BB-6781752F7B67}" type="datetimeFigureOut">
              <a:rPr lang="en-US" smtClean="0"/>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30762AEA-15AC-A640-B4BB-6781752F7B67}" type="datetimeFigureOut">
              <a:rPr lang="en-US" smtClean="0"/>
              <a:t>11/4/19</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383500AB-8740-5442-81D9-6A02AED2E6B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62AEA-15AC-A640-B4BB-6781752F7B67}"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762AEA-15AC-A640-B4BB-6781752F7B67}" type="datetimeFigureOut">
              <a:rPr lang="en-US" smtClean="0"/>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0762AEA-15AC-A640-B4BB-6781752F7B67}" type="datetimeFigureOut">
              <a:rPr lang="en-US" smtClean="0"/>
              <a:t>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0762AEA-15AC-A640-B4BB-6781752F7B67}" type="datetimeFigureOut">
              <a:rPr lang="en-US" smtClean="0"/>
              <a:t>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500AB-8740-5442-81D9-6A02AED2E6BD}"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30762AEA-15AC-A640-B4BB-6781752F7B67}" type="datetimeFigureOut">
              <a:rPr lang="en-US" smtClean="0"/>
              <a:t>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11/4/19</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383500AB-8740-5442-81D9-6A02AED2E6B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30762AEA-15AC-A640-B4BB-6781752F7B67}" type="datetimeFigureOut">
              <a:rPr lang="en-US" smtClean="0"/>
              <a:t>11/4/19</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383500AB-8740-5442-81D9-6A02AED2E6B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578" y="1462439"/>
            <a:ext cx="7772400" cy="1470025"/>
          </a:xfrm>
        </p:spPr>
        <p:txBody>
          <a:bodyPr>
            <a:normAutofit fontScale="90000"/>
          </a:bodyPr>
          <a:lstStyle/>
          <a:p>
            <a:r>
              <a:rPr lang="en-US" dirty="0" smtClean="0"/>
              <a:t>HANGMAN PROJECT</a:t>
            </a:r>
            <a:br>
              <a:rPr lang="en-US" dirty="0" smtClean="0"/>
            </a:br>
            <a:r>
              <a:rPr lang="en-US" dirty="0" smtClean="0"/>
              <a:t>TECH-TYCOONS</a:t>
            </a:r>
            <a:br>
              <a:rPr lang="en-US" dirty="0" smtClean="0"/>
            </a:br>
            <a:r>
              <a:rPr lang="en-US" dirty="0" smtClean="0"/>
              <a:t>TEAM 4</a:t>
            </a:r>
            <a:br>
              <a:rPr lang="en-US" dirty="0" smtClean="0"/>
            </a:br>
            <a:endParaRPr lang="en-US" dirty="0"/>
          </a:p>
        </p:txBody>
      </p:sp>
      <p:sp>
        <p:nvSpPr>
          <p:cNvPr id="3" name="Subtitle 2"/>
          <p:cNvSpPr>
            <a:spLocks noGrp="1"/>
          </p:cNvSpPr>
          <p:nvPr>
            <p:ph type="subTitle" idx="1"/>
          </p:nvPr>
        </p:nvSpPr>
        <p:spPr>
          <a:xfrm>
            <a:off x="3076224" y="3527777"/>
            <a:ext cx="5827888" cy="3494617"/>
          </a:xfrm>
        </p:spPr>
        <p:txBody>
          <a:bodyPr>
            <a:normAutofit/>
          </a:bodyPr>
          <a:lstStyle/>
          <a:p>
            <a:r>
              <a:rPr lang="en-US" dirty="0" smtClean="0"/>
              <a:t>JOYATEE CHATTOPADHYAY</a:t>
            </a:r>
          </a:p>
          <a:p>
            <a:r>
              <a:rPr lang="en-US" dirty="0" smtClean="0"/>
              <a:t>MATTHEW JANNY</a:t>
            </a:r>
            <a:endParaRPr lang="en-US" b="1" dirty="0" smtClean="0"/>
          </a:p>
          <a:p>
            <a:r>
              <a:rPr lang="en-US" dirty="0" smtClean="0"/>
              <a:t>SUPRIYA JAMBOOR NAGESH</a:t>
            </a:r>
          </a:p>
          <a:p>
            <a:r>
              <a:rPr lang="en-US" dirty="0" smtClean="0"/>
              <a:t>USHA RANI THAKUR</a:t>
            </a:r>
          </a:p>
          <a:p>
            <a:endParaRPr lang="en-US" dirty="0" smtClean="0"/>
          </a:p>
          <a:p>
            <a:r>
              <a:rPr lang="en-US" dirty="0" smtClean="0"/>
              <a:t>INSTRUCTOR:  JUAN VEGA</a:t>
            </a:r>
          </a:p>
          <a:p>
            <a:r>
              <a:rPr lang="en-US" dirty="0" smtClean="0"/>
              <a:t>SOFTWARE ENGINEERING</a:t>
            </a:r>
          </a:p>
          <a:p>
            <a:r>
              <a:rPr lang="en-US" dirty="0" smtClean="0"/>
              <a:t>2019</a:t>
            </a:r>
            <a:endParaRPr lang="en-US" dirty="0"/>
          </a:p>
        </p:txBody>
      </p:sp>
      <p:pic>
        <p:nvPicPr>
          <p:cNvPr id="4" name="Picture 3" descr="phot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5" y="3527777"/>
            <a:ext cx="2949223" cy="2906889"/>
          </a:xfrm>
          <a:prstGeom prst="rect">
            <a:avLst/>
          </a:prstGeom>
        </p:spPr>
      </p:pic>
    </p:spTree>
    <p:extLst>
      <p:ext uri="{BB962C8B-B14F-4D97-AF65-F5344CB8AC3E}">
        <p14:creationId xmlns:p14="http://schemas.microsoft.com/office/powerpoint/2010/main" val="49232022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Functional </a:t>
            </a:r>
            <a:r>
              <a:rPr lang="en-US" sz="3600" b="1" dirty="0" smtClean="0"/>
              <a:t>Requirement</a:t>
            </a:r>
            <a:r>
              <a:rPr lang="en-US" sz="3600" dirty="0" smtClean="0"/>
              <a:t/>
            </a:r>
            <a:br>
              <a:rPr lang="en-US" sz="3600" dirty="0" smtClean="0"/>
            </a:br>
            <a:r>
              <a:rPr lang="en-US" sz="3600" dirty="0" smtClean="0"/>
              <a:t>CONTINUED</a:t>
            </a:r>
            <a:endParaRPr lang="en-US"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Playing the </a:t>
            </a:r>
            <a:r>
              <a:rPr lang="en-US" b="1" dirty="0" smtClean="0"/>
              <a:t>Game</a:t>
            </a:r>
            <a:r>
              <a:rPr lang="en-US" b="1" dirty="0"/>
              <a:t>- SINGLE </a:t>
            </a:r>
            <a:r>
              <a:rPr lang="en-US" b="1" dirty="0" smtClean="0"/>
              <a:t>MODE</a:t>
            </a:r>
            <a:endParaRPr lang="en-US" dirty="0"/>
          </a:p>
          <a:p>
            <a:pPr lvl="0"/>
            <a:r>
              <a:rPr lang="en-US" dirty="0" smtClean="0"/>
              <a:t>At </a:t>
            </a:r>
            <a:r>
              <a:rPr lang="en-US" dirty="0"/>
              <a:t>each game, the number of letters in the word is displayed using blank character.</a:t>
            </a:r>
          </a:p>
          <a:p>
            <a:pPr lvl="0"/>
            <a:r>
              <a:rPr lang="en-US" dirty="0"/>
              <a:t>At each turn, if the guessed letter is correct, a visual appearance of that letter in correct position is displayed.</a:t>
            </a:r>
          </a:p>
          <a:p>
            <a:pPr lvl="0"/>
            <a:r>
              <a:rPr lang="en-US" dirty="0"/>
              <a:t>At each turn, a messaged is displayed upon entering the alphabet –“You have guessed A”.</a:t>
            </a:r>
          </a:p>
          <a:p>
            <a:pPr lvl="0"/>
            <a:r>
              <a:rPr lang="en-US" dirty="0"/>
              <a:t>If the same letter is guessed again, a message is displayed- “You have already guessed A”.</a:t>
            </a:r>
          </a:p>
          <a:p>
            <a:pPr lvl="0"/>
            <a:r>
              <a:rPr lang="en-US" dirty="0"/>
              <a:t>The already guessed letters are displayed on the screen.</a:t>
            </a:r>
          </a:p>
          <a:p>
            <a:pPr lvl="0"/>
            <a:r>
              <a:rPr lang="en-US" dirty="0"/>
              <a:t>The user can guess the whole word at a time. </a:t>
            </a:r>
          </a:p>
          <a:p>
            <a:pPr lvl="0"/>
            <a:r>
              <a:rPr lang="en-US" dirty="0"/>
              <a:t>If the guessed letters are not between “A”-“Z”, a message is displayed –  “Enter only Letters” and players are allowed to guess again without penalty.</a:t>
            </a:r>
          </a:p>
          <a:p>
            <a:pPr lvl="0"/>
            <a:r>
              <a:rPr lang="en-US" dirty="0" smtClean="0"/>
              <a:t>At </a:t>
            </a:r>
            <a:r>
              <a:rPr lang="en-US" dirty="0"/>
              <a:t>each wrong guess, a stick figure appears</a:t>
            </a:r>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36136315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Functional </a:t>
            </a:r>
            <a:r>
              <a:rPr lang="en-US" sz="3600" b="1" dirty="0" smtClean="0"/>
              <a:t>Requirement</a:t>
            </a:r>
            <a:r>
              <a:rPr lang="en-US" sz="3600" dirty="0" smtClean="0"/>
              <a:t/>
            </a:r>
            <a:br>
              <a:rPr lang="en-US" sz="3600" dirty="0" smtClean="0"/>
            </a:br>
            <a:r>
              <a:rPr lang="en-US" sz="3600" dirty="0" smtClean="0"/>
              <a:t>CONTINUED</a:t>
            </a:r>
            <a:endParaRPr lang="en-US" sz="3600" dirty="0"/>
          </a:p>
        </p:txBody>
      </p:sp>
      <p:sp>
        <p:nvSpPr>
          <p:cNvPr id="3" name="Content Placeholder 2"/>
          <p:cNvSpPr>
            <a:spLocks noGrp="1"/>
          </p:cNvSpPr>
          <p:nvPr>
            <p:ph idx="1"/>
          </p:nvPr>
        </p:nvSpPr>
        <p:spPr/>
        <p:txBody>
          <a:bodyPr>
            <a:normAutofit fontScale="47500" lnSpcReduction="20000"/>
          </a:bodyPr>
          <a:lstStyle/>
          <a:p>
            <a:pPr marL="0" lvl="0" indent="0">
              <a:buNone/>
            </a:pPr>
            <a:r>
              <a:rPr lang="en-US" b="1" dirty="0"/>
              <a:t>Ending the Game </a:t>
            </a:r>
            <a:r>
              <a:rPr lang="mr-IN" b="1" dirty="0" smtClean="0"/>
              <a:t>–</a:t>
            </a:r>
            <a:r>
              <a:rPr lang="en-US" b="1" dirty="0" smtClean="0"/>
              <a:t> SINGLE MODE</a:t>
            </a:r>
            <a:endParaRPr lang="en-US" b="1" dirty="0"/>
          </a:p>
          <a:p>
            <a:pPr lvl="0"/>
            <a:r>
              <a:rPr lang="en-US" dirty="0" smtClean="0"/>
              <a:t>The </a:t>
            </a:r>
            <a:r>
              <a:rPr lang="en-US" dirty="0"/>
              <a:t>player is declared as winner if he/she guesses the hidden word.</a:t>
            </a:r>
          </a:p>
          <a:p>
            <a:pPr lvl="0"/>
            <a:r>
              <a:rPr lang="en-US" dirty="0"/>
              <a:t>The player loses the game if he/she makes 10 wrong moves.</a:t>
            </a:r>
          </a:p>
          <a:p>
            <a:pPr lvl="0"/>
            <a:r>
              <a:rPr lang="en-US" dirty="0"/>
              <a:t>If the player wins the game, a message is displayed –“Congratulations”.</a:t>
            </a:r>
          </a:p>
          <a:p>
            <a:pPr lvl="0"/>
            <a:r>
              <a:rPr lang="en-US" dirty="0"/>
              <a:t>If the player loses the game, hidden word is revealed and a message is displayed – “Game over- Try again” </a:t>
            </a:r>
          </a:p>
          <a:p>
            <a:pPr lvl="0"/>
            <a:r>
              <a:rPr lang="en-US" dirty="0"/>
              <a:t>When the game is over either by winning or losing, the Hangman project will ask the player to either continue or quit.</a:t>
            </a:r>
          </a:p>
          <a:p>
            <a:pPr lvl="0"/>
            <a:r>
              <a:rPr lang="en-US" dirty="0"/>
              <a:t>If the player chooses continue, a new game is started.</a:t>
            </a:r>
          </a:p>
          <a:p>
            <a:pPr lvl="0"/>
            <a:r>
              <a:rPr lang="en-US" dirty="0"/>
              <a:t>If the player chooses to quit, the application terminates.</a:t>
            </a:r>
          </a:p>
          <a:p>
            <a:pPr lvl="0"/>
            <a:r>
              <a:rPr lang="en-US" dirty="0"/>
              <a:t>The player is given an option to quit in between the game.</a:t>
            </a:r>
          </a:p>
          <a:p>
            <a:endParaRPr lang="en-US" dirty="0"/>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1058842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HIGHLEVEL USECASE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USE CASE1- STARTING THE APPLICATION</a:t>
            </a:r>
          </a:p>
          <a:p>
            <a:r>
              <a:rPr lang="en-US" dirty="0"/>
              <a:t>Priya would like to start a hangman game on Chrome browser. Priya has the Tomcat server installed in her computer. Priya first starts her chrome browser and type the URL: local host: 8080. Priya is presented with Hangman Home page with menu option. The menu option consists of single user mode, multi user mode, and exit and help button.</a:t>
            </a:r>
          </a:p>
          <a:p>
            <a:pPr marL="0" indent="0">
              <a:buNone/>
            </a:pPr>
            <a:r>
              <a:rPr lang="en-US" dirty="0"/>
              <a:t>Actions:</a:t>
            </a:r>
          </a:p>
          <a:p>
            <a:pPr lvl="0"/>
            <a:r>
              <a:rPr lang="en-US" dirty="0"/>
              <a:t>Power on the computer.</a:t>
            </a:r>
          </a:p>
          <a:p>
            <a:pPr lvl="0"/>
            <a:r>
              <a:rPr lang="en-US" dirty="0"/>
              <a:t>Type in the URL address in chrome browser.</a:t>
            </a:r>
          </a:p>
          <a:p>
            <a:endParaRPr lang="en-US" dirty="0"/>
          </a:p>
        </p:txBody>
      </p:sp>
    </p:spTree>
    <p:extLst>
      <p:ext uri="{BB962C8B-B14F-4D97-AF65-F5344CB8AC3E}">
        <p14:creationId xmlns:p14="http://schemas.microsoft.com/office/powerpoint/2010/main" val="9084592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HIGHLEVEL USECASE </a:t>
            </a:r>
            <a:r>
              <a:rPr lang="en-US" b="1" dirty="0" smtClean="0"/>
              <a:t/>
            </a:r>
            <a:br>
              <a:rPr lang="en-US" b="1" dirty="0" smtClean="0"/>
            </a:br>
            <a:r>
              <a:rPr lang="en-US" dirty="0" smtClean="0"/>
              <a:t>CONTINUED</a:t>
            </a:r>
            <a:endParaRPr lang="en-US" dirty="0"/>
          </a:p>
        </p:txBody>
      </p:sp>
      <p:sp>
        <p:nvSpPr>
          <p:cNvPr id="3" name="Content Placeholder 2"/>
          <p:cNvSpPr>
            <a:spLocks noGrp="1"/>
          </p:cNvSpPr>
          <p:nvPr>
            <p:ph idx="1"/>
          </p:nvPr>
        </p:nvSpPr>
        <p:spPr/>
        <p:txBody>
          <a:bodyPr>
            <a:normAutofit fontScale="62500" lnSpcReduction="20000"/>
          </a:bodyPr>
          <a:lstStyle/>
          <a:p>
            <a:pPr marL="0" lvl="0" indent="0">
              <a:buNone/>
            </a:pPr>
            <a:r>
              <a:rPr lang="en-US" b="1" dirty="0"/>
              <a:t>USE CASE2- PLAYING THE GAME</a:t>
            </a:r>
          </a:p>
          <a:p>
            <a:r>
              <a:rPr lang="en-US" dirty="0"/>
              <a:t>Priya wants to start the game on the home page of Hangman project. She clicks on single user mode button. It redirects her into single user page where the game begins. The page displays a hidden word with a hint, scoreboard, and number of guesses left and the guessed letters for Priya to understand where she stands in the game</a:t>
            </a:r>
            <a:r>
              <a:rPr lang="en-US" dirty="0" smtClean="0"/>
              <a:t>.</a:t>
            </a:r>
          </a:p>
          <a:p>
            <a:pPr marL="0" indent="0">
              <a:buNone/>
            </a:pPr>
            <a:r>
              <a:rPr lang="en-US" dirty="0"/>
              <a:t>Actions</a:t>
            </a:r>
            <a:r>
              <a:rPr lang="en-US" dirty="0" smtClean="0"/>
              <a:t>:</a:t>
            </a:r>
            <a:endParaRPr lang="en-US" dirty="0"/>
          </a:p>
          <a:p>
            <a:pPr lvl="0"/>
            <a:r>
              <a:rPr lang="en-US" dirty="0"/>
              <a:t>Click the Single user button.</a:t>
            </a:r>
          </a:p>
          <a:p>
            <a:pPr lvl="0"/>
            <a:r>
              <a:rPr lang="en-US" dirty="0"/>
              <a:t>Click on the letters on the alphabet pad.</a:t>
            </a:r>
          </a:p>
          <a:p>
            <a:pPr lvl="0"/>
            <a:r>
              <a:rPr lang="en-US" dirty="0"/>
              <a:t>If the guessed letter is correct, the letter is should be displayed in the correct position of the word.</a:t>
            </a:r>
          </a:p>
          <a:p>
            <a:pPr lvl="0"/>
            <a:r>
              <a:rPr lang="en-US" dirty="0"/>
              <a:t>Continue step 2 until the word is displayed or until the count begin zero, whichever is first.</a:t>
            </a:r>
          </a:p>
          <a:p>
            <a:endParaRPr lang="en-US" dirty="0"/>
          </a:p>
        </p:txBody>
      </p:sp>
    </p:spTree>
    <p:extLst>
      <p:ext uri="{BB962C8B-B14F-4D97-AF65-F5344CB8AC3E}">
        <p14:creationId xmlns:p14="http://schemas.microsoft.com/office/powerpoint/2010/main" val="28136051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HIGHLEVEL USECASE </a:t>
            </a:r>
            <a:r>
              <a:rPr lang="en-US" b="1" dirty="0" smtClean="0"/>
              <a:t/>
            </a:r>
            <a:br>
              <a:rPr lang="en-US" b="1" dirty="0" smtClean="0"/>
            </a:br>
            <a:r>
              <a:rPr lang="en-US" dirty="0" smtClean="0"/>
              <a:t>CONTINUED</a:t>
            </a:r>
            <a:endParaRPr lang="en-US" dirty="0"/>
          </a:p>
        </p:txBody>
      </p:sp>
      <p:sp>
        <p:nvSpPr>
          <p:cNvPr id="3" name="Content Placeholder 2"/>
          <p:cNvSpPr>
            <a:spLocks noGrp="1"/>
          </p:cNvSpPr>
          <p:nvPr>
            <p:ph idx="1"/>
          </p:nvPr>
        </p:nvSpPr>
        <p:spPr/>
        <p:txBody>
          <a:bodyPr>
            <a:normAutofit fontScale="85000" lnSpcReduction="10000"/>
          </a:bodyPr>
          <a:lstStyle/>
          <a:p>
            <a:pPr marL="0" lvl="0" indent="0">
              <a:buNone/>
            </a:pPr>
            <a:r>
              <a:rPr lang="en-US" b="1" dirty="0" smtClean="0"/>
              <a:t>USE CASE 3 </a:t>
            </a:r>
            <a:r>
              <a:rPr lang="mr-IN" b="1" dirty="0" smtClean="0"/>
              <a:t>–</a:t>
            </a:r>
            <a:r>
              <a:rPr lang="en-US" b="1" dirty="0" smtClean="0"/>
              <a:t> ENDING THE GAME</a:t>
            </a:r>
          </a:p>
          <a:p>
            <a:pPr marL="457200" indent="-457200">
              <a:buFont typeface="+mj-lt"/>
              <a:buAutoNum type="arabicPeriod"/>
            </a:pPr>
            <a:r>
              <a:rPr lang="en-US" sz="1700" dirty="0"/>
              <a:t>Priya wants to </a:t>
            </a:r>
            <a:r>
              <a:rPr lang="en-US" sz="1700" dirty="0" smtClean="0"/>
              <a:t>end the game. She wins the game and the game comes to an end. She has the option to either play another round or end the game. Priya clicks on continue button and restart the game.</a:t>
            </a:r>
          </a:p>
          <a:p>
            <a:pPr marL="457200" indent="-457200">
              <a:buFont typeface="+mj-lt"/>
              <a:buAutoNum type="arabicPeriod"/>
            </a:pPr>
            <a:r>
              <a:rPr lang="en-US" sz="1700" dirty="0" smtClean="0"/>
              <a:t>Priya wants to end the game. She loses the game and the game comes to an end. She has the option to either play another round or end the game. </a:t>
            </a:r>
            <a:r>
              <a:rPr lang="en-US" sz="1700" dirty="0"/>
              <a:t>Priya clicks on continue button and restart the </a:t>
            </a:r>
            <a:r>
              <a:rPr lang="en-US" sz="1700" dirty="0" smtClean="0"/>
              <a:t>game</a:t>
            </a:r>
          </a:p>
          <a:p>
            <a:pPr marL="457200" indent="-457200">
              <a:buFont typeface="+mj-lt"/>
              <a:buAutoNum type="arabicPeriod"/>
            </a:pPr>
            <a:r>
              <a:rPr lang="en-US" sz="1700" dirty="0" smtClean="0"/>
              <a:t>Priya </a:t>
            </a:r>
            <a:r>
              <a:rPr lang="en-US" sz="1700" dirty="0"/>
              <a:t>wants to end the game. She wins the game and the game comes to an end. She has the option to either play another round or end the game. Priya ends the game.</a:t>
            </a:r>
          </a:p>
          <a:p>
            <a:pPr marL="457200" indent="-457200">
              <a:buFont typeface="+mj-lt"/>
              <a:buAutoNum type="arabicPeriod"/>
            </a:pPr>
            <a:r>
              <a:rPr lang="en-US" sz="1700" dirty="0"/>
              <a:t>Priya wants to end the game. She loses the game and the game comes to an end. She has the option to either play another round or end the game. Priya ends the game</a:t>
            </a:r>
            <a:endParaRPr lang="en-US" sz="1700" dirty="0" smtClean="0"/>
          </a:p>
          <a:p>
            <a:pPr marL="457200" indent="-457200">
              <a:buFont typeface="+mj-lt"/>
              <a:buAutoNum type="arabicPeriod"/>
            </a:pPr>
            <a:r>
              <a:rPr lang="en-US" sz="1700" dirty="0" smtClean="0"/>
              <a:t>Priya wants to quit the game. She clicks on the “Quit” button from the menu option on the single user mode page. She is prompted with “yes” or “no” option. Priya clicks on the “yes” button, and the game ends.</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926508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HIGH LEVEL </a:t>
            </a:r>
            <a:r>
              <a:rPr lang="en-US" sz="2400" b="1" dirty="0" smtClean="0"/>
              <a:t>SEQUENCE </a:t>
            </a:r>
            <a:r>
              <a:rPr lang="en-US" sz="2400" b="1" dirty="0" smtClean="0"/>
              <a:t>DIAGRAM</a:t>
            </a:r>
            <a:endParaRPr lang="en-US" sz="2400" dirty="0"/>
          </a:p>
        </p:txBody>
      </p:sp>
      <p:pic>
        <p:nvPicPr>
          <p:cNvPr id="6" name="Content Placeholder 5" descr="FREE.png"/>
          <p:cNvPicPr>
            <a:picLocks noGrp="1" noChangeAspect="1"/>
          </p:cNvPicPr>
          <p:nvPr>
            <p:ph idx="1"/>
          </p:nvPr>
        </p:nvPicPr>
        <p:blipFill>
          <a:blip r:embed="rId2">
            <a:extLst>
              <a:ext uri="{28A0092B-C50C-407E-A947-70E740481C1C}">
                <a14:useLocalDpi xmlns:a14="http://schemas.microsoft.com/office/drawing/2010/main" val="0"/>
              </a:ext>
            </a:extLst>
          </a:blip>
          <a:srcRect l="2861" r="2861"/>
          <a:stretch>
            <a:fillRect/>
          </a:stretch>
        </p:blipFill>
        <p:spPr/>
      </p:pic>
    </p:spTree>
    <p:extLst>
      <p:ext uri="{BB962C8B-B14F-4D97-AF65-F5344CB8AC3E}">
        <p14:creationId xmlns:p14="http://schemas.microsoft.com/office/powerpoint/2010/main" val="4986430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HIGH LEVEL SEQUENCE DIAGRAM </a:t>
            </a:r>
            <a:r>
              <a:rPr lang="en-US" sz="2800" dirty="0" smtClean="0"/>
              <a:t/>
            </a:r>
            <a:br>
              <a:rPr lang="en-US" sz="2800" dirty="0" smtClean="0"/>
            </a:br>
            <a:r>
              <a:rPr lang="en-US" sz="2800" dirty="0" smtClean="0"/>
              <a:t>CONTINUED</a:t>
            </a:r>
            <a:endParaRPr lang="en-US" sz="2800" dirty="0"/>
          </a:p>
        </p:txBody>
      </p:sp>
      <p:pic>
        <p:nvPicPr>
          <p:cNvPr id="4" name="Content Placeholder 3" descr="Untitled Document.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2523" r="-4198"/>
          <a:stretch/>
        </p:blipFill>
        <p:spPr/>
      </p:pic>
    </p:spTree>
    <p:extLst>
      <p:ext uri="{BB962C8B-B14F-4D97-AF65-F5344CB8AC3E}">
        <p14:creationId xmlns:p14="http://schemas.microsoft.com/office/powerpoint/2010/main" val="7411709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pic>
        <p:nvPicPr>
          <p:cNvPr id="4" name="Content Placeholder 3" descr="Architechtural Views.pdf"/>
          <p:cNvPicPr>
            <a:picLocks noGrp="1" noChangeAspect="1"/>
          </p:cNvPicPr>
          <p:nvPr>
            <p:ph idx="1"/>
          </p:nvPr>
        </p:nvPicPr>
        <p:blipFill rotWithShape="1">
          <a:blip r:embed="rId2">
            <a:extLst>
              <a:ext uri="{28A0092B-C50C-407E-A947-70E740481C1C}">
                <a14:useLocalDpi xmlns:a14="http://schemas.microsoft.com/office/drawing/2010/main" val="0"/>
              </a:ext>
            </a:extLst>
          </a:blip>
          <a:srcRect r="3301" b="39094"/>
          <a:stretch/>
        </p:blipFill>
        <p:spPr/>
      </p:pic>
    </p:spTree>
    <p:extLst>
      <p:ext uri="{BB962C8B-B14F-4D97-AF65-F5344CB8AC3E}">
        <p14:creationId xmlns:p14="http://schemas.microsoft.com/office/powerpoint/2010/main" val="2533846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ARCHITECTURAL </a:t>
            </a:r>
            <a:r>
              <a:rPr lang="en-US" dirty="0" smtClean="0"/>
              <a:t>VIEWS</a:t>
            </a:r>
            <a:br>
              <a:rPr lang="en-US" dirty="0" smtClean="0"/>
            </a:br>
            <a:r>
              <a:rPr lang="en-US" dirty="0" smtClean="0"/>
              <a:t>CONTINUED</a:t>
            </a:r>
            <a:endParaRPr lang="en-US" dirty="0"/>
          </a:p>
        </p:txBody>
      </p:sp>
      <p:pic>
        <p:nvPicPr>
          <p:cNvPr id="4" name="Content Placeholder 3" descr="Architechtural Views.pdf"/>
          <p:cNvPicPr>
            <a:picLocks noGrp="1" noChangeAspect="1"/>
          </p:cNvPicPr>
          <p:nvPr>
            <p:ph idx="1"/>
          </p:nvPr>
        </p:nvPicPr>
        <p:blipFill rotWithShape="1">
          <a:blip r:embed="rId2">
            <a:extLst>
              <a:ext uri="{28A0092B-C50C-407E-A947-70E740481C1C}">
                <a14:useLocalDpi xmlns:a14="http://schemas.microsoft.com/office/drawing/2010/main" val="0"/>
              </a:ext>
            </a:extLst>
          </a:blip>
          <a:srcRect b="39094"/>
          <a:stretch/>
        </p:blipFill>
        <p:spPr/>
      </p:pic>
    </p:spTree>
    <p:extLst>
      <p:ext uri="{BB962C8B-B14F-4D97-AF65-F5344CB8AC3E}">
        <p14:creationId xmlns:p14="http://schemas.microsoft.com/office/powerpoint/2010/main" val="4152205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ARCHITECTURAL VIEWS</a:t>
            </a:r>
            <a:br>
              <a:rPr lang="en-US" dirty="0"/>
            </a:br>
            <a:r>
              <a:rPr lang="en-US" dirty="0"/>
              <a:t>CONTINUED</a:t>
            </a:r>
          </a:p>
        </p:txBody>
      </p:sp>
      <p:pic>
        <p:nvPicPr>
          <p:cNvPr id="4" name="Content Placeholder 3" descr="Architechtural Views.pdf"/>
          <p:cNvPicPr>
            <a:picLocks noGrp="1" noChangeAspect="1"/>
          </p:cNvPicPr>
          <p:nvPr>
            <p:ph idx="1"/>
          </p:nvPr>
        </p:nvPicPr>
        <p:blipFill rotWithShape="1">
          <a:blip r:embed="rId2">
            <a:extLst>
              <a:ext uri="{28A0092B-C50C-407E-A947-70E740481C1C}">
                <a14:useLocalDpi xmlns:a14="http://schemas.microsoft.com/office/drawing/2010/main" val="0"/>
              </a:ext>
            </a:extLst>
          </a:blip>
          <a:srcRect r="2952" b="39094"/>
          <a:stretch/>
        </p:blipFill>
        <p:spPr/>
      </p:pic>
    </p:spTree>
    <p:extLst>
      <p:ext uri="{BB962C8B-B14F-4D97-AF65-F5344CB8AC3E}">
        <p14:creationId xmlns:p14="http://schemas.microsoft.com/office/powerpoint/2010/main" val="25843117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a:xfrm>
            <a:off x="779463" y="1828800"/>
            <a:ext cx="4328759" cy="4297363"/>
          </a:xfrm>
        </p:spPr>
        <p:txBody>
          <a:bodyPr>
            <a:normAutofit lnSpcReduction="10000"/>
          </a:bodyPr>
          <a:lstStyle/>
          <a:p>
            <a:pPr algn="just"/>
            <a:r>
              <a:rPr lang="en-US" sz="2800" dirty="0" smtClean="0"/>
              <a:t>Hangman </a:t>
            </a:r>
            <a:r>
              <a:rPr lang="en-US" sz="2800" dirty="0"/>
              <a:t>Project is a computer-based version of the classic paper and pencil guessing game for two or more players (Wikipedia). The Players compete against the computer to guess a word the software program has selected at random</a:t>
            </a:r>
            <a:r>
              <a:rPr lang="en-US" sz="2800" dirty="0" smtClean="0"/>
              <a:t>.</a:t>
            </a:r>
          </a:p>
          <a:p>
            <a:endParaRPr lang="en-US" dirty="0"/>
          </a:p>
          <a:p>
            <a:pPr marL="0" indent="0">
              <a:buNone/>
            </a:pPr>
            <a:endParaRPr lang="en-US" dirty="0"/>
          </a:p>
        </p:txBody>
      </p:sp>
      <p:pic>
        <p:nvPicPr>
          <p:cNvPr id="4" name="Picture 3" descr="Hangman_Class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099" y="2026355"/>
            <a:ext cx="2713567" cy="3613979"/>
          </a:xfrm>
          <a:prstGeom prst="rect">
            <a:avLst/>
          </a:prstGeom>
        </p:spPr>
      </p:pic>
    </p:spTree>
    <p:extLst>
      <p:ext uri="{BB962C8B-B14F-4D97-AF65-F5344CB8AC3E}">
        <p14:creationId xmlns:p14="http://schemas.microsoft.com/office/powerpoint/2010/main" val="18557075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ARCHITECTURAL VIEWS</a:t>
            </a:r>
            <a:br>
              <a:rPr lang="en-US" dirty="0"/>
            </a:br>
            <a:r>
              <a:rPr lang="en-US" dirty="0"/>
              <a:t>CONTINUED</a:t>
            </a:r>
          </a:p>
        </p:txBody>
      </p:sp>
      <p:pic>
        <p:nvPicPr>
          <p:cNvPr id="4" name="Content Placeholder 3" descr="Architechtural Views.pdf"/>
          <p:cNvPicPr>
            <a:picLocks noGrp="1" noChangeAspect="1"/>
          </p:cNvPicPr>
          <p:nvPr>
            <p:ph idx="1"/>
          </p:nvPr>
        </p:nvPicPr>
        <p:blipFill rotWithShape="1">
          <a:blip r:embed="rId2">
            <a:extLst>
              <a:ext uri="{28A0092B-C50C-407E-A947-70E740481C1C}">
                <a14:useLocalDpi xmlns:a14="http://schemas.microsoft.com/office/drawing/2010/main" val="0"/>
              </a:ext>
            </a:extLst>
          </a:blip>
          <a:srcRect r="10545" b="39094"/>
          <a:stretch/>
        </p:blipFill>
        <p:spPr/>
      </p:pic>
    </p:spTree>
    <p:extLst>
      <p:ext uri="{BB962C8B-B14F-4D97-AF65-F5344CB8AC3E}">
        <p14:creationId xmlns:p14="http://schemas.microsoft.com/office/powerpoint/2010/main" val="27296372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ARCHITECTURAL VIEWS</a:t>
            </a:r>
            <a:br>
              <a:rPr lang="en-US" dirty="0"/>
            </a:br>
            <a:r>
              <a:rPr lang="en-US" dirty="0"/>
              <a:t>CONTINUED</a:t>
            </a:r>
          </a:p>
        </p:txBody>
      </p:sp>
      <p:pic>
        <p:nvPicPr>
          <p:cNvPr id="4" name="Content Placeholder 3" descr="Architechtural Views.pdf"/>
          <p:cNvPicPr>
            <a:picLocks noGrp="1" noChangeAspect="1"/>
          </p:cNvPicPr>
          <p:nvPr>
            <p:ph idx="1"/>
          </p:nvPr>
        </p:nvPicPr>
        <p:blipFill rotWithShape="1">
          <a:blip r:embed="rId2">
            <a:extLst>
              <a:ext uri="{28A0092B-C50C-407E-A947-70E740481C1C}">
                <a14:useLocalDpi xmlns:a14="http://schemas.microsoft.com/office/drawing/2010/main" val="0"/>
              </a:ext>
            </a:extLst>
          </a:blip>
          <a:srcRect t="8189" r="-2216" b="35893"/>
          <a:stretch/>
        </p:blipFill>
        <p:spPr/>
      </p:pic>
    </p:spTree>
    <p:extLst>
      <p:ext uri="{BB962C8B-B14F-4D97-AF65-F5344CB8AC3E}">
        <p14:creationId xmlns:p14="http://schemas.microsoft.com/office/powerpoint/2010/main" val="40277160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ARCHITECTURAL VIEWS</a:t>
            </a:r>
            <a:br>
              <a:rPr lang="en-US" dirty="0"/>
            </a:br>
            <a:r>
              <a:rPr lang="en-US" dirty="0"/>
              <a:t>CONTINUED</a:t>
            </a:r>
          </a:p>
        </p:txBody>
      </p:sp>
      <p:pic>
        <p:nvPicPr>
          <p:cNvPr id="4" name="Content Placeholder 3" descr="Architechtural Views.pdf"/>
          <p:cNvPicPr>
            <a:picLocks noGrp="1" noChangeAspect="1"/>
          </p:cNvPicPr>
          <p:nvPr>
            <p:ph idx="1"/>
          </p:nvPr>
        </p:nvPicPr>
        <p:blipFill rotWithShape="1">
          <a:blip r:embed="rId2">
            <a:extLst>
              <a:ext uri="{28A0092B-C50C-407E-A947-70E740481C1C}">
                <a14:useLocalDpi xmlns:a14="http://schemas.microsoft.com/office/drawing/2010/main" val="0"/>
              </a:ext>
            </a:extLst>
          </a:blip>
          <a:srcRect t="6405" b="36590"/>
          <a:stretch/>
        </p:blipFill>
        <p:spPr/>
      </p:pic>
    </p:spTree>
    <p:extLst>
      <p:ext uri="{BB962C8B-B14F-4D97-AF65-F5344CB8AC3E}">
        <p14:creationId xmlns:p14="http://schemas.microsoft.com/office/powerpoint/2010/main" val="36491410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544" y="1339623"/>
            <a:ext cx="7236912" cy="5518377"/>
          </a:xfrm>
          <a:prstGeom prst="rect">
            <a:avLst/>
          </a:prstGeom>
        </p:spPr>
      </p:pic>
      <p:sp>
        <p:nvSpPr>
          <p:cNvPr id="5" name="Title 4"/>
          <p:cNvSpPr>
            <a:spLocks noGrp="1"/>
          </p:cNvSpPr>
          <p:nvPr>
            <p:ph type="title"/>
          </p:nvPr>
        </p:nvSpPr>
        <p:spPr/>
        <p:txBody>
          <a:bodyPr/>
          <a:lstStyle/>
          <a:p>
            <a:r>
              <a:rPr lang="en-IN" dirty="0" smtClean="0"/>
              <a:t>Class Diagram</a:t>
            </a:r>
            <a:endParaRPr lang="en-IN" dirty="0"/>
          </a:p>
        </p:txBody>
      </p:sp>
    </p:spTree>
    <p:extLst>
      <p:ext uri="{BB962C8B-B14F-4D97-AF65-F5344CB8AC3E}">
        <p14:creationId xmlns:p14="http://schemas.microsoft.com/office/powerpoint/2010/main" val="286052053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66B6F-1A6E-4C7E-AE8F-6B1BB0A00CE0}"/>
              </a:ext>
            </a:extLst>
          </p:cNvPr>
          <p:cNvSpPr>
            <a:spLocks noGrp="1"/>
          </p:cNvSpPr>
          <p:nvPr>
            <p:ph type="ctrTitle"/>
          </p:nvPr>
        </p:nvSpPr>
        <p:spPr/>
        <p:txBody>
          <a:bodyPr/>
          <a:lstStyle/>
          <a:p>
            <a:r>
              <a:rPr lang="en-US" b="1" dirty="0"/>
              <a:t>Architectural Design Decisions Register</a:t>
            </a:r>
            <a:r>
              <a:rPr lang="en-US" dirty="0"/>
              <a:t> </a:t>
            </a:r>
          </a:p>
        </p:txBody>
      </p:sp>
      <p:sp>
        <p:nvSpPr>
          <p:cNvPr id="3" name="Subtitle 2">
            <a:extLst>
              <a:ext uri="{FF2B5EF4-FFF2-40B4-BE49-F238E27FC236}">
                <a16:creationId xmlns:a16="http://schemas.microsoft.com/office/drawing/2014/main" xmlns="" id="{D613DD49-27E6-41E1-9090-F58BF23E6BB4}"/>
              </a:ext>
            </a:extLst>
          </p:cNvPr>
          <p:cNvSpPr>
            <a:spLocks noGrp="1"/>
          </p:cNvSpPr>
          <p:nvPr>
            <p:ph type="subTitle" idx="1"/>
          </p:nvPr>
        </p:nvSpPr>
        <p:spPr>
          <a:xfrm>
            <a:off x="1143000" y="3602038"/>
            <a:ext cx="6892787" cy="1655762"/>
          </a:xfrm>
        </p:spPr>
        <p:txBody>
          <a:bodyPr/>
          <a:lstStyle/>
          <a:p>
            <a:r>
              <a:rPr lang="en-US" dirty="0"/>
              <a:t>Register Decisions</a:t>
            </a:r>
          </a:p>
        </p:txBody>
      </p:sp>
    </p:spTree>
    <p:extLst>
      <p:ext uri="{BB962C8B-B14F-4D97-AF65-F5344CB8AC3E}">
        <p14:creationId xmlns:p14="http://schemas.microsoft.com/office/powerpoint/2010/main" val="12769197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518F147-1418-4534-B851-3D6922CFB4D2}"/>
              </a:ext>
            </a:extLst>
          </p:cNvPr>
          <p:cNvSpPr/>
          <p:nvPr/>
        </p:nvSpPr>
        <p:spPr>
          <a:xfrm>
            <a:off x="2286000" y="332476"/>
            <a:ext cx="6320045" cy="6412063"/>
          </a:xfrm>
          <a:prstGeom prst="rect">
            <a:avLst/>
          </a:prstGeom>
        </p:spPr>
        <p:txBody>
          <a:bodyPr wrap="square">
            <a:spAutoFit/>
          </a:bodyPr>
          <a:lstStyle/>
          <a:p>
            <a:pPr>
              <a:lnSpc>
                <a:spcPct val="107000"/>
              </a:lnSpc>
            </a:pPr>
            <a:r>
              <a:rPr lang="en-US" sz="2400" b="1" dirty="0">
                <a:latin typeface="CIDFont+F9"/>
                <a:ea typeface="Calibri" panose="020F0502020204030204" pitchFamily="34" charset="0"/>
                <a:cs typeface="CIDFont+F9"/>
              </a:rPr>
              <a:t>Framework</a:t>
            </a:r>
            <a:r>
              <a:rPr lang="en-US" sz="2400" b="1" dirty="0" smtClean="0">
                <a:effectLst/>
                <a:latin typeface="CIDFont+F9"/>
                <a:ea typeface="Calibri" panose="020F0502020204030204" pitchFamily="34" charset="0"/>
                <a:cs typeface="CIDFont+F9"/>
              </a:rPr>
              <a:t>: Spring </a:t>
            </a:r>
            <a:r>
              <a:rPr lang="en-US" sz="2400" b="1" dirty="0">
                <a:effectLst/>
                <a:latin typeface="CIDFont+F9"/>
                <a:ea typeface="Calibri" panose="020F0502020204030204" pitchFamily="34" charset="0"/>
                <a:cs typeface="CIDFont+F9"/>
              </a:rPr>
              <a:t>MVC Framework is used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Decision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9"/>
                <a:ea typeface="Calibri" panose="020F0502020204030204" pitchFamily="34" charset="0"/>
                <a:cs typeface="CIDFont+F9"/>
              </a:rPr>
              <a:t>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Use Spring MVC framework.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Accepted.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Context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	Spring MVC</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helps in building flexible and loosely 	coupled web</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 	applications</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 Model-view-	controller design pattern</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helps in 	</a:t>
            </a:r>
            <a:r>
              <a:rPr lang="en-US"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separating</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business logic, presentation logic, 	and navigation 	logic. Models are responsible for 	encapsulating </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 application</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Consequences</a:t>
            </a:r>
            <a:r>
              <a:rPr lang="en-US" sz="2400" dirty="0">
                <a:effectLst/>
                <a:latin typeface="CIDFont+F9"/>
                <a:ea typeface="Calibri" panose="020F0502020204030204" pitchFamily="34" charset="0"/>
                <a:cs typeface="CIDFont+F9"/>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We will be clear separation between three </a:t>
            </a:r>
            <a:r>
              <a:rPr lang="en-US"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layers, and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hence 	modification in each layer will 	not affect the other layer. Spring 	offers better integration with view technologies other than JSP 	(HTML/Velocity / XSLT / </a:t>
            </a:r>
            <a:r>
              <a:rPr lang="en-US"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Free Marker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XL etc.)</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80628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7869554-BE1B-4039-BA60-E99E8EB4E5BD}"/>
              </a:ext>
            </a:extLst>
          </p:cNvPr>
          <p:cNvSpPr/>
          <p:nvPr/>
        </p:nvSpPr>
        <p:spPr>
          <a:xfrm>
            <a:off x="2286000" y="772344"/>
            <a:ext cx="5712515" cy="5226508"/>
          </a:xfrm>
          <a:prstGeom prst="rect">
            <a:avLst/>
          </a:prstGeom>
        </p:spPr>
        <p:txBody>
          <a:bodyPr wrap="square">
            <a:spAutoFit/>
          </a:bodyPr>
          <a:lstStyle/>
          <a:p>
            <a:pPr>
              <a:lnSpc>
                <a:spcPct val="107000"/>
              </a:lnSpc>
            </a:pPr>
            <a:r>
              <a:rPr lang="en-US" sz="2400" b="1" dirty="0">
                <a:effectLst/>
                <a:latin typeface="CIDFont+F9"/>
                <a:ea typeface="Calibri" panose="020F0502020204030204" pitchFamily="34" charset="0"/>
                <a:cs typeface="CIDFont+F9"/>
              </a:rPr>
              <a:t>Technology</a:t>
            </a:r>
            <a:r>
              <a:rPr lang="en-US" sz="2400" b="1" dirty="0" smtClean="0">
                <a:effectLst/>
                <a:latin typeface="CIDFont+F9"/>
                <a:ea typeface="Calibri" panose="020F0502020204030204" pitchFamily="34" charset="0"/>
                <a:cs typeface="CIDFont+F9"/>
              </a:rPr>
              <a:t>: Java </a:t>
            </a:r>
            <a:r>
              <a:rPr lang="en-US" sz="2400" b="1" dirty="0">
                <a:effectLst/>
                <a:latin typeface="CIDFont+F9"/>
                <a:ea typeface="Calibri" panose="020F0502020204030204" pitchFamily="34" charset="0"/>
                <a:cs typeface="CIDFont+F9"/>
              </a:rPr>
              <a:t>Technology is used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Decision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9"/>
                <a:ea typeface="Calibri" panose="020F0502020204030204" pitchFamily="34" charset="0"/>
                <a:cs typeface="CIDFont+F9"/>
              </a:rPr>
              <a:t>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Use Java Technology for coding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Context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	</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Java</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is object-oriented. This allows to create reusable code. Java is platform-independent. It is easy to write, compile and debug</a:t>
            </a: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400" b="1" dirty="0">
                <a:effectLst/>
                <a:latin typeface="CIDFont+F9"/>
                <a:ea typeface="Calibri" panose="020F0502020204030204" pitchFamily="34" charset="0"/>
                <a:cs typeface="CIDFont+F9"/>
              </a:rPr>
              <a:t>Consequences</a:t>
            </a:r>
            <a:r>
              <a:rPr lang="en-US" sz="2400" dirty="0">
                <a:effectLst/>
                <a:latin typeface="CIDFont+F9"/>
                <a:ea typeface="Calibri" panose="020F0502020204030204" pitchFamily="34" charset="0"/>
                <a:cs typeface="CIDFont+F9"/>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1. Java has powerful development tools like Eclipse SDK and NetBeans which have debugging capability and offer integrated development environment.</a:t>
            </a:r>
          </a:p>
          <a:p>
            <a:pPr marL="457200" marR="0">
              <a:lnSpc>
                <a:spcPct val="107000"/>
              </a:lnSpc>
              <a:spcBef>
                <a:spcPts val="0"/>
              </a:spcBef>
              <a:spcAft>
                <a:spcPts val="0"/>
              </a:spcAft>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2.It has no control over garbage collection.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6787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ABC1712-3C2A-48C2-839E-F72629DCA269}"/>
              </a:ext>
            </a:extLst>
          </p:cNvPr>
          <p:cNvSpPr/>
          <p:nvPr/>
        </p:nvSpPr>
        <p:spPr>
          <a:xfrm>
            <a:off x="2286000" y="475981"/>
            <a:ext cx="5708788" cy="6214470"/>
          </a:xfrm>
          <a:prstGeom prst="rect">
            <a:avLst/>
          </a:prstGeom>
        </p:spPr>
        <p:txBody>
          <a:bodyPr wrap="square">
            <a:spAutoFit/>
          </a:bodyPr>
          <a:lstStyle/>
          <a:p>
            <a:pPr>
              <a:lnSpc>
                <a:spcPct val="107000"/>
              </a:lnSpc>
            </a:pPr>
            <a:r>
              <a:rPr lang="en-US" sz="2400" b="1" dirty="0">
                <a:effectLst/>
                <a:latin typeface="CIDFont+F9"/>
                <a:ea typeface="Calibri" panose="020F0502020204030204" pitchFamily="34" charset="0"/>
                <a:cs typeface="CIDFont+F9"/>
              </a:rPr>
              <a:t>Source Control Repository</a:t>
            </a:r>
            <a:r>
              <a:rPr lang="en-US" sz="2400" b="1" dirty="0" smtClean="0">
                <a:effectLst/>
                <a:latin typeface="CIDFont+F9"/>
                <a:ea typeface="Calibri" panose="020F0502020204030204" pitchFamily="34" charset="0"/>
                <a:cs typeface="CIDFont+F9"/>
              </a:rPr>
              <a:t>: </a:t>
            </a:r>
            <a:r>
              <a:rPr lang="en-US" sz="2400" b="1" dirty="0" err="1" smtClean="0">
                <a:effectLst/>
                <a:latin typeface="CIDFont+F9"/>
                <a:ea typeface="Calibri" panose="020F0502020204030204" pitchFamily="34" charset="0"/>
                <a:cs typeface="CIDFont+F9"/>
              </a:rPr>
              <a:t>Git</a:t>
            </a:r>
            <a:r>
              <a:rPr lang="en-US" sz="2400" b="1" dirty="0" smtClean="0">
                <a:effectLst/>
                <a:latin typeface="CIDFont+F9"/>
                <a:ea typeface="Calibri" panose="020F0502020204030204" pitchFamily="34" charset="0"/>
                <a:cs typeface="CIDFont+F9"/>
              </a:rPr>
              <a:t> </a:t>
            </a:r>
            <a:r>
              <a:rPr lang="en-US" sz="2400" b="1" dirty="0">
                <a:effectLst/>
                <a:latin typeface="CIDFont+F9"/>
                <a:ea typeface="Calibri" panose="020F0502020204030204" pitchFamily="34" charset="0"/>
                <a:cs typeface="CIDFont+F9"/>
              </a:rPr>
              <a:t>Repository is used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Decision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9"/>
                <a:ea typeface="Calibri" panose="020F0502020204030204" pitchFamily="34" charset="0"/>
                <a:cs typeface="CIDFont+F9"/>
              </a:rPr>
              <a:t>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Use Git Repository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Context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One of the biggest </a:t>
            </a:r>
            <a:r>
              <a:rPr lang="en-US" b="1" dirty="0">
                <a:latin typeface="Calibri" panose="020F0502020204030204" pitchFamily="34" charset="0"/>
                <a:ea typeface="Calibri" panose="020F0502020204030204" pitchFamily="34" charset="0"/>
                <a:cs typeface="Times New Roman" panose="02020603050405020304" pitchFamily="18" charset="0"/>
              </a:rPr>
              <a:t>advantages</a:t>
            </a:r>
            <a:r>
              <a:rPr lang="en-US" dirty="0">
                <a:latin typeface="Calibri" panose="020F0502020204030204" pitchFamily="34" charset="0"/>
                <a:ea typeface="Calibri" panose="020F0502020204030204" pitchFamily="34" charset="0"/>
                <a:cs typeface="Times New Roman" panose="02020603050405020304" pitchFamily="18" charset="0"/>
              </a:rPr>
              <a:t> of </a:t>
            </a:r>
            <a:r>
              <a:rPr lang="en-US" b="1" dirty="0">
                <a:latin typeface="Calibri" panose="020F0502020204030204" pitchFamily="34" charset="0"/>
                <a:ea typeface="Calibri" panose="020F0502020204030204" pitchFamily="34" charset="0"/>
                <a:cs typeface="Times New Roman" panose="02020603050405020304" pitchFamily="18" charset="0"/>
              </a:rPr>
              <a:t>Git</a:t>
            </a:r>
            <a:r>
              <a:rPr lang="en-US" dirty="0">
                <a:latin typeface="Calibri" panose="020F0502020204030204" pitchFamily="34" charset="0"/>
                <a:ea typeface="Calibri" panose="020F0502020204030204" pitchFamily="34" charset="0"/>
                <a:cs typeface="Times New Roman" panose="02020603050405020304" pitchFamily="18" charset="0"/>
              </a:rPr>
              <a:t> is its branching capabilities. Unlike centralized version control systems, </a:t>
            </a:r>
            <a:r>
              <a:rPr lang="en-US" b="1" dirty="0">
                <a:latin typeface="Calibri" panose="020F0502020204030204" pitchFamily="34" charset="0"/>
                <a:ea typeface="Calibri" panose="020F0502020204030204" pitchFamily="34" charset="0"/>
                <a:cs typeface="Times New Roman" panose="02020603050405020304" pitchFamily="18" charset="0"/>
              </a:rPr>
              <a:t>Git</a:t>
            </a:r>
            <a:r>
              <a:rPr lang="en-US" dirty="0">
                <a:latin typeface="Calibri" panose="020F0502020204030204" pitchFamily="34" charset="0"/>
                <a:ea typeface="Calibri" panose="020F0502020204030204" pitchFamily="34" charset="0"/>
                <a:cs typeface="Times New Roman" panose="02020603050405020304" pitchFamily="18" charset="0"/>
              </a:rPr>
              <a:t> branches are cheap and easy to merge. This facilitates the feature branch workflow popular with many </a:t>
            </a:r>
            <a:r>
              <a:rPr lang="en-US" b="1" dirty="0">
                <a:latin typeface="Calibri" panose="020F0502020204030204" pitchFamily="34" charset="0"/>
                <a:ea typeface="Calibri" panose="020F0502020204030204" pitchFamily="34" charset="0"/>
                <a:cs typeface="Times New Roman" panose="02020603050405020304" pitchFamily="18" charset="0"/>
              </a:rPr>
              <a:t>Git</a:t>
            </a:r>
            <a:r>
              <a:rPr lang="en-US" dirty="0">
                <a:latin typeface="Calibri" panose="020F0502020204030204" pitchFamily="34" charset="0"/>
                <a:ea typeface="Calibri" panose="020F0502020204030204" pitchFamily="34" charset="0"/>
                <a:cs typeface="Times New Roman" panose="02020603050405020304" pitchFamily="18" charset="0"/>
              </a:rPr>
              <a:t> users. Feature branches provide an isolated environment for every change to your codebase </a:t>
            </a:r>
          </a:p>
          <a:p>
            <a:pPr>
              <a:lnSpc>
                <a:spcPct val="107000"/>
              </a:lnSpc>
            </a:pPr>
            <a:r>
              <a:rPr lang="en-US" sz="2400" b="1" dirty="0">
                <a:effectLst/>
                <a:latin typeface="CIDFont+F9"/>
                <a:ea typeface="Calibri" panose="020F0502020204030204" pitchFamily="34" charset="0"/>
                <a:cs typeface="CIDFont+F9"/>
              </a:rPr>
              <a:t>Consequences</a:t>
            </a:r>
            <a:r>
              <a:rPr lang="en-US" sz="2400" dirty="0">
                <a:effectLst/>
                <a:latin typeface="CIDFont+F9"/>
                <a:ea typeface="Calibri" panose="020F0502020204030204" pitchFamily="34" charset="0"/>
                <a:cs typeface="CIDFont+F9"/>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9"/>
                <a:ea typeface="Calibri" panose="020F0502020204030204" pitchFamily="34" charset="0"/>
                <a:cs typeface="CIDFont+F9"/>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GIT</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requires technical excellence and it is slower on  windows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59112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F94CEB-B328-4545-99EE-B006D12D4AA9}"/>
              </a:ext>
            </a:extLst>
          </p:cNvPr>
          <p:cNvSpPr/>
          <p:nvPr/>
        </p:nvSpPr>
        <p:spPr>
          <a:xfrm>
            <a:off x="2285999" y="969931"/>
            <a:ext cx="6189594" cy="4831323"/>
          </a:xfrm>
          <a:prstGeom prst="rect">
            <a:avLst/>
          </a:prstGeom>
        </p:spPr>
        <p:txBody>
          <a:bodyPr wrap="square">
            <a:spAutoFit/>
          </a:bodyPr>
          <a:lstStyle/>
          <a:p>
            <a:pPr>
              <a:lnSpc>
                <a:spcPct val="107000"/>
              </a:lnSpc>
            </a:pPr>
            <a:r>
              <a:rPr lang="en-US" sz="2400" b="1" dirty="0">
                <a:effectLst/>
                <a:latin typeface="CIDFont+F9"/>
                <a:ea typeface="Calibri" panose="020F0502020204030204" pitchFamily="34" charset="0"/>
                <a:cs typeface="CIDFont+F9"/>
              </a:rPr>
              <a:t>Methodology</a:t>
            </a:r>
            <a:r>
              <a:rPr lang="en-US" sz="2400" b="1" dirty="0" smtClean="0">
                <a:effectLst/>
                <a:latin typeface="CIDFont+F9"/>
                <a:ea typeface="Calibri" panose="020F0502020204030204" pitchFamily="34" charset="0"/>
                <a:cs typeface="CIDFont+F9"/>
              </a:rPr>
              <a:t>: Agile </a:t>
            </a:r>
            <a:r>
              <a:rPr lang="en-US" sz="2400" b="1" dirty="0">
                <a:effectLst/>
                <a:latin typeface="CIDFont+F9"/>
                <a:ea typeface="Calibri" panose="020F0502020204030204" pitchFamily="34" charset="0"/>
                <a:cs typeface="CIDFont+F9"/>
              </a:rPr>
              <a:t>Methodology is used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Decision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9"/>
                <a:ea typeface="Calibri" panose="020F0502020204030204" pitchFamily="34" charset="0"/>
                <a:cs typeface="CIDFont+F9"/>
              </a:rPr>
              <a:t>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Use Agile Methodology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Context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Since our project is a small project and Agile works best for small and medium sized projects</a:t>
            </a:r>
            <a:r>
              <a:rPr lang="en-US"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 and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we don’t need much documentation for this project ,new features are delivered more quickly and frequently.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Consequences</a:t>
            </a:r>
            <a:r>
              <a:rPr lang="en-US" sz="2400" dirty="0">
                <a:effectLst/>
                <a:latin typeface="CIDFont+F9"/>
                <a:ea typeface="Calibri" panose="020F0502020204030204" pitchFamily="34" charset="0"/>
                <a:cs typeface="CIDFont+F9"/>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        Since there is no documentation ,project easily fall off </a:t>
            </a:r>
            <a:r>
              <a:rPr lang="en-US"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track, and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more </a:t>
            </a:r>
            <a:r>
              <a:rPr lang="en-US"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commitment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is required by each team member.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5180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1890368-EA17-49F7-8A79-F3C9413FE314}"/>
              </a:ext>
            </a:extLst>
          </p:cNvPr>
          <p:cNvSpPr/>
          <p:nvPr/>
        </p:nvSpPr>
        <p:spPr>
          <a:xfrm>
            <a:off x="1425222" y="731383"/>
            <a:ext cx="6178412" cy="4138671"/>
          </a:xfrm>
          <a:prstGeom prst="rect">
            <a:avLst/>
          </a:prstGeom>
        </p:spPr>
        <p:txBody>
          <a:bodyPr wrap="square">
            <a:spAutoFit/>
          </a:bodyPr>
          <a:lstStyle/>
          <a:p>
            <a:pPr>
              <a:lnSpc>
                <a:spcPct val="107000"/>
              </a:lnSpc>
            </a:pPr>
            <a:r>
              <a:rPr lang="en-US" sz="2400" b="1" dirty="0">
                <a:effectLst/>
                <a:latin typeface="CIDFont+F9"/>
                <a:ea typeface="Calibri" panose="020F0502020204030204" pitchFamily="34" charset="0"/>
                <a:cs typeface="CIDFont+F9"/>
              </a:rPr>
              <a:t>Security Management</a:t>
            </a:r>
            <a:r>
              <a:rPr lang="en-US" sz="2400" b="1" dirty="0" smtClean="0">
                <a:effectLst/>
                <a:latin typeface="CIDFont+F9"/>
                <a:ea typeface="Calibri" panose="020F0502020204030204" pitchFamily="34" charset="0"/>
                <a:cs typeface="CIDFont+F9"/>
              </a:rPr>
              <a:t>: Spring </a:t>
            </a:r>
            <a:r>
              <a:rPr lang="en-US" sz="2400" b="1" dirty="0">
                <a:effectLst/>
                <a:latin typeface="CIDFont+F9"/>
                <a:ea typeface="Calibri" panose="020F0502020204030204" pitchFamily="34" charset="0"/>
                <a:cs typeface="CIDFont+F9"/>
              </a:rPr>
              <a:t>Security is used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Decision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9"/>
                <a:ea typeface="Calibri" panose="020F0502020204030204" pitchFamily="34" charset="0"/>
                <a:cs typeface="CIDFont+F9"/>
              </a:rPr>
              <a:t>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Use Spring Security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sz="2400" b="1" dirty="0">
                <a:effectLst/>
                <a:latin typeface="CIDFont+F9"/>
                <a:ea typeface="Calibri" panose="020F0502020204030204" pitchFamily="34" charset="0"/>
                <a:cs typeface="CIDFont+F9"/>
              </a:rPr>
              <a:t>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Proposed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4"/>
                <a:ea typeface="Calibri" panose="020F0502020204030204" pitchFamily="34" charset="0"/>
                <a:cs typeface="CIDFont+F4"/>
              </a:rPr>
              <a:t> </a:t>
            </a:r>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Context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It supports java and it can be integrated with spring </a:t>
            </a:r>
            <a:r>
              <a:rPr lang="en-US"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MVC. It </a:t>
            </a:r>
            <a:r>
              <a:rPr lang="en-US" dirty="0">
                <a:solidFill>
                  <a:srgbClr val="222222"/>
                </a:solidFill>
                <a:latin typeface="Arial" panose="020B0604020202020204" pitchFamily="34" charset="0"/>
                <a:ea typeface="Calibri" panose="020F0502020204030204" pitchFamily="34" charset="0"/>
                <a:cs typeface="Times New Roman" panose="02020603050405020304" pitchFamily="18" charset="0"/>
              </a:rPr>
              <a:t>supports authentication and authorization.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b="1" dirty="0">
                <a:effectLst/>
                <a:latin typeface="CIDFont+F9"/>
                <a:ea typeface="Calibri" panose="020F0502020204030204" pitchFamily="34" charset="0"/>
                <a:cs typeface="CIDFont+F9"/>
              </a:rPr>
              <a:t>Consequences</a:t>
            </a:r>
            <a:r>
              <a:rPr lang="en-US" sz="2400" dirty="0">
                <a:effectLst/>
                <a:latin typeface="CIDFont+F9"/>
                <a:ea typeface="Calibri" panose="020F0502020204030204" pitchFamily="34" charset="0"/>
                <a:cs typeface="CIDFont+F9"/>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CIDFont+F9"/>
                <a:ea typeface="Calibri" panose="020F0502020204030204" pitchFamily="34" charset="0"/>
                <a:cs typeface="CIDFont+F9"/>
              </a:rPr>
              <a:t>	</a:t>
            </a:r>
            <a:r>
              <a:rPr lang="en-US" dirty="0">
                <a:solidFill>
                  <a:srgbClr val="222222"/>
                </a:solidFill>
                <a:latin typeface="Arial" panose="020B0604020202020204" pitchFamily="34" charset="0"/>
                <a:cs typeface="Times New Roman" panose="02020603050405020304" pitchFamily="18" charset="0"/>
              </a:rPr>
              <a:t>It involves lots of XML configuration.</a:t>
            </a:r>
          </a:p>
        </p:txBody>
      </p:sp>
    </p:spTree>
    <p:extLst>
      <p:ext uri="{BB962C8B-B14F-4D97-AF65-F5344CB8AC3E}">
        <p14:creationId xmlns:p14="http://schemas.microsoft.com/office/powerpoint/2010/main" val="10000930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 Description</a:t>
            </a:r>
            <a:r>
              <a:rPr lang="en-US" dirty="0" smtClean="0">
                <a:effectLst/>
              </a:rPr>
              <a:t> </a:t>
            </a:r>
            <a:endParaRPr lang="en-US" dirty="0"/>
          </a:p>
        </p:txBody>
      </p:sp>
      <p:sp>
        <p:nvSpPr>
          <p:cNvPr id="3" name="Content Placeholder 2"/>
          <p:cNvSpPr>
            <a:spLocks noGrp="1"/>
          </p:cNvSpPr>
          <p:nvPr>
            <p:ph idx="1"/>
          </p:nvPr>
        </p:nvSpPr>
        <p:spPr>
          <a:xfrm>
            <a:off x="779463" y="1828801"/>
            <a:ext cx="3665537" cy="4089400"/>
          </a:xfrm>
        </p:spPr>
        <p:txBody>
          <a:bodyPr/>
          <a:lstStyle/>
          <a:p>
            <a:pPr algn="just"/>
            <a:r>
              <a:rPr lang="en-US" dirty="0"/>
              <a:t>Product Outlook: The advantage of this online program is that it allows someone to play the game in single mode or in groups against the computer.</a:t>
            </a:r>
          </a:p>
          <a:p>
            <a:endParaRPr lang="en-US" dirty="0"/>
          </a:p>
        </p:txBody>
      </p:sp>
      <p:pic>
        <p:nvPicPr>
          <p:cNvPr id="6" name="Picture 5" descr="j030888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778" y="1956928"/>
            <a:ext cx="3657600" cy="2407920"/>
          </a:xfrm>
          <a:prstGeom prst="rect">
            <a:avLst/>
          </a:prstGeom>
        </p:spPr>
      </p:pic>
    </p:spTree>
    <p:extLst>
      <p:ext uri="{BB962C8B-B14F-4D97-AF65-F5344CB8AC3E}">
        <p14:creationId xmlns:p14="http://schemas.microsoft.com/office/powerpoint/2010/main" val="22275159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237D999-66A0-42FD-AF36-48909B74423F}"/>
              </a:ext>
            </a:extLst>
          </p:cNvPr>
          <p:cNvSpPr/>
          <p:nvPr/>
        </p:nvSpPr>
        <p:spPr>
          <a:xfrm>
            <a:off x="1597317" y="746759"/>
            <a:ext cx="6700016" cy="4831682"/>
          </a:xfrm>
          <a:prstGeom prst="rect">
            <a:avLst/>
          </a:prstGeom>
        </p:spPr>
        <p:txBody>
          <a:bodyPr wrap="square">
            <a:spAutoFit/>
          </a:bodyPr>
          <a:lstStyle/>
          <a:p>
            <a:pPr>
              <a:lnSpc>
                <a:spcPct val="107000"/>
              </a:lnSpc>
            </a:pPr>
            <a:endParaRPr lang="en-US" sz="1600" b="1" dirty="0">
              <a:latin typeface="CIDFont+F9"/>
              <a:ea typeface="Calibri" panose="020F0502020204030204" pitchFamily="34" charset="0"/>
              <a:cs typeface="CIDFont+F9"/>
            </a:endParaRPr>
          </a:p>
          <a:p>
            <a:pPr>
              <a:lnSpc>
                <a:spcPct val="107000"/>
              </a:lnSpc>
            </a:pPr>
            <a:r>
              <a:rPr lang="en-US" sz="1600" b="1" dirty="0">
                <a:effectLst/>
                <a:latin typeface="CIDFont+F9"/>
                <a:ea typeface="Calibri" panose="020F0502020204030204" pitchFamily="34" charset="0"/>
                <a:cs typeface="CIDFont+F9"/>
              </a:rPr>
              <a:t>Front controller and MVC design patterns are used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effectLst/>
                <a:latin typeface="CIDFont+F9"/>
                <a:ea typeface="Calibri" panose="020F0502020204030204" pitchFamily="34" charset="0"/>
                <a:cs typeface="CIDFont+F9"/>
              </a:rPr>
              <a:t>Decision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effectLst/>
                <a:latin typeface="CIDFont+F9"/>
                <a:ea typeface="Calibri" panose="020F0502020204030204" pitchFamily="34" charset="0"/>
                <a:cs typeface="CIDFont+F9"/>
              </a:rPr>
              <a:t> 	</a:t>
            </a:r>
            <a:r>
              <a:rPr lang="en-US" sz="16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Use Spring Security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effectLst/>
                <a:latin typeface="CIDFont+F4"/>
                <a:ea typeface="Calibri" panose="020F0502020204030204" pitchFamily="34" charset="0"/>
                <a:cs typeface="CIDFont+F4"/>
              </a:rPr>
              <a:t> </a:t>
            </a:r>
            <a:r>
              <a:rPr lang="en-US" sz="1600" b="1" dirty="0">
                <a:effectLst/>
                <a:latin typeface="CIDFont+F9"/>
                <a:ea typeface="Calibri" panose="020F0502020204030204" pitchFamily="34" charset="0"/>
                <a:cs typeface="CIDFont+F9"/>
              </a:rPr>
              <a:t>Status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16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Proposed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effectLst/>
                <a:latin typeface="CIDFont+F4"/>
                <a:ea typeface="Calibri" panose="020F0502020204030204" pitchFamily="34" charset="0"/>
                <a:cs typeface="CIDFont+F4"/>
              </a:rPr>
              <a:t> </a:t>
            </a:r>
            <a:r>
              <a:rPr lang="en-US" sz="1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Context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Front controller design pattern-This design pattern enforces a single point of entry for all the incoming requests. All the requests are handled by a single piece of code which can then further delegate the responsibility of processing the request to further application objects.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MVC design pattern- This design pattern helps us develop loosely coupled application by segregating various concerns into different layers. MVC design pattern enforces the application to be divided into three layers, </a:t>
            </a:r>
            <a:r>
              <a:rPr lang="en-US" sz="1600" i="1" dirty="0">
                <a:effectLst/>
                <a:latin typeface="Arial" panose="020B0604020202020204" pitchFamily="34" charset="0"/>
                <a:ea typeface="Calibri" panose="020F0502020204030204" pitchFamily="34" charset="0"/>
                <a:cs typeface="Times New Roman" panose="02020603050405020304" pitchFamily="18" charset="0"/>
              </a:rPr>
              <a:t>Model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Arial" panose="020B0604020202020204" pitchFamily="34" charset="0"/>
                <a:ea typeface="Calibri" panose="020F0502020204030204" pitchFamily="34" charset="0"/>
                <a:cs typeface="Times New Roman" panose="02020603050405020304" pitchFamily="18" charset="0"/>
              </a:rPr>
              <a:t>View</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i="1" dirty="0">
                <a:effectLst/>
                <a:latin typeface="Arial" panose="020B0604020202020204" pitchFamily="34" charset="0"/>
                <a:ea typeface="Calibri" panose="020F0502020204030204" pitchFamily="34" charset="0"/>
                <a:cs typeface="Times New Roman" panose="02020603050405020304" pitchFamily="18" charset="0"/>
              </a:rPr>
              <a:t>Controller</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b="1" dirty="0">
                <a:effectLst/>
                <a:latin typeface="CIDFont+F9"/>
                <a:ea typeface="Calibri" panose="020F0502020204030204" pitchFamily="34" charset="0"/>
                <a:cs typeface="CIDFont+F9"/>
              </a:rPr>
              <a:t>Consequences</a:t>
            </a:r>
            <a:r>
              <a:rPr lang="en-US" sz="1600" dirty="0">
                <a:effectLst/>
                <a:latin typeface="CIDFont+F9"/>
                <a:ea typeface="Calibri" panose="020F0502020204030204" pitchFamily="34" charset="0"/>
                <a:cs typeface="CIDFont+F9"/>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effectLst/>
                <a:latin typeface="CIDFont+F9"/>
                <a:ea typeface="Calibri" panose="020F0502020204030204" pitchFamily="34" charset="0"/>
                <a:cs typeface="CIDFont+F9"/>
              </a:rPr>
              <a:t>	</a:t>
            </a:r>
            <a:r>
              <a:rPr lang="en-US" sz="1600" dirty="0">
                <a:solidFill>
                  <a:srgbClr val="333333"/>
                </a:solidFill>
                <a:latin typeface="Arial" panose="020B0604020202020204" pitchFamily="34" charset="0"/>
                <a:cs typeface="Times New Roman" panose="02020603050405020304" pitchFamily="18" charset="0"/>
              </a:rPr>
              <a:t>Increased complexity</a:t>
            </a:r>
          </a:p>
        </p:txBody>
      </p:sp>
    </p:spTree>
    <p:extLst>
      <p:ext uri="{BB962C8B-B14F-4D97-AF65-F5344CB8AC3E}">
        <p14:creationId xmlns:p14="http://schemas.microsoft.com/office/powerpoint/2010/main" val="21942699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Non-Functional Requirements:</a:t>
            </a:r>
            <a:endParaRPr lang="en-US" dirty="0"/>
          </a:p>
        </p:txBody>
      </p:sp>
      <p:sp>
        <p:nvSpPr>
          <p:cNvPr id="3" name="Content Placeholder 2"/>
          <p:cNvSpPr>
            <a:spLocks noGrp="1"/>
          </p:cNvSpPr>
          <p:nvPr>
            <p:ph idx="1"/>
          </p:nvPr>
        </p:nvSpPr>
        <p:spPr>
          <a:xfrm>
            <a:off x="567796" y="1603023"/>
            <a:ext cx="7320316" cy="5029200"/>
          </a:xfrm>
        </p:spPr>
        <p:txBody>
          <a:bodyPr>
            <a:noAutofit/>
          </a:bodyPr>
          <a:lstStyle/>
          <a:p>
            <a:pPr marL="0" lvl="0" indent="0">
              <a:lnSpc>
                <a:spcPct val="50000"/>
              </a:lnSpc>
              <a:buNone/>
            </a:pPr>
            <a:r>
              <a:rPr lang="en-US" sz="1400" dirty="0"/>
              <a:t>Operating Constraints:</a:t>
            </a:r>
          </a:p>
          <a:p>
            <a:pPr lvl="0">
              <a:lnSpc>
                <a:spcPct val="50000"/>
              </a:lnSpc>
            </a:pPr>
            <a:r>
              <a:rPr lang="en-US" sz="1400" dirty="0"/>
              <a:t>The program requires the JRE 1.4 with Swing.</a:t>
            </a:r>
          </a:p>
          <a:p>
            <a:pPr marL="0" lvl="0" indent="0">
              <a:lnSpc>
                <a:spcPct val="50000"/>
              </a:lnSpc>
              <a:buNone/>
            </a:pPr>
            <a:r>
              <a:rPr lang="en-US" sz="1400" dirty="0"/>
              <a:t>Documentation</a:t>
            </a:r>
          </a:p>
          <a:p>
            <a:pPr lvl="0">
              <a:lnSpc>
                <a:spcPct val="50000"/>
              </a:lnSpc>
            </a:pPr>
            <a:r>
              <a:rPr lang="en-US" sz="1400" dirty="0"/>
              <a:t>A short (&lt;200 words) message explaining how to use the Hangman project.</a:t>
            </a:r>
          </a:p>
          <a:p>
            <a:pPr marL="0" lvl="0" indent="0">
              <a:lnSpc>
                <a:spcPct val="50000"/>
              </a:lnSpc>
              <a:buNone/>
            </a:pPr>
            <a:r>
              <a:rPr lang="en-US" sz="1400" dirty="0"/>
              <a:t>Portability</a:t>
            </a:r>
          </a:p>
          <a:p>
            <a:pPr lvl="0">
              <a:lnSpc>
                <a:spcPct val="50000"/>
              </a:lnSpc>
            </a:pPr>
            <a:r>
              <a:rPr lang="en-US" sz="1400" dirty="0"/>
              <a:t>The program will run Windows/Mac Os</a:t>
            </a:r>
          </a:p>
          <a:p>
            <a:pPr marL="0" lvl="0" indent="0">
              <a:lnSpc>
                <a:spcPct val="50000"/>
              </a:lnSpc>
              <a:buNone/>
            </a:pPr>
            <a:r>
              <a:rPr lang="en-US" sz="1400" dirty="0"/>
              <a:t>Reliability</a:t>
            </a:r>
          </a:p>
          <a:p>
            <a:pPr lvl="0">
              <a:lnSpc>
                <a:spcPct val="50000"/>
              </a:lnSpc>
            </a:pPr>
            <a:r>
              <a:rPr lang="en-US" sz="1400" dirty="0"/>
              <a:t>Since the program is purely for recreation and user data involve only in creating account </a:t>
            </a:r>
            <a:r>
              <a:rPr lang="en-US" sz="1400" dirty="0" smtClean="0"/>
              <a:t>particularly </a:t>
            </a:r>
            <a:r>
              <a:rPr lang="en-US" sz="1400" dirty="0"/>
              <a:t>for this game, reliability is of low importance</a:t>
            </a:r>
            <a:r>
              <a:rPr lang="en-US" sz="1400" dirty="0" smtClean="0"/>
              <a:t>.</a:t>
            </a:r>
          </a:p>
          <a:p>
            <a:pPr marL="0" lvl="0" indent="0">
              <a:lnSpc>
                <a:spcPct val="50000"/>
              </a:lnSpc>
              <a:buNone/>
            </a:pPr>
            <a:r>
              <a:rPr lang="en-US" sz="1400" dirty="0"/>
              <a:t>Security</a:t>
            </a:r>
          </a:p>
          <a:p>
            <a:pPr lvl="0">
              <a:lnSpc>
                <a:spcPct val="50000"/>
              </a:lnSpc>
            </a:pPr>
            <a:r>
              <a:rPr lang="en-US" sz="1400" dirty="0"/>
              <a:t>Since user Login is provided for each user, Authentication with username and password will be established based on spring model.</a:t>
            </a:r>
          </a:p>
          <a:p>
            <a:pPr lvl="0">
              <a:lnSpc>
                <a:spcPct val="50000"/>
              </a:lnSpc>
            </a:pPr>
            <a:r>
              <a:rPr lang="en-US" sz="1400" dirty="0"/>
              <a:t>The application will not access any use or alter any system files on which it runs</a:t>
            </a:r>
            <a:endParaRPr lang="en-US" sz="1400" dirty="0"/>
          </a:p>
        </p:txBody>
      </p:sp>
    </p:spTree>
    <p:extLst>
      <p:ext uri="{BB962C8B-B14F-4D97-AF65-F5344CB8AC3E}">
        <p14:creationId xmlns:p14="http://schemas.microsoft.com/office/powerpoint/2010/main" val="104993925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Non-Functional Requirements:</a:t>
            </a:r>
            <a:endParaRPr lang="en-US" dirty="0"/>
          </a:p>
        </p:txBody>
      </p:sp>
      <p:sp>
        <p:nvSpPr>
          <p:cNvPr id="3" name="Content Placeholder 2"/>
          <p:cNvSpPr>
            <a:spLocks noGrp="1"/>
          </p:cNvSpPr>
          <p:nvPr>
            <p:ph idx="1"/>
          </p:nvPr>
        </p:nvSpPr>
        <p:spPr>
          <a:xfrm>
            <a:off x="567796" y="1603023"/>
            <a:ext cx="7320316" cy="5029200"/>
          </a:xfrm>
        </p:spPr>
        <p:txBody>
          <a:bodyPr>
            <a:noAutofit/>
          </a:bodyPr>
          <a:lstStyle/>
          <a:p>
            <a:pPr marL="0" lvl="0" indent="0">
              <a:lnSpc>
                <a:spcPct val="50000"/>
              </a:lnSpc>
              <a:buNone/>
            </a:pPr>
            <a:endParaRPr lang="en-US" sz="1400" dirty="0" smtClean="0"/>
          </a:p>
          <a:p>
            <a:pPr marL="0" lvl="0" indent="0">
              <a:lnSpc>
                <a:spcPct val="50000"/>
              </a:lnSpc>
              <a:buNone/>
            </a:pPr>
            <a:r>
              <a:rPr lang="en-US" sz="1400" dirty="0" smtClean="0"/>
              <a:t>Usability</a:t>
            </a:r>
            <a:endParaRPr lang="en-US" sz="1400" dirty="0"/>
          </a:p>
          <a:p>
            <a:pPr lvl="0">
              <a:lnSpc>
                <a:spcPct val="50000"/>
              </a:lnSpc>
            </a:pPr>
            <a:r>
              <a:rPr lang="en-US" sz="1400" dirty="0"/>
              <a:t>A new user should be able to pick the understanding of the game and play the game under ten minutes.</a:t>
            </a:r>
          </a:p>
          <a:p>
            <a:pPr lvl="0">
              <a:lnSpc>
                <a:spcPct val="50000"/>
              </a:lnSpc>
            </a:pPr>
            <a:r>
              <a:rPr lang="en-US" sz="1400" dirty="0"/>
              <a:t>A user who is familiar with classic Hangman game should be able to play the online game without any written documentation</a:t>
            </a:r>
          </a:p>
          <a:p>
            <a:pPr marL="0" lvl="0" indent="0">
              <a:lnSpc>
                <a:spcPct val="50000"/>
              </a:lnSpc>
              <a:buNone/>
            </a:pPr>
            <a:r>
              <a:rPr lang="en-US" sz="1400" dirty="0"/>
              <a:t>Deployment </a:t>
            </a:r>
          </a:p>
          <a:p>
            <a:pPr lvl="0">
              <a:lnSpc>
                <a:spcPct val="50000"/>
              </a:lnSpc>
            </a:pPr>
            <a:r>
              <a:rPr lang="en-US" sz="1400" dirty="0"/>
              <a:t>The project will be deployed on web server (tomcat) and the project will be executed on web browser when URL is typed in address bar.</a:t>
            </a:r>
          </a:p>
          <a:p>
            <a:pPr marL="0" lvl="0" indent="0">
              <a:lnSpc>
                <a:spcPct val="50000"/>
              </a:lnSpc>
              <a:buNone/>
            </a:pPr>
            <a:r>
              <a:rPr lang="en-US" sz="1400" dirty="0"/>
              <a:t>Performance</a:t>
            </a:r>
          </a:p>
          <a:p>
            <a:pPr lvl="0">
              <a:lnSpc>
                <a:spcPct val="50000"/>
              </a:lnSpc>
            </a:pPr>
            <a:r>
              <a:rPr lang="en-US" sz="1400" dirty="0"/>
              <a:t>Desired response time after the game URL as been typed in the browser: less than ten seconds.</a:t>
            </a:r>
          </a:p>
          <a:p>
            <a:pPr lvl="0">
              <a:lnSpc>
                <a:spcPct val="50000"/>
              </a:lnSpc>
            </a:pPr>
            <a:r>
              <a:rPr lang="en-US" sz="1400" dirty="0"/>
              <a:t>Desired response time (not critical): At the game start: less than five seconds</a:t>
            </a:r>
          </a:p>
          <a:p>
            <a:pPr lvl="0">
              <a:lnSpc>
                <a:spcPct val="50000"/>
              </a:lnSpc>
            </a:pPr>
            <a:r>
              <a:rPr lang="en-US" sz="1400" dirty="0"/>
              <a:t>After each turn: less than two seconds.</a:t>
            </a:r>
          </a:p>
          <a:p>
            <a:pPr marL="0" indent="0">
              <a:lnSpc>
                <a:spcPct val="50000"/>
              </a:lnSpc>
              <a:buNone/>
            </a:pPr>
            <a:endParaRPr lang="en-US" sz="1400" dirty="0"/>
          </a:p>
        </p:txBody>
      </p:sp>
    </p:spTree>
    <p:extLst>
      <p:ext uri="{BB962C8B-B14F-4D97-AF65-F5344CB8AC3E}">
        <p14:creationId xmlns:p14="http://schemas.microsoft.com/office/powerpoint/2010/main" val="250868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Non-Functional </a:t>
            </a:r>
            <a:r>
              <a:rPr lang="en-US" sz="3600" b="1" dirty="0" smtClean="0"/>
              <a:t>Requirements </a:t>
            </a:r>
            <a:r>
              <a:rPr lang="en-US" sz="3600" b="1" dirty="0"/>
              <a:t>- Database</a:t>
            </a:r>
            <a:r>
              <a:rPr lang="en-US" sz="3600" dirty="0"/>
              <a:t/>
            </a:r>
            <a:br>
              <a:rPr lang="en-US" sz="3600" dirty="0"/>
            </a:br>
            <a:endParaRPr lang="en-US" sz="36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Performance</a:t>
            </a:r>
          </a:p>
          <a:p>
            <a:pPr lvl="0"/>
            <a:r>
              <a:rPr lang="en-US" dirty="0"/>
              <a:t>After the mode (Single or Multi) is selected and start button is pressed, the hidden word should appear on screen in less than a second.</a:t>
            </a:r>
          </a:p>
          <a:p>
            <a:pPr marL="0" indent="0">
              <a:buNone/>
            </a:pPr>
            <a:r>
              <a:rPr lang="en-US" dirty="0"/>
              <a:t>Maintainability</a:t>
            </a:r>
          </a:p>
          <a:p>
            <a:pPr lvl="0"/>
            <a:r>
              <a:rPr lang="en-US" dirty="0"/>
              <a:t>It is desired that the game administrator be able to modify the words database using simple SQL queries.</a:t>
            </a:r>
          </a:p>
          <a:p>
            <a:pPr lvl="0"/>
            <a:r>
              <a:rPr lang="en-US" dirty="0"/>
              <a:t>Adding a new word to the word database should take less than ten minutes.</a:t>
            </a:r>
          </a:p>
          <a:p>
            <a:pPr lvl="0"/>
            <a:r>
              <a:rPr lang="en-US" dirty="0"/>
              <a:t>Word length will not be less than 5 and more than 20</a:t>
            </a:r>
          </a:p>
          <a:p>
            <a:endParaRPr lang="en-US" dirty="0"/>
          </a:p>
        </p:txBody>
      </p:sp>
    </p:spTree>
    <p:extLst>
      <p:ext uri="{BB962C8B-B14F-4D97-AF65-F5344CB8AC3E}">
        <p14:creationId xmlns:p14="http://schemas.microsoft.com/office/powerpoint/2010/main" val="26873930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Behavioral </a:t>
            </a:r>
            <a:r>
              <a:rPr lang="en-US" sz="3600" b="1" dirty="0" smtClean="0"/>
              <a:t>Requirements</a:t>
            </a:r>
            <a:r>
              <a:rPr lang="en-US" sz="3600" dirty="0"/>
              <a:t/>
            </a:r>
            <a:br>
              <a:rPr lang="en-US" sz="3600" dirty="0"/>
            </a:br>
            <a:r>
              <a:rPr lang="en-US" sz="3600" dirty="0" smtClean="0"/>
              <a:t> </a:t>
            </a:r>
            <a:r>
              <a:rPr lang="en-US" sz="3600" dirty="0"/>
              <a:t>UI </a:t>
            </a:r>
            <a:r>
              <a:rPr lang="en-US" sz="3600" dirty="0" smtClean="0"/>
              <a:t>Prototype</a:t>
            </a:r>
            <a:endParaRPr lang="en-US" sz="3600" dirty="0"/>
          </a:p>
        </p:txBody>
      </p:sp>
      <p:pic>
        <p:nvPicPr>
          <p:cNvPr id="4" name="Content Placeholder 3" descr="Untitled Document (7).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901" r="-9505" b="4053"/>
          <a:stretch/>
        </p:blipFill>
        <p:spPr/>
      </p:pic>
    </p:spTree>
    <p:extLst>
      <p:ext uri="{BB962C8B-B14F-4D97-AF65-F5344CB8AC3E}">
        <p14:creationId xmlns:p14="http://schemas.microsoft.com/office/powerpoint/2010/main" val="406520520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Appendices</a:t>
            </a:r>
            <a:r>
              <a:rPr lang="en-US" dirty="0"/>
              <a:t/>
            </a:r>
            <a:br>
              <a:rPr lang="en-US" dirty="0"/>
            </a:br>
            <a:endParaRPr lang="en-US" dirty="0"/>
          </a:p>
        </p:txBody>
      </p:sp>
      <p:sp>
        <p:nvSpPr>
          <p:cNvPr id="3" name="Content Placeholder 2"/>
          <p:cNvSpPr>
            <a:spLocks noGrp="1"/>
          </p:cNvSpPr>
          <p:nvPr>
            <p:ph idx="1"/>
          </p:nvPr>
        </p:nvSpPr>
        <p:spPr>
          <a:xfrm>
            <a:off x="652463" y="1814688"/>
            <a:ext cx="7583488" cy="4297363"/>
          </a:xfrm>
        </p:spPr>
        <p:txBody>
          <a:bodyPr>
            <a:normAutofit fontScale="25000" lnSpcReduction="20000"/>
          </a:bodyPr>
          <a:lstStyle/>
          <a:p>
            <a:pPr marL="0" lvl="0" indent="0">
              <a:lnSpc>
                <a:spcPct val="70000"/>
              </a:lnSpc>
              <a:buNone/>
            </a:pPr>
            <a:r>
              <a:rPr lang="en-US" sz="6400" dirty="0"/>
              <a:t>Glossary</a:t>
            </a:r>
          </a:p>
          <a:p>
            <a:pPr lvl="0">
              <a:lnSpc>
                <a:spcPct val="70000"/>
              </a:lnSpc>
            </a:pPr>
            <a:r>
              <a:rPr lang="en-US" sz="6400" dirty="0"/>
              <a:t>URL: Uniform Resource Locator – web address</a:t>
            </a:r>
          </a:p>
          <a:p>
            <a:pPr lvl="0">
              <a:lnSpc>
                <a:spcPct val="70000"/>
              </a:lnSpc>
            </a:pPr>
            <a:r>
              <a:rPr lang="en-US" sz="6400" dirty="0"/>
              <a:t>RAM: Random Access Memory</a:t>
            </a:r>
          </a:p>
          <a:p>
            <a:pPr lvl="0">
              <a:lnSpc>
                <a:spcPct val="70000"/>
              </a:lnSpc>
            </a:pPr>
            <a:r>
              <a:rPr lang="en-US" sz="6400" dirty="0"/>
              <a:t>JRE: Java Runtime Environment</a:t>
            </a:r>
          </a:p>
          <a:p>
            <a:pPr marL="0" lvl="0" indent="0">
              <a:lnSpc>
                <a:spcPct val="70000"/>
              </a:lnSpc>
              <a:buNone/>
            </a:pPr>
            <a:r>
              <a:rPr lang="en-US" sz="6400" dirty="0"/>
              <a:t>Error Handling</a:t>
            </a:r>
          </a:p>
          <a:p>
            <a:pPr lvl="0">
              <a:lnSpc>
                <a:spcPct val="70000"/>
              </a:lnSpc>
            </a:pPr>
            <a:r>
              <a:rPr lang="en-US" sz="6400" dirty="0"/>
              <a:t>Included in Functional Requirements.</a:t>
            </a:r>
          </a:p>
          <a:p>
            <a:pPr lvl="0">
              <a:lnSpc>
                <a:spcPct val="70000"/>
              </a:lnSpc>
            </a:pPr>
            <a:r>
              <a:rPr lang="en-US" sz="6400" dirty="0"/>
              <a:t>External Interfaces</a:t>
            </a:r>
          </a:p>
          <a:p>
            <a:pPr lvl="0">
              <a:lnSpc>
                <a:spcPct val="70000"/>
              </a:lnSpc>
            </a:pPr>
            <a:r>
              <a:rPr lang="en-US" sz="6400" dirty="0"/>
              <a:t>The web browser and Tomcat server communicates through standard internet socket communication.</a:t>
            </a:r>
          </a:p>
          <a:p>
            <a:pPr lvl="0">
              <a:lnSpc>
                <a:spcPct val="70000"/>
              </a:lnSpc>
            </a:pPr>
            <a:r>
              <a:rPr lang="en-US" sz="6400" dirty="0"/>
              <a:t>The Hangman Project pulls hidden words from Database running in backend.</a:t>
            </a:r>
          </a:p>
          <a:p>
            <a:pPr marL="0" lvl="0" indent="0">
              <a:lnSpc>
                <a:spcPct val="70000"/>
              </a:lnSpc>
              <a:buNone/>
            </a:pPr>
            <a:r>
              <a:rPr lang="en-US" sz="6400" dirty="0"/>
              <a:t>Engineering Analysis</a:t>
            </a:r>
          </a:p>
          <a:p>
            <a:pPr lvl="0">
              <a:lnSpc>
                <a:spcPct val="70000"/>
              </a:lnSpc>
            </a:pPr>
            <a:r>
              <a:rPr lang="en-US" sz="6400" dirty="0"/>
              <a:t>Platform (O/S and Language) –WINDOWS/MAC OS and Java 8 </a:t>
            </a:r>
          </a:p>
          <a:p>
            <a:pPr lvl="0">
              <a:lnSpc>
                <a:spcPct val="70000"/>
              </a:lnSpc>
            </a:pPr>
            <a:r>
              <a:rPr lang="en-US" sz="6400" dirty="0"/>
              <a:t>IDE- Eclipse</a:t>
            </a:r>
          </a:p>
          <a:p>
            <a:pPr lvl="0">
              <a:lnSpc>
                <a:spcPct val="70000"/>
              </a:lnSpc>
            </a:pPr>
            <a:r>
              <a:rPr lang="en-US" sz="6400" dirty="0"/>
              <a:t>Spring MVC Architecture </a:t>
            </a:r>
          </a:p>
          <a:p>
            <a:pPr>
              <a:lnSpc>
                <a:spcPct val="70000"/>
              </a:lnSpc>
            </a:pPr>
            <a:endParaRPr lang="en-US" dirty="0"/>
          </a:p>
        </p:txBody>
      </p:sp>
    </p:spTree>
    <p:extLst>
      <p:ext uri="{BB962C8B-B14F-4D97-AF65-F5344CB8AC3E}">
        <p14:creationId xmlns:p14="http://schemas.microsoft.com/office/powerpoint/2010/main" val="13445485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Product </a:t>
            </a:r>
            <a:r>
              <a:rPr lang="en-US" b="1" dirty="0" smtClean="0"/>
              <a:t>Features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Provide a Single User and Multiple User </a:t>
            </a:r>
            <a:r>
              <a:rPr lang="en-US" dirty="0" smtClean="0"/>
              <a:t>Modes.</a:t>
            </a:r>
            <a:endParaRPr lang="en-US" dirty="0"/>
          </a:p>
          <a:p>
            <a:pPr lvl="0"/>
            <a:r>
              <a:rPr lang="en-US" dirty="0"/>
              <a:t>Provides with Authentication for users through username and password.</a:t>
            </a:r>
          </a:p>
          <a:p>
            <a:pPr lvl="0"/>
            <a:r>
              <a:rPr lang="en-US" dirty="0"/>
              <a:t>Generate a Random Word to be guessed and provide a hint.</a:t>
            </a:r>
          </a:p>
          <a:p>
            <a:pPr lvl="0"/>
            <a:r>
              <a:rPr lang="en-US" dirty="0"/>
              <a:t>Provide option to guess the letters or a complete word.</a:t>
            </a:r>
          </a:p>
          <a:p>
            <a:pPr lvl="0"/>
            <a:r>
              <a:rPr lang="en-US" dirty="0"/>
              <a:t>Manage the Game Ground – To get players to guess the word, evaluate the alphabets guessed, and finally updating the scoreboard.</a:t>
            </a:r>
          </a:p>
          <a:p>
            <a:pPr lvl="0"/>
            <a:r>
              <a:rPr lang="en-US" dirty="0"/>
              <a:t>Determine if the player wins or lose the game (“Hang the Man”)</a:t>
            </a:r>
          </a:p>
          <a:p>
            <a:pPr lvl="0"/>
            <a:r>
              <a:rPr lang="en-US" dirty="0"/>
              <a:t>Provide options to quit the game but save their progress.</a:t>
            </a:r>
          </a:p>
          <a:p>
            <a:r>
              <a:rPr lang="en-US" dirty="0"/>
              <a:t>Provide with Administration (Admin) </a:t>
            </a:r>
            <a:r>
              <a:rPr lang="en-US" dirty="0" smtClean="0"/>
              <a:t>Mode. </a:t>
            </a:r>
            <a:endParaRPr lang="en-US" dirty="0"/>
          </a:p>
        </p:txBody>
      </p:sp>
    </p:spTree>
    <p:extLst>
      <p:ext uri="{BB962C8B-B14F-4D97-AF65-F5344CB8AC3E}">
        <p14:creationId xmlns:p14="http://schemas.microsoft.com/office/powerpoint/2010/main" val="17677272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User Characteristics</a:t>
            </a:r>
            <a:r>
              <a:rPr lang="en-US" dirty="0" smtClean="0">
                <a:effectLst/>
              </a:rPr>
              <a:t> </a:t>
            </a:r>
            <a:endParaRPr lang="en-US" dirty="0"/>
          </a:p>
        </p:txBody>
      </p:sp>
      <p:sp>
        <p:nvSpPr>
          <p:cNvPr id="3" name="Content Placeholder 2"/>
          <p:cNvSpPr>
            <a:spLocks noGrp="1"/>
          </p:cNvSpPr>
          <p:nvPr>
            <p:ph idx="1"/>
          </p:nvPr>
        </p:nvSpPr>
        <p:spPr>
          <a:xfrm>
            <a:off x="779463" y="1828800"/>
            <a:ext cx="4258204" cy="4297363"/>
          </a:xfrm>
        </p:spPr>
        <p:txBody>
          <a:bodyPr>
            <a:normAutofit lnSpcReduction="10000"/>
          </a:bodyPr>
          <a:lstStyle/>
          <a:p>
            <a:pPr algn="just"/>
            <a:r>
              <a:rPr lang="en-US" dirty="0"/>
              <a:t>Hangman is designed for personal computer users who enjoy word games. Hangman is a recreational software project. The user is assumed to be competent using computer and Internet. The user is assumed to be familiar with the rules of Hangman. It </a:t>
            </a:r>
            <a:r>
              <a:rPr lang="en-US" dirty="0" smtClean="0"/>
              <a:t>is also </a:t>
            </a:r>
            <a:r>
              <a:rPr lang="en-US" dirty="0"/>
              <a:t>assumed the user knows to type URL address in the browser</a:t>
            </a:r>
            <a:r>
              <a:rPr lang="en-US" dirty="0" smtClean="0">
                <a:effectLst/>
              </a:rPr>
              <a:t> </a:t>
            </a:r>
            <a:endParaRPr lang="en-US" dirty="0"/>
          </a:p>
        </p:txBody>
      </p:sp>
      <p:pic>
        <p:nvPicPr>
          <p:cNvPr id="6" name="Picture 5" descr="ma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951" y="2032000"/>
            <a:ext cx="3048000" cy="3048000"/>
          </a:xfrm>
          <a:prstGeom prst="rect">
            <a:avLst/>
          </a:prstGeom>
        </p:spPr>
      </p:pic>
    </p:spTree>
    <p:extLst>
      <p:ext uri="{BB962C8B-B14F-4D97-AF65-F5344CB8AC3E}">
        <p14:creationId xmlns:p14="http://schemas.microsoft.com/office/powerpoint/2010/main" val="1145113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Assumptions and Dependencies</a:t>
            </a:r>
            <a:r>
              <a:rPr lang="en-US" dirty="0" smtClean="0">
                <a:effectLst/>
              </a:rPr>
              <a:t> </a:t>
            </a:r>
            <a:endParaRPr lang="en-US" dirty="0"/>
          </a:p>
        </p:txBody>
      </p:sp>
      <p:sp>
        <p:nvSpPr>
          <p:cNvPr id="3" name="Content Placeholder 2"/>
          <p:cNvSpPr>
            <a:spLocks noGrp="1"/>
          </p:cNvSpPr>
          <p:nvPr>
            <p:ph idx="1"/>
          </p:nvPr>
        </p:nvSpPr>
        <p:spPr/>
        <p:txBody>
          <a:bodyPr>
            <a:normAutofit/>
          </a:bodyPr>
          <a:lstStyle/>
          <a:p>
            <a:pPr lvl="0"/>
            <a:r>
              <a:rPr lang="en-US" dirty="0"/>
              <a:t>Hangman is dependent upon database to generate random words.</a:t>
            </a:r>
          </a:p>
          <a:p>
            <a:pPr lvl="0"/>
            <a:r>
              <a:rPr lang="en-US" dirty="0"/>
              <a:t>Hangman uses words from English Language only.</a:t>
            </a:r>
          </a:p>
          <a:p>
            <a:pPr lvl="0"/>
            <a:r>
              <a:rPr lang="en-US" dirty="0"/>
              <a:t>Hangman will assume that the word generated will be valid.</a:t>
            </a:r>
          </a:p>
          <a:p>
            <a:pPr lvl="0"/>
            <a:r>
              <a:rPr lang="en-US" dirty="0"/>
              <a:t>Hangman will run only on local machine where the necessary set up has been made.</a:t>
            </a:r>
          </a:p>
          <a:p>
            <a:endParaRPr lang="en-US" dirty="0"/>
          </a:p>
        </p:txBody>
      </p:sp>
    </p:spTree>
    <p:extLst>
      <p:ext uri="{BB962C8B-B14F-4D97-AF65-F5344CB8AC3E}">
        <p14:creationId xmlns:p14="http://schemas.microsoft.com/office/powerpoint/2010/main" val="38411795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 Constraints</a:t>
            </a:r>
            <a:r>
              <a:rPr lang="en-US" dirty="0" smtClean="0">
                <a:effectLst/>
              </a:rPr>
              <a:t> </a:t>
            </a:r>
            <a:endParaRPr lang="en-US" dirty="0"/>
          </a:p>
        </p:txBody>
      </p:sp>
      <p:sp>
        <p:nvSpPr>
          <p:cNvPr id="3" name="Content Placeholder 2"/>
          <p:cNvSpPr>
            <a:spLocks noGrp="1"/>
          </p:cNvSpPr>
          <p:nvPr>
            <p:ph idx="1"/>
          </p:nvPr>
        </p:nvSpPr>
        <p:spPr/>
        <p:txBody>
          <a:bodyPr/>
          <a:lstStyle/>
          <a:p>
            <a:pPr lvl="0"/>
            <a:r>
              <a:rPr lang="en-US" dirty="0"/>
              <a:t>Because of time constraints, multiple mode of this game will be implemented in future.</a:t>
            </a:r>
          </a:p>
          <a:p>
            <a:pPr lvl="0"/>
            <a:r>
              <a:rPr lang="en-US" dirty="0"/>
              <a:t>Because of time constraints, Admin mode of this game will be implemented in future.</a:t>
            </a:r>
          </a:p>
          <a:p>
            <a:endParaRPr lang="en-US" dirty="0"/>
          </a:p>
        </p:txBody>
      </p:sp>
    </p:spTree>
    <p:extLst>
      <p:ext uri="{BB962C8B-B14F-4D97-AF65-F5344CB8AC3E}">
        <p14:creationId xmlns:p14="http://schemas.microsoft.com/office/powerpoint/2010/main" val="35146917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Functional </a:t>
            </a:r>
            <a:r>
              <a:rPr lang="en-US" b="1" dirty="0" smtClean="0"/>
              <a:t>Requirement</a:t>
            </a: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Starting the Application </a:t>
            </a:r>
          </a:p>
          <a:p>
            <a:pPr lvl="0"/>
            <a:r>
              <a:rPr lang="en-US" dirty="0"/>
              <a:t>Allow the user to enter the URL on any browser.</a:t>
            </a:r>
          </a:p>
          <a:p>
            <a:pPr lvl="0"/>
            <a:r>
              <a:rPr lang="en-US" dirty="0"/>
              <a:t>At the start of each game, a main menu should be displayed.</a:t>
            </a:r>
          </a:p>
          <a:p>
            <a:pPr lvl="0"/>
            <a:r>
              <a:rPr lang="en-US" dirty="0"/>
              <a:t>The main menu offers single, multi-players and multi-players group modes.</a:t>
            </a:r>
          </a:p>
          <a:p>
            <a:pPr lvl="0"/>
            <a:r>
              <a:rPr lang="en-US" dirty="0"/>
              <a:t>At phase1 of this project, single mode implementation is provided.</a:t>
            </a:r>
          </a:p>
          <a:p>
            <a:pPr lvl="0"/>
            <a:r>
              <a:rPr lang="en-US" dirty="0"/>
              <a:t>The game should load in 10 seconds after the URL is typed in the browser.</a:t>
            </a:r>
          </a:p>
          <a:p>
            <a:endParaRPr lang="en-US" dirty="0"/>
          </a:p>
        </p:txBody>
      </p:sp>
    </p:spTree>
    <p:extLst>
      <p:ext uri="{BB962C8B-B14F-4D97-AF65-F5344CB8AC3E}">
        <p14:creationId xmlns:p14="http://schemas.microsoft.com/office/powerpoint/2010/main" val="8813307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Functional </a:t>
            </a:r>
            <a:r>
              <a:rPr lang="en-US" sz="3600" b="1" dirty="0" smtClean="0"/>
              <a:t>Requirement</a:t>
            </a:r>
            <a:r>
              <a:rPr lang="en-US" sz="3600" dirty="0" smtClean="0"/>
              <a:t/>
            </a:r>
            <a:br>
              <a:rPr lang="en-US" sz="3600" dirty="0" smtClean="0"/>
            </a:br>
            <a:r>
              <a:rPr lang="en-US" sz="3600" dirty="0" smtClean="0"/>
              <a:t>CONTINUED</a:t>
            </a:r>
            <a:endParaRPr lang="en-US" sz="3600" dirty="0"/>
          </a:p>
        </p:txBody>
      </p:sp>
      <p:sp>
        <p:nvSpPr>
          <p:cNvPr id="3" name="Content Placeholder 2"/>
          <p:cNvSpPr>
            <a:spLocks noGrp="1"/>
          </p:cNvSpPr>
          <p:nvPr>
            <p:ph idx="1"/>
          </p:nvPr>
        </p:nvSpPr>
        <p:spPr/>
        <p:txBody>
          <a:bodyPr>
            <a:normAutofit fontScale="62500" lnSpcReduction="20000"/>
          </a:bodyPr>
          <a:lstStyle/>
          <a:p>
            <a:pPr marL="0" lvl="0" indent="0">
              <a:buNone/>
            </a:pPr>
            <a:r>
              <a:rPr lang="en-US" b="1" dirty="0"/>
              <a:t>Playing the Game- SINGLE MODE</a:t>
            </a:r>
          </a:p>
          <a:p>
            <a:pPr lvl="0"/>
            <a:r>
              <a:rPr lang="en-US" dirty="0" smtClean="0"/>
              <a:t>At </a:t>
            </a:r>
            <a:r>
              <a:rPr lang="en-US" dirty="0"/>
              <a:t>each game, the number of letters in the word is displayed using blank character.</a:t>
            </a:r>
          </a:p>
          <a:p>
            <a:pPr lvl="0"/>
            <a:r>
              <a:rPr lang="en-US" dirty="0"/>
              <a:t>At each turn, if the guessed letter is correct, a visual appearance of that letter in correct position is displayed.</a:t>
            </a:r>
          </a:p>
          <a:p>
            <a:pPr lvl="0"/>
            <a:r>
              <a:rPr lang="en-US" dirty="0"/>
              <a:t>At each turn, a messaged is displayed upon entering the alphabet –“You have guessed A”.</a:t>
            </a:r>
          </a:p>
          <a:p>
            <a:pPr lvl="0"/>
            <a:r>
              <a:rPr lang="en-US" dirty="0"/>
              <a:t>If the same letter is guessed again, a message is displayed- “You have already guessed A”.</a:t>
            </a:r>
          </a:p>
          <a:p>
            <a:pPr lvl="0"/>
            <a:r>
              <a:rPr lang="en-US" dirty="0"/>
              <a:t>The already guessed letters are displayed on the screen.</a:t>
            </a:r>
          </a:p>
          <a:p>
            <a:pPr lvl="0"/>
            <a:r>
              <a:rPr lang="en-US" dirty="0"/>
              <a:t>If the guessed letters are not between “A”-“Z”, a message is displayed –  “Enter only Letters” and players are allowed to guess again without penalty.</a:t>
            </a:r>
          </a:p>
          <a:p>
            <a:pPr marL="0" indent="0">
              <a:buNone/>
            </a:pPr>
            <a:r>
              <a:rPr lang="en-US" dirty="0"/>
              <a:t>       </a:t>
            </a:r>
          </a:p>
          <a:p>
            <a:endParaRPr lang="en-US" dirty="0"/>
          </a:p>
        </p:txBody>
      </p:sp>
    </p:spTree>
    <p:extLst>
      <p:ext uri="{BB962C8B-B14F-4D97-AF65-F5344CB8AC3E}">
        <p14:creationId xmlns:p14="http://schemas.microsoft.com/office/powerpoint/2010/main" val="383474950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310</TotalTime>
  <Words>1762</Words>
  <Application>Microsoft Macintosh PowerPoint</Application>
  <PresentationFormat>On-screen Show (4:3)</PresentationFormat>
  <Paragraphs>206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Precedent</vt:lpstr>
      <vt:lpstr>HANGMAN PROJECT TECH-TYCOONS TEAM 4 </vt:lpstr>
      <vt:lpstr>Summary</vt:lpstr>
      <vt:lpstr>General Description </vt:lpstr>
      <vt:lpstr>Product Features</vt:lpstr>
      <vt:lpstr>User Characteristics </vt:lpstr>
      <vt:lpstr>Assumptions and Dependencies </vt:lpstr>
      <vt:lpstr>General Constraints </vt:lpstr>
      <vt:lpstr>Functional Requirement</vt:lpstr>
      <vt:lpstr>Functional Requirement CONTINUED</vt:lpstr>
      <vt:lpstr>Functional Requirement CONTINUED</vt:lpstr>
      <vt:lpstr>Functional Requirement CONTINUED</vt:lpstr>
      <vt:lpstr>HIGHLEVEL USECASE  </vt:lpstr>
      <vt:lpstr>HIGHLEVEL USECASE  CONTINUED</vt:lpstr>
      <vt:lpstr>HIGHLEVEL USECASE  CONTINUED</vt:lpstr>
      <vt:lpstr>HIGH LEVEL SEQUENCE DIAGRAM</vt:lpstr>
      <vt:lpstr>HIGH LEVEL SEQUENCE DIAGRAM  CONTINUED</vt:lpstr>
      <vt:lpstr>ARCHITECTURAL VIEWS</vt:lpstr>
      <vt:lpstr>ARCHITECTURAL VIEWS CONTINUED</vt:lpstr>
      <vt:lpstr>ARCHITECTURAL VIEWS CONTINUED</vt:lpstr>
      <vt:lpstr>ARCHITECTURAL VIEWS CONTINUED</vt:lpstr>
      <vt:lpstr>ARCHITECTURAL VIEWS CONTINUED</vt:lpstr>
      <vt:lpstr>ARCHITECTURAL VIEWS CONTINUED</vt:lpstr>
      <vt:lpstr>Class Diagram</vt:lpstr>
      <vt:lpstr>Architectural Design Decisions Register </vt:lpstr>
      <vt:lpstr>PowerPoint Presentation</vt:lpstr>
      <vt:lpstr>PowerPoint Presentation</vt:lpstr>
      <vt:lpstr>PowerPoint Presentation</vt:lpstr>
      <vt:lpstr>PowerPoint Presentation</vt:lpstr>
      <vt:lpstr>PowerPoint Presentation</vt:lpstr>
      <vt:lpstr>PowerPoint Presentation</vt:lpstr>
      <vt:lpstr>Non-Functional Requirements:</vt:lpstr>
      <vt:lpstr>Non-Functional Requirements:</vt:lpstr>
      <vt:lpstr>Non-Functional Requirements - Database </vt:lpstr>
      <vt:lpstr>Behavioral Requirements  UI Prototype</vt:lpstr>
      <vt:lpstr>Appendices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Section</dc:title>
  <dc:creator>Varun Pattabhi</dc:creator>
  <cp:lastModifiedBy>Varun Pattabhi</cp:lastModifiedBy>
  <cp:revision>107</cp:revision>
  <dcterms:created xsi:type="dcterms:W3CDTF">2019-10-31T16:08:38Z</dcterms:created>
  <dcterms:modified xsi:type="dcterms:W3CDTF">2019-11-05T01:11:41Z</dcterms:modified>
</cp:coreProperties>
</file>