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7" r:id="rId1"/>
  </p:sldMasterIdLst>
  <p:sldIdLst>
    <p:sldId id="256" r:id="rId2"/>
    <p:sldId id="257" r:id="rId3"/>
    <p:sldId id="258" r:id="rId4"/>
    <p:sldId id="299" r:id="rId5"/>
    <p:sldId id="259" r:id="rId6"/>
    <p:sldId id="260" r:id="rId7"/>
    <p:sldId id="261" r:id="rId8"/>
    <p:sldId id="262" r:id="rId9"/>
    <p:sldId id="306" r:id="rId10"/>
    <p:sldId id="310" r:id="rId11"/>
    <p:sldId id="312" r:id="rId12"/>
    <p:sldId id="300" r:id="rId13"/>
    <p:sldId id="305" r:id="rId14"/>
    <p:sldId id="303" r:id="rId15"/>
    <p:sldId id="301" r:id="rId16"/>
    <p:sldId id="302" r:id="rId17"/>
    <p:sldId id="313" r:id="rId18"/>
    <p:sldId id="314" r:id="rId19"/>
    <p:sldId id="307" r:id="rId20"/>
    <p:sldId id="31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42"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30762AEA-15AC-A640-B4BB-6781752F7B67}" type="datetimeFigureOut">
              <a:rPr lang="en-US" smtClean="0"/>
              <a:t>12/10/2019</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383500AB-8740-5442-81D9-6A02AED2E6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62AEA-15AC-A640-B4BB-6781752F7B67}"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30762AEA-15AC-A640-B4BB-6781752F7B67}" type="datetimeFigureOut">
              <a:rPr lang="en-US" smtClean="0"/>
              <a:t>12/10/2019</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383500AB-8740-5442-81D9-6A02AED2E6B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30762AEA-15AC-A640-B4BB-6781752F7B6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30762AEA-15AC-A640-B4BB-6781752F7B6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62AEA-15AC-A640-B4BB-6781752F7B67}" type="datetimeFigureOut">
              <a:rPr lang="en-US" smtClean="0"/>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30762AEA-15AC-A640-B4BB-6781752F7B67}" type="datetimeFigureOut">
              <a:rPr lang="en-US" smtClean="0"/>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30762AEA-15AC-A640-B4BB-6781752F7B67}" type="datetimeFigureOut">
              <a:rPr lang="en-US" smtClean="0"/>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0762AEA-15AC-A640-B4BB-6781752F7B67}" type="datetimeFigureOut">
              <a:rPr lang="en-US" smtClean="0"/>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500AB-8740-5442-81D9-6A02AED2E6BD}"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30762AEA-15AC-A640-B4BB-6781752F7B67}" type="datetimeFigureOut">
              <a:rPr lang="en-US" smtClean="0"/>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500AB-8740-5442-81D9-6A02AED2E6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30762AEA-15AC-A640-B4BB-6781752F7B67}" type="datetimeFigureOut">
              <a:rPr lang="en-US" smtClean="0"/>
              <a:t>12/10/2019</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383500AB-8740-5442-81D9-6A02AED2E6BD}"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30762AEA-15AC-A640-B4BB-6781752F7B67}" type="datetimeFigureOut">
              <a:rPr lang="en-US" smtClean="0"/>
              <a:t>12/10/2019</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383500AB-8740-5442-81D9-6A02AED2E6B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7578" y="1462439"/>
            <a:ext cx="7772400" cy="1470025"/>
          </a:xfrm>
        </p:spPr>
        <p:txBody>
          <a:bodyPr>
            <a:normAutofit fontScale="90000"/>
          </a:bodyPr>
          <a:lstStyle/>
          <a:p>
            <a:r>
              <a:rPr lang="en-US" dirty="0"/>
              <a:t>HANGMAN PROJECT</a:t>
            </a:r>
            <a:br>
              <a:rPr lang="en-US" dirty="0"/>
            </a:br>
            <a:r>
              <a:rPr lang="en-US" dirty="0"/>
              <a:t>TECH-TYCOONS</a:t>
            </a:r>
            <a:br>
              <a:rPr lang="en-US" dirty="0"/>
            </a:br>
            <a:r>
              <a:rPr lang="en-US" dirty="0"/>
              <a:t>TEAM 4</a:t>
            </a:r>
            <a:br>
              <a:rPr lang="en-US" dirty="0"/>
            </a:br>
            <a:endParaRPr lang="en-US" dirty="0"/>
          </a:p>
        </p:txBody>
      </p:sp>
      <p:sp>
        <p:nvSpPr>
          <p:cNvPr id="3" name="Subtitle 2"/>
          <p:cNvSpPr>
            <a:spLocks noGrp="1"/>
          </p:cNvSpPr>
          <p:nvPr>
            <p:ph type="subTitle" idx="1"/>
          </p:nvPr>
        </p:nvSpPr>
        <p:spPr>
          <a:xfrm>
            <a:off x="3076224" y="3527777"/>
            <a:ext cx="5827888" cy="3494617"/>
          </a:xfrm>
        </p:spPr>
        <p:txBody>
          <a:bodyPr>
            <a:normAutofit/>
          </a:bodyPr>
          <a:lstStyle/>
          <a:p>
            <a:r>
              <a:rPr lang="en-US" dirty="0"/>
              <a:t>JOYATEE CHATTOPADHYAY</a:t>
            </a:r>
          </a:p>
          <a:p>
            <a:r>
              <a:rPr lang="en-US" dirty="0"/>
              <a:t>MATTHEW JANNY</a:t>
            </a:r>
            <a:endParaRPr lang="en-US" b="1" dirty="0"/>
          </a:p>
          <a:p>
            <a:r>
              <a:rPr lang="en-US" dirty="0"/>
              <a:t>SUPRIYA JAMBOOR NAGESH</a:t>
            </a:r>
          </a:p>
          <a:p>
            <a:r>
              <a:rPr lang="en-US" dirty="0"/>
              <a:t>USHA RANI THAKUR</a:t>
            </a:r>
          </a:p>
          <a:p>
            <a:endParaRPr lang="en-US" dirty="0"/>
          </a:p>
          <a:p>
            <a:r>
              <a:rPr lang="en-US" dirty="0"/>
              <a:t>INSTRUCTOR:  JUAN VEGA</a:t>
            </a:r>
          </a:p>
          <a:p>
            <a:r>
              <a:rPr lang="en-US" dirty="0"/>
              <a:t>SOFTWARE ENGINEERING</a:t>
            </a:r>
          </a:p>
          <a:p>
            <a:r>
              <a:rPr lang="en-US" dirty="0"/>
              <a:t>2019</a:t>
            </a:r>
          </a:p>
        </p:txBody>
      </p:sp>
      <p:pic>
        <p:nvPicPr>
          <p:cNvPr id="4" name="Picture 3" descr="phot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5" y="3527777"/>
            <a:ext cx="2949223" cy="2906889"/>
          </a:xfrm>
          <a:prstGeom prst="rect">
            <a:avLst/>
          </a:prstGeom>
        </p:spPr>
      </p:pic>
    </p:spTree>
    <p:extLst>
      <p:ext uri="{BB962C8B-B14F-4D97-AF65-F5344CB8AC3E}">
        <p14:creationId xmlns:p14="http://schemas.microsoft.com/office/powerpoint/2010/main" val="49232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BC1712-3C2A-48C2-839E-F72629DCA269}"/>
              </a:ext>
            </a:extLst>
          </p:cNvPr>
          <p:cNvSpPr/>
          <p:nvPr/>
        </p:nvSpPr>
        <p:spPr>
          <a:xfrm>
            <a:off x="127000" y="856981"/>
            <a:ext cx="5708788" cy="2658881"/>
          </a:xfrm>
          <a:prstGeom prst="rect">
            <a:avLst/>
          </a:prstGeom>
        </p:spPr>
        <p:txBody>
          <a:bodyPr wrap="square">
            <a:spAutoFit/>
          </a:bodyPr>
          <a:lstStyle/>
          <a:p>
            <a:pPr algn="just">
              <a:lnSpc>
                <a:spcPct val="107000"/>
              </a:lnSpc>
            </a:pPr>
            <a:r>
              <a:rPr lang="en-US" sz="1200" b="1" dirty="0">
                <a:effectLst/>
                <a:latin typeface="CIDFont+F9"/>
                <a:ea typeface="Calibri" panose="020F0502020204030204" pitchFamily="34" charset="0"/>
                <a:cs typeface="CIDFont+F9"/>
              </a:rPr>
              <a:t>Source Control Repository: </a:t>
            </a:r>
            <a:r>
              <a:rPr lang="en-US" sz="1200" b="1" dirty="0" err="1">
                <a:effectLst/>
                <a:latin typeface="CIDFont+F9"/>
                <a:ea typeface="Calibri" panose="020F0502020204030204" pitchFamily="34" charset="0"/>
                <a:cs typeface="CIDFont+F9"/>
              </a:rPr>
              <a:t>Git</a:t>
            </a:r>
            <a:r>
              <a:rPr lang="en-US" sz="1200" b="1" dirty="0">
                <a:effectLst/>
                <a:latin typeface="CIDFont+F9"/>
                <a:ea typeface="Calibri" panose="020F0502020204030204" pitchFamily="34" charset="0"/>
                <a:cs typeface="CIDFont+F9"/>
              </a:rPr>
              <a:t> Repository is used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Git Repository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Accepted.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One of the biggest </a:t>
            </a:r>
            <a:r>
              <a:rPr lang="en-US" sz="1200" b="1" dirty="0">
                <a:latin typeface="Calibri" panose="020F0502020204030204" pitchFamily="34" charset="0"/>
                <a:ea typeface="Calibri" panose="020F0502020204030204" pitchFamily="34" charset="0"/>
                <a:cs typeface="Times New Roman" panose="02020603050405020304" pitchFamily="18" charset="0"/>
              </a:rPr>
              <a:t>advantages</a:t>
            </a:r>
            <a:r>
              <a:rPr lang="en-US" sz="1200" dirty="0">
                <a:latin typeface="Calibri" panose="020F0502020204030204" pitchFamily="34" charset="0"/>
                <a:ea typeface="Calibri" panose="020F0502020204030204" pitchFamily="34" charset="0"/>
                <a:cs typeface="Times New Roman" panose="02020603050405020304" pitchFamily="18" charset="0"/>
              </a:rPr>
              <a:t> of </a:t>
            </a:r>
            <a:r>
              <a:rPr lang="en-US" sz="1200" b="1" dirty="0">
                <a:latin typeface="Calibri" panose="020F0502020204030204" pitchFamily="34" charset="0"/>
                <a:ea typeface="Calibri" panose="020F0502020204030204" pitchFamily="34" charset="0"/>
                <a:cs typeface="Times New Roman" panose="02020603050405020304" pitchFamily="18" charset="0"/>
              </a:rPr>
              <a:t>Git</a:t>
            </a:r>
            <a:r>
              <a:rPr lang="en-US" sz="1200" dirty="0">
                <a:latin typeface="Calibri" panose="020F0502020204030204" pitchFamily="34" charset="0"/>
                <a:ea typeface="Calibri" panose="020F0502020204030204" pitchFamily="34" charset="0"/>
                <a:cs typeface="Times New Roman" panose="02020603050405020304" pitchFamily="18" charset="0"/>
              </a:rPr>
              <a:t> is its branching capabilities. Unlike centralized version control systems, </a:t>
            </a:r>
            <a:r>
              <a:rPr lang="en-US" sz="1200" b="1" dirty="0">
                <a:latin typeface="Calibri" panose="020F0502020204030204" pitchFamily="34" charset="0"/>
                <a:ea typeface="Calibri" panose="020F0502020204030204" pitchFamily="34" charset="0"/>
                <a:cs typeface="Times New Roman" panose="02020603050405020304" pitchFamily="18" charset="0"/>
              </a:rPr>
              <a:t>Git</a:t>
            </a:r>
            <a:r>
              <a:rPr lang="en-US" sz="1200" dirty="0">
                <a:latin typeface="Calibri" panose="020F0502020204030204" pitchFamily="34" charset="0"/>
                <a:ea typeface="Calibri" panose="020F0502020204030204" pitchFamily="34" charset="0"/>
                <a:cs typeface="Times New Roman" panose="02020603050405020304" pitchFamily="18" charset="0"/>
              </a:rPr>
              <a:t> branches are cheap and easy to merge. This facilitates the feature branch workflow popular with many </a:t>
            </a:r>
            <a:r>
              <a:rPr lang="en-US" sz="1200" b="1" dirty="0">
                <a:latin typeface="Calibri" panose="020F0502020204030204" pitchFamily="34" charset="0"/>
                <a:ea typeface="Calibri" panose="020F0502020204030204" pitchFamily="34" charset="0"/>
                <a:cs typeface="Times New Roman" panose="02020603050405020304" pitchFamily="18" charset="0"/>
              </a:rPr>
              <a:t>Git</a:t>
            </a:r>
            <a:r>
              <a:rPr lang="en-US" sz="1200" dirty="0">
                <a:latin typeface="Calibri" panose="020F0502020204030204" pitchFamily="34" charset="0"/>
                <a:ea typeface="Calibri" panose="020F0502020204030204" pitchFamily="34" charset="0"/>
                <a:cs typeface="Times New Roman" panose="02020603050405020304" pitchFamily="18" charset="0"/>
              </a:rPr>
              <a:t> users. Feature branches provide an isolated environment for every change to your codebase </a:t>
            </a: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GIT</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requires technical excellence and it is slower on  windows</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76F94CEB-B328-4545-99EE-B006D12D4AA9}"/>
              </a:ext>
            </a:extLst>
          </p:cNvPr>
          <p:cNvSpPr/>
          <p:nvPr/>
        </p:nvSpPr>
        <p:spPr>
          <a:xfrm>
            <a:off x="239888" y="3735709"/>
            <a:ext cx="8777112" cy="2066104"/>
          </a:xfrm>
          <a:prstGeom prst="rect">
            <a:avLst/>
          </a:prstGeom>
        </p:spPr>
        <p:txBody>
          <a:bodyPr wrap="square">
            <a:spAutoFit/>
          </a:bodyPr>
          <a:lstStyle/>
          <a:p>
            <a:pPr algn="just">
              <a:lnSpc>
                <a:spcPct val="107000"/>
              </a:lnSpc>
            </a:pPr>
            <a:r>
              <a:rPr lang="en-US" sz="1200" b="1" dirty="0">
                <a:effectLst/>
                <a:latin typeface="CIDFont+F9"/>
                <a:ea typeface="Calibri" panose="020F0502020204030204" pitchFamily="34" charset="0"/>
                <a:cs typeface="CIDFont+F9"/>
              </a:rPr>
              <a:t>Methodology: Agile Methodology is used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Agile Methodology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Accepted.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Since our project is a small project and Agile works best for small and medium sized projects, and we don’t need much documentation for this project ,new features are delivered more quickly and frequently.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Since there is no documentation ,project easily fall off track, and more commitment is required by each team member.</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408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890368-EA17-49F7-8A79-F3C9413FE314}"/>
              </a:ext>
            </a:extLst>
          </p:cNvPr>
          <p:cNvSpPr/>
          <p:nvPr/>
        </p:nvSpPr>
        <p:spPr>
          <a:xfrm>
            <a:off x="296333" y="731383"/>
            <a:ext cx="6178412" cy="2066104"/>
          </a:xfrm>
          <a:prstGeom prst="rect">
            <a:avLst/>
          </a:prstGeom>
        </p:spPr>
        <p:txBody>
          <a:bodyPr wrap="square">
            <a:spAutoFit/>
          </a:bodyPr>
          <a:lstStyle/>
          <a:p>
            <a:pPr algn="just">
              <a:lnSpc>
                <a:spcPct val="107000"/>
              </a:lnSpc>
            </a:pPr>
            <a:r>
              <a:rPr lang="en-US" sz="1200" b="1" dirty="0">
                <a:effectLst/>
                <a:latin typeface="CIDFont+F9"/>
                <a:ea typeface="Calibri" panose="020F0502020204030204" pitchFamily="34" charset="0"/>
                <a:cs typeface="CIDFont+F9"/>
              </a:rPr>
              <a:t>Security Management: Spring Security is used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Spring Security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Proposed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It supports java and it can be integrated with spring MVC. It supports authentication and authorization.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cs typeface="Times New Roman" panose="02020603050405020304" pitchFamily="18" charset="0"/>
              </a:rPr>
              <a:t>It involves lots of XML configuration.</a:t>
            </a:r>
          </a:p>
        </p:txBody>
      </p:sp>
      <p:sp>
        <p:nvSpPr>
          <p:cNvPr id="3" name="Rectangle 2">
            <a:extLst>
              <a:ext uri="{FF2B5EF4-FFF2-40B4-BE49-F238E27FC236}">
                <a16:creationId xmlns:a16="http://schemas.microsoft.com/office/drawing/2014/main" id="{B237D999-66A0-42FD-AF36-48909B74423F}"/>
              </a:ext>
            </a:extLst>
          </p:cNvPr>
          <p:cNvSpPr/>
          <p:nvPr/>
        </p:nvSpPr>
        <p:spPr>
          <a:xfrm>
            <a:off x="296333" y="3004536"/>
            <a:ext cx="6700016" cy="3244286"/>
          </a:xfrm>
          <a:prstGeom prst="rect">
            <a:avLst/>
          </a:prstGeom>
        </p:spPr>
        <p:txBody>
          <a:bodyPr wrap="square">
            <a:spAutoFit/>
          </a:bodyPr>
          <a:lstStyle/>
          <a:p>
            <a:pPr algn="just">
              <a:lnSpc>
                <a:spcPct val="107000"/>
              </a:lnSpc>
            </a:pPr>
            <a:endParaRPr lang="en-US" sz="1200" b="1" dirty="0">
              <a:latin typeface="CIDFont+F9"/>
              <a:ea typeface="Calibri" panose="020F0502020204030204" pitchFamily="34" charset="0"/>
              <a:cs typeface="CIDFont+F9"/>
            </a:endParaRPr>
          </a:p>
          <a:p>
            <a:pPr algn="just">
              <a:lnSpc>
                <a:spcPct val="107000"/>
              </a:lnSpc>
            </a:pPr>
            <a:r>
              <a:rPr lang="en-US" sz="1200" b="1" dirty="0">
                <a:effectLst/>
                <a:latin typeface="CIDFont+F9"/>
                <a:ea typeface="Calibri" panose="020F0502020204030204" pitchFamily="34" charset="0"/>
                <a:cs typeface="CIDFont+F9"/>
              </a:rPr>
              <a:t>Front controller and MVC design patterns are used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err="1">
                <a:solidFill>
                  <a:srgbClr val="222222"/>
                </a:solidFill>
                <a:latin typeface="Arial" panose="020B0604020202020204" pitchFamily="34" charset="0"/>
                <a:cs typeface="Times New Roman" panose="02020603050405020304" pitchFamily="18" charset="0"/>
              </a:rPr>
              <a:t>Mvc</a:t>
            </a:r>
            <a:r>
              <a:rPr lang="en-US" sz="1200" dirty="0">
                <a:solidFill>
                  <a:srgbClr val="222222"/>
                </a:solidFill>
                <a:latin typeface="Arial" panose="020B0604020202020204" pitchFamily="34" charset="0"/>
                <a:cs typeface="Times New Roman" panose="02020603050405020304" pitchFamily="18" charset="0"/>
              </a:rPr>
              <a:t> Design Pattern</a:t>
            </a: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solidFill>
                  <a:srgbClr val="333333"/>
                </a:solidFill>
                <a:latin typeface="Arial" panose="020B0604020202020204" pitchFamily="34" charset="0"/>
                <a:cs typeface="Times New Roman" panose="02020603050405020304" pitchFamily="18" charset="0"/>
              </a:rPr>
              <a:t>Accepted</a:t>
            </a:r>
          </a:p>
          <a:p>
            <a:pPr algn="just">
              <a:lnSpc>
                <a:spcPct val="107000"/>
              </a:lnSpc>
            </a:pPr>
            <a:r>
              <a:rPr lang="en-US" sz="1200" dirty="0">
                <a:effectLst/>
                <a:latin typeface="CIDFont+F4"/>
                <a:ea typeface="Calibri" panose="020F0502020204030204" pitchFamily="34" charset="0"/>
                <a:cs typeface="CIDFont+F4"/>
              </a:rPr>
              <a:t> </a:t>
            </a:r>
            <a:r>
              <a:rPr lang="en-US" sz="12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Context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333333"/>
                </a:solidFill>
                <a:latin typeface="Arial" panose="020B0604020202020204" pitchFamily="34" charset="0"/>
                <a:ea typeface="Calibri" panose="020F0502020204030204" pitchFamily="34" charset="0"/>
                <a:cs typeface="Times New Roman" panose="02020603050405020304" pitchFamily="18" charset="0"/>
              </a:rPr>
              <a:t>Front controller design pattern-This design pattern enforces a single point of entry for all the incoming requests. All the requests are handled by a single piece of code which can then further delegate the responsibility of processing the request to further application objects.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333333"/>
                </a:solidFill>
                <a:latin typeface="Arial" panose="020B0604020202020204" pitchFamily="34" charset="0"/>
                <a:ea typeface="Calibri" panose="020F0502020204030204" pitchFamily="34" charset="0"/>
                <a:cs typeface="Times New Roman" panose="02020603050405020304" pitchFamily="18" charset="0"/>
              </a:rPr>
              <a:t>MVC design pattern- This design pattern helps us develop loosely coupled application by segregating various concerns into different layers. MVC design pattern enforces the application to be divided into three layers, </a:t>
            </a:r>
            <a:r>
              <a:rPr lang="en-US" sz="1200" i="1" dirty="0">
                <a:effectLst/>
                <a:latin typeface="Arial" panose="020B0604020202020204" pitchFamily="34" charset="0"/>
                <a:ea typeface="Calibri" panose="020F0502020204030204" pitchFamily="34" charset="0"/>
                <a:cs typeface="Times New Roman" panose="02020603050405020304" pitchFamily="18" charset="0"/>
              </a:rPr>
              <a:t>Model</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i="1" dirty="0">
                <a:effectLst/>
                <a:latin typeface="Arial" panose="020B0604020202020204" pitchFamily="34" charset="0"/>
                <a:ea typeface="Calibri" panose="020F0502020204030204" pitchFamily="34" charset="0"/>
                <a:cs typeface="Times New Roman" panose="02020603050405020304" pitchFamily="18" charset="0"/>
              </a:rPr>
              <a:t>View</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200" i="1" dirty="0">
                <a:effectLst/>
                <a:latin typeface="Arial" panose="020B0604020202020204" pitchFamily="34" charset="0"/>
                <a:ea typeface="Calibri" panose="020F0502020204030204" pitchFamily="34" charset="0"/>
                <a:cs typeface="Times New Roman" panose="02020603050405020304" pitchFamily="18" charset="0"/>
              </a:rPr>
              <a:t>Controller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333333"/>
                </a:solidFill>
                <a:latin typeface="Arial" panose="020B0604020202020204" pitchFamily="34" charset="0"/>
                <a:cs typeface="Times New Roman" panose="02020603050405020304" pitchFamily="18" charset="0"/>
              </a:rPr>
              <a:t>Increased complexity</a:t>
            </a:r>
          </a:p>
        </p:txBody>
      </p:sp>
    </p:spTree>
    <p:extLst>
      <p:ext uri="{BB962C8B-B14F-4D97-AF65-F5344CB8AC3E}">
        <p14:creationId xmlns:p14="http://schemas.microsoft.com/office/powerpoint/2010/main" val="211496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DECISIONS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Why did you choose the technology, process, approach that you did?</a:t>
            </a:r>
          </a:p>
          <a:p>
            <a:r>
              <a:rPr lang="en-US" dirty="0"/>
              <a:t>We had a choice between java and python </a:t>
            </a:r>
            <a:r>
              <a:rPr lang="mr-IN" dirty="0"/>
              <a:t>–</a:t>
            </a:r>
            <a:r>
              <a:rPr lang="en-US" dirty="0"/>
              <a:t> we decided on java since all 4 team member were comfortable with the language.</a:t>
            </a:r>
          </a:p>
          <a:p>
            <a:r>
              <a:rPr lang="en-US" dirty="0"/>
              <a:t>Everyone in team wanted to work with Agile Scrum methodology, since all of us taught for a small project with 4 members, it would be easy to divide the task and complete on week by week basis.</a:t>
            </a:r>
          </a:p>
          <a:p>
            <a:r>
              <a:rPr lang="en-US" dirty="0"/>
              <a:t>We decided to use GitHub as repository to maintain the project. All for had the account and we became collaborators. It was new for few team members and we eventually picked up. Few teammates had Windows who had to download </a:t>
            </a:r>
            <a:r>
              <a:rPr lang="en-US" dirty="0" err="1"/>
              <a:t>Git</a:t>
            </a:r>
            <a:r>
              <a:rPr lang="en-US" dirty="0"/>
              <a:t> bash whereas other teammates with mac </a:t>
            </a:r>
            <a:r>
              <a:rPr lang="en-US" dirty="0" err="1"/>
              <a:t>os</a:t>
            </a:r>
            <a:r>
              <a:rPr lang="en-US" dirty="0"/>
              <a:t> was ready with built in Gits commands in  their terminals</a:t>
            </a:r>
          </a:p>
          <a:p>
            <a:endParaRPr lang="en-US" dirty="0"/>
          </a:p>
        </p:txBody>
      </p:sp>
    </p:spTree>
    <p:extLst>
      <p:ext uri="{BB962C8B-B14F-4D97-AF65-F5344CB8AC3E}">
        <p14:creationId xmlns:p14="http://schemas.microsoft.com/office/powerpoint/2010/main" val="257942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DECISIONS</a:t>
            </a:r>
            <a:br>
              <a:rPr lang="en-US" dirty="0"/>
            </a:br>
            <a:r>
              <a:rPr lang="en-US" dirty="0"/>
              <a:t>continued</a:t>
            </a:r>
          </a:p>
        </p:txBody>
      </p:sp>
      <p:sp>
        <p:nvSpPr>
          <p:cNvPr id="3" name="Content Placeholder 2"/>
          <p:cNvSpPr>
            <a:spLocks noGrp="1"/>
          </p:cNvSpPr>
          <p:nvPr>
            <p:ph idx="1"/>
          </p:nvPr>
        </p:nvSpPr>
        <p:spPr/>
        <p:txBody>
          <a:bodyPr>
            <a:normAutofit fontScale="85000" lnSpcReduction="20000"/>
          </a:bodyPr>
          <a:lstStyle/>
          <a:p>
            <a:r>
              <a:rPr lang="en-US" dirty="0"/>
              <a:t>We had </a:t>
            </a:r>
            <a:r>
              <a:rPr lang="en-US" dirty="0" err="1"/>
              <a:t>Whatsup</a:t>
            </a:r>
            <a:r>
              <a:rPr lang="en-US" dirty="0"/>
              <a:t> platform to constantly talk about the on-going task of the project and be in touch for outside hours.</a:t>
            </a:r>
          </a:p>
          <a:p>
            <a:r>
              <a:rPr lang="en-US" dirty="0"/>
              <a:t>When we started with web framework decision- few had worked on JSP, CSS, AJAX, STRUTS2, SPRING MVC- finally choose Spring Version 4.0.2.</a:t>
            </a:r>
          </a:p>
          <a:p>
            <a:r>
              <a:rPr lang="en-US" dirty="0"/>
              <a:t>We decided to use TOMCAT server </a:t>
            </a:r>
            <a:r>
              <a:rPr lang="mr-IN" dirty="0"/>
              <a:t>–</a:t>
            </a:r>
            <a:r>
              <a:rPr lang="en-US" dirty="0"/>
              <a:t> since its web server and is easy to download and add to servers in eclipse</a:t>
            </a:r>
          </a:p>
          <a:p>
            <a:r>
              <a:rPr lang="en-US" dirty="0"/>
              <a:t>UI- </a:t>
            </a:r>
            <a:r>
              <a:rPr lang="en-US" dirty="0" err="1"/>
              <a:t>jsp</a:t>
            </a:r>
            <a:endParaRPr lang="en-US" dirty="0"/>
          </a:p>
          <a:p>
            <a:r>
              <a:rPr lang="en-US" dirty="0"/>
              <a:t>We had Google document and spreadsheet  used to for building all document based work. We divided the session and uploaded our work to be reviewed by other teammates with a time limit and once reviewed one of the teammate would upload it to blackboard</a:t>
            </a:r>
          </a:p>
        </p:txBody>
      </p:sp>
    </p:spTree>
    <p:extLst>
      <p:ext uri="{BB962C8B-B14F-4D97-AF65-F5344CB8AC3E}">
        <p14:creationId xmlns:p14="http://schemas.microsoft.com/office/powerpoint/2010/main" val="4246448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decision</a:t>
            </a:r>
            <a:br>
              <a:rPr lang="en-US" dirty="0"/>
            </a:br>
            <a:r>
              <a:rPr lang="en-US" dirty="0"/>
              <a:t>continued</a:t>
            </a:r>
          </a:p>
        </p:txBody>
      </p:sp>
      <p:sp>
        <p:nvSpPr>
          <p:cNvPr id="3" name="Content Placeholder 2"/>
          <p:cNvSpPr>
            <a:spLocks noGrp="1"/>
          </p:cNvSpPr>
          <p:nvPr>
            <p:ph idx="1"/>
          </p:nvPr>
        </p:nvSpPr>
        <p:spPr/>
        <p:txBody>
          <a:bodyPr/>
          <a:lstStyle/>
          <a:p>
            <a:pPr marL="0" indent="0">
              <a:buNone/>
            </a:pPr>
            <a:r>
              <a:rPr lang="en-US" dirty="0"/>
              <a:t>What were the pros and cons of your decisions?</a:t>
            </a:r>
          </a:p>
          <a:p>
            <a:pPr marL="0" indent="0">
              <a:buNone/>
            </a:pPr>
            <a:r>
              <a:rPr lang="en-US" dirty="0"/>
              <a:t>Pros </a:t>
            </a:r>
            <a:r>
              <a:rPr lang="mr-IN" dirty="0"/>
              <a:t>–</a:t>
            </a:r>
            <a:endParaRPr lang="en-US" dirty="0"/>
          </a:p>
          <a:p>
            <a:r>
              <a:rPr lang="en-US" dirty="0"/>
              <a:t>Project is in executable phase.</a:t>
            </a:r>
          </a:p>
          <a:p>
            <a:pPr marL="0" indent="0">
              <a:buNone/>
            </a:pPr>
            <a:r>
              <a:rPr lang="en-US" dirty="0"/>
              <a:t>Cons-</a:t>
            </a:r>
          </a:p>
          <a:p>
            <a:r>
              <a:rPr lang="en-US" dirty="0"/>
              <a:t>Project doesn’t have all the features implemented.</a:t>
            </a:r>
          </a:p>
          <a:p>
            <a:pPr marL="457200" indent="-457200">
              <a:buAutoNum type="arabicPeriod"/>
            </a:pPr>
            <a:endParaRPr lang="en-US" dirty="0"/>
          </a:p>
          <a:p>
            <a:pPr marL="457200"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316284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TECHNOLOGY AND ENVIRONMENT</a:t>
            </a:r>
          </a:p>
        </p:txBody>
      </p:sp>
      <p:sp>
        <p:nvSpPr>
          <p:cNvPr id="3" name="Content Placeholder 2"/>
          <p:cNvSpPr>
            <a:spLocks noGrp="1"/>
          </p:cNvSpPr>
          <p:nvPr>
            <p:ph idx="1"/>
          </p:nvPr>
        </p:nvSpPr>
        <p:spPr/>
        <p:txBody>
          <a:bodyPr/>
          <a:lstStyle/>
          <a:p>
            <a:r>
              <a:rPr lang="en-US" dirty="0"/>
              <a:t>LANGUAGE- java</a:t>
            </a:r>
          </a:p>
          <a:p>
            <a:r>
              <a:rPr lang="en-US" dirty="0"/>
              <a:t>FRAMEWORK </a:t>
            </a:r>
            <a:r>
              <a:rPr lang="mr-IN" dirty="0"/>
              <a:t>–</a:t>
            </a:r>
            <a:r>
              <a:rPr lang="en-US" dirty="0"/>
              <a:t>spring MVC</a:t>
            </a:r>
          </a:p>
          <a:p>
            <a:r>
              <a:rPr lang="en-US" dirty="0"/>
              <a:t>ENIVROMENT- Eclipse IDE</a:t>
            </a:r>
          </a:p>
          <a:p>
            <a:r>
              <a:rPr lang="en-US" dirty="0"/>
              <a:t>HOSTING- local host (default port 8080)</a:t>
            </a:r>
          </a:p>
          <a:p>
            <a:r>
              <a:rPr lang="en-US" dirty="0"/>
              <a:t>TYPE OF APPLICATION </a:t>
            </a:r>
            <a:r>
              <a:rPr lang="mr-IN" dirty="0"/>
              <a:t>–</a:t>
            </a:r>
            <a:r>
              <a:rPr lang="en-US" dirty="0"/>
              <a:t>WEB APPLICATION</a:t>
            </a:r>
          </a:p>
        </p:txBody>
      </p:sp>
    </p:spTree>
    <p:extLst>
      <p:ext uri="{BB962C8B-B14F-4D97-AF65-F5344CB8AC3E}">
        <p14:creationId xmlns:p14="http://schemas.microsoft.com/office/powerpoint/2010/main" val="4232292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EXPECTATIONS FROM THE COURSE</a:t>
            </a:r>
          </a:p>
          <a:p>
            <a:r>
              <a:rPr lang="en-US" dirty="0"/>
              <a:t>LIKENESS ABOUT THE COURSE</a:t>
            </a:r>
          </a:p>
          <a:p>
            <a:r>
              <a:rPr lang="en-US" dirty="0"/>
              <a:t>MEET EXPECTATIONS OR NOT?</a:t>
            </a:r>
          </a:p>
          <a:p>
            <a:r>
              <a:rPr lang="en-US" dirty="0"/>
              <a:t>ONE SUGGESTION TO MAKE THIS COURSE BETTER</a:t>
            </a:r>
          </a:p>
        </p:txBody>
      </p:sp>
    </p:spTree>
    <p:extLst>
      <p:ext uri="{BB962C8B-B14F-4D97-AF65-F5344CB8AC3E}">
        <p14:creationId xmlns:p14="http://schemas.microsoft.com/office/powerpoint/2010/main" val="35443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241" y="537830"/>
            <a:ext cx="7583488" cy="1283167"/>
          </a:xfrm>
        </p:spPr>
        <p:txBody>
          <a:bodyPr/>
          <a:lstStyle/>
          <a:p>
            <a:r>
              <a:rPr lang="en-US" dirty="0"/>
              <a:t>EXPECTATIONS FROM THE COURSE</a:t>
            </a:r>
            <a:br>
              <a:rPr lang="en-US" dirty="0"/>
            </a:br>
            <a:endParaRPr lang="en-US" dirty="0"/>
          </a:p>
        </p:txBody>
      </p:sp>
      <p:sp>
        <p:nvSpPr>
          <p:cNvPr id="3" name="Content Placeholder 2"/>
          <p:cNvSpPr>
            <a:spLocks noGrp="1"/>
          </p:cNvSpPr>
          <p:nvPr>
            <p:ph idx="1"/>
          </p:nvPr>
        </p:nvSpPr>
        <p:spPr/>
        <p:txBody>
          <a:bodyPr/>
          <a:lstStyle/>
          <a:p>
            <a:pPr marL="457200" indent="-457200">
              <a:buAutoNum type="arabicPeriod"/>
            </a:pPr>
            <a:r>
              <a:rPr lang="en-US" dirty="0"/>
              <a:t>What Software Engineering can offer to our Career?</a:t>
            </a:r>
          </a:p>
          <a:p>
            <a:pPr marL="457200" indent="-457200">
              <a:buAutoNum type="arabicPeriod"/>
            </a:pPr>
            <a:r>
              <a:rPr lang="en-US" dirty="0"/>
              <a:t>How we can implement Software Engineering concepts in our day-to-day industry life?</a:t>
            </a:r>
          </a:p>
          <a:p>
            <a:pPr marL="457200" indent="-457200">
              <a:buAutoNum type="arabicPeriod"/>
            </a:pPr>
            <a:endParaRPr lang="en-US" dirty="0"/>
          </a:p>
        </p:txBody>
      </p:sp>
    </p:spTree>
    <p:extLst>
      <p:ext uri="{BB962C8B-B14F-4D97-AF65-F5344CB8AC3E}">
        <p14:creationId xmlns:p14="http://schemas.microsoft.com/office/powerpoint/2010/main" val="2049933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51559"/>
            <a:ext cx="7583488" cy="1283167"/>
          </a:xfrm>
        </p:spPr>
        <p:txBody>
          <a:bodyPr/>
          <a:lstStyle/>
          <a:p>
            <a:r>
              <a:rPr lang="en-US" dirty="0"/>
              <a:t>LIKENESS ABOUT THE COURSE</a:t>
            </a:r>
            <a:br>
              <a:rPr lang="en-US" dirty="0"/>
            </a:br>
            <a:endParaRPr lang="en-US" dirty="0"/>
          </a:p>
        </p:txBody>
      </p:sp>
      <p:sp>
        <p:nvSpPr>
          <p:cNvPr id="3" name="Content Placeholder 2"/>
          <p:cNvSpPr>
            <a:spLocks noGrp="1"/>
          </p:cNvSpPr>
          <p:nvPr>
            <p:ph idx="1"/>
          </p:nvPr>
        </p:nvSpPr>
        <p:spPr/>
        <p:txBody>
          <a:bodyPr/>
          <a:lstStyle/>
          <a:p>
            <a:r>
              <a:rPr lang="en-US" dirty="0"/>
              <a:t>Software Engineering provided a ride to the overall procedure involved in a project</a:t>
            </a:r>
          </a:p>
          <a:p>
            <a:r>
              <a:rPr lang="en-US" dirty="0"/>
              <a:t>We tried to implement the same in our project, which  helped in recognizing the importance of lesser know task like maintaining communication with team members, understanding team members ideas and eventually overcoming difference in approaching the task. </a:t>
            </a:r>
          </a:p>
        </p:txBody>
      </p:sp>
    </p:spTree>
    <p:extLst>
      <p:ext uri="{BB962C8B-B14F-4D97-AF65-F5344CB8AC3E}">
        <p14:creationId xmlns:p14="http://schemas.microsoft.com/office/powerpoint/2010/main" val="196753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p>
        </p:txBody>
      </p:sp>
      <p:sp>
        <p:nvSpPr>
          <p:cNvPr id="3" name="Content Placeholder 2"/>
          <p:cNvSpPr>
            <a:spLocks noGrp="1"/>
          </p:cNvSpPr>
          <p:nvPr>
            <p:ph idx="1"/>
          </p:nvPr>
        </p:nvSpPr>
        <p:spPr/>
        <p:txBody>
          <a:bodyPr>
            <a:normAutofit fontScale="70000" lnSpcReduction="20000"/>
          </a:bodyPr>
          <a:lstStyle/>
          <a:p>
            <a:r>
              <a:rPr lang="en-US" dirty="0"/>
              <a:t>Deciding the push button for the input of words. Few teammates wanted keypad while few wanted text type box. </a:t>
            </a:r>
            <a:r>
              <a:rPr lang="mr-IN" dirty="0"/>
              <a:t>–</a:t>
            </a:r>
            <a:r>
              <a:rPr lang="en-US" dirty="0"/>
              <a:t> finally we agreed for text type box considering it would be easy to implement compared to building keypad on all the screen.</a:t>
            </a:r>
          </a:p>
          <a:p>
            <a:r>
              <a:rPr lang="en-US" dirty="0"/>
              <a:t>We started to implement using MVC framework but realized that it will need extra code to maintain a proper structure of the framework. We started to incline to “Simple Dynamic web project without any MVC framework”- but ended up using Spring MVC framework with Maven.</a:t>
            </a:r>
          </a:p>
          <a:p>
            <a:r>
              <a:rPr lang="en-US" dirty="0"/>
              <a:t>Few of us had issue setting up our local machine </a:t>
            </a:r>
            <a:r>
              <a:rPr lang="mr-IN" dirty="0"/>
              <a:t>–</a:t>
            </a:r>
            <a:r>
              <a:rPr lang="en-US" dirty="0"/>
              <a:t> importing tomcat as a server in eclipse </a:t>
            </a:r>
            <a:r>
              <a:rPr lang="mr-IN" dirty="0"/>
              <a:t>–</a:t>
            </a:r>
            <a:r>
              <a:rPr lang="en-US" dirty="0"/>
              <a:t> with few trail and error, we figured out the way to import the server and run it on IDE</a:t>
            </a:r>
          </a:p>
          <a:p>
            <a:r>
              <a:rPr lang="en-US" dirty="0"/>
              <a:t>We had difficult in deciding the flow of the program in terms of what should point to what, where should the buttons be placed- we eventually over came with brain storming each others ideas.</a:t>
            </a:r>
          </a:p>
          <a:p>
            <a:endParaRPr lang="en-US" dirty="0"/>
          </a:p>
        </p:txBody>
      </p:sp>
    </p:spTree>
    <p:extLst>
      <p:ext uri="{BB962C8B-B14F-4D97-AF65-F5344CB8AC3E}">
        <p14:creationId xmlns:p14="http://schemas.microsoft.com/office/powerpoint/2010/main" val="242210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description</a:t>
            </a:r>
            <a:endParaRPr lang="en-US" dirty="0"/>
          </a:p>
        </p:txBody>
      </p:sp>
      <p:sp>
        <p:nvSpPr>
          <p:cNvPr id="3" name="Content Placeholder 2"/>
          <p:cNvSpPr>
            <a:spLocks noGrp="1"/>
          </p:cNvSpPr>
          <p:nvPr>
            <p:ph idx="1"/>
          </p:nvPr>
        </p:nvSpPr>
        <p:spPr>
          <a:xfrm>
            <a:off x="779463" y="1828800"/>
            <a:ext cx="4328759" cy="4297363"/>
          </a:xfrm>
        </p:spPr>
        <p:txBody>
          <a:bodyPr>
            <a:normAutofit lnSpcReduction="10000"/>
          </a:bodyPr>
          <a:lstStyle/>
          <a:p>
            <a:pPr algn="just"/>
            <a:r>
              <a:rPr lang="en-US" sz="2800" dirty="0"/>
              <a:t>Hangman Project is a computer-based version of the classic paper and pencil guessing game for two or more players (Wikipedia). The Players compete against the computer to guess a word the software program has selected at random.</a:t>
            </a:r>
          </a:p>
          <a:p>
            <a:endParaRPr lang="en-US" dirty="0"/>
          </a:p>
          <a:p>
            <a:pPr marL="0" indent="0">
              <a:buNone/>
            </a:pPr>
            <a:endParaRPr lang="en-US" dirty="0"/>
          </a:p>
        </p:txBody>
      </p:sp>
      <p:pic>
        <p:nvPicPr>
          <p:cNvPr id="4" name="Picture 3" descr="Hangman_Class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099" y="2026355"/>
            <a:ext cx="2713567" cy="3613979"/>
          </a:xfrm>
          <a:prstGeom prst="rect">
            <a:avLst/>
          </a:prstGeom>
        </p:spPr>
      </p:pic>
    </p:spTree>
    <p:extLst>
      <p:ext uri="{BB962C8B-B14F-4D97-AF65-F5344CB8AC3E}">
        <p14:creationId xmlns:p14="http://schemas.microsoft.com/office/powerpoint/2010/main" val="1855707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a:t>
            </a:r>
          </a:p>
        </p:txBody>
      </p:sp>
      <p:sp>
        <p:nvSpPr>
          <p:cNvPr id="3" name="Content Placeholder 2"/>
          <p:cNvSpPr>
            <a:spLocks noGrp="1"/>
          </p:cNvSpPr>
          <p:nvPr>
            <p:ph idx="1"/>
          </p:nvPr>
        </p:nvSpPr>
        <p:spPr/>
        <p:txBody>
          <a:bodyPr/>
          <a:lstStyle/>
          <a:p>
            <a:r>
              <a:rPr lang="en-US" dirty="0"/>
              <a:t>If there be a better way of studying the text books [Ian Somerville software engineering 10th] to complete the assignments with emphasis more on hand on project assignments rather than theory assignments.</a:t>
            </a:r>
          </a:p>
        </p:txBody>
      </p:sp>
    </p:spTree>
    <p:extLst>
      <p:ext uri="{BB962C8B-B14F-4D97-AF65-F5344CB8AC3E}">
        <p14:creationId xmlns:p14="http://schemas.microsoft.com/office/powerpoint/2010/main" val="132756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Description</a:t>
            </a:r>
            <a:r>
              <a:rPr lang="en-US" dirty="0">
                <a:effectLst/>
              </a:rPr>
              <a:t> </a:t>
            </a:r>
            <a:endParaRPr lang="en-US" dirty="0"/>
          </a:p>
        </p:txBody>
      </p:sp>
      <p:sp>
        <p:nvSpPr>
          <p:cNvPr id="3" name="Content Placeholder 2"/>
          <p:cNvSpPr>
            <a:spLocks noGrp="1"/>
          </p:cNvSpPr>
          <p:nvPr>
            <p:ph idx="1"/>
          </p:nvPr>
        </p:nvSpPr>
        <p:spPr>
          <a:xfrm>
            <a:off x="779463" y="1828801"/>
            <a:ext cx="3665537" cy="4089400"/>
          </a:xfrm>
        </p:spPr>
        <p:txBody>
          <a:bodyPr/>
          <a:lstStyle/>
          <a:p>
            <a:pPr algn="just"/>
            <a:r>
              <a:rPr lang="en-US" dirty="0"/>
              <a:t>Product Outlook: The advantage of this online program is that it allows someone to play the game in single mode or in groups against the computer.</a:t>
            </a:r>
          </a:p>
          <a:p>
            <a:endParaRPr lang="en-US" dirty="0"/>
          </a:p>
        </p:txBody>
      </p:sp>
      <p:pic>
        <p:nvPicPr>
          <p:cNvPr id="6" name="Picture 5" descr="j030888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778" y="1956928"/>
            <a:ext cx="3657600" cy="2407920"/>
          </a:xfrm>
          <a:prstGeom prst="rect">
            <a:avLst/>
          </a:prstGeom>
        </p:spPr>
      </p:pic>
    </p:spTree>
    <p:extLst>
      <p:ext uri="{BB962C8B-B14F-4D97-AF65-F5344CB8AC3E}">
        <p14:creationId xmlns:p14="http://schemas.microsoft.com/office/powerpoint/2010/main" val="222751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markEtecture</a:t>
            </a:r>
            <a:endParaRPr lang="en-US" dirty="0"/>
          </a:p>
        </p:txBody>
      </p:sp>
      <p:pic>
        <p:nvPicPr>
          <p:cNvPr id="4" name="Content Placeholder 3" descr="HANGMAN_MARKETECTURE_Revised.png"/>
          <p:cNvPicPr>
            <a:picLocks noGrp="1" noChangeAspect="1"/>
          </p:cNvPicPr>
          <p:nvPr>
            <p:ph idx="1"/>
          </p:nvPr>
        </p:nvPicPr>
        <p:blipFill rotWithShape="1">
          <a:blip r:embed="rId2">
            <a:extLst>
              <a:ext uri="{28A0092B-C50C-407E-A947-70E740481C1C}">
                <a14:useLocalDpi xmlns:a14="http://schemas.microsoft.com/office/drawing/2010/main" val="0"/>
              </a:ext>
            </a:extLst>
          </a:blip>
          <a:srcRect t="-477" b="7379"/>
          <a:stretch/>
        </p:blipFill>
        <p:spPr>
          <a:xfrm>
            <a:off x="779463" y="1778000"/>
            <a:ext cx="7583488" cy="4348163"/>
          </a:xfrm>
        </p:spPr>
      </p:pic>
    </p:spTree>
    <p:extLst>
      <p:ext uri="{BB962C8B-B14F-4D97-AF65-F5344CB8AC3E}">
        <p14:creationId xmlns:p14="http://schemas.microsoft.com/office/powerpoint/2010/main" val="133971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Product Features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Provide a Single User and Multiple User Modes.</a:t>
            </a:r>
          </a:p>
          <a:p>
            <a:pPr lvl="0"/>
            <a:r>
              <a:rPr lang="en-US" dirty="0"/>
              <a:t>Provides with Authentication for users through username and password.</a:t>
            </a:r>
          </a:p>
          <a:p>
            <a:pPr lvl="0"/>
            <a:r>
              <a:rPr lang="en-US" dirty="0"/>
              <a:t>Generate a Random Word to be guessed and provide a hint.</a:t>
            </a:r>
          </a:p>
          <a:p>
            <a:pPr lvl="0"/>
            <a:r>
              <a:rPr lang="en-US" dirty="0"/>
              <a:t>Provide option to guess the letters or a complete word.</a:t>
            </a:r>
          </a:p>
          <a:p>
            <a:pPr lvl="0"/>
            <a:r>
              <a:rPr lang="en-US" dirty="0"/>
              <a:t>Manage the Game Ground – To get players to guess the word, evaluate the alphabets guessed, and finally updating the scoreboard.</a:t>
            </a:r>
          </a:p>
          <a:p>
            <a:pPr lvl="0"/>
            <a:r>
              <a:rPr lang="en-US" dirty="0"/>
              <a:t>Determine if the player wins or lose the game (“Hang the Man”)</a:t>
            </a:r>
          </a:p>
          <a:p>
            <a:pPr lvl="0"/>
            <a:r>
              <a:rPr lang="en-US" dirty="0"/>
              <a:t>Provide options to quit the game but save their progress.</a:t>
            </a:r>
          </a:p>
          <a:p>
            <a:r>
              <a:rPr lang="en-US" dirty="0"/>
              <a:t>Provide with Administration (Admin) Mode. </a:t>
            </a:r>
          </a:p>
        </p:txBody>
      </p:sp>
    </p:spTree>
    <p:extLst>
      <p:ext uri="{BB962C8B-B14F-4D97-AF65-F5344CB8AC3E}">
        <p14:creationId xmlns:p14="http://schemas.microsoft.com/office/powerpoint/2010/main" val="176772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User Characteristics</a:t>
            </a:r>
            <a:r>
              <a:rPr lang="en-US" dirty="0">
                <a:effectLst/>
              </a:rPr>
              <a:t> </a:t>
            </a:r>
            <a:endParaRPr lang="en-US" dirty="0"/>
          </a:p>
        </p:txBody>
      </p:sp>
      <p:sp>
        <p:nvSpPr>
          <p:cNvPr id="3" name="Content Placeholder 2"/>
          <p:cNvSpPr>
            <a:spLocks noGrp="1"/>
          </p:cNvSpPr>
          <p:nvPr>
            <p:ph idx="1"/>
          </p:nvPr>
        </p:nvSpPr>
        <p:spPr>
          <a:xfrm>
            <a:off x="779463" y="1828800"/>
            <a:ext cx="4258204" cy="4297363"/>
          </a:xfrm>
        </p:spPr>
        <p:txBody>
          <a:bodyPr>
            <a:normAutofit lnSpcReduction="10000"/>
          </a:bodyPr>
          <a:lstStyle/>
          <a:p>
            <a:pPr algn="just"/>
            <a:r>
              <a:rPr lang="en-US" dirty="0"/>
              <a:t>Hangman is designed for personal computer users who enjoy word games. Hangman is a recreational software project. The user is assumed to be competent using computer and Internet. The user is assumed to be familiar with the rules of Hangman. It is also assumed the user knows to type URL address in the browser</a:t>
            </a:r>
            <a:r>
              <a:rPr lang="en-US" dirty="0">
                <a:effectLst/>
              </a:rPr>
              <a:t> </a:t>
            </a:r>
            <a:endParaRPr lang="en-US" dirty="0"/>
          </a:p>
        </p:txBody>
      </p:sp>
      <p:pic>
        <p:nvPicPr>
          <p:cNvPr id="6" name="Picture 5" descr="ma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4951" y="2032000"/>
            <a:ext cx="3048000" cy="3048000"/>
          </a:xfrm>
          <a:prstGeom prst="rect">
            <a:avLst/>
          </a:prstGeom>
        </p:spPr>
      </p:pic>
    </p:spTree>
    <p:extLst>
      <p:ext uri="{BB962C8B-B14F-4D97-AF65-F5344CB8AC3E}">
        <p14:creationId xmlns:p14="http://schemas.microsoft.com/office/powerpoint/2010/main" val="11451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Assumptions and Dependencies</a:t>
            </a:r>
            <a:r>
              <a:rPr lang="en-US" dirty="0">
                <a:effectLst/>
              </a:rPr>
              <a:t> </a:t>
            </a:r>
            <a:endParaRPr lang="en-US" dirty="0"/>
          </a:p>
        </p:txBody>
      </p:sp>
      <p:sp>
        <p:nvSpPr>
          <p:cNvPr id="3" name="Content Placeholder 2"/>
          <p:cNvSpPr>
            <a:spLocks noGrp="1"/>
          </p:cNvSpPr>
          <p:nvPr>
            <p:ph idx="1"/>
          </p:nvPr>
        </p:nvSpPr>
        <p:spPr/>
        <p:txBody>
          <a:bodyPr>
            <a:normAutofit/>
          </a:bodyPr>
          <a:lstStyle/>
          <a:p>
            <a:pPr lvl="0"/>
            <a:r>
              <a:rPr lang="en-US" dirty="0"/>
              <a:t>Hangman is dependent upon database to generate random words.</a:t>
            </a:r>
          </a:p>
          <a:p>
            <a:pPr lvl="0"/>
            <a:r>
              <a:rPr lang="en-US" dirty="0"/>
              <a:t>Hangman uses words from English Language only.</a:t>
            </a:r>
          </a:p>
          <a:p>
            <a:pPr lvl="0"/>
            <a:r>
              <a:rPr lang="en-US" dirty="0"/>
              <a:t>Hangman will assume that the word generated will be valid.</a:t>
            </a:r>
          </a:p>
          <a:p>
            <a:pPr lvl="0"/>
            <a:r>
              <a:rPr lang="en-US" dirty="0"/>
              <a:t>Hangman will run only on local machine where the necessary set up has been made.</a:t>
            </a:r>
          </a:p>
          <a:p>
            <a:endParaRPr lang="en-US" dirty="0"/>
          </a:p>
        </p:txBody>
      </p:sp>
    </p:spTree>
    <p:extLst>
      <p:ext uri="{BB962C8B-B14F-4D97-AF65-F5344CB8AC3E}">
        <p14:creationId xmlns:p14="http://schemas.microsoft.com/office/powerpoint/2010/main" val="384117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General Constraints</a:t>
            </a:r>
            <a:r>
              <a:rPr lang="en-US" dirty="0">
                <a:effectLst/>
              </a:rPr>
              <a:t> </a:t>
            </a:r>
            <a:endParaRPr lang="en-US" dirty="0"/>
          </a:p>
        </p:txBody>
      </p:sp>
      <p:sp>
        <p:nvSpPr>
          <p:cNvPr id="3" name="Content Placeholder 2"/>
          <p:cNvSpPr>
            <a:spLocks noGrp="1"/>
          </p:cNvSpPr>
          <p:nvPr>
            <p:ph idx="1"/>
          </p:nvPr>
        </p:nvSpPr>
        <p:spPr/>
        <p:txBody>
          <a:bodyPr/>
          <a:lstStyle/>
          <a:p>
            <a:pPr lvl="0"/>
            <a:r>
              <a:rPr lang="en-US" dirty="0"/>
              <a:t>Because of time constraints, multiple mode of this game will be implemented in future.</a:t>
            </a:r>
          </a:p>
          <a:p>
            <a:pPr lvl="0"/>
            <a:r>
              <a:rPr lang="en-US" dirty="0"/>
              <a:t>Because of time constraints, Admin mode of this game will be implemented in future.</a:t>
            </a:r>
          </a:p>
          <a:p>
            <a:endParaRPr lang="en-US" dirty="0"/>
          </a:p>
        </p:txBody>
      </p:sp>
    </p:spTree>
    <p:extLst>
      <p:ext uri="{BB962C8B-B14F-4D97-AF65-F5344CB8AC3E}">
        <p14:creationId xmlns:p14="http://schemas.microsoft.com/office/powerpoint/2010/main" val="351469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5" name="Rectangle 4">
            <a:extLst>
              <a:ext uri="{FF2B5EF4-FFF2-40B4-BE49-F238E27FC236}">
                <a16:creationId xmlns:a16="http://schemas.microsoft.com/office/drawing/2014/main" id="{1518F147-1418-4534-B851-3D6922CFB4D2}"/>
              </a:ext>
            </a:extLst>
          </p:cNvPr>
          <p:cNvSpPr/>
          <p:nvPr/>
        </p:nvSpPr>
        <p:spPr>
          <a:xfrm>
            <a:off x="98778" y="1477938"/>
            <a:ext cx="9045222" cy="2461289"/>
          </a:xfrm>
          <a:prstGeom prst="rect">
            <a:avLst/>
          </a:prstGeom>
        </p:spPr>
        <p:txBody>
          <a:bodyPr wrap="square">
            <a:spAutoFit/>
          </a:bodyPr>
          <a:lstStyle/>
          <a:p>
            <a:pPr algn="just">
              <a:lnSpc>
                <a:spcPct val="107000"/>
              </a:lnSpc>
            </a:pPr>
            <a:r>
              <a:rPr lang="en-US" sz="1200" b="1" dirty="0">
                <a:latin typeface="CIDFont+F9"/>
                <a:ea typeface="Calibri" panose="020F0502020204030204" pitchFamily="34" charset="0"/>
                <a:cs typeface="CIDFont+F9"/>
              </a:rPr>
              <a:t>Framework</a:t>
            </a:r>
            <a:r>
              <a:rPr lang="en-US" sz="1200" b="1" dirty="0">
                <a:effectLst/>
                <a:latin typeface="CIDFont+F9"/>
                <a:ea typeface="Calibri" panose="020F0502020204030204" pitchFamily="34" charset="0"/>
                <a:cs typeface="CIDFont+F9"/>
              </a:rPr>
              <a:t>: Spring MVC Framework is used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Spring MVC framework.</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Accepted.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	Spring MVC</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helps in building flexible and loosely 	coupled web</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 	applications</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The Model-view-	controller design pattern</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helps in 	separating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the</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business logic, presentation logic, 	and 	navigation	logic. Models are responsible for 	encapsulating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the application</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data</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We will be clear separation between three layers, and hence 	modification in each layer will 	not affect the other layer. Spring 	offers better integration with view technologies other than JSP 	(HTML/Velocity / XSLT / Free Marker / XL etc.)</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17869554-BE1B-4039-BA60-E99E8EB4E5BD}"/>
              </a:ext>
            </a:extLst>
          </p:cNvPr>
          <p:cNvSpPr/>
          <p:nvPr/>
        </p:nvSpPr>
        <p:spPr>
          <a:xfrm>
            <a:off x="98778" y="3939227"/>
            <a:ext cx="9045222" cy="2461289"/>
          </a:xfrm>
          <a:prstGeom prst="rect">
            <a:avLst/>
          </a:prstGeom>
        </p:spPr>
        <p:txBody>
          <a:bodyPr wrap="square">
            <a:spAutoFit/>
          </a:bodyPr>
          <a:lstStyle/>
          <a:p>
            <a:pPr algn="just">
              <a:lnSpc>
                <a:spcPct val="107000"/>
              </a:lnSpc>
            </a:pPr>
            <a:r>
              <a:rPr lang="en-US" sz="1200" b="1" dirty="0">
                <a:effectLst/>
                <a:latin typeface="CIDFont+F9"/>
                <a:ea typeface="Calibri" panose="020F0502020204030204" pitchFamily="34" charset="0"/>
                <a:cs typeface="CIDFont+F9"/>
              </a:rPr>
              <a:t>Technology: Java Technology is used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Decision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9"/>
                <a:ea typeface="Calibri" panose="020F0502020204030204" pitchFamily="34" charset="0"/>
                <a:cs typeface="CIDFont+F9"/>
              </a:rPr>
              <a:t> 	</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Use Java Technology for coding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Status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Accepted.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dirty="0">
                <a:effectLst/>
                <a:latin typeface="CIDFont+F4"/>
                <a:ea typeface="Calibri" panose="020F0502020204030204" pitchFamily="34" charset="0"/>
                <a:cs typeface="CIDFont+F4"/>
              </a:rPr>
              <a:t> </a:t>
            </a:r>
            <a:r>
              <a:rPr lang="en-US" sz="1200" b="1" dirty="0">
                <a:effectLst/>
                <a:latin typeface="CIDFont+F9"/>
                <a:ea typeface="Calibri" panose="020F0502020204030204" pitchFamily="34" charset="0"/>
                <a:cs typeface="CIDFont+F9"/>
              </a:rPr>
              <a:t>Context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1200" b="1" dirty="0">
                <a:effectLst/>
                <a:latin typeface="CIDFont+F9"/>
                <a:ea typeface="Calibri" panose="020F0502020204030204" pitchFamily="34" charset="0"/>
                <a:cs typeface="CIDFont+F9"/>
              </a:rPr>
              <a:t>	</a:t>
            </a:r>
            <a:r>
              <a:rPr lang="en-US" sz="12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Java</a:t>
            </a: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 is object-oriented. This allows to create reusable code. Java is platform-independent. It is easy to write, compile and debug</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pPr>
            <a:r>
              <a:rPr lang="en-US" sz="1200" b="1" dirty="0">
                <a:effectLst/>
                <a:latin typeface="CIDFont+F9"/>
                <a:ea typeface="Calibri" panose="020F0502020204030204" pitchFamily="34" charset="0"/>
                <a:cs typeface="CIDFont+F9"/>
              </a:rPr>
              <a:t>Consequences</a:t>
            </a:r>
            <a:r>
              <a:rPr lang="en-US" sz="1200" dirty="0">
                <a:effectLst/>
                <a:latin typeface="CIDFont+F9"/>
                <a:ea typeface="Calibri" panose="020F0502020204030204" pitchFamily="34" charset="0"/>
                <a:cs typeface="CIDFont+F9"/>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1. Java has powerful development tools like Eclipse SDK and NetBeans which have debugging capability and offer integrated development environment.</a:t>
            </a:r>
          </a:p>
          <a:p>
            <a:pPr marL="457200" marR="0" algn="just">
              <a:lnSpc>
                <a:spcPct val="107000"/>
              </a:lnSpc>
              <a:spcBef>
                <a:spcPts val="0"/>
              </a:spcBef>
              <a:spcAft>
                <a:spcPts val="0"/>
              </a:spcAft>
            </a:pPr>
            <a:r>
              <a:rPr lang="en-US" sz="1200" dirty="0">
                <a:solidFill>
                  <a:srgbClr val="222222"/>
                </a:solidFill>
                <a:latin typeface="Arial" panose="020B0604020202020204" pitchFamily="34" charset="0"/>
                <a:ea typeface="Calibri" panose="020F0502020204030204" pitchFamily="34" charset="0"/>
                <a:cs typeface="Times New Roman" panose="02020603050405020304" pitchFamily="18" charset="0"/>
              </a:rPr>
              <a:t>2.It has no control over garbage collection.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28754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487</TotalTime>
  <Words>1491</Words>
  <Application>Microsoft Office PowerPoint</Application>
  <PresentationFormat>On-screen Show (4:3)</PresentationFormat>
  <Paragraphs>134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Calisto MT</vt:lpstr>
      <vt:lpstr>CIDFont+F4</vt:lpstr>
      <vt:lpstr>CIDFont+F9</vt:lpstr>
      <vt:lpstr>Perpetua Titling MT</vt:lpstr>
      <vt:lpstr>Precedent</vt:lpstr>
      <vt:lpstr>HANGMAN PROJECT TECH-TYCOONS TEAM 4 </vt:lpstr>
      <vt:lpstr>description</vt:lpstr>
      <vt:lpstr> Description </vt:lpstr>
      <vt:lpstr>markEtecture</vt:lpstr>
      <vt:lpstr>Product Features</vt:lpstr>
      <vt:lpstr>User Characteristics </vt:lpstr>
      <vt:lpstr>Assumptions and Dependencies </vt:lpstr>
      <vt:lpstr>General Constraints </vt:lpstr>
      <vt:lpstr>architecture</vt:lpstr>
      <vt:lpstr>PowerPoint Presentation</vt:lpstr>
      <vt:lpstr>PowerPoint Presentation</vt:lpstr>
      <vt:lpstr>PROJECT DECISIONS</vt:lpstr>
      <vt:lpstr>PROJECT DECISIONS continued</vt:lpstr>
      <vt:lpstr>Project decision continued</vt:lpstr>
      <vt:lpstr>Project TECHNOLOGY AND ENVIRONMENT</vt:lpstr>
      <vt:lpstr>CONCLUSIONS!!!</vt:lpstr>
      <vt:lpstr>EXPECTATIONS FROM THE COURSE </vt:lpstr>
      <vt:lpstr>LIKENESS ABOUT THE COURSE </vt:lpstr>
      <vt:lpstr>CHALLENGES FACED</vt:lpstr>
      <vt:lpstr>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Section</dc:title>
  <dc:creator>Varun Pattabhi</dc:creator>
  <cp:lastModifiedBy>joyatee.mail@gmail.com</cp:lastModifiedBy>
  <cp:revision>185</cp:revision>
  <dcterms:created xsi:type="dcterms:W3CDTF">2019-10-31T16:08:38Z</dcterms:created>
  <dcterms:modified xsi:type="dcterms:W3CDTF">2019-12-11T05:02:07Z</dcterms:modified>
</cp:coreProperties>
</file>