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EDD74-7EF3-3FD4-031C-097881C78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50C0B-AB09-F722-2092-873739BC3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9A7F4-96B3-BFC0-26C9-BA903146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D275-6187-4509-B815-A776A32A278B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95EC2-CD6D-E272-5E14-1A57CA779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72AEA-DC67-04AF-B917-AB6B887ED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8C508-A2D0-4F8A-A282-AA1A3F46EE2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39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3287B-6A03-A852-7EAA-050BA721E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28346-A696-BB22-6131-9C770625E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6B85F-F0EE-8359-F7DD-C8550E72A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D275-6187-4509-B815-A776A32A278B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67E0B-255D-AC7D-E23E-610A430D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76AC3-7C60-29DB-F724-2399B233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8C508-A2D0-4F8A-A282-AA1A3F46EE2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56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172220-16BE-0928-FC2A-1A4AC5A63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EACFE-36FD-54F8-5AE1-6589E4F45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97E19-D03A-F1EA-E26B-7DFE1CF3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D275-6187-4509-B815-A776A32A278B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2FAEF-DD33-39D3-A905-A6F0E618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309F7-59BA-9312-668F-D0055743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8C508-A2D0-4F8A-A282-AA1A3F46EE2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73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675F-5B79-5D1D-085E-D86EA7967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2CF35-57CB-7A17-854B-632F01FA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AB678-70E3-67F1-95D2-A5F4E9A5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D275-6187-4509-B815-A776A32A278B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07FD6-337D-3DDB-AF12-0B1542C5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BE262-ED2A-297B-1A72-284C6ABB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8C508-A2D0-4F8A-A282-AA1A3F46EE2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88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1CE1-6298-6E55-B656-3167C5FCD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42EAB-C3E9-EB16-EFC0-19AB8AF4D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AF823-2202-6A20-A074-7D4A1505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D275-6187-4509-B815-A776A32A278B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C7B31-12B5-AC4B-4753-E9237CF3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51CEB-755E-2C5D-4A60-6F267FFB9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8C508-A2D0-4F8A-A282-AA1A3F46EE2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05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7D73-7BA0-7F73-00E8-34E1D007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34675-157E-480E-78F7-89D5A73F7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A491A-BAC9-2F10-6A21-8A332E254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C5EF6-F1F2-7663-6378-2303D351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D275-6187-4509-B815-A776A32A278B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7F34D-0821-A561-3D64-677C421AF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2413D-D1E1-EDEF-B178-A389CE6C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8C508-A2D0-4F8A-A282-AA1A3F46EE2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26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27F49-CFDD-605E-7C5C-8CDF24529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79EB5-3A39-1F53-3B65-0FE068E1D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4CA57-A332-9CE2-C65C-3D04458E1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5C5388-28B9-F416-02CF-6F1489069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EF313-2D9D-74A5-0DE1-61E786990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36C466-E2DF-AE20-73FB-C424178B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D275-6187-4509-B815-A776A32A278B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CE455C-4EC1-6724-912D-3BC110E5E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9ECD0-D29B-087D-3932-BF0371A3D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8C508-A2D0-4F8A-A282-AA1A3F46EE2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98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30F7-FCC7-CE33-8435-6F696D43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75555-7A2D-F888-D0C2-1E7BCBBA3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D275-6187-4509-B815-A776A32A278B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326606-3CAE-9007-92EF-06CF5B51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0F7AD-BE03-A58D-2841-F2480A19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8C508-A2D0-4F8A-A282-AA1A3F46EE2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1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13374D-2ACB-AB7D-64E7-98880D97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D275-6187-4509-B815-A776A32A278B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312C1-62D3-0897-D1C0-5F48CC6C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2D09C-932F-9970-2F17-C51E0A914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8C508-A2D0-4F8A-A282-AA1A3F46EE2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74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20B8-030D-94D5-51A6-247B2664E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8640-D416-BBAB-E34E-11C4C421C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59E58-69D5-F9D5-618B-714ED2736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C760B-4EA7-F8C2-2880-AF9CE781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D275-6187-4509-B815-A776A32A278B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0443D-1FDC-3B81-163A-9208A352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8F10B-B49C-A43F-DA17-EF5C578E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8C508-A2D0-4F8A-A282-AA1A3F46EE2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79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74750-CEA4-8057-A268-C0C6BBE28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4C8A5-9111-5A81-2408-491A273BA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E2C19-F0E7-F279-67BE-3636A6C60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595A7-3DD2-07B0-5B04-1C8CA5F85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D275-6187-4509-B815-A776A32A278B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47D7B-1030-4065-305F-4C06CEBD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F605E-8713-B729-726E-247EDAD1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8C508-A2D0-4F8A-A282-AA1A3F46EE2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7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BBE644-FDF1-46BE-3BAC-676DA5B8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2C79B-B609-D01A-60FE-6FB6E15DD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01951-0B4C-0FD2-C12D-C9DD3CD16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CD275-6187-4509-B815-A776A32A278B}" type="datetimeFigureOut">
              <a:rPr lang="en-GB" smtClean="0"/>
              <a:t>18/03/2023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D534D-B265-AA0C-6CC3-7B089E7F1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C1F9E-093B-F132-8783-D92D743AD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C508-A2D0-4F8A-A282-AA1A3F46EE2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56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3C780F-0D45-0D45-588B-27D92800CB80}"/>
              </a:ext>
            </a:extLst>
          </p:cNvPr>
          <p:cNvSpPr txBox="1"/>
          <p:nvPr/>
        </p:nvSpPr>
        <p:spPr>
          <a:xfrm>
            <a:off x="4486347" y="157712"/>
            <a:ext cx="35241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dirty="0"/>
              <a:t>How to use the BEM class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924E2F-0913-9878-D408-EAD654D5A965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1780507" y="1028020"/>
            <a:ext cx="2" cy="38727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83EB62-FC30-4621-81BB-4311DA6B1433}"/>
              </a:ext>
            </a:extLst>
          </p:cNvPr>
          <p:cNvSpPr txBox="1"/>
          <p:nvPr/>
        </p:nvSpPr>
        <p:spPr>
          <a:xfrm>
            <a:off x="2461877" y="795779"/>
            <a:ext cx="1375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root: str</a:t>
            </a:r>
          </a:p>
          <a:p>
            <a:r>
              <a:rPr lang="en-GB" sz="1600" dirty="0" err="1"/>
              <a:t>file_airfoil</a:t>
            </a:r>
            <a:r>
              <a:rPr lang="en-GB" sz="1600" dirty="0"/>
              <a:t>: str,</a:t>
            </a:r>
          </a:p>
          <a:p>
            <a:r>
              <a:rPr lang="en-GB" sz="1600" dirty="0" err="1"/>
              <a:t>save_dir</a:t>
            </a:r>
            <a:r>
              <a:rPr lang="en-GB" sz="1600" dirty="0"/>
              <a:t>: str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E31004-E78E-4439-8980-2A686BD3797A}"/>
              </a:ext>
            </a:extLst>
          </p:cNvPr>
          <p:cNvSpPr/>
          <p:nvPr/>
        </p:nvSpPr>
        <p:spPr>
          <a:xfrm>
            <a:off x="1158581" y="1415294"/>
            <a:ext cx="1243852" cy="721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BEM()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5148DA82-2094-9814-3312-A6990DEA69BA}"/>
              </a:ext>
            </a:extLst>
          </p:cNvPr>
          <p:cNvSpPr/>
          <p:nvPr/>
        </p:nvSpPr>
        <p:spPr>
          <a:xfrm>
            <a:off x="1039691" y="2519150"/>
            <a:ext cx="1362741" cy="852755"/>
          </a:xfrm>
          <a:prstGeom prst="parallelogra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BEM object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80C547-21E6-45CF-85AD-EB2D00D78D20}"/>
              </a:ext>
            </a:extLst>
          </p:cNvPr>
          <p:cNvCxnSpPr>
            <a:cxnSpLocks/>
          </p:cNvCxnSpPr>
          <p:nvPr/>
        </p:nvCxnSpPr>
        <p:spPr>
          <a:xfrm>
            <a:off x="1780507" y="3371905"/>
            <a:ext cx="0" cy="388800"/>
          </a:xfrm>
          <a:prstGeom prst="straightConnector1">
            <a:avLst/>
          </a:prstGeom>
          <a:ln w="41275"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9C368E-2E29-EDA4-D79E-DF14BD0EF963}"/>
              </a:ext>
            </a:extLst>
          </p:cNvPr>
          <p:cNvSpPr txBox="1"/>
          <p:nvPr/>
        </p:nvSpPr>
        <p:spPr>
          <a:xfrm>
            <a:off x="2607573" y="3488931"/>
            <a:ext cx="195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rotor_radius</a:t>
            </a:r>
            <a:r>
              <a:rPr lang="en-GB" dirty="0"/>
              <a:t>: float,</a:t>
            </a:r>
          </a:p>
          <a:p>
            <a:r>
              <a:rPr lang="en-GB" dirty="0" err="1"/>
              <a:t>root_radius</a:t>
            </a:r>
            <a:r>
              <a:rPr lang="en-GB" dirty="0"/>
              <a:t>: float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0F4596-8674-F417-8CB5-BFDEF1C1CBEF}"/>
              </a:ext>
            </a:extLst>
          </p:cNvPr>
          <p:cNvSpPr txBox="1"/>
          <p:nvPr/>
        </p:nvSpPr>
        <p:spPr>
          <a:xfrm>
            <a:off x="2621978" y="4116548"/>
            <a:ext cx="1772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n_blades</a:t>
            </a:r>
            <a:r>
              <a:rPr lang="en-GB" dirty="0"/>
              <a:t>: int,</a:t>
            </a:r>
          </a:p>
          <a:p>
            <a:r>
              <a:rPr lang="en-GB" dirty="0" err="1"/>
              <a:t>air_density</a:t>
            </a:r>
            <a:r>
              <a:rPr lang="en-GB" dirty="0"/>
              <a:t>: float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0EB9DE-57A9-87A6-5089-D71C88148AAE}"/>
              </a:ext>
            </a:extLst>
          </p:cNvPr>
          <p:cNvSpPr/>
          <p:nvPr/>
        </p:nvSpPr>
        <p:spPr>
          <a:xfrm>
            <a:off x="939034" y="3755933"/>
            <a:ext cx="1682946" cy="721231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.</a:t>
            </a:r>
            <a:r>
              <a:rPr lang="en-GB" dirty="0" err="1"/>
              <a:t>set_constants</a:t>
            </a:r>
            <a:r>
              <a:rPr lang="en-GB" dirty="0"/>
              <a:t>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80A8F8-E6A2-E4EA-B05B-731B4F8D4241}"/>
              </a:ext>
            </a:extLst>
          </p:cNvPr>
          <p:cNvSpPr txBox="1"/>
          <p:nvPr/>
        </p:nvSpPr>
        <p:spPr>
          <a:xfrm>
            <a:off x="1815640" y="5668865"/>
            <a:ext cx="22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wind_speed</a:t>
            </a:r>
            <a:r>
              <a:rPr lang="en-GB" dirty="0"/>
              <a:t>: float</a:t>
            </a:r>
          </a:p>
          <a:p>
            <a:r>
              <a:rPr lang="en-GB" dirty="0" err="1"/>
              <a:t>tip_speed_ratio</a:t>
            </a:r>
            <a:r>
              <a:rPr lang="en-GB" dirty="0"/>
              <a:t>: float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29F58F-EE99-A7CB-84F9-BAC49737534E}"/>
              </a:ext>
            </a:extLst>
          </p:cNvPr>
          <p:cNvSpPr txBox="1"/>
          <p:nvPr/>
        </p:nvSpPr>
        <p:spPr>
          <a:xfrm>
            <a:off x="473550" y="5807364"/>
            <a:ext cx="119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pitch: float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3F6F26-AB2A-39EB-CF37-CAB07D07182C}"/>
              </a:ext>
            </a:extLst>
          </p:cNvPr>
          <p:cNvCxnSpPr>
            <a:cxnSpLocks/>
          </p:cNvCxnSpPr>
          <p:nvPr/>
        </p:nvCxnSpPr>
        <p:spPr>
          <a:xfrm flipH="1">
            <a:off x="2402433" y="1709448"/>
            <a:ext cx="1434949" cy="217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38CD08-82E1-4A1B-A543-2287611E1335}"/>
              </a:ext>
            </a:extLst>
          </p:cNvPr>
          <p:cNvCxnSpPr>
            <a:cxnSpLocks/>
          </p:cNvCxnSpPr>
          <p:nvPr/>
        </p:nvCxnSpPr>
        <p:spPr>
          <a:xfrm flipH="1">
            <a:off x="1780507" y="2136525"/>
            <a:ext cx="2" cy="38727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D181F3-F97F-23AD-BF64-AFB71315B84E}"/>
              </a:ext>
            </a:extLst>
          </p:cNvPr>
          <p:cNvCxnSpPr>
            <a:cxnSpLocks/>
          </p:cNvCxnSpPr>
          <p:nvPr/>
        </p:nvCxnSpPr>
        <p:spPr>
          <a:xfrm flipH="1">
            <a:off x="2621980" y="4116548"/>
            <a:ext cx="1772727" cy="1"/>
          </a:xfrm>
          <a:prstGeom prst="straightConnector1">
            <a:avLst/>
          </a:prstGeom>
          <a:ln w="41275"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EE127F2-5F76-0829-96EB-8461861B7D32}"/>
              </a:ext>
            </a:extLst>
          </p:cNvPr>
          <p:cNvCxnSpPr>
            <a:cxnSpLocks/>
          </p:cNvCxnSpPr>
          <p:nvPr/>
        </p:nvCxnSpPr>
        <p:spPr>
          <a:xfrm>
            <a:off x="1780507" y="4477164"/>
            <a:ext cx="0" cy="388800"/>
          </a:xfrm>
          <a:prstGeom prst="straightConnector1">
            <a:avLst/>
          </a:prstGeom>
          <a:ln w="41275"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452AD7D-B5F1-6B93-C8C1-F05360D3F30B}"/>
              </a:ext>
            </a:extLst>
          </p:cNvPr>
          <p:cNvSpPr/>
          <p:nvPr/>
        </p:nvSpPr>
        <p:spPr>
          <a:xfrm>
            <a:off x="924627" y="4847515"/>
            <a:ext cx="1682946" cy="721231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.solve()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7C9CAB2-31B8-A7BF-067C-4954F90F702C}"/>
              </a:ext>
            </a:extLst>
          </p:cNvPr>
          <p:cNvCxnSpPr>
            <a:endCxn id="33" idx="2"/>
          </p:cNvCxnSpPr>
          <p:nvPr/>
        </p:nvCxnSpPr>
        <p:spPr>
          <a:xfrm rot="10800000">
            <a:off x="1766101" y="5568746"/>
            <a:ext cx="2355957" cy="846568"/>
          </a:xfrm>
          <a:prstGeom prst="bentConnector2">
            <a:avLst/>
          </a:prstGeom>
          <a:ln w="41275"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87FF065-DAAE-064B-5568-CEEB1025ED3D}"/>
              </a:ext>
            </a:extLst>
          </p:cNvPr>
          <p:cNvCxnSpPr>
            <a:cxnSpLocks/>
          </p:cNvCxnSpPr>
          <p:nvPr/>
        </p:nvCxnSpPr>
        <p:spPr>
          <a:xfrm>
            <a:off x="2555279" y="5208130"/>
            <a:ext cx="2003469" cy="0"/>
          </a:xfrm>
          <a:prstGeom prst="straightConnector1">
            <a:avLst/>
          </a:prstGeom>
          <a:ln w="41275"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214A3474-1390-30C9-0799-E9A9290C65F2}"/>
              </a:ext>
            </a:extLst>
          </p:cNvPr>
          <p:cNvSpPr/>
          <p:nvPr/>
        </p:nvSpPr>
        <p:spPr>
          <a:xfrm>
            <a:off x="4440758" y="4803633"/>
            <a:ext cx="1364400" cy="852755"/>
          </a:xfrm>
          <a:prstGeom prst="parallelogram">
            <a:avLst/>
          </a:prstGeom>
          <a:solidFill>
            <a:srgbClr val="4472C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results: </a:t>
            </a:r>
            <a:r>
              <a:rPr lang="en-GB" dirty="0" err="1"/>
              <a:t>dict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EB1675-3B6D-FF2E-D58A-1BBB7777DC78}"/>
              </a:ext>
            </a:extLst>
          </p:cNvPr>
          <p:cNvSpPr txBox="1"/>
          <p:nvPr/>
        </p:nvSpPr>
        <p:spPr>
          <a:xfrm>
            <a:off x="4887554" y="672490"/>
            <a:ext cx="67601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Documentation for non-trivial function inputs:</a:t>
            </a:r>
          </a:p>
          <a:p>
            <a:pPr marL="285750" indent="-285750">
              <a:buFontTx/>
              <a:buChar char="-"/>
            </a:pPr>
            <a:r>
              <a:rPr lang="en-GB" dirty="0"/>
              <a:t>BEM: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root: string to directory in which the </a:t>
            </a:r>
            <a:r>
              <a:rPr lang="en-GB" dirty="0" err="1"/>
              <a:t>airfoil</a:t>
            </a:r>
            <a:r>
              <a:rPr lang="en-GB" dirty="0"/>
              <a:t> file and the results directory is</a:t>
            </a:r>
          </a:p>
          <a:p>
            <a:pPr marL="742950" lvl="1" indent="-285750">
              <a:buFontTx/>
              <a:buChar char="-"/>
            </a:pPr>
            <a:r>
              <a:rPr lang="en-GB" dirty="0" err="1"/>
              <a:t>file_airfoil</a:t>
            </a:r>
            <a:r>
              <a:rPr lang="en-GB" dirty="0"/>
              <a:t>: filename with filetype as string</a:t>
            </a:r>
          </a:p>
          <a:p>
            <a:pPr marL="742950" lvl="1" indent="-285750">
              <a:buFontTx/>
              <a:buChar char="-"/>
            </a:pPr>
            <a:r>
              <a:rPr lang="en-GB" dirty="0" err="1"/>
              <a:t>save_dir</a:t>
            </a:r>
            <a:r>
              <a:rPr lang="en-GB" dirty="0"/>
              <a:t>: directory name of results as string</a:t>
            </a:r>
          </a:p>
          <a:p>
            <a:pPr marL="285750" indent="-285750">
              <a:buFontTx/>
              <a:buChar char="-"/>
            </a:pPr>
            <a:r>
              <a:rPr lang="en-GB" dirty="0"/>
              <a:t>.</a:t>
            </a:r>
            <a:r>
              <a:rPr lang="en-GB" dirty="0" err="1"/>
              <a:t>set_constants</a:t>
            </a:r>
            <a:r>
              <a:rPr lang="en-GB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All radii in metre. 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Air density in kg/m3</a:t>
            </a:r>
          </a:p>
          <a:p>
            <a:pPr marL="285750" indent="-285750">
              <a:buFontTx/>
              <a:buChar char="-"/>
            </a:pPr>
            <a:r>
              <a:rPr lang="en-GB" dirty="0"/>
              <a:t>solve: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pitch: in degree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Remaining values that are pre-set are explained later</a:t>
            </a:r>
          </a:p>
          <a:p>
            <a:pPr lvl="1"/>
            <a:endParaRPr lang="en-GB" dirty="0"/>
          </a:p>
        </p:txBody>
      </p:sp>
      <p:graphicFrame>
        <p:nvGraphicFramePr>
          <p:cNvPr id="42" name="Table 42">
            <a:extLst>
              <a:ext uri="{FF2B5EF4-FFF2-40B4-BE49-F238E27FC236}">
                <a16:creationId xmlns:a16="http://schemas.microsoft.com/office/drawing/2014/main" id="{8AACC085-BFD1-CB1D-C1DE-76B66E068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969185"/>
              </p:ext>
            </p:extLst>
          </p:nvPr>
        </p:nvGraphicFramePr>
        <p:xfrm>
          <a:off x="6419256" y="4211398"/>
          <a:ext cx="5380696" cy="2421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53">
                  <a:extLst>
                    <a:ext uri="{9D8B030D-6E8A-4147-A177-3AD203B41FA5}">
                      <a16:colId xmlns:a16="http://schemas.microsoft.com/office/drawing/2014/main" val="328134336"/>
                    </a:ext>
                  </a:extLst>
                </a:gridCol>
                <a:gridCol w="3904343">
                  <a:extLst>
                    <a:ext uri="{9D8B030D-6E8A-4147-A177-3AD203B41FA5}">
                      <a16:colId xmlns:a16="http://schemas.microsoft.com/office/drawing/2014/main" val="3717241443"/>
                    </a:ext>
                  </a:extLst>
                </a:gridCol>
              </a:tblGrid>
              <a:tr h="183692">
                <a:tc>
                  <a:txBody>
                    <a:bodyPr/>
                    <a:lstStyle/>
                    <a:p>
                      <a:r>
                        <a:rPr lang="en-GB" sz="1700" dirty="0"/>
                        <a:t>Dictionary key</a:t>
                      </a:r>
                    </a:p>
                  </a:txBody>
                  <a:tcPr marL="86823" marR="86823" marT="43411" marB="43411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Explanation</a:t>
                      </a:r>
                    </a:p>
                  </a:txBody>
                  <a:tcPr marL="86823" marR="86823" marT="43411" marB="43411"/>
                </a:tc>
                <a:extLst>
                  <a:ext uri="{0D108BD9-81ED-4DB2-BD59-A6C34878D82A}">
                    <a16:rowId xmlns:a16="http://schemas.microsoft.com/office/drawing/2014/main" val="2901241948"/>
                  </a:ext>
                </a:extLst>
              </a:tr>
              <a:tr h="215219">
                <a:tc>
                  <a:txBody>
                    <a:bodyPr/>
                    <a:lstStyle/>
                    <a:p>
                      <a:r>
                        <a:rPr lang="en-GB" sz="1700" dirty="0"/>
                        <a:t>positions</a:t>
                      </a:r>
                    </a:p>
                  </a:txBody>
                  <a:tcPr marL="86823" marR="86823" marT="43411" marB="43411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Radial positions in m</a:t>
                      </a:r>
                    </a:p>
                  </a:txBody>
                  <a:tcPr marL="86823" marR="86823" marT="43411" marB="43411"/>
                </a:tc>
                <a:extLst>
                  <a:ext uri="{0D108BD9-81ED-4DB2-BD59-A6C34878D82A}">
                    <a16:rowId xmlns:a16="http://schemas.microsoft.com/office/drawing/2014/main" val="1692205123"/>
                  </a:ext>
                </a:extLst>
              </a:tr>
              <a:tr h="215219">
                <a:tc>
                  <a:txBody>
                    <a:bodyPr/>
                    <a:lstStyle/>
                    <a:p>
                      <a:r>
                        <a:rPr lang="en-GB" sz="1700" dirty="0"/>
                        <a:t>a</a:t>
                      </a:r>
                    </a:p>
                  </a:txBody>
                  <a:tcPr marL="86823" marR="86823" marT="43411" marB="43411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Axial induction factor</a:t>
                      </a:r>
                    </a:p>
                  </a:txBody>
                  <a:tcPr marL="86823" marR="86823" marT="43411" marB="43411"/>
                </a:tc>
                <a:extLst>
                  <a:ext uri="{0D108BD9-81ED-4DB2-BD59-A6C34878D82A}">
                    <a16:rowId xmlns:a16="http://schemas.microsoft.com/office/drawing/2014/main" val="1449444133"/>
                  </a:ext>
                </a:extLst>
              </a:tr>
              <a:tr h="215219">
                <a:tc>
                  <a:txBody>
                    <a:bodyPr/>
                    <a:lstStyle/>
                    <a:p>
                      <a:r>
                        <a:rPr lang="en-GB" sz="1700" dirty="0" err="1"/>
                        <a:t>a_prime</a:t>
                      </a:r>
                      <a:endParaRPr lang="en-GB" sz="1700" dirty="0"/>
                    </a:p>
                  </a:txBody>
                  <a:tcPr marL="86823" marR="86823" marT="43411" marB="43411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Tangential induction factor</a:t>
                      </a:r>
                    </a:p>
                  </a:txBody>
                  <a:tcPr marL="86823" marR="86823" marT="43411" marB="43411"/>
                </a:tc>
                <a:extLst>
                  <a:ext uri="{0D108BD9-81ED-4DB2-BD59-A6C34878D82A}">
                    <a16:rowId xmlns:a16="http://schemas.microsoft.com/office/drawing/2014/main" val="2499129113"/>
                  </a:ext>
                </a:extLst>
              </a:tr>
              <a:tr h="215219">
                <a:tc>
                  <a:txBody>
                    <a:bodyPr/>
                    <a:lstStyle/>
                    <a:p>
                      <a:r>
                        <a:rPr lang="en-GB" sz="1700" dirty="0" err="1"/>
                        <a:t>f_n</a:t>
                      </a:r>
                      <a:endParaRPr lang="en-GB" sz="1700" dirty="0"/>
                    </a:p>
                  </a:txBody>
                  <a:tcPr marL="86823" marR="86823" marT="43411" marB="43411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Normal load in N/m</a:t>
                      </a:r>
                    </a:p>
                  </a:txBody>
                  <a:tcPr marL="86823" marR="86823" marT="43411" marB="43411"/>
                </a:tc>
                <a:extLst>
                  <a:ext uri="{0D108BD9-81ED-4DB2-BD59-A6C34878D82A}">
                    <a16:rowId xmlns:a16="http://schemas.microsoft.com/office/drawing/2014/main" val="1747305845"/>
                  </a:ext>
                </a:extLst>
              </a:tr>
              <a:tr h="215219">
                <a:tc>
                  <a:txBody>
                    <a:bodyPr/>
                    <a:lstStyle/>
                    <a:p>
                      <a:r>
                        <a:rPr lang="en-GB" sz="1700" dirty="0" err="1"/>
                        <a:t>f_t</a:t>
                      </a:r>
                      <a:endParaRPr lang="en-GB" sz="1700" dirty="0"/>
                    </a:p>
                  </a:txBody>
                  <a:tcPr marL="86823" marR="86823" marT="43411" marB="43411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Tangential load in N/m</a:t>
                      </a:r>
                    </a:p>
                  </a:txBody>
                  <a:tcPr marL="86823" marR="86823" marT="43411" marB="43411"/>
                </a:tc>
                <a:extLst>
                  <a:ext uri="{0D108BD9-81ED-4DB2-BD59-A6C34878D82A}">
                    <a16:rowId xmlns:a16="http://schemas.microsoft.com/office/drawing/2014/main" val="912720299"/>
                  </a:ext>
                </a:extLst>
              </a:tr>
              <a:tr h="215219">
                <a:tc>
                  <a:txBody>
                    <a:bodyPr/>
                    <a:lstStyle/>
                    <a:p>
                      <a:r>
                        <a:rPr lang="en-GB" sz="1700" dirty="0" err="1"/>
                        <a:t>bec</a:t>
                      </a:r>
                      <a:endParaRPr lang="en-GB" sz="1700" dirty="0"/>
                    </a:p>
                  </a:txBody>
                  <a:tcPr marL="86823" marR="86823" marT="43411" marB="43411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Blade end correction (see next slide)</a:t>
                      </a:r>
                    </a:p>
                  </a:txBody>
                  <a:tcPr marL="86823" marR="86823" marT="43411" marB="43411"/>
                </a:tc>
                <a:extLst>
                  <a:ext uri="{0D108BD9-81ED-4DB2-BD59-A6C34878D82A}">
                    <a16:rowId xmlns:a16="http://schemas.microsoft.com/office/drawing/2014/main" val="2830546898"/>
                  </a:ext>
                </a:extLst>
              </a:tr>
            </a:tbl>
          </a:graphicData>
        </a:graphic>
      </p:graphicFrame>
      <p:sp>
        <p:nvSpPr>
          <p:cNvPr id="43" name="Left Brace 42">
            <a:extLst>
              <a:ext uri="{FF2B5EF4-FFF2-40B4-BE49-F238E27FC236}">
                <a16:creationId xmlns:a16="http://schemas.microsoft.com/office/drawing/2014/main" id="{46102064-BA42-76DB-54BC-E57D3A5BF2F2}"/>
              </a:ext>
            </a:extLst>
          </p:cNvPr>
          <p:cNvSpPr/>
          <p:nvPr/>
        </p:nvSpPr>
        <p:spPr>
          <a:xfrm>
            <a:off x="5711690" y="4211398"/>
            <a:ext cx="536710" cy="2421311"/>
          </a:xfrm>
          <a:prstGeom prst="leftBrac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lowchart: Merge 44">
            <a:extLst>
              <a:ext uri="{FF2B5EF4-FFF2-40B4-BE49-F238E27FC236}">
                <a16:creationId xmlns:a16="http://schemas.microsoft.com/office/drawing/2014/main" id="{6338A5F7-ACDC-5145-1DD4-66C20B2C07AF}"/>
              </a:ext>
            </a:extLst>
          </p:cNvPr>
          <p:cNvSpPr/>
          <p:nvPr/>
        </p:nvSpPr>
        <p:spPr>
          <a:xfrm>
            <a:off x="1172988" y="477878"/>
            <a:ext cx="1229444" cy="55014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423049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B5F5A6-80B1-61AD-E111-9C22D74ED8E2}"/>
              </a:ext>
            </a:extLst>
          </p:cNvPr>
          <p:cNvSpPr txBox="1"/>
          <p:nvPr/>
        </p:nvSpPr>
        <p:spPr>
          <a:xfrm>
            <a:off x="4486347" y="157712"/>
            <a:ext cx="25269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dirty="0"/>
              <a:t>What solve() does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88733-300D-30E5-31DE-573BAE4CCAAD}"/>
              </a:ext>
            </a:extLst>
          </p:cNvPr>
          <p:cNvSpPr txBox="1"/>
          <p:nvPr/>
        </p:nvSpPr>
        <p:spPr>
          <a:xfrm>
            <a:off x="868220" y="695548"/>
            <a:ext cx="10905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numerical approach needed for equating the loads of the blade element and momentum theory is not done explicitly, but implicitly by solving a root finding problem for the difference of </a:t>
            </a:r>
            <a:r>
              <a:rPr lang="en-GB"/>
              <a:t>thrust coefficient coming </a:t>
            </a:r>
            <a:r>
              <a:rPr lang="en-GB" dirty="0"/>
              <a:t>from both theories. Here, it is implicit because </a:t>
            </a:r>
            <a:r>
              <a:rPr lang="en-GB" dirty="0" err="1"/>
              <a:t>scipy</a:t>
            </a:r>
            <a:r>
              <a:rPr lang="en-GB" dirty="0"/>
              <a:t> methods for root finding are used. These functions require, amongst other parameters, the function of which the root is to find as input.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5D5940-59A8-2FBE-4DB9-E54C190DCEAA}"/>
              </a:ext>
            </a:extLst>
          </p:cNvPr>
          <p:cNvSpPr/>
          <p:nvPr/>
        </p:nvSpPr>
        <p:spPr>
          <a:xfrm>
            <a:off x="1588571" y="2051084"/>
            <a:ext cx="1682946" cy="721231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.solve()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F20FFA-DC6C-439C-41CB-F9BB92F7C96F}"/>
              </a:ext>
            </a:extLst>
          </p:cNvPr>
          <p:cNvCxnSpPr>
            <a:cxnSpLocks/>
          </p:cNvCxnSpPr>
          <p:nvPr/>
        </p:nvCxnSpPr>
        <p:spPr>
          <a:xfrm>
            <a:off x="2398347" y="2772315"/>
            <a:ext cx="0" cy="388800"/>
          </a:xfrm>
          <a:prstGeom prst="straightConnector1">
            <a:avLst/>
          </a:prstGeom>
          <a:ln w="41275"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ED26EFF-0577-C202-E33F-2950D5A74CF4}"/>
              </a:ext>
            </a:extLst>
          </p:cNvPr>
          <p:cNvSpPr>
            <a:spLocks noChangeAspect="1"/>
          </p:cNvSpPr>
          <p:nvPr/>
        </p:nvSpPr>
        <p:spPr>
          <a:xfrm>
            <a:off x="1546131" y="3161115"/>
            <a:ext cx="1704432" cy="1704432"/>
          </a:xfrm>
          <a:prstGeom prst="ellipse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Loop radially over blade elements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C86677-CF40-788C-5091-7F9BBFBFFCB4}"/>
              </a:ext>
            </a:extLst>
          </p:cNvPr>
          <p:cNvCxnSpPr>
            <a:cxnSpLocks/>
          </p:cNvCxnSpPr>
          <p:nvPr/>
        </p:nvCxnSpPr>
        <p:spPr>
          <a:xfrm>
            <a:off x="2398347" y="4865547"/>
            <a:ext cx="0" cy="388800"/>
          </a:xfrm>
          <a:prstGeom prst="straightConnector1">
            <a:avLst/>
          </a:prstGeom>
          <a:ln w="41275"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00D4056-0279-7B1C-D9F7-5AA3047D2771}"/>
              </a:ext>
            </a:extLst>
          </p:cNvPr>
          <p:cNvSpPr/>
          <p:nvPr/>
        </p:nvSpPr>
        <p:spPr>
          <a:xfrm>
            <a:off x="1716147" y="5254347"/>
            <a:ext cx="1364400" cy="852755"/>
          </a:xfrm>
          <a:prstGeom prst="parallelogram">
            <a:avLst/>
          </a:prstGeom>
          <a:solidFill>
            <a:srgbClr val="70AD4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results: </a:t>
            </a:r>
            <a:r>
              <a:rPr lang="en-GB" dirty="0" err="1"/>
              <a:t>dict</a:t>
            </a:r>
            <a:endParaRPr lang="en-GB" dirty="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4BAB1CC3-E329-3732-998F-85C22A86D307}"/>
              </a:ext>
            </a:extLst>
          </p:cNvPr>
          <p:cNvSpPr/>
          <p:nvPr/>
        </p:nvSpPr>
        <p:spPr>
          <a:xfrm>
            <a:off x="3314022" y="1950912"/>
            <a:ext cx="1152602" cy="4395267"/>
          </a:xfrm>
          <a:prstGeom prst="leftBrace">
            <a:avLst>
              <a:gd name="adj1" fmla="val 8333"/>
              <a:gd name="adj2" fmla="val 46853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69337A1B-7C05-9984-2C6C-B1A127998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175030"/>
              </p:ext>
            </p:extLst>
          </p:nvPr>
        </p:nvGraphicFramePr>
        <p:xfrm>
          <a:off x="4166237" y="2261325"/>
          <a:ext cx="6430879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1">
                  <a:extLst>
                    <a:ext uri="{9D8B030D-6E8A-4147-A177-3AD203B41FA5}">
                      <a16:colId xmlns:a16="http://schemas.microsoft.com/office/drawing/2014/main" val="624507271"/>
                    </a:ext>
                  </a:extLst>
                </a:gridCol>
                <a:gridCol w="2715117">
                  <a:extLst>
                    <a:ext uri="{9D8B030D-6E8A-4147-A177-3AD203B41FA5}">
                      <a16:colId xmlns:a16="http://schemas.microsoft.com/office/drawing/2014/main" val="4161813881"/>
                    </a:ext>
                  </a:extLst>
                </a:gridCol>
                <a:gridCol w="3106161">
                  <a:extLst>
                    <a:ext uri="{9D8B030D-6E8A-4147-A177-3AD203B41FA5}">
                      <a16:colId xmlns:a16="http://schemas.microsoft.com/office/drawing/2014/main" val="4032014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Function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486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Get chord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._</a:t>
                      </a:r>
                      <a:r>
                        <a:rPr lang="en-GB" dirty="0" err="1"/>
                        <a:t>get_chord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8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Get twist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._</a:t>
                      </a:r>
                      <a:r>
                        <a:rPr lang="en-GB" dirty="0" err="1"/>
                        <a:t>get_twist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56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Get local solidity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._</a:t>
                      </a:r>
                      <a:r>
                        <a:rPr lang="en-GB" dirty="0" err="1"/>
                        <a:t>local_solidity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75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Define function for root 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residue (explained next slide)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564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Get induction factor (solve root problem)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brentq</a:t>
                      </a:r>
                      <a:r>
                        <a:rPr lang="en-GB" dirty="0"/>
                        <a:t> or newton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750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Translate induction factor to values of 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._</a:t>
                      </a:r>
                      <a:r>
                        <a:rPr lang="en-GB" dirty="0" err="1"/>
                        <a:t>phi_to_aero_values</a:t>
                      </a:r>
                      <a:r>
                        <a:rPr lang="en-GB" dirty="0"/>
                        <a:t> and local </a:t>
                      </a:r>
                      <a:r>
                        <a:rPr lang="en-GB" dirty="0" err="1"/>
                        <a:t>calcuations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8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Return values of step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030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93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DB3FC2-2DF6-5A36-F8C7-0D1033207FC3}"/>
              </a:ext>
            </a:extLst>
          </p:cNvPr>
          <p:cNvSpPr txBox="1"/>
          <p:nvPr/>
        </p:nvSpPr>
        <p:spPr>
          <a:xfrm>
            <a:off x="4486347" y="157712"/>
            <a:ext cx="282243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dirty="0"/>
              <a:t>What residue() does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C1AC6C-E140-5294-8D89-79E02D4C2C7F}"/>
              </a:ext>
            </a:extLst>
          </p:cNvPr>
          <p:cNvSpPr/>
          <p:nvPr/>
        </p:nvSpPr>
        <p:spPr>
          <a:xfrm>
            <a:off x="868220" y="2203580"/>
            <a:ext cx="1682946" cy="721231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._phi()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3976EF-4188-B8DE-44A5-349954E7E208}"/>
              </a:ext>
            </a:extLst>
          </p:cNvPr>
          <p:cNvSpPr txBox="1"/>
          <p:nvPr/>
        </p:nvSpPr>
        <p:spPr>
          <a:xfrm>
            <a:off x="868220" y="695548"/>
            <a:ext cx="10905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function residue() receives an axial induction factor </a:t>
            </a:r>
            <a:r>
              <a:rPr lang="en-GB" i="1" dirty="0"/>
              <a:t>a</a:t>
            </a:r>
            <a:r>
              <a:rPr lang="en-GB" dirty="0"/>
              <a:t> as input and returns the difference between the C_T from momentum theory (m) and blade element </a:t>
            </a:r>
            <a:r>
              <a:rPr lang="en-GB"/>
              <a:t>(be) theory </a:t>
            </a:r>
            <a:r>
              <a:rPr lang="en-GB" dirty="0"/>
              <a:t>that follows for the current </a:t>
            </a:r>
            <a:r>
              <a:rPr lang="en-GB" i="1" dirty="0"/>
              <a:t>a</a:t>
            </a:r>
            <a:r>
              <a:rPr lang="en-GB" dirty="0"/>
              <a:t>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874597-0D1B-D031-7BB7-19D2BD885CBE}"/>
              </a:ext>
            </a:extLst>
          </p:cNvPr>
          <p:cNvCxnSpPr>
            <a:cxnSpLocks/>
          </p:cNvCxnSpPr>
          <p:nvPr/>
        </p:nvCxnSpPr>
        <p:spPr>
          <a:xfrm>
            <a:off x="1675333" y="1580707"/>
            <a:ext cx="0" cy="622873"/>
          </a:xfrm>
          <a:prstGeom prst="straightConnector1">
            <a:avLst/>
          </a:prstGeom>
          <a:ln w="41275"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254E63-C087-3681-9857-B3CC8F8F35E3}"/>
              </a:ext>
            </a:extLst>
          </p:cNvPr>
          <p:cNvSpPr txBox="1"/>
          <p:nvPr/>
        </p:nvSpPr>
        <p:spPr>
          <a:xfrm>
            <a:off x="839395" y="1656269"/>
            <a:ext cx="766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a: float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675146-BEF0-B66E-3C83-D2A2C8B97278}"/>
              </a:ext>
            </a:extLst>
          </p:cNvPr>
          <p:cNvCxnSpPr>
            <a:cxnSpLocks/>
          </p:cNvCxnSpPr>
          <p:nvPr/>
        </p:nvCxnSpPr>
        <p:spPr>
          <a:xfrm flipH="1">
            <a:off x="2551166" y="2564197"/>
            <a:ext cx="1283643" cy="3092"/>
          </a:xfrm>
          <a:prstGeom prst="straightConnector1">
            <a:avLst/>
          </a:prstGeom>
          <a:ln w="41275"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996391-10A4-B558-14F7-488DA5E35366}"/>
              </a:ext>
            </a:extLst>
          </p:cNvPr>
          <p:cNvSpPr txBox="1"/>
          <p:nvPr/>
        </p:nvSpPr>
        <p:spPr>
          <a:xfrm>
            <a:off x="2580976" y="1964752"/>
            <a:ext cx="1731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/>
              <a:t>a_prime</a:t>
            </a:r>
            <a:r>
              <a:rPr lang="en-GB" sz="1600" dirty="0"/>
              <a:t>: float,</a:t>
            </a:r>
          </a:p>
          <a:p>
            <a:r>
              <a:rPr lang="en-GB" sz="1600" dirty="0" err="1"/>
              <a:t>wind_speed</a:t>
            </a:r>
            <a:r>
              <a:rPr lang="en-GB" sz="1600" dirty="0"/>
              <a:t>: float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5D19B0-E707-A76F-354E-BCA86FC0B3EE}"/>
              </a:ext>
            </a:extLst>
          </p:cNvPr>
          <p:cNvSpPr txBox="1"/>
          <p:nvPr/>
        </p:nvSpPr>
        <p:spPr>
          <a:xfrm>
            <a:off x="2580976" y="2587625"/>
            <a:ext cx="20873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/>
              <a:t>rotational_speed</a:t>
            </a:r>
            <a:r>
              <a:rPr lang="en-GB" sz="1600" dirty="0"/>
              <a:t>: float</a:t>
            </a:r>
          </a:p>
          <a:p>
            <a:r>
              <a:rPr lang="en-GB" sz="1600" dirty="0"/>
              <a:t>radius: float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A6BCCE-433F-2499-7668-83FB1D3DCFE6}"/>
              </a:ext>
            </a:extLst>
          </p:cNvPr>
          <p:cNvCxnSpPr>
            <a:cxnSpLocks/>
          </p:cNvCxnSpPr>
          <p:nvPr/>
        </p:nvCxnSpPr>
        <p:spPr>
          <a:xfrm>
            <a:off x="1688443" y="2924811"/>
            <a:ext cx="0" cy="622873"/>
          </a:xfrm>
          <a:prstGeom prst="straightConnector1">
            <a:avLst/>
          </a:prstGeom>
          <a:ln w="41275"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3EC2B5D-CE5D-60F4-A40B-AF2E9380B7D2}"/>
              </a:ext>
            </a:extLst>
          </p:cNvPr>
          <p:cNvSpPr txBox="1"/>
          <p:nvPr/>
        </p:nvSpPr>
        <p:spPr>
          <a:xfrm>
            <a:off x="725192" y="3065281"/>
            <a:ext cx="929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phi: float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F47C1D-6DEE-81DD-71ED-95DEA320761E}"/>
              </a:ext>
            </a:extLst>
          </p:cNvPr>
          <p:cNvSpPr/>
          <p:nvPr/>
        </p:nvSpPr>
        <p:spPr>
          <a:xfrm>
            <a:off x="898030" y="3547684"/>
            <a:ext cx="1682946" cy="721231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._</a:t>
            </a:r>
            <a:r>
              <a:rPr lang="en-GB" dirty="0" err="1"/>
              <a:t>phi_to_areo_values</a:t>
            </a:r>
            <a:r>
              <a:rPr lang="en-GB" dirty="0"/>
              <a:t>()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238876-32A9-64A2-1E41-E86C6B7B3F22}"/>
              </a:ext>
            </a:extLst>
          </p:cNvPr>
          <p:cNvCxnSpPr>
            <a:cxnSpLocks/>
          </p:cNvCxnSpPr>
          <p:nvPr/>
        </p:nvCxnSpPr>
        <p:spPr>
          <a:xfrm flipH="1">
            <a:off x="2580976" y="3911391"/>
            <a:ext cx="3515024" cy="0"/>
          </a:xfrm>
          <a:prstGeom prst="straightConnector1">
            <a:avLst/>
          </a:prstGeom>
          <a:ln w="41275"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58517BD-2087-CEA8-5788-96948DFE1C28}"/>
              </a:ext>
            </a:extLst>
          </p:cNvPr>
          <p:cNvSpPr txBox="1"/>
          <p:nvPr/>
        </p:nvSpPr>
        <p:spPr>
          <a:xfrm>
            <a:off x="2562066" y="3288518"/>
            <a:ext cx="1682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a_prime</a:t>
            </a:r>
            <a:r>
              <a:rPr lang="en-GB" sz="1600" dirty="0"/>
              <a:t>: float,</a:t>
            </a:r>
          </a:p>
          <a:p>
            <a:r>
              <a:rPr lang="en-GB" sz="1600" dirty="0"/>
              <a:t>twist: float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75E6F1-BF24-593E-98B0-54DB1009E038}"/>
              </a:ext>
            </a:extLst>
          </p:cNvPr>
          <p:cNvSpPr txBox="1"/>
          <p:nvPr/>
        </p:nvSpPr>
        <p:spPr>
          <a:xfrm>
            <a:off x="3973575" y="3255296"/>
            <a:ext cx="1682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pitch: float,</a:t>
            </a:r>
          </a:p>
          <a:p>
            <a:r>
              <a:rPr lang="en-GB" sz="1600" dirty="0"/>
              <a:t>radius: float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3E2E27-4A44-BE60-1F9E-EE3A3EC87706}"/>
              </a:ext>
            </a:extLst>
          </p:cNvPr>
          <p:cNvSpPr txBox="1"/>
          <p:nvPr/>
        </p:nvSpPr>
        <p:spPr>
          <a:xfrm>
            <a:off x="5254527" y="3255295"/>
            <a:ext cx="2252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tip_speed_ratio</a:t>
            </a:r>
            <a:r>
              <a:rPr lang="en-GB" sz="1600" dirty="0"/>
              <a:t>: float,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60CC15-E2A4-AA1D-1EDD-1C58BCD9F444}"/>
              </a:ext>
            </a:extLst>
          </p:cNvPr>
          <p:cNvSpPr txBox="1"/>
          <p:nvPr/>
        </p:nvSpPr>
        <p:spPr>
          <a:xfrm>
            <a:off x="2551166" y="3944613"/>
            <a:ext cx="2864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blade_end_correction_type</a:t>
            </a:r>
            <a:r>
              <a:rPr lang="en-GB" sz="1600" dirty="0"/>
              <a:t>: str,</a:t>
            </a:r>
          </a:p>
          <a:p>
            <a:r>
              <a:rPr lang="en-GB" sz="1600" dirty="0"/>
              <a:t>root: bool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C2531C-8813-ED66-3690-E1560B56C20C}"/>
              </a:ext>
            </a:extLst>
          </p:cNvPr>
          <p:cNvSpPr txBox="1"/>
          <p:nvPr/>
        </p:nvSpPr>
        <p:spPr>
          <a:xfrm>
            <a:off x="5415516" y="3969767"/>
            <a:ext cx="2252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tip: bool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960996-67A7-0529-83CA-D7FE95AC8B16}"/>
              </a:ext>
            </a:extLst>
          </p:cNvPr>
          <p:cNvSpPr/>
          <p:nvPr/>
        </p:nvSpPr>
        <p:spPr>
          <a:xfrm>
            <a:off x="2755807" y="4853688"/>
            <a:ext cx="2055466" cy="721231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._</a:t>
            </a:r>
            <a:r>
              <a:rPr lang="en-GB" dirty="0" err="1"/>
              <a:t>update_a_prime</a:t>
            </a:r>
            <a:r>
              <a:rPr lang="en-GB" dirty="0"/>
              <a:t>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A5E5A5-5BE3-49AA-56E1-2E59494AD87F}"/>
              </a:ext>
            </a:extLst>
          </p:cNvPr>
          <p:cNvSpPr txBox="1"/>
          <p:nvPr/>
        </p:nvSpPr>
        <p:spPr>
          <a:xfrm>
            <a:off x="736574" y="4798804"/>
            <a:ext cx="1016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/>
              <a:t>c_n</a:t>
            </a:r>
            <a:r>
              <a:rPr lang="en-GB" sz="1600" dirty="0"/>
              <a:t>: float,</a:t>
            </a:r>
          </a:p>
          <a:p>
            <a:r>
              <a:rPr lang="en-GB" sz="1600" dirty="0" err="1"/>
              <a:t>c_t</a:t>
            </a:r>
            <a:r>
              <a:rPr lang="en-GB" sz="1600" dirty="0"/>
              <a:t>: float,</a:t>
            </a:r>
          </a:p>
          <a:p>
            <a:r>
              <a:rPr lang="en-GB" sz="1600" dirty="0" err="1"/>
              <a:t>bec</a:t>
            </a:r>
            <a:r>
              <a:rPr lang="en-GB" sz="1600" dirty="0"/>
              <a:t>: float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767828-29B3-26E1-6CA0-CEFDDB25FF83}"/>
              </a:ext>
            </a:extLst>
          </p:cNvPr>
          <p:cNvSpPr/>
          <p:nvPr/>
        </p:nvSpPr>
        <p:spPr>
          <a:xfrm>
            <a:off x="5897566" y="5670095"/>
            <a:ext cx="4569712" cy="721231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._</a:t>
            </a:r>
            <a:r>
              <a:rPr lang="en-GB" dirty="0" err="1"/>
              <a:t>equate_blade_element_and_momentum</a:t>
            </a:r>
            <a:r>
              <a:rPr lang="en-GB" dirty="0"/>
              <a:t>()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7408BCB-9FFF-2475-12E4-65E9AFD75D22}"/>
              </a:ext>
            </a:extLst>
          </p:cNvPr>
          <p:cNvCxnSpPr>
            <a:endCxn id="28" idx="1"/>
          </p:cNvCxnSpPr>
          <p:nvPr/>
        </p:nvCxnSpPr>
        <p:spPr>
          <a:xfrm rot="5400000" flipH="1" flipV="1">
            <a:off x="1980994" y="5248549"/>
            <a:ext cx="809058" cy="740568"/>
          </a:xfrm>
          <a:prstGeom prst="bentConnector2">
            <a:avLst/>
          </a:prstGeom>
          <a:ln w="41275"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38BDA92-0CFF-5F31-038C-2865236F7E6D}"/>
              </a:ext>
            </a:extLst>
          </p:cNvPr>
          <p:cNvCxnSpPr>
            <a:stCxn id="28" idx="3"/>
          </p:cNvCxnSpPr>
          <p:nvPr/>
        </p:nvCxnSpPr>
        <p:spPr>
          <a:xfrm>
            <a:off x="4811273" y="5214304"/>
            <a:ext cx="604243" cy="809058"/>
          </a:xfrm>
          <a:prstGeom prst="bentConnector2">
            <a:avLst/>
          </a:prstGeom>
          <a:ln w="41275"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ACF940F1-8E5B-49CF-9394-DD4B47CA2D38}"/>
              </a:ext>
            </a:extLst>
          </p:cNvPr>
          <p:cNvCxnSpPr>
            <a:stCxn id="19" idx="2"/>
            <a:endCxn id="36" idx="1"/>
          </p:cNvCxnSpPr>
          <p:nvPr/>
        </p:nvCxnSpPr>
        <p:spPr>
          <a:xfrm rot="16200000" flipH="1">
            <a:off x="2937636" y="3070781"/>
            <a:ext cx="1761796" cy="4158063"/>
          </a:xfrm>
          <a:prstGeom prst="bentConnector2">
            <a:avLst/>
          </a:prstGeom>
          <a:ln w="41275"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Parallelogram 46">
            <a:extLst>
              <a:ext uri="{FF2B5EF4-FFF2-40B4-BE49-F238E27FC236}">
                <a16:creationId xmlns:a16="http://schemas.microsoft.com/office/drawing/2014/main" id="{60758E27-F077-5098-74A4-14448DC6AC62}"/>
              </a:ext>
            </a:extLst>
          </p:cNvPr>
          <p:cNvSpPr/>
          <p:nvPr/>
        </p:nvSpPr>
        <p:spPr>
          <a:xfrm>
            <a:off x="10692875" y="5618833"/>
            <a:ext cx="1364400" cy="852755"/>
          </a:xfrm>
          <a:prstGeom prst="parallelogram">
            <a:avLst/>
          </a:prstGeom>
          <a:solidFill>
            <a:srgbClr val="70AD4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C_Tm-C_Tbe</a:t>
            </a:r>
            <a:r>
              <a:rPr lang="en-GB" dirty="0"/>
              <a:t>: float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CF25C35-124E-2896-4C76-9A79764CE088}"/>
              </a:ext>
            </a:extLst>
          </p:cNvPr>
          <p:cNvCxnSpPr>
            <a:cxnSpLocks/>
            <a:endCxn id="47" idx="5"/>
          </p:cNvCxnSpPr>
          <p:nvPr/>
        </p:nvCxnSpPr>
        <p:spPr>
          <a:xfrm>
            <a:off x="10467278" y="6045210"/>
            <a:ext cx="332191" cy="1"/>
          </a:xfrm>
          <a:prstGeom prst="straightConnector1">
            <a:avLst/>
          </a:prstGeom>
          <a:ln w="41275"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94B89FB-8D16-FF56-BAAA-9433D56F270C}"/>
              </a:ext>
            </a:extLst>
          </p:cNvPr>
          <p:cNvCxnSpPr>
            <a:cxnSpLocks/>
          </p:cNvCxnSpPr>
          <p:nvPr/>
        </p:nvCxnSpPr>
        <p:spPr>
          <a:xfrm>
            <a:off x="8250836" y="4308321"/>
            <a:ext cx="0" cy="1361774"/>
          </a:xfrm>
          <a:prstGeom prst="straightConnector1">
            <a:avLst/>
          </a:prstGeom>
          <a:ln w="41275"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F89D2A8-8D36-CB53-7F30-91B03E9AFB62}"/>
              </a:ext>
            </a:extLst>
          </p:cNvPr>
          <p:cNvSpPr txBox="1"/>
          <p:nvPr/>
        </p:nvSpPr>
        <p:spPr>
          <a:xfrm>
            <a:off x="8279866" y="4049173"/>
            <a:ext cx="25603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/>
              <a:t>glauert_correction</a:t>
            </a:r>
            <a:r>
              <a:rPr lang="en-GB" sz="1600" dirty="0"/>
              <a:t>: str,</a:t>
            </a:r>
          </a:p>
          <a:p>
            <a:r>
              <a:rPr lang="en-GB" sz="1600" dirty="0"/>
              <a:t>a: float,</a:t>
            </a:r>
          </a:p>
          <a:p>
            <a:r>
              <a:rPr lang="en-GB" sz="1600" dirty="0" err="1"/>
              <a:t>blade_end_correction</a:t>
            </a:r>
            <a:r>
              <a:rPr lang="en-GB" sz="1600" dirty="0"/>
              <a:t>: float,</a:t>
            </a:r>
          </a:p>
          <a:p>
            <a:r>
              <a:rPr lang="en-GB" sz="1600" dirty="0"/>
              <a:t>phi: float,</a:t>
            </a:r>
          </a:p>
          <a:p>
            <a:r>
              <a:rPr lang="en-GB" sz="1600" dirty="0" err="1"/>
              <a:t>local_solidity</a:t>
            </a:r>
            <a:r>
              <a:rPr lang="en-GB" sz="1600" dirty="0"/>
              <a:t>: float,</a:t>
            </a:r>
          </a:p>
          <a:p>
            <a:r>
              <a:rPr lang="en-GB" sz="1600" dirty="0" err="1"/>
              <a:t>c_normal</a:t>
            </a:r>
            <a:r>
              <a:rPr lang="en-GB" sz="1600" dirty="0"/>
              <a:t>: float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2B0A0A-DDCB-7BEE-6BA9-97DD30479D2A}"/>
              </a:ext>
            </a:extLst>
          </p:cNvPr>
          <p:cNvSpPr txBox="1"/>
          <p:nvPr/>
        </p:nvSpPr>
        <p:spPr>
          <a:xfrm>
            <a:off x="7136505" y="1656269"/>
            <a:ext cx="49207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Non-trivial inputs: </a:t>
            </a:r>
          </a:p>
          <a:p>
            <a:pPr marL="285750" indent="-285750">
              <a:buFontTx/>
              <a:buChar char="-"/>
            </a:pPr>
            <a:r>
              <a:rPr lang="en-GB" sz="1600" dirty="0" err="1"/>
              <a:t>blade_end_correction_type</a:t>
            </a:r>
            <a:r>
              <a:rPr lang="en-GB" sz="1600" dirty="0"/>
              <a:t>: string of which university uses which correction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tip, root: Boolean of whether to use correction for tip, root, respectively</a:t>
            </a:r>
          </a:p>
          <a:p>
            <a:pPr marL="285750" indent="-285750">
              <a:buFontTx/>
              <a:buChar char="-"/>
            </a:pPr>
            <a:r>
              <a:rPr lang="en-GB" sz="1600" dirty="0" err="1"/>
              <a:t>glauert_correction</a:t>
            </a:r>
            <a:r>
              <a:rPr lang="en-GB" sz="1600" dirty="0"/>
              <a:t>: like </a:t>
            </a:r>
            <a:r>
              <a:rPr lang="en-GB" sz="1600" dirty="0" err="1"/>
              <a:t>blade_end_correction_type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69146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</Words>
  <Application>Microsoft Office PowerPoint</Application>
  <PresentationFormat>Breitbild</PresentationFormat>
  <Paragraphs>104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TU-Pseudonym 4360997984966261</dc:creator>
  <cp:lastModifiedBy>Jonas Erik Lohmann</cp:lastModifiedBy>
  <cp:revision>25</cp:revision>
  <dcterms:created xsi:type="dcterms:W3CDTF">2023-03-16T17:18:36Z</dcterms:created>
  <dcterms:modified xsi:type="dcterms:W3CDTF">2023-03-18T09:16:38Z</dcterms:modified>
</cp:coreProperties>
</file>