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DD8B73-5F20-49CF-B4C8-9DCBB267D9CE}">
  <a:tblStyle styleId="{01DD8B73-5F20-49CF-B4C8-9DCBB267D9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9d034167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9d034167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9d034167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9d034167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8c155fb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8c155fb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8c155fba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8c155fba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8c155fbab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8c155fbab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8c155fbab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8c155fbab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8c155fbab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8c155fbab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8c155fbab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8c155fbab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9d03416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9d03416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9d034167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9d034167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lideshare.net/lukastencer/semisupervised-learning-42075774" TargetMode="External"/><Relationship Id="rId4" Type="http://schemas.openxmlformats.org/officeDocument/2006/relationships/hyperlink" Target="https://www.geeksforgeeks.org/ml-semi-supervised-learning/" TargetMode="External"/><Relationship Id="rId5" Type="http://schemas.openxmlformats.org/officeDocument/2006/relationships/hyperlink" Target="https://link.springer.com/article/10.1007/s10994-019-05855-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7159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Emergence of Semi-Supervised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38625" y="3565750"/>
            <a:ext cx="39159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Mondeep Das</a:t>
            </a:r>
            <a:endParaRPr sz="16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40016937</a:t>
            </a:r>
            <a:endParaRPr sz="16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LTTS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semi-supervised:</a:t>
            </a:r>
            <a:endParaRPr/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1083475" y="1307850"/>
            <a:ext cx="75606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2935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b="1" lang="en" sz="2556"/>
              <a:t>Speech Analysis:</a:t>
            </a:r>
            <a:endParaRPr b="1" sz="255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6"/>
              <a:t> Since labelling of audio files is a very intensive work,semi-supervised learning is a natural approach to solve this problem.</a:t>
            </a:r>
            <a:endParaRPr sz="255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6"/>
          </a:p>
          <a:p>
            <a:pPr indent="-2935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b="1" lang="en" sz="2556"/>
              <a:t>Internet content classification:</a:t>
            </a:r>
            <a:endParaRPr b="1" sz="255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6"/>
              <a:t>Labelling each webpage is an impractical and unfeasible process.</a:t>
            </a:r>
            <a:endParaRPr sz="255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6"/>
          </a:p>
          <a:p>
            <a:pPr indent="-29352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b="1" lang="en" sz="2556"/>
              <a:t>Problem-sequence classification:</a:t>
            </a:r>
            <a:endParaRPr b="1" sz="255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6"/>
              <a:t>                Since DNA strands are typically very large in size,the rise of semi-supervised learning are applied to the same.</a:t>
            </a:r>
            <a:endParaRPr sz="2556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6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5" name="Google Shape;25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https://www.slideshare.net/lukastencer/semisupervised-learning-42075774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https://www.geeksforgeeks.org/ml-semi-supervised-learning/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https://link.springer.com/article/10.1007/s10994-019-05855-6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Factors: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293736" y="1258050"/>
            <a:ext cx="2726286" cy="2547000"/>
            <a:chOff x="1293736" y="1258050"/>
            <a:chExt cx="2726286" cy="2547000"/>
          </a:xfrm>
        </p:grpSpPr>
        <p:sp>
          <p:nvSpPr>
            <p:cNvPr id="143" name="Google Shape;143;p1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Supervised Learning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4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Well defined solution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Small datasets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Results are highly accurate and trustworthy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3203958" y="1258050"/>
            <a:ext cx="2726286" cy="2547000"/>
            <a:chOff x="3203958" y="1258050"/>
            <a:chExt cx="2726286" cy="2547000"/>
          </a:xfrm>
        </p:grpSpPr>
        <p:sp>
          <p:nvSpPr>
            <p:cNvPr id="148" name="Google Shape;148;p1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4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Unsupervised Learning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4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Larger dataset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Real time application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4"/>
          <p:cNvGrpSpPr/>
          <p:nvPr/>
        </p:nvGrpSpPr>
        <p:grpSpPr>
          <a:xfrm>
            <a:off x="5123977" y="1258050"/>
            <a:ext cx="2726286" cy="2547000"/>
            <a:chOff x="5123977" y="1258050"/>
            <a:chExt cx="2726286" cy="2547000"/>
          </a:xfrm>
        </p:grpSpPr>
        <p:sp>
          <p:nvSpPr>
            <p:cNvPr id="153" name="Google Shape;153;p1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4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Semi-Supervised learning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4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Datasets are mixer of labelled and unlabelled data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oboto"/>
                <a:buChar char="❏"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Confusion about choosing supervised and Unsupervised algorithms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Supervised and Unsupervised fails sometimes?</a:t>
            </a:r>
            <a:endParaRPr/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1477350" y="1474650"/>
            <a:ext cx="6695400" cy="1565100"/>
          </a:xfrm>
          <a:prstGeom prst="rightArrow">
            <a:avLst>
              <a:gd fmla="val 49189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entire data has to be hand-labelled either by machine learning Engineer or a Data Scientist. This process is very costly and time consuming.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1477350" y="3039825"/>
            <a:ext cx="6537900" cy="1438800"/>
          </a:xfrm>
          <a:prstGeom prst="rightArrow">
            <a:avLst>
              <a:gd fmla="val 50000" name="adj1"/>
              <a:gd fmla="val 4241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basic disadvantages of any unsupervised algorithm is that it’s application spectrum is limited.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Learning algorithm</a:t>
            </a:r>
            <a:endParaRPr/>
          </a:p>
        </p:txBody>
      </p:sp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We have to work in a sample space where labelled and unlabelled data exist together.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Programmer will cluster </a:t>
            </a:r>
            <a:r>
              <a:rPr lang="en"/>
              <a:t>similar</a:t>
            </a:r>
            <a:r>
              <a:rPr lang="en"/>
              <a:t> data using an unsupervised algo and then use the existing labelled data to label the rest of the unlabelled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Use small number of labelled data to label large amount of cheap unlabelled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1577750" y="2945150"/>
            <a:ext cx="64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D5DDF"/>
                </a:solidFill>
                <a:latin typeface="Lato"/>
                <a:ea typeface="Lato"/>
                <a:cs typeface="Lato"/>
                <a:sym typeface="Lato"/>
              </a:rPr>
              <a:t>Basic Idea:  Similar examples </a:t>
            </a:r>
            <a:r>
              <a:rPr b="1" lang="en">
                <a:solidFill>
                  <a:srgbClr val="0D5DDF"/>
                </a:solidFill>
                <a:latin typeface="Lato"/>
                <a:ea typeface="Lato"/>
                <a:cs typeface="Lato"/>
                <a:sym typeface="Lato"/>
              </a:rPr>
              <a:t>should</a:t>
            </a:r>
            <a:r>
              <a:rPr b="1" lang="en">
                <a:solidFill>
                  <a:srgbClr val="0D5DDF"/>
                </a:solidFill>
                <a:latin typeface="Lato"/>
                <a:ea typeface="Lato"/>
                <a:cs typeface="Lato"/>
                <a:sym typeface="Lato"/>
              </a:rPr>
              <a:t> be given the same classification.</a:t>
            </a:r>
            <a:endParaRPr b="1">
              <a:solidFill>
                <a:srgbClr val="0D5DD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1333125" y="259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Pictorial view of Semi-Supervised algorithm</a:t>
            </a:r>
            <a:endParaRPr/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250" y="1691525"/>
            <a:ext cx="2633851" cy="17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00" y="1691525"/>
            <a:ext cx="2633849" cy="17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2625" y="1033450"/>
            <a:ext cx="3458750" cy="380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1297500" y="393750"/>
            <a:ext cx="70389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Assumptions:</a:t>
            </a:r>
            <a:endParaRPr/>
          </a:p>
        </p:txBody>
      </p:sp>
      <p:grpSp>
        <p:nvGrpSpPr>
          <p:cNvPr id="185" name="Google Shape;185;p18"/>
          <p:cNvGrpSpPr/>
          <p:nvPr/>
        </p:nvGrpSpPr>
        <p:grpSpPr>
          <a:xfrm>
            <a:off x="2423374" y="1306713"/>
            <a:ext cx="4359398" cy="3481241"/>
            <a:chOff x="2902488" y="902232"/>
            <a:chExt cx="3339000" cy="3339000"/>
          </a:xfrm>
        </p:grpSpPr>
        <p:sp>
          <p:nvSpPr>
            <p:cNvPr id="186" name="Google Shape;186;p18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8"/>
          <p:cNvGrpSpPr/>
          <p:nvPr/>
        </p:nvGrpSpPr>
        <p:grpSpPr>
          <a:xfrm>
            <a:off x="3592763" y="1865707"/>
            <a:ext cx="1815900" cy="1815900"/>
            <a:chOff x="3592763" y="1865707"/>
            <a:chExt cx="1815900" cy="1815900"/>
          </a:xfrm>
        </p:grpSpPr>
        <p:sp>
          <p:nvSpPr>
            <p:cNvPr id="189" name="Google Shape;189;p18"/>
            <p:cNvSpPr/>
            <p:nvPr/>
          </p:nvSpPr>
          <p:spPr>
            <a:xfrm>
              <a:off x="3592763" y="1865707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3900000" y="2158475"/>
              <a:ext cx="1344000" cy="13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Manifold Assumption:</a:t>
              </a:r>
              <a:endParaRPr b="1" sz="8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data lie approx on a manifold of much lower dimension.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2078707" y="914675"/>
            <a:ext cx="1585268" cy="1437267"/>
            <a:chOff x="2859873" y="853971"/>
            <a:chExt cx="1068600" cy="1068600"/>
          </a:xfrm>
        </p:grpSpPr>
        <p:sp>
          <p:nvSpPr>
            <p:cNvPr id="192" name="Google Shape;192;p18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Continuity Assumption:</a:t>
              </a:r>
              <a:endParaRPr b="1" sz="8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Points which are closer to each other are likely to be in same label.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18"/>
          <p:cNvGrpSpPr/>
          <p:nvPr/>
        </p:nvGrpSpPr>
        <p:grpSpPr>
          <a:xfrm>
            <a:off x="5297541" y="3329317"/>
            <a:ext cx="1585268" cy="1458639"/>
            <a:chOff x="5214448" y="3234278"/>
            <a:chExt cx="1068600" cy="1068600"/>
          </a:xfrm>
        </p:grpSpPr>
        <p:sp>
          <p:nvSpPr>
            <p:cNvPr id="195" name="Google Shape;195;p18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Cluster Assumption:</a:t>
              </a:r>
              <a:endParaRPr sz="8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data can be divided into some cluster and points within a cluster share same label.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1297500" y="393750"/>
            <a:ext cx="70389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Dataset:</a:t>
            </a:r>
            <a:endParaRPr/>
          </a:p>
        </p:txBody>
      </p:sp>
      <p:graphicFrame>
        <p:nvGraphicFramePr>
          <p:cNvPr id="202" name="Google Shape;202;p19"/>
          <p:cNvGraphicFramePr/>
          <p:nvPr/>
        </p:nvGraphicFramePr>
        <p:xfrm>
          <a:off x="1941275" y="216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{01DD8B73-5F20-49CF-B4C8-9DCBB267D9CE}</a:tableStyleId>
              </a:tblPr>
              <a:tblGrid>
                <a:gridCol w="1467525"/>
                <a:gridCol w="1467525"/>
                <a:gridCol w="1467525"/>
              </a:tblGrid>
              <a:tr h="4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Gender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Weight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Height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176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19"/>
          <p:cNvSpPr txBox="1"/>
          <p:nvPr/>
        </p:nvSpPr>
        <p:spPr>
          <a:xfrm>
            <a:off x="1218450" y="1278375"/>
            <a:ext cx="69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we are going to see how a dataset look like when we are going to use semi-supervised learning algo.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329575" y="2676625"/>
            <a:ext cx="1558200" cy="67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Labelled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6451850" y="3574400"/>
            <a:ext cx="1695900" cy="615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Unlabelled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1297500" y="393750"/>
            <a:ext cx="7038900" cy="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Defined Approach:</a:t>
            </a:r>
            <a:endParaRPr/>
          </a:p>
        </p:txBody>
      </p:sp>
      <p:grpSp>
        <p:nvGrpSpPr>
          <p:cNvPr id="211" name="Google Shape;211;p20"/>
          <p:cNvGrpSpPr/>
          <p:nvPr/>
        </p:nvGrpSpPr>
        <p:grpSpPr>
          <a:xfrm>
            <a:off x="323513" y="1986800"/>
            <a:ext cx="2952000" cy="1289700"/>
            <a:chOff x="323513" y="1986800"/>
            <a:chExt cx="2952000" cy="1289700"/>
          </a:xfrm>
        </p:grpSpPr>
        <p:sp>
          <p:nvSpPr>
            <p:cNvPr id="212" name="Google Shape;212;p20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Build and Train on labelled data: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 are going to train any supervised learning algo on our labelled data.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" name="Google Shape;213;p20"/>
            <p:cNvCxnSpPr>
              <a:endCxn id="212" idx="3"/>
            </p:cNvCxnSpPr>
            <p:nvPr/>
          </p:nvCxnSpPr>
          <p:spPr>
            <a:xfrm rot="10800000">
              <a:off x="2447513" y="2631650"/>
              <a:ext cx="828000" cy="16200"/>
            </a:xfrm>
            <a:prstGeom prst="straightConnector1">
              <a:avLst/>
            </a:prstGeom>
            <a:noFill/>
            <a:ln cap="flat" cmpd="sng" w="9525">
              <a:solidFill>
                <a:srgbClr val="249C9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4" name="Google Shape;214;p20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15" name="Google Shape;215;p20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Train new model based on all data: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Again train the same model using all the data that we had and we predicted.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6" name="Google Shape;216;p20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17" name="Google Shape;217;p20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218" name="Google Shape;218;p20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Label unlabelled Data: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 are going to predict the unlabelled data with the help of model that we have just trained.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9" name="Google Shape;219;p2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20" name="Google Shape;220;p20"/>
          <p:cNvGrpSpPr/>
          <p:nvPr/>
        </p:nvGrpSpPr>
        <p:grpSpPr>
          <a:xfrm>
            <a:off x="2362588" y="808363"/>
            <a:ext cx="3814835" cy="3790597"/>
            <a:chOff x="2662213" y="676344"/>
            <a:chExt cx="3814835" cy="3790597"/>
          </a:xfrm>
        </p:grpSpPr>
        <p:sp>
          <p:nvSpPr>
            <p:cNvPr id="221" name="Google Shape;221;p2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2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25" name="Google Shape;225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20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28" name="Google Shape;228;p2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20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31" name="Google Shape;231;p2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0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2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1297500" y="393750"/>
            <a:ext cx="62130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Example</a:t>
            </a:r>
            <a:endParaRPr/>
          </a:p>
        </p:txBody>
      </p:sp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 b="2520" l="0" r="0" t="-2520"/>
          <a:stretch/>
        </p:blipFill>
        <p:spPr>
          <a:xfrm>
            <a:off x="902500" y="1312900"/>
            <a:ext cx="3669500" cy="235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242" name="Google Shape;2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650" y="1359825"/>
            <a:ext cx="3896099" cy="23592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43" name="Google Shape;243;p21"/>
          <p:cNvSpPr txBox="1"/>
          <p:nvPr/>
        </p:nvSpPr>
        <p:spPr>
          <a:xfrm>
            <a:off x="1297500" y="4078650"/>
            <a:ext cx="68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Refinement: Reduce weights of unlabelled data to increase power of more accurate labelled data.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