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7" r:id="rId5"/>
    <p:sldId id="258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316F3C-3D42-44D0-90CA-2D3DED9C815B}" v="8" dt="2024-10-09T12:34:41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28E56-DD84-488A-B8CD-23E68487A446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0D438-D7DC-45FF-949F-0636B3EC21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625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30D438-D7DC-45FF-949F-0636B3EC212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034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1811B-5C54-0B04-BB11-B7BFAC548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812543-04BE-E25D-31F8-F8F78EA41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457BB1-16C7-598D-0328-EB2EB0552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106A-A4A1-4FD3-906E-07C4E723AA9D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10625D-F634-FA98-B8B5-3E3AD3907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14AF4B-593F-12C9-84D4-E286956D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9693-A1C2-48C2-88D7-360B4EFDC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90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8F96D-3D08-44F7-AB6E-2ACDAF88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C894CD3-220B-8D6A-FF40-0935A0909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73F709-37B4-C5A9-9185-4CD251B67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106A-A4A1-4FD3-906E-07C4E723AA9D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282B54-15F4-13E7-623B-A855D7660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876DE2-A1FA-FB18-D49B-9B15F025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9693-A1C2-48C2-88D7-360B4EFDC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79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022B30-F87F-616C-F731-724C3C92B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E050CC-2D58-159C-8A10-4198D27AE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60E870-CE2F-820E-2EB1-36BF4A7E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106A-A4A1-4FD3-906E-07C4E723AA9D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CAC4BC-55D3-FEBC-D680-BC02EE3F0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C09445-391D-2E0F-29F6-1FD4E378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9693-A1C2-48C2-88D7-360B4EFDC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1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6FC12-18D8-9A99-83D1-C67E492A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5A750B-CC34-4F4C-37DD-B0C01D4B1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46571A-8C9D-A3BF-4D2C-C7E8FBEC0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106A-A4A1-4FD3-906E-07C4E723AA9D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06A4FA-E103-B70A-88F0-9A0FB8F17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10DE3F-9B6C-558E-2CBA-3F1689330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9693-A1C2-48C2-88D7-360B4EFDC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02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5E788-152C-DA5B-F3AB-BA5602C32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F74E1B-F613-CE93-BA42-EBB632C4B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5BE4C1-5459-50A5-1B92-56A25C56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106A-A4A1-4FD3-906E-07C4E723AA9D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912F57-21E9-3FB8-BD33-85B4C3783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0D3C30-CCA1-373F-6882-496EA2C9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9693-A1C2-48C2-88D7-360B4EFDC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58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3CA05-B038-E2CE-FD1C-244C258EC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5A2C74-9A53-162D-7EF2-547F2F579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E8C3A1-A37D-133F-FA85-7A3ED13F3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EB8DC6-5B11-8979-86B2-7C993DBD5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106A-A4A1-4FD3-906E-07C4E723AA9D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5F7BA4-C11C-2942-6538-AA79E941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7DBCA7-77ED-4C4E-51DA-E01969D6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9693-A1C2-48C2-88D7-360B4EFDC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69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D012B-81AF-59F8-325C-979C22BAC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FFB6D5-24FF-A88A-B7DC-9769DF0D9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4E9F2E-C451-7631-7228-9E10D7A24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33996D5-3A28-4B04-8A07-61BB336D9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D186E6F-2346-6C06-572D-5C3AF8ED3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2D95F4-C5BE-8C53-2AFC-DAE83CB07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106A-A4A1-4FD3-906E-07C4E723AA9D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84406A8-D97F-592E-C171-2F6DEB8F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3CA13E2-F139-CC95-07D5-CFFB3F93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9693-A1C2-48C2-88D7-360B4EFDC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20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18C7C-45E5-DA12-CE4B-5EDA8D708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0A3567A-BFD5-E3FC-183D-38B88A1E6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106A-A4A1-4FD3-906E-07C4E723AA9D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48FB4AD-4B87-D3B3-C430-801D27A4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E6F2C5E-FD1A-0554-6EF4-19DF8DE0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9693-A1C2-48C2-88D7-360B4EFDC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6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64661CE-DE7A-A951-FCB6-4FB8470C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106A-A4A1-4FD3-906E-07C4E723AA9D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9768A84-32B3-FE62-12AA-5F5D2EE4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946161-FAD6-EF2C-DB01-96EFCCA8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9693-A1C2-48C2-88D7-360B4EFDC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53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FAAC6-3744-69D1-C721-0DA1CFA9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6639B5-BAD2-4C2B-80E5-54E059FC1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35AC8D-A308-7D87-AFAD-E31B5E497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04EFA7-1B53-8157-0502-7E556FD0A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106A-A4A1-4FD3-906E-07C4E723AA9D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288370-F66C-30E1-8434-4A67697B8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F94269-7664-5219-79FC-0FBBD395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9693-A1C2-48C2-88D7-360B4EFDC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83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BBD4C-7149-EEA4-A843-35A0B7E64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BFC52AC-020B-7EB8-5B1A-17E8BC657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DAE68E7-954B-B24C-1ED4-5FA42B541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7F1BC5-84C4-9E37-80FB-D8CBF4C55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106A-A4A1-4FD3-906E-07C4E723AA9D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6FACCF-E5E4-D8BE-BE55-ADF33C43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F5DAF0-373E-1D47-DB05-926CA84F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89693-A1C2-48C2-88D7-360B4EFDC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289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AA5F1D7-B7FD-6952-D73A-67F2125E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E8A564-2A8D-D641-A030-67EDC9663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B5BD03-E3A1-FDB4-DC10-518D8DB1B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E9106A-A4A1-4FD3-906E-07C4E723AA9D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356620-0EF1-309A-78E7-2F1E1E93E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75479E-691C-6F67-134A-8C2F75B00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F89693-A1C2-48C2-88D7-360B4EFDC0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42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Um estetoscópio formando um coração">
            <a:extLst>
              <a:ext uri="{FF2B5EF4-FFF2-40B4-BE49-F238E27FC236}">
                <a16:creationId xmlns:a16="http://schemas.microsoft.com/office/drawing/2014/main" id="{2885E8FB-45D4-8FD4-FE72-CED85D9F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055" b="-1"/>
          <a:stretch/>
        </p:blipFill>
        <p:spPr>
          <a:xfrm>
            <a:off x="2232158" y="0"/>
            <a:ext cx="9959842" cy="6921374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673EF0-47AE-C59C-C838-555C12CFC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0079" y="976234"/>
            <a:ext cx="5975815" cy="245276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latin typeface="Bahnschrift Condensed" panose="020B0502040204020203" pitchFamily="34" charset="0"/>
              </a:rPr>
              <a:t>	HIPERTENSÃO ARTERIAL</a:t>
            </a:r>
          </a:p>
        </p:txBody>
      </p:sp>
    </p:spTree>
    <p:extLst>
      <p:ext uri="{BB962C8B-B14F-4D97-AF65-F5344CB8AC3E}">
        <p14:creationId xmlns:p14="http://schemas.microsoft.com/office/powerpoint/2010/main" val="228671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1AC82-97F4-6367-6D90-068EF8C9D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6212" y="871146"/>
            <a:ext cx="5444382" cy="1402470"/>
          </a:xfrm>
        </p:spPr>
        <p:txBody>
          <a:bodyPr anchor="ctr">
            <a:normAutofit/>
          </a:bodyPr>
          <a:lstStyle/>
          <a:p>
            <a:pPr algn="ctr"/>
            <a:r>
              <a:rPr lang="pt-BR" sz="3200" dirty="0"/>
              <a:t>O QUE É:</a:t>
            </a:r>
          </a:p>
        </p:txBody>
      </p:sp>
      <p:pic>
        <p:nvPicPr>
          <p:cNvPr id="5" name="Picture 4" descr="Estetoscópio">
            <a:extLst>
              <a:ext uri="{FF2B5EF4-FFF2-40B4-BE49-F238E27FC236}">
                <a16:creationId xmlns:a16="http://schemas.microsoft.com/office/drawing/2014/main" id="{A872DF49-5B39-AC78-707A-993461F9A3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695" r="22167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F69C02-7FBA-2B3E-A3A4-6EE9E11A2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565" y="2202873"/>
            <a:ext cx="6323443" cy="3929119"/>
          </a:xfrm>
        </p:spPr>
        <p:txBody>
          <a:bodyPr>
            <a:normAutofit/>
          </a:bodyPr>
          <a:lstStyle/>
          <a:p>
            <a:r>
              <a:rPr lang="pt-BR" sz="1700" b="0" i="0" dirty="0"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A hipertensão arterial ou pressão alta, é uma doença que ataca os vasos sangüíneos, coração, cérebro, olhos e pode causar paralisação dos rins. Ocorre quando a medida da pressão se mantém freqüentemente acima de 140 por 90 mmHg. Essa doença é herdada dos pais em 90% dos casos, mas há vários fatores que influenciam nos níveis de pressão arterial, entre eles:</a:t>
            </a:r>
          </a:p>
          <a:p>
            <a:r>
              <a:rPr lang="pt-BR" sz="1700" b="0" i="0" dirty="0"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fumo, consumo de bebidas alcoólicas, obesidade, estresse, grande consumo de sal, níveis altos de colesterol, falta de atividade física;</a:t>
            </a:r>
            <a:br>
              <a:rPr lang="pt-BR" sz="1700" b="0" i="0" dirty="0">
                <a:effectLst/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pt-BR" sz="1700" b="0" i="0" dirty="0"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além desses fatores de risco, sabe-se que sua incidência é maior na raça negra, aumenta com a idade, é maior entre homens com até 50 anos, entre mulheres acima de 50 anos, em diabéticos.</a:t>
            </a:r>
          </a:p>
          <a:p>
            <a:endParaRPr lang="pt-BR" sz="17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60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7" name="Rectangle 3102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O que todo mundo deveria saber sobre a hipertensão arterial? – Dra.  Virginia Cerutti">
            <a:extLst>
              <a:ext uri="{FF2B5EF4-FFF2-40B4-BE49-F238E27FC236}">
                <a16:creationId xmlns:a16="http://schemas.microsoft.com/office/drawing/2014/main" id="{C8C93DA0-D26F-D7F2-232F-ACE9FD616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51035" y="643468"/>
            <a:ext cx="5824903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8" name="Freeform: Shape 3104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6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D7D93E-7E95-56C6-EE89-C8A4AB075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Aparajita" panose="020B0502040204020203" pitchFamily="18" charset="0"/>
                <a:cs typeface="Aparajita" panose="020B0502040204020203" pitchFamily="18" charset="0"/>
              </a:rPr>
              <a:t>O QUE A HIPERTENSÃO ARTERIAL DESENCADEA?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0BC744-80A4-DB7F-ACBD-9C9B9B92C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sz="2200" b="0" i="0" dirty="0"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pt-BR" sz="2200" dirty="0">
                <a:latin typeface="Aparajita" panose="02020603050405020304" pitchFamily="18" charset="0"/>
                <a:cs typeface="Aparajita" panose="02020603050405020304" pitchFamily="18" charset="0"/>
              </a:rPr>
              <a:t> 	</a:t>
            </a:r>
            <a:r>
              <a:rPr lang="pt-BR" sz="2200" b="0" i="0" dirty="0"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A pressão alta é um dos principais fatores de risco para a ocorrência de acidente vascular cerebral, enfarte, aneurisma arterial e insuficiência renal e cardíaca. </a:t>
            </a:r>
          </a:p>
          <a:p>
            <a:pPr marL="0" indent="0" fontAlgn="base">
              <a:buNone/>
            </a:pPr>
            <a:r>
              <a:rPr lang="pt-BR" sz="2200" b="0" i="0" dirty="0"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	O </a:t>
            </a:r>
            <a:r>
              <a:rPr lang="pt-BR" sz="2200" i="0" dirty="0"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problema é herdado dos pais em 90% dos casos</a:t>
            </a:r>
            <a:r>
              <a:rPr lang="pt-BR" sz="2200" b="0" i="0" dirty="0"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, mas há vários fatores que influenciam nos níveis de pressão arterial, como os hábitos de vida do indivíduo.</a:t>
            </a:r>
          </a:p>
          <a:p>
            <a:pPr marL="0" indent="0" fontAlgn="base">
              <a:buNone/>
            </a:pPr>
            <a:r>
              <a:rPr lang="pt-BR" sz="2200" b="0" i="0" dirty="0"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	A obesidade, o sedentarismo, o estresse, o tabagismo e quantidades excessivas de álcool ou sódio (sal) na dieta podem desempenhar um papel no desenvolvimento da hipertensão arterial em pessoas que têm uma tendência hereditária para desenvolvê-la.</a:t>
            </a:r>
          </a:p>
          <a:p>
            <a:endParaRPr lang="pt-BR" sz="22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87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65F48D-24FA-A73E-BB6F-E986466C5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TRATAMENTO DA HIPETENSÃO ARTERIAL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122814-B4E6-B9C9-951C-DAC50BF92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Aparajita" panose="02020603050405020304" pitchFamily="18" charset="0"/>
                <a:cs typeface="Aparajita" panose="02020603050405020304" pitchFamily="18" charset="0"/>
              </a:rPr>
              <a:t>O tratamento da hipertensão deve ser orientado por um cardiologista. No caso da hipertensão secundária, o médico deve indicar o tratamento direcionado para corrigir a doença que causou a pressão alta.</a:t>
            </a:r>
            <a:endParaRPr lang="pt-BR" sz="240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pt-BR" sz="2400" dirty="0">
                <a:latin typeface="Aparajita" panose="02020603050405020304" pitchFamily="18" charset="0"/>
                <a:cs typeface="Aparajita" panose="02020603050405020304" pitchFamily="18" charset="0"/>
              </a:rPr>
              <a:t>Já no caso da hipertensão primária, o médico deve orientar mudanças no estilo de vida, como praticar atividades físicas regularmente, evitar fumar e reduzir o consumo de sal, por exemplo. </a:t>
            </a:r>
            <a:endParaRPr lang="pt-BR" sz="240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pt-BR" sz="2400" dirty="0">
                <a:latin typeface="Aparajita" panose="02020603050405020304" pitchFamily="18" charset="0"/>
                <a:cs typeface="Aparajita" panose="02020603050405020304" pitchFamily="18" charset="0"/>
              </a:rPr>
              <a:t>No entanto, quando as mudanças no estilo de vida não são eficazes para reduzir a pressão arterial, o médico pode recomendar o uso de remédios anti-hipertensivos, como diuréticos ou beta-bloqueadores. </a:t>
            </a:r>
            <a:endParaRPr lang="pt-BR" sz="240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endParaRPr lang="pt-BR" sz="240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207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F8DBF9-4661-E1E7-440D-49B274684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BR" sz="3100" dirty="0">
                <a:solidFill>
                  <a:schemeClr val="bg1"/>
                </a:solidFill>
              </a:rPr>
              <a:t>CUIDADOS DE ENFERMAGEM AO PACIENTE HIPERTENSO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7FBDF2-503A-8E3F-8D06-6402F80F3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anchor="ctr">
            <a:normAutofit/>
          </a:bodyPr>
          <a:lstStyle/>
          <a:p>
            <a:r>
              <a:rPr lang="pt-BR" sz="2400" b="1" dirty="0"/>
              <a:t> Monitorização da Pressão Arterial: </a:t>
            </a:r>
            <a:r>
              <a:rPr lang="pt-BR" sz="2400" dirty="0"/>
              <a:t>a monitorização da pressão arterial em pacientes hipertensos deve ser realizada em intervalos rotineiros e frequentes. Este monitoramento deve ser feito em intervalos menores em pacientes que fazem uso endovenoso de medicação anti-hipertensiva, além de gestantes, emergências hipertensivas e pré-operatórios.</a:t>
            </a:r>
          </a:p>
        </p:txBody>
      </p:sp>
    </p:spTree>
    <p:extLst>
      <p:ext uri="{BB962C8B-B14F-4D97-AF65-F5344CB8AC3E}">
        <p14:creationId xmlns:p14="http://schemas.microsoft.com/office/powerpoint/2010/main" val="14339799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2552AE2BD0FFA4D83ABF7F0D707D01D" ma:contentTypeVersion="6" ma:contentTypeDescription="Crie um novo documento." ma:contentTypeScope="" ma:versionID="77b6d3e0667eef176f810eb571156598">
  <xsd:schema xmlns:xsd="http://www.w3.org/2001/XMLSchema" xmlns:xs="http://www.w3.org/2001/XMLSchema" xmlns:p="http://schemas.microsoft.com/office/2006/metadata/properties" xmlns:ns3="8d8fbd9d-a979-4767-8c12-a592d169777f" targetNamespace="http://schemas.microsoft.com/office/2006/metadata/properties" ma:root="true" ma:fieldsID="3d6484dd43376742ae91367c121f7f60" ns3:_="">
    <xsd:import namespace="8d8fbd9d-a979-4767-8c12-a592d16977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8fbd9d-a979-4767-8c12-a592d16977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d8fbd9d-a979-4767-8c12-a592d169777f" xsi:nil="true"/>
  </documentManagement>
</p:properties>
</file>

<file path=customXml/itemProps1.xml><?xml version="1.0" encoding="utf-8"?>
<ds:datastoreItem xmlns:ds="http://schemas.openxmlformats.org/officeDocument/2006/customXml" ds:itemID="{5687712B-A4AC-4F2C-AEE9-016AB5831E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481817-142F-4167-B27B-DD190617F1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8fbd9d-a979-4767-8c12-a592d16977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BB97951-916B-44F3-BA50-17657F61C751}">
  <ds:schemaRefs>
    <ds:schemaRef ds:uri="http://purl.org/dc/terms/"/>
    <ds:schemaRef ds:uri="http://schemas.microsoft.com/office/infopath/2007/PartnerControls"/>
    <ds:schemaRef ds:uri="http://purl.org/dc/dcmitype/"/>
    <ds:schemaRef ds:uri="http://purl.org/dc/elements/1.1/"/>
    <ds:schemaRef ds:uri="http://www.w3.org/XML/1998/namespace"/>
    <ds:schemaRef ds:uri="8d8fbd9d-a979-4767-8c12-a592d169777f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423</Words>
  <Application>Microsoft Office PowerPoint</Application>
  <PresentationFormat>Widescreen</PresentationFormat>
  <Paragraphs>16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Aparajita</vt:lpstr>
      <vt:lpstr>Aptos</vt:lpstr>
      <vt:lpstr>Aptos Display</vt:lpstr>
      <vt:lpstr>Arial</vt:lpstr>
      <vt:lpstr>Bahnschrift Condensed</vt:lpstr>
      <vt:lpstr>Tema do Office</vt:lpstr>
      <vt:lpstr> HIPERTENSÃO ARTERIAL</vt:lpstr>
      <vt:lpstr>O QUE É:</vt:lpstr>
      <vt:lpstr>Apresentação do PowerPoint</vt:lpstr>
      <vt:lpstr>O QUE A HIPERTENSÃO ARTERIAL DESENCADEA? </vt:lpstr>
      <vt:lpstr>TRATAMENTO DA HIPETENSÃO ARTERIAL</vt:lpstr>
      <vt:lpstr>CUIDADOS DE ENFERMAGEM AO PACIENTE HIPERTENSO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Laboratório 01_05 SENAI Bacabal</dc:creator>
  <cp:lastModifiedBy>Laboratório 01_05 SENAI Bacabal</cp:lastModifiedBy>
  <cp:revision>2</cp:revision>
  <dcterms:created xsi:type="dcterms:W3CDTF">2024-10-08T10:40:00Z</dcterms:created>
  <dcterms:modified xsi:type="dcterms:W3CDTF">2024-10-09T12:38:33Z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057bf1a-c152-4c4f-a00e-351b32103ca2_Enabled">
    <vt:lpwstr>true</vt:lpwstr>
  </property>
  <property fmtid="{D5CDD505-2E9C-101B-9397-08002B2CF9AE}" pid="3" name="MSIP_Label_2057bf1a-c152-4c4f-a00e-351b32103ca2_SetDate">
    <vt:lpwstr>2024-10-08T13:40:28Z</vt:lpwstr>
  </property>
  <property fmtid="{D5CDD505-2E9C-101B-9397-08002B2CF9AE}" pid="4" name="MSIP_Label_2057bf1a-c152-4c4f-a00e-351b32103ca2_Method">
    <vt:lpwstr>Standard</vt:lpwstr>
  </property>
  <property fmtid="{D5CDD505-2E9C-101B-9397-08002B2CF9AE}" pid="5" name="MSIP_Label_2057bf1a-c152-4c4f-a00e-351b32103ca2_Name">
    <vt:lpwstr>Público</vt:lpwstr>
  </property>
  <property fmtid="{D5CDD505-2E9C-101B-9397-08002B2CF9AE}" pid="6" name="MSIP_Label_2057bf1a-c152-4c4f-a00e-351b32103ca2_SiteId">
    <vt:lpwstr>c45ab305-6c94-4ace-b7ae-5810e4d26b68</vt:lpwstr>
  </property>
  <property fmtid="{D5CDD505-2E9C-101B-9397-08002B2CF9AE}" pid="7" name="MSIP_Label_2057bf1a-c152-4c4f-a00e-351b32103ca2_ActionId">
    <vt:lpwstr>d25766ff-6fbd-4e57-b18b-bdcb575d3b08</vt:lpwstr>
  </property>
  <property fmtid="{D5CDD505-2E9C-101B-9397-08002B2CF9AE}" pid="8" name="MSIP_Label_2057bf1a-c152-4c4f-a00e-351b32103ca2_ContentBits">
    <vt:lpwstr>0</vt:lpwstr>
  </property>
  <property fmtid="{D5CDD505-2E9C-101B-9397-08002B2CF9AE}" pid="9" name="ContentTypeId">
    <vt:lpwstr>0x010100D2552AE2BD0FFA4D83ABF7F0D707D01D</vt:lpwstr>
  </property>
</Properties>
</file>