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The Godfather</a:t>
            </a:r>
            <a:endParaRPr lang="sr-Latn-R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Broj rečenica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Prvi dio</c:v>
                </c:pt>
                <c:pt idx="1">
                  <c:v>Drugi dio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4288</c:v>
                </c:pt>
                <c:pt idx="1">
                  <c:v>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0-4918-B702-4263B4AB58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Broj riječi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Prvi dio</c:v>
                </c:pt>
                <c:pt idx="1">
                  <c:v>Drugi dio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70642</c:v>
                </c:pt>
                <c:pt idx="1">
                  <c:v>34448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20-4918-B702-4263B4AB58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Broj riječi nakon pročišćivanja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Prvi dio</c:v>
                </c:pt>
                <c:pt idx="1">
                  <c:v>Drugi dio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58443</c:v>
                </c:pt>
                <c:pt idx="1">
                  <c:v>29248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20-4918-B702-4263B4AB58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Broj riječi nakon uklanjanja stop riječi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Prvi dio</c:v>
                </c:pt>
                <c:pt idx="1">
                  <c:v>Drugi dio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29207</c:v>
                </c:pt>
                <c:pt idx="1">
                  <c:v>14464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20-4918-B702-4263B4AB5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2591631"/>
        <c:axId val="1442590799"/>
      </c:barChart>
      <c:catAx>
        <c:axId val="144259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442590799"/>
        <c:crosses val="autoZero"/>
        <c:auto val="1"/>
        <c:lblAlgn val="ctr"/>
        <c:lblOffset val="100"/>
        <c:noMultiLvlLbl val="0"/>
      </c:catAx>
      <c:valAx>
        <c:axId val="144259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1442591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B019CEC-E57D-441B-ABDB-EDC3D1B9168F}" type="datetimeFigureOut">
              <a:rPr lang="sr-Latn-RS" smtClean="0"/>
              <a:t>28.8.2022.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A8A8F10-5816-49E2-BA54-19A9F36894B0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8087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9CEC-E57D-441B-ABDB-EDC3D1B9168F}" type="datetimeFigureOut">
              <a:rPr lang="sr-Latn-RS" smtClean="0"/>
              <a:t>28.8.2022.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F10-5816-49E2-BA54-19A9F36894B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8773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9CEC-E57D-441B-ABDB-EDC3D1B9168F}" type="datetimeFigureOut">
              <a:rPr lang="sr-Latn-RS" smtClean="0"/>
              <a:t>28.8.2022.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F10-5816-49E2-BA54-19A9F36894B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3343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9CEC-E57D-441B-ABDB-EDC3D1B9168F}" type="datetimeFigureOut">
              <a:rPr lang="sr-Latn-RS" smtClean="0"/>
              <a:t>28.8.2022.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F10-5816-49E2-BA54-19A9F36894B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1557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9CEC-E57D-441B-ABDB-EDC3D1B9168F}" type="datetimeFigureOut">
              <a:rPr lang="sr-Latn-RS" smtClean="0"/>
              <a:t>28.8.2022.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F10-5816-49E2-BA54-19A9F36894B0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711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9CEC-E57D-441B-ABDB-EDC3D1B9168F}" type="datetimeFigureOut">
              <a:rPr lang="sr-Latn-RS" smtClean="0"/>
              <a:t>28.8.2022.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F10-5816-49E2-BA54-19A9F36894B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539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9CEC-E57D-441B-ABDB-EDC3D1B9168F}" type="datetimeFigureOut">
              <a:rPr lang="sr-Latn-RS" smtClean="0"/>
              <a:t>28.8.2022.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F10-5816-49E2-BA54-19A9F36894B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9CEC-E57D-441B-ABDB-EDC3D1B9168F}" type="datetimeFigureOut">
              <a:rPr lang="sr-Latn-RS" smtClean="0"/>
              <a:t>28.8.2022.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F10-5816-49E2-BA54-19A9F36894B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0801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9CEC-E57D-441B-ABDB-EDC3D1B9168F}" type="datetimeFigureOut">
              <a:rPr lang="sr-Latn-RS" smtClean="0"/>
              <a:t>28.8.2022.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F10-5816-49E2-BA54-19A9F36894B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6985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9CEC-E57D-441B-ABDB-EDC3D1B9168F}" type="datetimeFigureOut">
              <a:rPr lang="sr-Latn-RS" smtClean="0"/>
              <a:t>28.8.2022.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F10-5816-49E2-BA54-19A9F36894B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7156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9CEC-E57D-441B-ABDB-EDC3D1B9168F}" type="datetimeFigureOut">
              <a:rPr lang="sr-Latn-RS" smtClean="0"/>
              <a:t>28.8.2022.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8F10-5816-49E2-BA54-19A9F36894B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269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B019CEC-E57D-441B-ABDB-EDC3D1B9168F}" type="datetimeFigureOut">
              <a:rPr lang="sr-Latn-RS" smtClean="0"/>
              <a:t>28.8.2022.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A8A8F10-5816-49E2-BA54-19A9F36894B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849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1A89-46DE-232A-37E8-CA270A6BC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46CF-532B-B2D4-3929-29CB3C794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Maksimilijan Japundžić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589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31BF-4D2D-646B-7383-A4D125FC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D81B-9CF4-8787-FCD6-DA6D8ED9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– </a:t>
            </a:r>
            <a:r>
              <a:rPr lang="en-US" dirty="0" err="1"/>
              <a:t>usporedba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dijela</a:t>
            </a:r>
            <a:r>
              <a:rPr lang="en-US" dirty="0"/>
              <a:t> </a:t>
            </a:r>
            <a:r>
              <a:rPr lang="en-US" dirty="0" err="1"/>
              <a:t>knige</a:t>
            </a:r>
            <a:r>
              <a:rPr lang="en-US" dirty="0"/>
              <a:t> The Godfather, Mario </a:t>
            </a:r>
            <a:r>
              <a:rPr lang="en-US" dirty="0" err="1"/>
              <a:t>Puzo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7872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D498-5001-1A50-EAD6-391865DB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Opseg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sr-Latn-R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13DA91-3535-F962-924E-B97F931BB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869492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64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A254-E686-3E37-7D5A-AF19C19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riječi</a:t>
            </a:r>
            <a:endParaRPr lang="sr-Latn-R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07B789-8B61-9584-D403-86F74E667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3836"/>
              </p:ext>
            </p:extLst>
          </p:nvPr>
        </p:nvGraphicFramePr>
        <p:xfrm>
          <a:off x="1261873" y="1812757"/>
          <a:ext cx="483412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276">
                  <a:extLst>
                    <a:ext uri="{9D8B030D-6E8A-4147-A177-3AD203B41FA5}">
                      <a16:colId xmlns:a16="http://schemas.microsoft.com/office/drawing/2014/main" val="2789008439"/>
                    </a:ext>
                  </a:extLst>
                </a:gridCol>
                <a:gridCol w="2497851">
                  <a:extLst>
                    <a:ext uri="{9D8B030D-6E8A-4147-A177-3AD203B41FA5}">
                      <a16:colId xmlns:a16="http://schemas.microsoft.com/office/drawing/2014/main" val="734210068"/>
                    </a:ext>
                  </a:extLst>
                </a:gridCol>
              </a:tblGrid>
              <a:tr h="313213">
                <a:tc>
                  <a:txBody>
                    <a:bodyPr/>
                    <a:lstStyle/>
                    <a:p>
                      <a:r>
                        <a:rPr lang="en-US" dirty="0" err="1"/>
                        <a:t>Prvi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dio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Drugi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dio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59756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dirty="0" err="1"/>
                        <a:t>wa</a:t>
                      </a:r>
                      <a:r>
                        <a:rPr lang="en-US" dirty="0"/>
                        <a:t> (913)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</a:t>
                      </a:r>
                      <a:r>
                        <a:rPr lang="en-US" dirty="0"/>
                        <a:t>  (488)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05259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dirty="0"/>
                        <a:t>said (486)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said (189)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247551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dirty="0" err="1"/>
                        <a:t>hagen</a:t>
                      </a:r>
                      <a:r>
                        <a:rPr lang="en-US" dirty="0"/>
                        <a:t> (325)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johnny (184)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83341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dirty="0"/>
                        <a:t>would (920)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vito</a:t>
                      </a:r>
                      <a:r>
                        <a:rPr lang="en-US" dirty="0"/>
                        <a:t>  (144)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502947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dirty="0" err="1"/>
                        <a:t>michael</a:t>
                      </a:r>
                      <a:r>
                        <a:rPr lang="en-US" dirty="0"/>
                        <a:t> (286)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would (124)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5881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dirty="0" err="1"/>
                        <a:t>corleone</a:t>
                      </a:r>
                      <a:r>
                        <a:rPr lang="en-US" dirty="0"/>
                        <a:t> (280)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corleone</a:t>
                      </a:r>
                      <a:r>
                        <a:rPr lang="en-US" dirty="0"/>
                        <a:t> (122)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52680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dirty="0"/>
                        <a:t>sonny (280)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could (108)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51833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dirty="0"/>
                        <a:t>man (249)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(95)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23613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dirty="0" err="1"/>
                        <a:t>sollozzo</a:t>
                      </a:r>
                      <a:r>
                        <a:rPr lang="en-US" dirty="0"/>
                        <a:t> (210)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nino</a:t>
                      </a:r>
                      <a:r>
                        <a:rPr lang="en-US" dirty="0"/>
                        <a:t> (92)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71280"/>
                  </a:ext>
                </a:extLst>
              </a:tr>
              <a:tr h="313213">
                <a:tc>
                  <a:txBody>
                    <a:bodyPr/>
                    <a:lstStyle/>
                    <a:p>
                      <a:r>
                        <a:rPr lang="en-US" dirty="0"/>
                        <a:t>family (192)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 (88)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8101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6D0169-D099-F5B8-C49E-6C866CDF3154}"/>
              </a:ext>
            </a:extLst>
          </p:cNvPr>
          <p:cNvSpPr txBox="1"/>
          <p:nvPr/>
        </p:nvSpPr>
        <p:spPr>
          <a:xfrm>
            <a:off x="6315075" y="1815764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glavnih</a:t>
            </a:r>
            <a:r>
              <a:rPr lang="en-US" dirty="0"/>
              <a:t> </a:t>
            </a:r>
            <a:r>
              <a:rPr lang="en-US" dirty="0" err="1"/>
              <a:t>likova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radnje</a:t>
            </a:r>
            <a:r>
              <a:rPr lang="en-US" dirty="0"/>
              <a:t>, </a:t>
            </a:r>
            <a:r>
              <a:rPr lang="en-US" dirty="0" err="1"/>
              <a:t>glagoli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7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6AEC-5E3E-27FE-69B2-039B12B4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frekvencije</a:t>
            </a:r>
            <a:endParaRPr lang="sr-Latn-R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E6EFCA3-9AEE-C7B7-587B-F266E53B1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1" y="2045596"/>
            <a:ext cx="5006774" cy="431329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932F35B-2388-9659-46DF-A9741531C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7" y="2060838"/>
            <a:ext cx="4953429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1B9C-82B5-AFC4-9B50-979E2268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Kolokacije</a:t>
            </a:r>
            <a:endParaRPr lang="sr-Latn-R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58CF43-9337-E808-D92E-04850880F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266898"/>
              </p:ext>
            </p:extLst>
          </p:nvPr>
        </p:nvGraphicFramePr>
        <p:xfrm>
          <a:off x="1262063" y="1828800"/>
          <a:ext cx="85947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3785459279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4040661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Prvi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dio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Drugi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dio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man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Vito Corleone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Johnny Fontane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3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York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Johnny Fontane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Paulie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Gatto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hundred dollars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89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Luca </a:t>
                      </a:r>
                      <a:r>
                        <a:rPr lang="en-US" dirty="0" err="1"/>
                        <a:t>Brasi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Deanna Dunn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1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Beach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Johnny said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3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Hagen said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seven hundred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35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 Hagen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 </a:t>
                      </a:r>
                      <a:r>
                        <a:rPr lang="en-US" dirty="0" err="1"/>
                        <a:t>Woltz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34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Amerigo Bonasera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Genco </a:t>
                      </a:r>
                      <a:r>
                        <a:rPr lang="en-US" dirty="0" err="1"/>
                        <a:t>Abbandando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9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police captain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 shaft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4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75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5B2F-3C8B-7171-48CD-D275C58A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Leksični</a:t>
            </a:r>
            <a:r>
              <a:rPr lang="en-US" dirty="0"/>
              <a:t> </a:t>
            </a:r>
            <a:r>
              <a:rPr lang="en-US" dirty="0" err="1"/>
              <a:t>diverzitet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EF54-7EF7-2AEE-ACF8-BD5323FB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dio</a:t>
            </a:r>
            <a:r>
              <a:rPr lang="en-US" dirty="0"/>
              <a:t> – 0.165</a:t>
            </a:r>
          </a:p>
          <a:p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dio</a:t>
            </a:r>
            <a:r>
              <a:rPr lang="en-US"/>
              <a:t> – 0.263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954692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36</TotalTime>
  <Words>172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Text Mining</vt:lpstr>
      <vt:lpstr>Uvod</vt:lpstr>
      <vt:lpstr>Opseg teksta</vt:lpstr>
      <vt:lpstr>Najčešće riječi</vt:lpstr>
      <vt:lpstr>Graf frekvencije</vt:lpstr>
      <vt:lpstr>Kolokacije</vt:lpstr>
      <vt:lpstr>Leksični diverzitet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Maksimilijan Japundžić (mjapundzi)</dc:creator>
  <cp:lastModifiedBy>Maksimilijan Japundžić (mjapundzi)</cp:lastModifiedBy>
  <cp:revision>2</cp:revision>
  <dcterms:created xsi:type="dcterms:W3CDTF">2022-08-28T12:39:45Z</dcterms:created>
  <dcterms:modified xsi:type="dcterms:W3CDTF">2022-08-28T13:16:39Z</dcterms:modified>
</cp:coreProperties>
</file>