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02/10/2017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02/10/2017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41" y="2492896"/>
            <a:ext cx="3816424" cy="174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a:t>
            </a:r>
            <a:r>
              <a:rPr lang="en-GB" dirty="0" smtClean="0">
                <a:solidFill>
                  <a:schemeClr val="bg1">
                    <a:lumMod val="95000"/>
                    <a:lumOff val="5000"/>
                  </a:schemeClr>
                </a:solidFill>
                <a:latin typeface="Arial" panose="020B0604020202020204" pitchFamily="34" charset="0"/>
                <a:cs typeface="Arial" panose="020B0604020202020204" pitchFamily="34" charset="0"/>
              </a:rPr>
              <a:t>how sure you are you chose correctly using </a:t>
            </a:r>
            <a:r>
              <a:rPr lang="en-GB" dirty="0">
                <a:solidFill>
                  <a:schemeClr val="bg1">
                    <a:lumMod val="95000"/>
                    <a:lumOff val="5000"/>
                  </a:schemeClr>
                </a:solidFill>
                <a:latin typeface="Arial" panose="020B0604020202020204" pitchFamily="34" charset="0"/>
                <a:cs typeface="Arial" panose="020B0604020202020204" pitchFamily="34" charset="0"/>
              </a:rPr>
              <a:t>the confidence scale.</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Please call the experimenter if you have any questions.</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2780928"/>
            <a:ext cx="8190305" cy="523220"/>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Right Arrow Key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smtClean="0">
                <a:solidFill>
                  <a:schemeClr val="bg1">
                    <a:lumMod val="95000"/>
                    <a:lumOff val="5000"/>
                  </a:schemeClr>
                </a:solidFill>
                <a:latin typeface="Arial" panose="020B0604020202020204" pitchFamily="34" charset="0"/>
                <a:cs typeface="Arial" panose="020B0604020202020204" pitchFamily="34" charset="0"/>
              </a:rPr>
              <a:t>To </a:t>
            </a:r>
            <a:r>
              <a:rPr lang="en-US" dirty="0" smtClean="0">
                <a:solidFill>
                  <a:schemeClr val="bg1">
                    <a:lumMod val="95000"/>
                    <a:lumOff val="5000"/>
                  </a:schemeClr>
                </a:solidFill>
                <a:latin typeface="Arial" panose="020B0604020202020204" pitchFamily="34" charset="0"/>
                <a:cs typeface="Arial" panose="020B0604020202020204" pitchFamily="34" charset="0"/>
              </a:rPr>
              <a:t>help you in performing the task, on each trial you will get some advice about the correct answer before you commit to a final choice</a:t>
            </a:r>
            <a:r>
              <a:rPr lang="en-US" dirty="0" smtClean="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1140940-1D8F-4716-A639-450371373044}"/>
              </a:ext>
            </a:extLst>
          </p:cNvPr>
          <p:cNvPicPr>
            <a:picLocks noChangeAspect="1"/>
          </p:cNvPicPr>
          <p:nvPr/>
        </p:nvPicPr>
        <p:blipFill>
          <a:blip r:embed="rId2"/>
          <a:stretch>
            <a:fillRect/>
          </a:stretch>
        </p:blipFill>
        <p:spPr>
          <a:xfrm>
            <a:off x="1979712" y="3356992"/>
            <a:ext cx="1872208" cy="2469982"/>
          </a:xfrm>
          <a:prstGeom prst="rect">
            <a:avLst/>
          </a:prstGeom>
        </p:spPr>
      </p:pic>
      <p:pic>
        <p:nvPicPr>
          <p:cNvPr id="8" name="Picture 7">
            <a:extLst>
              <a:ext uri="{FF2B5EF4-FFF2-40B4-BE49-F238E27FC236}">
                <a16:creationId xmlns:a16="http://schemas.microsoft.com/office/drawing/2014/main" id="{D407973C-8876-4298-9D1D-C8A77D68C7A3}"/>
              </a:ext>
            </a:extLst>
          </p:cNvPr>
          <p:cNvPicPr>
            <a:picLocks noChangeAspect="1"/>
          </p:cNvPicPr>
          <p:nvPr/>
        </p:nvPicPr>
        <p:blipFill>
          <a:blip r:embed="rId3"/>
          <a:stretch>
            <a:fillRect/>
          </a:stretch>
        </p:blipFill>
        <p:spPr>
          <a:xfrm>
            <a:off x="5825342" y="3407925"/>
            <a:ext cx="1865422" cy="2396293"/>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You will be told the answer (LEFT/RIGHT) </a:t>
            </a:r>
            <a:r>
              <a:rPr lang="en-GB" sz="1600" dirty="0" smtClean="0">
                <a:solidFill>
                  <a:schemeClr val="bg1">
                    <a:lumMod val="95000"/>
                    <a:lumOff val="5000"/>
                  </a:schemeClr>
                </a:solidFill>
                <a:latin typeface="Arial" panose="020B0604020202020204" pitchFamily="34" charset="0"/>
                <a:cs typeface="Arial" panose="020B0604020202020204" pitchFamily="34" charset="0"/>
              </a:rPr>
              <a:t>chosen </a:t>
            </a:r>
            <a:r>
              <a:rPr lang="en-GB" sz="1600" dirty="0" smtClean="0">
                <a:solidFill>
                  <a:schemeClr val="bg1">
                    <a:lumMod val="95000"/>
                    <a:lumOff val="5000"/>
                  </a:schemeClr>
                </a:solidFill>
                <a:latin typeface="Arial" panose="020B0604020202020204" pitchFamily="34" charset="0"/>
                <a:cs typeface="Arial" panose="020B0604020202020204" pitchFamily="34" charset="0"/>
              </a:rPr>
              <a:t>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endParaRPr lang="en-GB" sz="1600"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600" dirty="0" smtClean="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smtClean="0">
                <a:solidFill>
                  <a:schemeClr val="bg1">
                    <a:lumMod val="95000"/>
                    <a:lumOff val="5000"/>
                  </a:schemeClr>
                </a:solidFill>
                <a:latin typeface="Arial" panose="020B0604020202020204" pitchFamily="34" charset="0"/>
                <a:cs typeface="Arial" panose="020B0604020202020204" pitchFamily="34" charset="0"/>
              </a:rPr>
              <a:t>It </a:t>
            </a:r>
            <a:r>
              <a:rPr lang="en-GB" sz="1600" dirty="0" smtClean="0">
                <a:solidFill>
                  <a:schemeClr val="bg1">
                    <a:lumMod val="95000"/>
                    <a:lumOff val="5000"/>
                  </a:schemeClr>
                </a:solidFill>
                <a:latin typeface="Arial" panose="020B0604020202020204" pitchFamily="34" charset="0"/>
                <a:cs typeface="Arial" panose="020B0604020202020204" pitchFamily="34" charset="0"/>
              </a:rPr>
              <a:t>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After seeing </a:t>
            </a:r>
            <a:r>
              <a:rPr lang="en-GB" dirty="0" smtClean="0">
                <a:solidFill>
                  <a:schemeClr val="bg1">
                    <a:lumMod val="95000"/>
                    <a:lumOff val="5000"/>
                  </a:schemeClr>
                </a:solidFill>
                <a:latin typeface="Arial" panose="020B0604020202020204" pitchFamily="34" charset="0"/>
                <a:cs typeface="Arial" panose="020B0604020202020204" pitchFamily="34" charset="0"/>
              </a:rPr>
              <a:t>your chosen advice, </a:t>
            </a:r>
            <a:r>
              <a:rPr lang="en-GB" dirty="0" smtClean="0">
                <a:solidFill>
                  <a:schemeClr val="bg1">
                    <a:lumMod val="95000"/>
                    <a:lumOff val="5000"/>
                  </a:schemeClr>
                </a:solidFill>
                <a:latin typeface="Arial" panose="020B0604020202020204" pitchFamily="34" charset="0"/>
                <a:cs typeface="Arial" panose="020B0604020202020204" pitchFamily="34" charset="0"/>
              </a:rPr>
              <a:t>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Confirm your final answer by pressing spacebar.  Only this final answer will count towards your percent correct.</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smtClean="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pressing the spacebar.</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r>
              <a:rPr lang="en-GB" sz="2800" dirty="0" smtClean="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a:t>
            </a:r>
            <a:r>
              <a:rPr lang="en-GB" sz="2800" dirty="0" smtClean="0">
                <a:solidFill>
                  <a:schemeClr val="bg1">
                    <a:lumMod val="95000"/>
                    <a:lumOff val="5000"/>
                  </a:schemeClr>
                </a:solidFill>
                <a:latin typeface="Arial" panose="020B0604020202020204" pitchFamily="34" charset="0"/>
                <a:cs typeface="Arial" panose="020B0604020202020204" pitchFamily="34" charset="0"/>
              </a:rPr>
              <a:t>6 </a:t>
            </a:r>
            <a:r>
              <a:rPr lang="en-GB" sz="2800" dirty="0" smtClean="0">
                <a:solidFill>
                  <a:schemeClr val="bg1">
                    <a:lumMod val="95000"/>
                    <a:lumOff val="5000"/>
                  </a:schemeClr>
                </a:solidFill>
                <a:latin typeface="Arial" panose="020B0604020202020204" pitchFamily="34" charset="0"/>
                <a:cs typeface="Arial" panose="020B0604020202020204" pitchFamily="34" charset="0"/>
              </a:rPr>
              <a:t>blocks of trials in total.</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smtClean="0">
                <a:solidFill>
                  <a:schemeClr val="bg1">
                    <a:lumMod val="95000"/>
                    <a:lumOff val="5000"/>
                  </a:schemeClr>
                </a:solidFill>
                <a:latin typeface="Arial" panose="020B0604020202020204" pitchFamily="34" charset="0"/>
                <a:cs typeface="Arial" panose="020B0604020202020204" pitchFamily="34" charset="0"/>
              </a:rPr>
              <a:t>Please call the experimenter if you have any questions.</a:t>
            </a:r>
          </a:p>
          <a:p>
            <a:endParaRPr lang="en-GB" sz="2800" dirty="0" smtClean="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smtClean="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smtClean="0">
                <a:solidFill>
                  <a:schemeClr val="bg1">
                    <a:lumMod val="95000"/>
                    <a:lumOff val="5000"/>
                  </a:schemeClr>
                </a:solidFill>
                <a:latin typeface="Arial" panose="020B0604020202020204" pitchFamily="34" charset="0"/>
                <a:cs typeface="Arial" panose="020B0604020202020204" pitchFamily="34" charset="0"/>
              </a:rPr>
              <a:t>Otherwise, press </a:t>
            </a:r>
            <a:r>
              <a:rPr lang="en-GB" sz="2800" dirty="0">
                <a:solidFill>
                  <a:schemeClr val="bg1">
                    <a:lumMod val="95000"/>
                    <a:lumOff val="5000"/>
                  </a:schemeClr>
                </a:solidFill>
                <a:latin typeface="Arial" panose="020B0604020202020204" pitchFamily="34" charset="0"/>
                <a:cs typeface="Arial" panose="020B0604020202020204" pitchFamily="34" charset="0"/>
              </a:rPr>
              <a:t>the Right Arrow Key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518601" y="1196752"/>
            <a:ext cx="8190305" cy="4247317"/>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41" y="2492896"/>
            <a:ext cx="3816424" cy="174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p Arrow 5"/>
          <p:cNvSpPr/>
          <p:nvPr/>
        </p:nvSpPr>
        <p:spPr>
          <a:xfrm>
            <a:off x="4505741" y="3789040"/>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93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5" name="TextBox 1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17" name="TextBox 16"/>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411760" y="1364917"/>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771800"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7" name="TextBox 16"/>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18" name="TextBox 17"/>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15" name="Picture 14"/>
          <p:cNvPicPr>
            <a:picLocks noChangeAspect="1"/>
          </p:cNvPicPr>
          <p:nvPr/>
        </p:nvPicPr>
        <p:blipFill>
          <a:blip r:embed="rId2"/>
          <a:stretch>
            <a:fillRect/>
          </a:stretch>
        </p:blipFill>
        <p:spPr>
          <a:xfrm>
            <a:off x="2470668" y="2132856"/>
            <a:ext cx="1944793" cy="213378"/>
          </a:xfrm>
          <a:prstGeom prst="rect">
            <a:avLst/>
          </a:prstGeom>
        </p:spPr>
      </p:pic>
      <p:pic>
        <p:nvPicPr>
          <p:cNvPr id="16" name="Picture 15"/>
          <p:cNvPicPr>
            <a:picLocks noChangeAspect="1"/>
          </p:cNvPicPr>
          <p:nvPr/>
        </p:nvPicPr>
        <p:blipFill>
          <a:blip r:embed="rId2"/>
          <a:stretch>
            <a:fillRect/>
          </a:stretch>
        </p:blipFill>
        <p:spPr>
          <a:xfrm>
            <a:off x="4644008" y="2132856"/>
            <a:ext cx="1944793" cy="213378"/>
          </a:xfrm>
          <a:prstGeom prst="rect">
            <a:avLst/>
          </a:prstGeom>
        </p:spPr>
      </p:pic>
      <p:sp>
        <p:nvSpPr>
          <p:cNvPr id="17" name="TextBox 16"/>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8" name="TextBox 17"/>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23" name="Rectangle 22"/>
          <p:cNvSpPr/>
          <p:nvPr/>
        </p:nvSpPr>
        <p:spPr>
          <a:xfrm>
            <a:off x="4572000" y="1411453"/>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3"/>
          <a:stretch>
            <a:fillRect/>
          </a:stretch>
        </p:blipFill>
        <p:spPr>
          <a:xfrm>
            <a:off x="6220966" y="2132856"/>
            <a:ext cx="73158" cy="213378"/>
          </a:xfrm>
          <a:prstGeom prst="rect">
            <a:avLst/>
          </a:prstGeom>
        </p:spPr>
      </p:pic>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25" name="TextBox 2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6" name="TextBox 2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27" name="TextBox 26"/>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569562"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425091" y="2132856"/>
            <a:ext cx="73158" cy="213378"/>
          </a:xfrm>
          <a:prstGeom prst="rect">
            <a:avLst/>
          </a:prstGeom>
        </p:spPr>
      </p:pic>
      <p:sp>
        <p:nvSpPr>
          <p:cNvPr id="16" name="Up Arrow 15"/>
          <p:cNvSpPr/>
          <p:nvPr/>
        </p:nvSpPr>
        <p:spPr>
          <a:xfrm>
            <a:off x="2497554"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353658"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470668" y="2132856"/>
            <a:ext cx="1944793" cy="213378"/>
          </a:xfrm>
          <a:prstGeom prst="rect">
            <a:avLst/>
          </a:prstGeom>
        </p:spPr>
      </p:pic>
      <p:pic>
        <p:nvPicPr>
          <p:cNvPr id="8" name="Picture 7"/>
          <p:cNvPicPr>
            <a:picLocks noChangeAspect="1"/>
          </p:cNvPicPr>
          <p:nvPr/>
        </p:nvPicPr>
        <p:blipFill>
          <a:blip r:embed="rId2"/>
          <a:stretch>
            <a:fillRect/>
          </a:stretch>
        </p:blipFill>
        <p:spPr>
          <a:xfrm>
            <a:off x="4644008" y="2132856"/>
            <a:ext cx="1944793" cy="213378"/>
          </a:xfrm>
          <a:prstGeom prst="rect">
            <a:avLst/>
          </a:prstGeom>
        </p:spPr>
      </p:pic>
      <p:sp>
        <p:nvSpPr>
          <p:cNvPr id="9" name="TextBox 8"/>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0" name="TextBox 9"/>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1" name="TextBox 10"/>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2" name="TextBox 11"/>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3" name="TextBox 12"/>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14" name="TextBox 13"/>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
        <p:nvSpPr>
          <p:cNvPr id="15" name="Rectangle 14"/>
          <p:cNvSpPr/>
          <p:nvPr/>
        </p:nvSpPr>
        <p:spPr>
          <a:xfrm>
            <a:off x="4148314" y="2130209"/>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stretch>
            <a:fillRect/>
          </a:stretch>
        </p:blipFill>
        <p:spPr>
          <a:xfrm>
            <a:off x="4840857" y="2130209"/>
            <a:ext cx="73158" cy="213378"/>
          </a:xfrm>
          <a:prstGeom prst="rect">
            <a:avLst/>
          </a:prstGeom>
        </p:spPr>
      </p:pic>
      <p:sp>
        <p:nvSpPr>
          <p:cNvPr id="17" name="Up Arrow 16"/>
          <p:cNvSpPr/>
          <p:nvPr/>
        </p:nvSpPr>
        <p:spPr>
          <a:xfrm>
            <a:off x="4076306"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Up Arrow 17"/>
          <p:cNvSpPr/>
          <p:nvPr/>
        </p:nvSpPr>
        <p:spPr>
          <a:xfrm>
            <a:off x="4769424"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569562"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425091" y="2132856"/>
            <a:ext cx="73158" cy="213378"/>
          </a:xfrm>
          <a:prstGeom prst="rect">
            <a:avLst/>
          </a:prstGeom>
        </p:spPr>
      </p:pic>
      <p:sp>
        <p:nvSpPr>
          <p:cNvPr id="16" name="Up Arrow 15"/>
          <p:cNvSpPr/>
          <p:nvPr/>
        </p:nvSpPr>
        <p:spPr>
          <a:xfrm>
            <a:off x="2497554"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353658"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smtClean="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4353304"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4641049" y="2134989"/>
            <a:ext cx="73158" cy="213378"/>
          </a:xfrm>
          <a:prstGeom prst="rect">
            <a:avLst/>
          </a:prstGeom>
        </p:spPr>
      </p:pic>
      <p:sp>
        <p:nvSpPr>
          <p:cNvPr id="16" name="Up Arrow 15"/>
          <p:cNvSpPr/>
          <p:nvPr/>
        </p:nvSpPr>
        <p:spPr>
          <a:xfrm>
            <a:off x="428129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458801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a:t>
            </a:r>
            <a:r>
              <a:rPr lang="en-GB" sz="1400" dirty="0" smtClean="0">
                <a:solidFill>
                  <a:schemeClr val="bg1"/>
                </a:solidFill>
              </a:rPr>
              <a:t>0</a:t>
            </a:r>
            <a:r>
              <a:rPr lang="en-GB" sz="1400" dirty="0">
                <a:solidFill>
                  <a:schemeClr val="bg1"/>
                </a:solidFill>
              </a:rPr>
              <a:t>%</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smtClean="0">
                <a:solidFill>
                  <a:schemeClr val="bg1"/>
                </a:solidFill>
              </a:rPr>
              <a:t>50</a:t>
            </a:r>
            <a:r>
              <a:rPr lang="en-GB" sz="1400" dirty="0">
                <a:solidFill>
                  <a:schemeClr val="bg1"/>
                </a:solidFill>
              </a:rPr>
              <a:t>%</a:t>
            </a:r>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1264</Words>
  <Application>Microsoft Office PowerPoint</Application>
  <PresentationFormat>On-screen Show (4:3)</PresentationFormat>
  <Paragraphs>193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ac220</cp:lastModifiedBy>
  <cp:revision>81</cp:revision>
  <dcterms:created xsi:type="dcterms:W3CDTF">2014-08-05T08:48:59Z</dcterms:created>
  <dcterms:modified xsi:type="dcterms:W3CDTF">2017-10-02T10:42:47Z</dcterms:modified>
</cp:coreProperties>
</file>