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72" r:id="rId3"/>
    <p:sldId id="258" r:id="rId4"/>
    <p:sldId id="259" r:id="rId5"/>
    <p:sldId id="270" r:id="rId6"/>
    <p:sldId id="271" r:id="rId7"/>
    <p:sldId id="260" r:id="rId8"/>
    <p:sldId id="273" r:id="rId9"/>
    <p:sldId id="274" r:id="rId10"/>
    <p:sldId id="275" r:id="rId11"/>
    <p:sldId id="276" r:id="rId12"/>
    <p:sldId id="277" r:id="rId13"/>
    <p:sldId id="261" r:id="rId14"/>
    <p:sldId id="282" r:id="rId15"/>
    <p:sldId id="284" r:id="rId16"/>
    <p:sldId id="281" r:id="rId17"/>
    <p:sldId id="278" r:id="rId18"/>
    <p:sldId id="264" r:id="rId19"/>
    <p:sldId id="266" r:id="rId20"/>
    <p:sldId id="279" r:id="rId21"/>
    <p:sldId id="280" r:id="rId22"/>
    <p:sldId id="265" r:id="rId23"/>
  </p:sldIdLst>
  <p:sldSz cx="9601200" cy="72009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dot intro" id="{EEB26C8F-2200-4B3A-BC3B-1584FBD014CD}">
          <p14:sldIdLst>
            <p14:sldId id="257"/>
            <p14:sldId id="272"/>
            <p14:sldId id="258"/>
            <p14:sldId id="259"/>
            <p14:sldId id="270"/>
            <p14:sldId id="271"/>
            <p14:sldId id="260"/>
            <p14:sldId id="273"/>
          </p14:sldIdLst>
        </p14:section>
        <p14:section name="Pre-dot advice" id="{70A2C0EB-BFAC-481D-85DD-FFD11B5F0D16}">
          <p14:sldIdLst>
            <p14:sldId id="274"/>
          </p14:sldIdLst>
        </p14:section>
        <p14:section name="Pre-quiz intro" id="{74F7CC7E-6F24-48B6-929A-95F8BD10B9F7}">
          <p14:sldIdLst>
            <p14:sldId id="275"/>
          </p14:sldIdLst>
        </p14:section>
        <p14:section name="Pre-quiz advice" id="{586A8AC5-28EF-4541-81A5-52CFA459F2B4}">
          <p14:sldIdLst>
            <p14:sldId id="276"/>
          </p14:sldIdLst>
        </p14:section>
        <p14:section name="Pre-block 1" id="{6E6511B4-F290-4C35-9D76-DB3C5814CF51}">
          <p14:sldIdLst>
            <p14:sldId id="277"/>
            <p14:sldId id="261"/>
          </p14:sldIdLst>
        </p14:section>
        <p14:section name="Pre-block 2" id="{13C5D4A9-EA89-40B7-98DD-96CCEC6208AF}">
          <p14:sldIdLst>
            <p14:sldId id="282"/>
            <p14:sldId id="284"/>
            <p14:sldId id="281"/>
            <p14:sldId id="278"/>
            <p14:sldId id="264"/>
          </p14:sldIdLst>
        </p14:section>
        <p14:section name="Pre-block 3" id="{1D3D8369-B9C3-444B-9518-0FD437C3DB2B}">
          <p14:sldIdLst>
            <p14:sldId id="266"/>
          </p14:sldIdLst>
        </p14:section>
        <p14:section name="Pre-block 5" id="{F5F6918B-6D25-481A-B149-BF6E4284A9DA}">
          <p14:sldIdLst>
            <p14:sldId id="279"/>
          </p14:sldIdLst>
        </p14:section>
        <p14:section name="Pre-block 7" id="{0142B385-60A7-4584-87AD-E18F0B72E71E}">
          <p14:sldIdLst>
            <p14:sldId id="280"/>
          </p14:sldIdLst>
        </p14:section>
        <p14:section name="After Last block" id="{675F9AF8-AE80-4235-98D6-7B4C55FF050D}">
          <p14:sldIdLst>
            <p14:sldId id="265"/>
          </p14:sldIdLst>
        </p14:section>
      </p14:sectionLst>
    </p:ext>
    <p:ext uri="{EFAFB233-063F-42B5-8137-9DF3F51BA10A}">
      <p15:sldGuideLst xmlns:p15="http://schemas.microsoft.com/office/powerpoint/2012/main">
        <p15:guide id="1" orient="horz" pos="2268" userDrawn="1">
          <p15:clr>
            <a:srgbClr val="A4A3A4"/>
          </p15:clr>
        </p15:guide>
        <p15:guide id="2" pos="302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8025" autoAdjust="0"/>
    <p:restoredTop sz="94660"/>
  </p:normalViewPr>
  <p:slideViewPr>
    <p:cSldViewPr snapToGrid="0">
      <p:cViewPr>
        <p:scale>
          <a:sx n="125" d="100"/>
          <a:sy n="125" d="100"/>
        </p:scale>
        <p:origin x="798" y="-54"/>
      </p:cViewPr>
      <p:guideLst>
        <p:guide orient="horz" pos="2268"/>
        <p:guide pos="302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1178481"/>
            <a:ext cx="8161020" cy="2506980"/>
          </a:xfrm>
        </p:spPr>
        <p:txBody>
          <a:bodyPr anchor="b"/>
          <a:lstStyle>
            <a:lvl1pPr algn="ctr">
              <a:defRPr sz="6300"/>
            </a:lvl1pPr>
          </a:lstStyle>
          <a:p>
            <a:r>
              <a:rPr lang="en-US"/>
              <a:t>Click to edit Master title style</a:t>
            </a:r>
            <a:endParaRPr lang="en-US" dirty="0"/>
          </a:p>
        </p:txBody>
      </p:sp>
      <p:sp>
        <p:nvSpPr>
          <p:cNvPr id="3" name="Subtitle 2"/>
          <p:cNvSpPr>
            <a:spLocks noGrp="1"/>
          </p:cNvSpPr>
          <p:nvPr>
            <p:ph type="subTitle" idx="1"/>
          </p:nvPr>
        </p:nvSpPr>
        <p:spPr>
          <a:xfrm>
            <a:off x="1200150" y="3782140"/>
            <a:ext cx="7200900" cy="1738550"/>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C4DD76-DAF4-41C3-81F8-403CC17608AA}" type="datetimeFigureOut">
              <a:rPr lang="en-GB" smtClean="0"/>
              <a:t>16/02/2018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3092823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4DD76-DAF4-41C3-81F8-403CC17608AA}" type="datetimeFigureOut">
              <a:rPr lang="en-GB" smtClean="0"/>
              <a:t>16/02/2018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142352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383381"/>
            <a:ext cx="2070259" cy="610243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60083" y="383381"/>
            <a:ext cx="6090761" cy="610243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4DD76-DAF4-41C3-81F8-403CC17608AA}" type="datetimeFigureOut">
              <a:rPr lang="en-GB" smtClean="0"/>
              <a:t>16/02/2018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878174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4DD76-DAF4-41C3-81F8-403CC17608AA}" type="datetimeFigureOut">
              <a:rPr lang="en-GB" smtClean="0"/>
              <a:t>16/02/2018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3611363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1795226"/>
            <a:ext cx="8281035" cy="2995374"/>
          </a:xfrm>
        </p:spPr>
        <p:txBody>
          <a:bodyPr anchor="b"/>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655082" y="4818938"/>
            <a:ext cx="8281035" cy="1575196"/>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C4DD76-DAF4-41C3-81F8-403CC17608AA}" type="datetimeFigureOut">
              <a:rPr lang="en-GB" smtClean="0"/>
              <a:t>16/02/2018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467843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60083" y="1916906"/>
            <a:ext cx="4080510" cy="456890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60608" y="1916906"/>
            <a:ext cx="4080510" cy="456890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C4DD76-DAF4-41C3-81F8-403CC17608AA}" type="datetimeFigureOut">
              <a:rPr lang="en-GB" smtClean="0"/>
              <a:t>16/02/2018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3015300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3" y="383383"/>
            <a:ext cx="8281035" cy="1391841"/>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1334" y="1765221"/>
            <a:ext cx="4061757" cy="865108"/>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Edit Master text styles</a:t>
            </a:r>
          </a:p>
        </p:txBody>
      </p:sp>
      <p:sp>
        <p:nvSpPr>
          <p:cNvPr id="4" name="Content Placeholder 3"/>
          <p:cNvSpPr>
            <a:spLocks noGrp="1"/>
          </p:cNvSpPr>
          <p:nvPr>
            <p:ph sz="half" idx="2"/>
          </p:nvPr>
        </p:nvSpPr>
        <p:spPr>
          <a:xfrm>
            <a:off x="661334" y="2630329"/>
            <a:ext cx="4061757" cy="38688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0608" y="1765221"/>
            <a:ext cx="4081761" cy="865108"/>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Edit Master text styles</a:t>
            </a:r>
          </a:p>
        </p:txBody>
      </p:sp>
      <p:sp>
        <p:nvSpPr>
          <p:cNvPr id="6" name="Content Placeholder 5"/>
          <p:cNvSpPr>
            <a:spLocks noGrp="1"/>
          </p:cNvSpPr>
          <p:nvPr>
            <p:ph sz="quarter" idx="4"/>
          </p:nvPr>
        </p:nvSpPr>
        <p:spPr>
          <a:xfrm>
            <a:off x="4860608" y="2630329"/>
            <a:ext cx="4081761" cy="38688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C4DD76-DAF4-41C3-81F8-403CC17608AA}" type="datetimeFigureOut">
              <a:rPr lang="en-GB" smtClean="0"/>
              <a:t>16/02/2018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140162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C4DD76-DAF4-41C3-81F8-403CC17608AA}" type="datetimeFigureOut">
              <a:rPr lang="en-GB" smtClean="0"/>
              <a:t>16/02/2018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3422246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C4DD76-DAF4-41C3-81F8-403CC17608AA}" type="datetimeFigureOut">
              <a:rPr lang="en-GB" smtClean="0"/>
              <a:t>16/02/2018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1612446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480060"/>
            <a:ext cx="3096637" cy="1680210"/>
          </a:xfrm>
        </p:spPr>
        <p:txBody>
          <a:bodyPr anchor="b"/>
          <a:lstStyle>
            <a:lvl1pPr>
              <a:defRPr sz="3360"/>
            </a:lvl1pPr>
          </a:lstStyle>
          <a:p>
            <a:r>
              <a:rPr lang="en-US"/>
              <a:t>Click to edit Master title style</a:t>
            </a:r>
            <a:endParaRPr lang="en-US" dirty="0"/>
          </a:p>
        </p:txBody>
      </p:sp>
      <p:sp>
        <p:nvSpPr>
          <p:cNvPr id="3" name="Content Placeholder 2"/>
          <p:cNvSpPr>
            <a:spLocks noGrp="1"/>
          </p:cNvSpPr>
          <p:nvPr>
            <p:ph idx="1"/>
          </p:nvPr>
        </p:nvSpPr>
        <p:spPr>
          <a:xfrm>
            <a:off x="4081760" y="1036798"/>
            <a:ext cx="4860608" cy="5117306"/>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1333" y="2160270"/>
            <a:ext cx="3096637" cy="4002167"/>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Edit Master text styles</a:t>
            </a:r>
          </a:p>
        </p:txBody>
      </p:sp>
      <p:sp>
        <p:nvSpPr>
          <p:cNvPr id="5" name="Date Placeholder 4"/>
          <p:cNvSpPr>
            <a:spLocks noGrp="1"/>
          </p:cNvSpPr>
          <p:nvPr>
            <p:ph type="dt" sz="half" idx="10"/>
          </p:nvPr>
        </p:nvSpPr>
        <p:spPr/>
        <p:txBody>
          <a:bodyPr/>
          <a:lstStyle/>
          <a:p>
            <a:fld id="{D1C4DD76-DAF4-41C3-81F8-403CC17608AA}" type="datetimeFigureOut">
              <a:rPr lang="en-GB" smtClean="0"/>
              <a:t>16/02/2018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758268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480060"/>
            <a:ext cx="3096637" cy="1680210"/>
          </a:xfrm>
        </p:spPr>
        <p:txBody>
          <a:bodyPr anchor="b"/>
          <a:lstStyle>
            <a:lvl1pPr>
              <a:defRPr sz="3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81760" y="1036798"/>
            <a:ext cx="4860608" cy="5117306"/>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t>Click icon to add picture</a:t>
            </a:r>
            <a:endParaRPr lang="en-US" dirty="0"/>
          </a:p>
        </p:txBody>
      </p:sp>
      <p:sp>
        <p:nvSpPr>
          <p:cNvPr id="4" name="Text Placeholder 3"/>
          <p:cNvSpPr>
            <a:spLocks noGrp="1"/>
          </p:cNvSpPr>
          <p:nvPr>
            <p:ph type="body" sz="half" idx="2"/>
          </p:nvPr>
        </p:nvSpPr>
        <p:spPr>
          <a:xfrm>
            <a:off x="661333" y="2160270"/>
            <a:ext cx="3096637" cy="4002167"/>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Edit Master text styles</a:t>
            </a:r>
          </a:p>
        </p:txBody>
      </p:sp>
      <p:sp>
        <p:nvSpPr>
          <p:cNvPr id="5" name="Date Placeholder 4"/>
          <p:cNvSpPr>
            <a:spLocks noGrp="1"/>
          </p:cNvSpPr>
          <p:nvPr>
            <p:ph type="dt" sz="half" idx="10"/>
          </p:nvPr>
        </p:nvSpPr>
        <p:spPr/>
        <p:txBody>
          <a:bodyPr/>
          <a:lstStyle/>
          <a:p>
            <a:fld id="{D1C4DD76-DAF4-41C3-81F8-403CC17608AA}" type="datetimeFigureOut">
              <a:rPr lang="en-GB" smtClean="0"/>
              <a:t>16/02/2018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A51620-C946-4093-B914-52334BC81CDC}" type="slidenum">
              <a:rPr lang="en-GB" smtClean="0"/>
              <a:t>‹#›</a:t>
            </a:fld>
            <a:endParaRPr lang="en-GB"/>
          </a:p>
        </p:txBody>
      </p:sp>
    </p:spTree>
    <p:extLst>
      <p:ext uri="{BB962C8B-B14F-4D97-AF65-F5344CB8AC3E}">
        <p14:creationId xmlns:p14="http://schemas.microsoft.com/office/powerpoint/2010/main" val="2748750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601200" cy="726948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laceholder 1"/>
          <p:cNvSpPr>
            <a:spLocks noGrp="1"/>
          </p:cNvSpPr>
          <p:nvPr>
            <p:ph type="title"/>
          </p:nvPr>
        </p:nvSpPr>
        <p:spPr>
          <a:xfrm>
            <a:off x="660083" y="383383"/>
            <a:ext cx="8281035" cy="139184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60083" y="1916906"/>
            <a:ext cx="8281035" cy="456890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0083" y="6674169"/>
            <a:ext cx="2160270" cy="383381"/>
          </a:xfrm>
          <a:prstGeom prst="rect">
            <a:avLst/>
          </a:prstGeom>
        </p:spPr>
        <p:txBody>
          <a:bodyPr vert="horz" lIns="91440" tIns="45720" rIns="91440" bIns="45720" rtlCol="0" anchor="ctr"/>
          <a:lstStyle>
            <a:lvl1pPr algn="l">
              <a:defRPr sz="1260">
                <a:solidFill>
                  <a:schemeClr val="tx1">
                    <a:tint val="75000"/>
                  </a:schemeClr>
                </a:solidFill>
              </a:defRPr>
            </a:lvl1pPr>
          </a:lstStyle>
          <a:p>
            <a:fld id="{D1C4DD76-DAF4-41C3-81F8-403CC17608AA}" type="datetimeFigureOut">
              <a:rPr lang="en-GB" smtClean="0"/>
              <a:t>16/02/2018</a:t>
            </a:fld>
            <a:endParaRPr lang="en-GB"/>
          </a:p>
        </p:txBody>
      </p:sp>
      <p:sp>
        <p:nvSpPr>
          <p:cNvPr id="5" name="Footer Placeholder 4"/>
          <p:cNvSpPr>
            <a:spLocks noGrp="1"/>
          </p:cNvSpPr>
          <p:nvPr>
            <p:ph type="ftr" sz="quarter" idx="3"/>
          </p:nvPr>
        </p:nvSpPr>
        <p:spPr>
          <a:xfrm>
            <a:off x="3180398" y="6674169"/>
            <a:ext cx="3240405" cy="383381"/>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780848" y="6674169"/>
            <a:ext cx="2160270" cy="383381"/>
          </a:xfrm>
          <a:prstGeom prst="rect">
            <a:avLst/>
          </a:prstGeom>
        </p:spPr>
        <p:txBody>
          <a:bodyPr vert="horz" lIns="91440" tIns="45720" rIns="91440" bIns="45720" rtlCol="0" anchor="ctr"/>
          <a:lstStyle>
            <a:lvl1pPr algn="r">
              <a:defRPr sz="1260">
                <a:solidFill>
                  <a:schemeClr val="tx1">
                    <a:tint val="75000"/>
                  </a:schemeClr>
                </a:solidFill>
              </a:defRPr>
            </a:lvl1pPr>
          </a:lstStyle>
          <a:p>
            <a:fld id="{6BA51620-C946-4093-B914-52334BC81CDC}" type="slidenum">
              <a:rPr lang="en-GB" smtClean="0"/>
              <a:t>‹#›</a:t>
            </a:fld>
            <a:endParaRPr lang="en-GB"/>
          </a:p>
        </p:txBody>
      </p:sp>
    </p:spTree>
    <p:extLst>
      <p:ext uri="{BB962C8B-B14F-4D97-AF65-F5344CB8AC3E}">
        <p14:creationId xmlns:p14="http://schemas.microsoft.com/office/powerpoint/2010/main" val="152197025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Hello and thank you for participating in this study</a:t>
            </a:r>
            <a:r>
              <a:rPr lang="de-DE" sz="2212" dirty="0">
                <a:solidFill>
                  <a:schemeClr val="accent1">
                    <a:lumMod val="50000"/>
                  </a:schemeClr>
                </a:solidFill>
                <a:latin typeface="Arial" panose="020B0604020202020204" pitchFamily="34" charset="0"/>
                <a:cs typeface="Arial" panose="020B0604020202020204" pitchFamily="34" charset="0"/>
              </a:rPr>
              <a:t>!</a:t>
            </a:r>
            <a:endParaRPr lang="en-GB" sz="2212" dirty="0">
              <a:solidFill>
                <a:schemeClr val="accent1">
                  <a:lumMod val="50000"/>
                </a:schemeClr>
              </a:solidFill>
              <a:latin typeface="Arial" panose="020B0604020202020204" pitchFamily="34" charset="0"/>
              <a:cs typeface="Arial" panose="020B0604020202020204" pitchFamily="34" charset="0"/>
            </a:endParaRPr>
          </a:p>
        </p:txBody>
      </p:sp>
      <p:sp>
        <p:nvSpPr>
          <p:cNvPr id="3" name="TextBox 2"/>
          <p:cNvSpPr txBox="1"/>
          <p:nvPr/>
        </p:nvSpPr>
        <p:spPr>
          <a:xfrm>
            <a:off x="-9341" y="2285485"/>
            <a:ext cx="9610542" cy="347659"/>
          </a:xfrm>
          <a:prstGeom prst="rect">
            <a:avLst/>
          </a:prstGeom>
          <a:noFill/>
        </p:spPr>
        <p:txBody>
          <a:bodyPr wrap="square" rtlCol="0">
            <a:spAutoFit/>
          </a:bodyPr>
          <a:lstStyle/>
          <a:p>
            <a:pPr algn="ctr"/>
            <a:r>
              <a:rPr lang="en-GB" sz="1659" dirty="0">
                <a:solidFill>
                  <a:schemeClr val="bg1">
                    <a:lumMod val="95000"/>
                    <a:lumOff val="5000"/>
                  </a:schemeClr>
                </a:solidFill>
                <a:latin typeface="Arial" panose="020B0604020202020204" pitchFamily="34" charset="0"/>
                <a:cs typeface="Arial" panose="020B0604020202020204" pitchFamily="34" charset="0"/>
              </a:rPr>
              <a:t>In each trial of this task you will see two boxes containing dots, like this:</a:t>
            </a:r>
          </a:p>
        </p:txBody>
      </p:sp>
      <p:sp>
        <p:nvSpPr>
          <p:cNvPr id="4" name="Rectangle 3"/>
          <p:cNvSpPr/>
          <p:nvPr/>
        </p:nvSpPr>
        <p:spPr>
          <a:xfrm>
            <a:off x="0" y="4617874"/>
            <a:ext cx="9599249" cy="300403"/>
          </a:xfrm>
          <a:prstGeom prst="rect">
            <a:avLst/>
          </a:prstGeom>
        </p:spPr>
        <p:txBody>
          <a:bodyPr wrap="square">
            <a:spAutoFit/>
          </a:bodyPr>
          <a:lstStyle/>
          <a:p>
            <a:pPr algn="ctr"/>
            <a:r>
              <a:rPr lang="en-US" sz="1352" dirty="0">
                <a:solidFill>
                  <a:schemeClr val="bg1">
                    <a:lumMod val="95000"/>
                    <a:lumOff val="5000"/>
                  </a:schemeClr>
                </a:solidFill>
                <a:latin typeface="Arial" panose="020B0604020202020204" pitchFamily="34" charset="0"/>
                <a:cs typeface="Arial" panose="020B0604020202020204" pitchFamily="34" charset="0"/>
              </a:rPr>
              <a:t>It is your task to determine which one contains more dots. In this case the right box contains more dots.</a:t>
            </a:r>
            <a:endParaRPr lang="en-GB" sz="1352"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3068711" y="2868021"/>
            <a:ext cx="3524118" cy="1615708"/>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629795425"/>
              </p:ext>
            </p:extLst>
          </p:nvPr>
        </p:nvGraphicFramePr>
        <p:xfrm>
          <a:off x="0" y="5378010"/>
          <a:ext cx="9599249" cy="418237"/>
        </p:xfrm>
        <a:graphic>
          <a:graphicData uri="http://schemas.openxmlformats.org/drawingml/2006/table">
            <a:tbl>
              <a:tblPr firstRow="1" bandRow="1">
                <a:tableStyleId>{2D5ABB26-0587-4C30-8999-92F81FD0307C}</a:tableStyleId>
              </a:tblPr>
              <a:tblGrid>
                <a:gridCol w="9599249">
                  <a:extLst>
                    <a:ext uri="{9D8B030D-6E8A-4147-A177-3AD203B41FA5}">
                      <a16:colId xmlns:a16="http://schemas.microsoft.com/office/drawing/2014/main" val="1309862621"/>
                    </a:ext>
                  </a:extLst>
                </a:gridCol>
              </a:tblGrid>
              <a:tr h="418237">
                <a:tc>
                  <a:txBody>
                    <a:bodyPr/>
                    <a:lstStyle/>
                    <a:p>
                      <a:pPr algn="ctr"/>
                      <a:r>
                        <a:rPr lang="en-GB" sz="2000" i="1" dirty="0"/>
                        <a:t>any</a:t>
                      </a:r>
                      <a:r>
                        <a:rPr lang="en-GB" sz="2000" i="1" baseline="0" dirty="0"/>
                        <a:t> key</a:t>
                      </a:r>
                      <a:r>
                        <a:rPr lang="en-GB" sz="2000" i="0" baseline="0" dirty="0"/>
                        <a:t>: Next</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3286602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74448" y="1984723"/>
            <a:ext cx="6250352" cy="924612"/>
          </a:xfrm>
          <a:prstGeom prst="rect">
            <a:avLst/>
          </a:prstGeom>
        </p:spPr>
        <p:txBody>
          <a:bodyPr wrap="square">
            <a:spAutoFit/>
          </a:bodyPr>
          <a:lstStyle/>
          <a:p>
            <a:pPr algn="ctr"/>
            <a:r>
              <a:rPr lang="en-GB" sz="1352" dirty="0">
                <a:solidFill>
                  <a:schemeClr val="bg1">
                    <a:lumMod val="95000"/>
                    <a:lumOff val="5000"/>
                  </a:schemeClr>
                </a:solidFill>
                <a:latin typeface="Arial" panose="020B0604020202020204" pitchFamily="34" charset="0"/>
                <a:cs typeface="Arial" panose="020B0604020202020204" pitchFamily="34" charset="0"/>
              </a:rPr>
              <a:t>There is also a general knowledge task.</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This task uses the same confidence scale, but this time you will see a general knowledge question and two possible answers.</a:t>
            </a:r>
          </a:p>
        </p:txBody>
      </p:sp>
      <p:sp>
        <p:nvSpPr>
          <p:cNvPr id="7"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General Knowledge</a:t>
            </a:r>
          </a:p>
        </p:txBody>
      </p:sp>
      <p:graphicFrame>
        <p:nvGraphicFramePr>
          <p:cNvPr id="6" name="Table 5">
            <a:extLst>
              <a:ext uri="{FF2B5EF4-FFF2-40B4-BE49-F238E27FC236}">
                <a16:creationId xmlns:a16="http://schemas.microsoft.com/office/drawing/2014/main" id="{8DFA573D-7EF9-4C01-8E93-1E737C4644AA}"/>
              </a:ext>
            </a:extLst>
          </p:cNvPr>
          <p:cNvGraphicFramePr>
            <a:graphicFrameLocks noGrp="1"/>
          </p:cNvGraphicFramePr>
          <p:nvPr>
            <p:extLst/>
          </p:nvPr>
        </p:nvGraphicFramePr>
        <p:xfrm>
          <a:off x="0" y="5378010"/>
          <a:ext cx="9599249" cy="418237"/>
        </p:xfrm>
        <a:graphic>
          <a:graphicData uri="http://schemas.openxmlformats.org/drawingml/2006/table">
            <a:tbl>
              <a:tblPr firstRow="1" bandRow="1">
                <a:tableStyleId>{2D5ABB26-0587-4C30-8999-92F81FD0307C}</a:tableStyleId>
              </a:tblPr>
              <a:tblGrid>
                <a:gridCol w="9599249">
                  <a:extLst>
                    <a:ext uri="{9D8B030D-6E8A-4147-A177-3AD203B41FA5}">
                      <a16:colId xmlns:a16="http://schemas.microsoft.com/office/drawing/2014/main" val="1309862621"/>
                    </a:ext>
                  </a:extLst>
                </a:gridCol>
              </a:tblGrid>
              <a:tr h="418237">
                <a:tc>
                  <a:txBody>
                    <a:bodyPr/>
                    <a:lstStyle/>
                    <a:p>
                      <a:pPr algn="ctr"/>
                      <a:r>
                        <a:rPr lang="en-GB" sz="2000" i="1" dirty="0"/>
                        <a:t>any</a:t>
                      </a:r>
                      <a:r>
                        <a:rPr lang="en-GB" sz="2000" i="1" baseline="0" dirty="0"/>
                        <a:t> key</a:t>
                      </a:r>
                      <a:r>
                        <a:rPr lang="en-GB" sz="2000" i="0" baseline="0" dirty="0"/>
                        <a:t>: Practice</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1283438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75461" y="1939003"/>
            <a:ext cx="6047104" cy="924612"/>
          </a:xfrm>
          <a:prstGeom prst="rect">
            <a:avLst/>
          </a:prstGeom>
        </p:spPr>
        <p:txBody>
          <a:bodyPr wrap="square">
            <a:spAutoFit/>
          </a:bodyPr>
          <a:lstStyle/>
          <a:p>
            <a:pPr algn="ctr"/>
            <a:r>
              <a:rPr lang="en-GB" sz="1352" dirty="0">
                <a:solidFill>
                  <a:schemeClr val="bg1">
                    <a:lumMod val="95000"/>
                    <a:lumOff val="5000"/>
                  </a:schemeClr>
                </a:solidFill>
                <a:latin typeface="Arial" panose="020B0604020202020204" pitchFamily="34" charset="0"/>
                <a:cs typeface="Arial" panose="020B0604020202020204" pitchFamily="34" charset="0"/>
              </a:rPr>
              <a:t>Sometimes you will get advice from your advisors on the general knowledge task, too.</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Press any key to see how this works.</a:t>
            </a:r>
          </a:p>
        </p:txBody>
      </p:sp>
      <p:sp>
        <p:nvSpPr>
          <p:cNvPr id="7"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General Knowledge</a:t>
            </a:r>
          </a:p>
        </p:txBody>
      </p:sp>
      <p:graphicFrame>
        <p:nvGraphicFramePr>
          <p:cNvPr id="6" name="Table 5">
            <a:extLst>
              <a:ext uri="{FF2B5EF4-FFF2-40B4-BE49-F238E27FC236}">
                <a16:creationId xmlns:a16="http://schemas.microsoft.com/office/drawing/2014/main" id="{8DFA573D-7EF9-4C01-8E93-1E737C4644AA}"/>
              </a:ext>
            </a:extLst>
          </p:cNvPr>
          <p:cNvGraphicFramePr>
            <a:graphicFrameLocks noGrp="1"/>
          </p:cNvGraphicFramePr>
          <p:nvPr>
            <p:extLst/>
          </p:nvPr>
        </p:nvGraphicFramePr>
        <p:xfrm>
          <a:off x="0" y="5378010"/>
          <a:ext cx="9599249" cy="418237"/>
        </p:xfrm>
        <a:graphic>
          <a:graphicData uri="http://schemas.openxmlformats.org/drawingml/2006/table">
            <a:tbl>
              <a:tblPr firstRow="1" bandRow="1">
                <a:tableStyleId>{2D5ABB26-0587-4C30-8999-92F81FD0307C}</a:tableStyleId>
              </a:tblPr>
              <a:tblGrid>
                <a:gridCol w="9599249">
                  <a:extLst>
                    <a:ext uri="{9D8B030D-6E8A-4147-A177-3AD203B41FA5}">
                      <a16:colId xmlns:a16="http://schemas.microsoft.com/office/drawing/2014/main" val="1309862621"/>
                    </a:ext>
                  </a:extLst>
                </a:gridCol>
              </a:tblGrid>
              <a:tr h="418237">
                <a:tc>
                  <a:txBody>
                    <a:bodyPr/>
                    <a:lstStyle/>
                    <a:p>
                      <a:pPr algn="ctr"/>
                      <a:r>
                        <a:rPr lang="en-GB" sz="2000" i="1" dirty="0"/>
                        <a:t>any</a:t>
                      </a:r>
                      <a:r>
                        <a:rPr lang="en-GB" sz="2000" i="1" baseline="0" dirty="0"/>
                        <a:t> key</a:t>
                      </a:r>
                      <a:r>
                        <a:rPr lang="en-GB" sz="2000" i="0" baseline="0" dirty="0"/>
                        <a:t>: Practice</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2347477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51" y="1999963"/>
            <a:ext cx="9599249" cy="1132682"/>
          </a:xfrm>
          <a:prstGeom prst="rect">
            <a:avLst/>
          </a:prstGeom>
        </p:spPr>
        <p:txBody>
          <a:bodyPr wrap="square">
            <a:spAutoFit/>
          </a:bodyPr>
          <a:lstStyle/>
          <a:p>
            <a:pPr algn="ctr"/>
            <a:r>
              <a:rPr lang="en-GB" sz="1352" dirty="0">
                <a:solidFill>
                  <a:schemeClr val="bg1">
                    <a:lumMod val="95000"/>
                    <a:lumOff val="5000"/>
                  </a:schemeClr>
                </a:solidFill>
                <a:latin typeface="Arial" panose="020B0604020202020204" pitchFamily="34" charset="0"/>
                <a:cs typeface="Arial" panose="020B0604020202020204" pitchFamily="34" charset="0"/>
              </a:rPr>
              <a:t>You will now get some practice on the dot task on its own. </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Then you will get some practice on the dot task with advice. </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Once the practice is completed, you will begin the task proper.</a:t>
            </a:r>
          </a:p>
        </p:txBody>
      </p:sp>
      <p:sp>
        <p:nvSpPr>
          <p:cNvPr id="7"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Experiment Structure</a:t>
            </a:r>
          </a:p>
        </p:txBody>
      </p:sp>
      <p:graphicFrame>
        <p:nvGraphicFramePr>
          <p:cNvPr id="6" name="Table 5">
            <a:extLst>
              <a:ext uri="{FF2B5EF4-FFF2-40B4-BE49-F238E27FC236}">
                <a16:creationId xmlns:a16="http://schemas.microsoft.com/office/drawing/2014/main" id="{8DFA573D-7EF9-4C01-8E93-1E737C4644AA}"/>
              </a:ext>
            </a:extLst>
          </p:cNvPr>
          <p:cNvGraphicFramePr>
            <a:graphicFrameLocks noGrp="1"/>
          </p:cNvGraphicFramePr>
          <p:nvPr>
            <p:extLst>
              <p:ext uri="{D42A27DB-BD31-4B8C-83A1-F6EECF244321}">
                <p14:modId xmlns:p14="http://schemas.microsoft.com/office/powerpoint/2010/main" val="24677837"/>
              </p:ext>
            </p:extLst>
          </p:nvPr>
        </p:nvGraphicFramePr>
        <p:xfrm>
          <a:off x="0" y="5378010"/>
          <a:ext cx="9599249" cy="418237"/>
        </p:xfrm>
        <a:graphic>
          <a:graphicData uri="http://schemas.openxmlformats.org/drawingml/2006/table">
            <a:tbl>
              <a:tblPr firstRow="1" bandRow="1">
                <a:tableStyleId>{2D5ABB26-0587-4C30-8999-92F81FD0307C}</a:tableStyleId>
              </a:tblPr>
              <a:tblGrid>
                <a:gridCol w="9599249">
                  <a:extLst>
                    <a:ext uri="{9D8B030D-6E8A-4147-A177-3AD203B41FA5}">
                      <a16:colId xmlns:a16="http://schemas.microsoft.com/office/drawing/2014/main" val="1309862621"/>
                    </a:ext>
                  </a:extLst>
                </a:gridCol>
              </a:tblGrid>
              <a:tr h="418237">
                <a:tc>
                  <a:txBody>
                    <a:bodyPr/>
                    <a:lstStyle/>
                    <a:p>
                      <a:pPr algn="ctr"/>
                      <a:r>
                        <a:rPr lang="en-GB" sz="2000" i="1" dirty="0"/>
                        <a:t>any</a:t>
                      </a:r>
                      <a:r>
                        <a:rPr lang="en-GB" sz="2000" i="1" baseline="0" dirty="0"/>
                        <a:t> key</a:t>
                      </a:r>
                      <a:r>
                        <a:rPr lang="en-GB" sz="2000" i="0" baseline="0" dirty="0"/>
                        <a:t>: Next</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3759708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Confidence Reporting</a:t>
            </a:r>
          </a:p>
        </p:txBody>
      </p:sp>
      <p:graphicFrame>
        <p:nvGraphicFramePr>
          <p:cNvPr id="8" name="Table 7"/>
          <p:cNvGraphicFramePr>
            <a:graphicFrameLocks noGrp="1"/>
          </p:cNvGraphicFramePr>
          <p:nvPr>
            <p:extLst>
              <p:ext uri="{D42A27DB-BD31-4B8C-83A1-F6EECF244321}">
                <p14:modId xmlns:p14="http://schemas.microsoft.com/office/powerpoint/2010/main" val="2710217710"/>
              </p:ext>
            </p:extLst>
          </p:nvPr>
        </p:nvGraphicFramePr>
        <p:xfrm>
          <a:off x="-1" y="5378010"/>
          <a:ext cx="9601200" cy="418237"/>
        </p:xfrm>
        <a:graphic>
          <a:graphicData uri="http://schemas.openxmlformats.org/drawingml/2006/table">
            <a:tbl>
              <a:tblPr firstRow="1" bandRow="1">
                <a:tableStyleId>{2D5ABB26-0587-4C30-8999-92F81FD0307C}</a:tableStyleId>
              </a:tblPr>
              <a:tblGrid>
                <a:gridCol w="4800600">
                  <a:extLst>
                    <a:ext uri="{9D8B030D-6E8A-4147-A177-3AD203B41FA5}">
                      <a16:colId xmlns:a16="http://schemas.microsoft.com/office/drawing/2014/main" val="3649932964"/>
                    </a:ext>
                  </a:extLst>
                </a:gridCol>
                <a:gridCol w="4800600">
                  <a:extLst>
                    <a:ext uri="{9D8B030D-6E8A-4147-A177-3AD203B41FA5}">
                      <a16:colId xmlns:a16="http://schemas.microsoft.com/office/drawing/2014/main" val="1309862621"/>
                    </a:ext>
                  </a:extLst>
                </a:gridCol>
              </a:tblGrid>
              <a:tr h="418237">
                <a:tc>
                  <a:txBody>
                    <a:bodyPr/>
                    <a:lstStyle/>
                    <a:p>
                      <a:pPr algn="ctr"/>
                      <a:r>
                        <a:rPr lang="en-GB" sz="2000" dirty="0"/>
                        <a:t>Left</a:t>
                      </a:r>
                      <a:r>
                        <a:rPr lang="en-GB" sz="2000" baseline="0" dirty="0"/>
                        <a:t> Arrow: Previous</a:t>
                      </a:r>
                      <a:endParaRPr lang="en-GB" sz="2000" dirty="0"/>
                    </a:p>
                  </a:txBody>
                  <a:tcPr marL="112381" marR="112381" marT="56191" marB="56191"/>
                </a:tc>
                <a:tc>
                  <a:txBody>
                    <a:bodyPr/>
                    <a:lstStyle/>
                    <a:p>
                      <a:pPr algn="ctr"/>
                      <a:r>
                        <a:rPr lang="en-GB" sz="2000" i="1" dirty="0"/>
                        <a:t>any</a:t>
                      </a:r>
                      <a:r>
                        <a:rPr lang="en-GB" sz="2000" i="1" baseline="0" dirty="0"/>
                        <a:t> other key</a:t>
                      </a:r>
                      <a:r>
                        <a:rPr lang="en-GB" sz="2000" i="0" baseline="0" dirty="0"/>
                        <a:t>: Practice</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sp>
        <p:nvSpPr>
          <p:cNvPr id="9" name="TextBox 8"/>
          <p:cNvSpPr txBox="1"/>
          <p:nvPr/>
        </p:nvSpPr>
        <p:spPr>
          <a:xfrm>
            <a:off x="221610" y="1870652"/>
            <a:ext cx="9157977" cy="1546577"/>
          </a:xfrm>
          <a:prstGeom prst="rect">
            <a:avLst/>
          </a:prstGeom>
          <a:noFill/>
        </p:spPr>
        <p:txBody>
          <a:bodyPr wrap="square" rtlCol="0">
            <a:spAutoFit/>
          </a:bodyPr>
          <a:lstStyle/>
          <a:p>
            <a:pPr algn="ctr"/>
            <a:r>
              <a:rPr lang="en-GB" sz="1600" dirty="0">
                <a:solidFill>
                  <a:schemeClr val="bg1">
                    <a:lumMod val="95000"/>
                    <a:lumOff val="5000"/>
                  </a:schemeClr>
                </a:solidFill>
                <a:latin typeface="Arial" panose="020B0604020202020204" pitchFamily="34" charset="0"/>
                <a:cs typeface="Arial" panose="020B0604020202020204" pitchFamily="34" charset="0"/>
              </a:rPr>
              <a:t>Please try to use the confidence scale in a meaningful way.</a:t>
            </a:r>
          </a:p>
          <a:p>
            <a:pPr algn="ctr"/>
            <a:endParaRPr lang="en-GB" sz="1325"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sz="1325" b="1"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600" dirty="0">
                <a:solidFill>
                  <a:schemeClr val="bg1">
                    <a:lumMod val="95000"/>
                    <a:lumOff val="5000"/>
                  </a:schemeClr>
                </a:solidFill>
                <a:latin typeface="Arial" panose="020B0604020202020204" pitchFamily="34" charset="0"/>
                <a:cs typeface="Arial" panose="020B0604020202020204" pitchFamily="34" charset="0"/>
              </a:rPr>
              <a:t>This means you should</a:t>
            </a:r>
            <a:r>
              <a:rPr lang="en-GB" sz="1600" dirty="0" smtClean="0">
                <a:solidFill>
                  <a:schemeClr val="bg1">
                    <a:lumMod val="95000"/>
                    <a:lumOff val="5000"/>
                  </a:schemeClr>
                </a:solidFill>
                <a:latin typeface="Arial" panose="020B0604020202020204" pitchFamily="34" charset="0"/>
                <a:cs typeface="Arial" panose="020B0604020202020204" pitchFamily="34" charset="0"/>
              </a:rPr>
              <a:t>:</a:t>
            </a: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go toward the </a:t>
            </a:r>
            <a:r>
              <a:rPr lang="en-GB" b="1" dirty="0">
                <a:solidFill>
                  <a:schemeClr val="bg1">
                    <a:lumMod val="95000"/>
                    <a:lumOff val="5000"/>
                  </a:schemeClr>
                </a:solidFill>
                <a:latin typeface="Arial" panose="020B0604020202020204" pitchFamily="34" charset="0"/>
                <a:cs typeface="Arial" panose="020B0604020202020204" pitchFamily="34" charset="0"/>
              </a:rPr>
              <a:t>extremes</a:t>
            </a:r>
            <a:r>
              <a:rPr lang="en-GB" dirty="0">
                <a:solidFill>
                  <a:schemeClr val="bg1">
                    <a:lumMod val="95000"/>
                    <a:lumOff val="5000"/>
                  </a:schemeClr>
                </a:solidFill>
                <a:latin typeface="Arial" panose="020B0604020202020204" pitchFamily="34" charset="0"/>
                <a:cs typeface="Arial" panose="020B0604020202020204" pitchFamily="34" charset="0"/>
              </a:rPr>
              <a:t> only when you are </a:t>
            </a:r>
            <a:r>
              <a:rPr lang="en-GB" b="1" dirty="0">
                <a:solidFill>
                  <a:schemeClr val="bg1">
                    <a:lumMod val="95000"/>
                    <a:lumOff val="5000"/>
                  </a:schemeClr>
                </a:solidFill>
                <a:latin typeface="Arial" panose="020B0604020202020204" pitchFamily="34" charset="0"/>
                <a:cs typeface="Arial" panose="020B0604020202020204" pitchFamily="34" charset="0"/>
              </a:rPr>
              <a:t>truly </a:t>
            </a:r>
            <a:r>
              <a:rPr lang="en-GB" b="1" dirty="0" smtClean="0">
                <a:solidFill>
                  <a:schemeClr val="bg1">
                    <a:lumMod val="95000"/>
                    <a:lumOff val="5000"/>
                  </a:schemeClr>
                </a:solidFill>
                <a:latin typeface="Arial" panose="020B0604020202020204" pitchFamily="34" charset="0"/>
                <a:cs typeface="Arial" panose="020B0604020202020204" pitchFamily="34" charset="0"/>
              </a:rPr>
              <a:t>confident</a:t>
            </a: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go toward the </a:t>
            </a:r>
            <a:r>
              <a:rPr lang="en-GB" b="1" dirty="0">
                <a:solidFill>
                  <a:schemeClr val="bg1">
                    <a:lumMod val="95000"/>
                    <a:lumOff val="5000"/>
                  </a:schemeClr>
                </a:solidFill>
                <a:latin typeface="Arial" panose="020B0604020202020204" pitchFamily="34" charset="0"/>
                <a:cs typeface="Arial" panose="020B0604020202020204" pitchFamily="34" charset="0"/>
              </a:rPr>
              <a:t>middle</a:t>
            </a:r>
            <a:r>
              <a:rPr lang="en-GB" dirty="0">
                <a:solidFill>
                  <a:schemeClr val="bg1">
                    <a:lumMod val="95000"/>
                    <a:lumOff val="5000"/>
                  </a:schemeClr>
                </a:solidFill>
                <a:latin typeface="Arial" panose="020B0604020202020204" pitchFamily="34" charset="0"/>
                <a:cs typeface="Arial" panose="020B0604020202020204" pitchFamily="34" charset="0"/>
              </a:rPr>
              <a:t> only when you are </a:t>
            </a:r>
            <a:r>
              <a:rPr lang="en-GB" b="1" dirty="0">
                <a:solidFill>
                  <a:schemeClr val="bg1">
                    <a:lumMod val="95000"/>
                    <a:lumOff val="5000"/>
                  </a:schemeClr>
                </a:solidFill>
                <a:latin typeface="Arial" panose="020B0604020202020204" pitchFamily="34" charset="0"/>
                <a:cs typeface="Arial" panose="020B0604020202020204" pitchFamily="34" charset="0"/>
              </a:rPr>
              <a:t>truly unsure</a:t>
            </a: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8810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Well done</a:t>
            </a:r>
            <a:r>
              <a:rPr lang="de-DE" sz="2212" dirty="0">
                <a:solidFill>
                  <a:schemeClr val="accent1">
                    <a:lumMod val="50000"/>
                  </a:schemeClr>
                </a:solidFill>
                <a:latin typeface="Arial" panose="020B0604020202020204" pitchFamily="34" charset="0"/>
                <a:cs typeface="Arial" panose="020B0604020202020204" pitchFamily="34" charset="0"/>
              </a:rPr>
              <a:t>!</a:t>
            </a:r>
            <a:endParaRPr lang="en-GB" sz="2212" dirty="0">
              <a:solidFill>
                <a:schemeClr val="accent1">
                  <a:lumMod val="50000"/>
                </a:schemeClr>
              </a:solidFill>
              <a:latin typeface="Arial" panose="020B0604020202020204" pitchFamily="34" charset="0"/>
              <a:cs typeface="Arial" panose="020B0604020202020204" pitchFamily="34" charset="0"/>
            </a:endParaRPr>
          </a:p>
        </p:txBody>
      </p:sp>
      <p:sp>
        <p:nvSpPr>
          <p:cNvPr id="3" name="Rectangle 2"/>
          <p:cNvSpPr/>
          <p:nvPr/>
        </p:nvSpPr>
        <p:spPr>
          <a:xfrm>
            <a:off x="476738" y="1771622"/>
            <a:ext cx="8661172" cy="924612"/>
          </a:xfrm>
          <a:prstGeom prst="rect">
            <a:avLst/>
          </a:prstGeom>
        </p:spPr>
        <p:txBody>
          <a:bodyPr wrap="square">
            <a:spAutoFit/>
          </a:bodyPr>
          <a:lstStyle/>
          <a:p>
            <a:pPr algn="ctr"/>
            <a:r>
              <a:rPr lang="en-US" sz="1352" dirty="0">
                <a:solidFill>
                  <a:schemeClr val="bg1">
                    <a:lumMod val="95000"/>
                    <a:lumOff val="5000"/>
                  </a:schemeClr>
                </a:solidFill>
                <a:latin typeface="Arial" panose="020B0604020202020204" pitchFamily="34" charset="0"/>
                <a:cs typeface="Arial" panose="020B0604020202020204" pitchFamily="34" charset="0"/>
              </a:rPr>
              <a:t>From now on you will receive advice on your decisions from </a:t>
            </a:r>
            <a:r>
              <a:rPr lang="en-US" sz="1352" b="1" dirty="0">
                <a:solidFill>
                  <a:schemeClr val="bg1">
                    <a:lumMod val="95000"/>
                    <a:lumOff val="5000"/>
                  </a:schemeClr>
                </a:solidFill>
                <a:latin typeface="Arial" panose="020B0604020202020204" pitchFamily="34" charset="0"/>
                <a:cs typeface="Arial" panose="020B0604020202020204" pitchFamily="34" charset="0"/>
              </a:rPr>
              <a:t>virtual agents</a:t>
            </a:r>
            <a:r>
              <a:rPr lang="en-US" sz="1352" dirty="0">
                <a:solidFill>
                  <a:schemeClr val="bg1">
                    <a:lumMod val="95000"/>
                    <a:lumOff val="5000"/>
                  </a:schemeClr>
                </a:solidFill>
                <a:latin typeface="Arial" panose="020B0604020202020204" pitchFamily="34" charset="0"/>
                <a:cs typeface="Arial" panose="020B0604020202020204" pitchFamily="34" charset="0"/>
              </a:rPr>
              <a:t>. </a:t>
            </a:r>
          </a:p>
          <a:p>
            <a:pPr algn="ctr"/>
            <a:endParaRPr lang="en-US"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US" sz="1352" dirty="0">
                <a:solidFill>
                  <a:schemeClr val="bg1">
                    <a:lumMod val="95000"/>
                    <a:lumOff val="5000"/>
                  </a:schemeClr>
                </a:solidFill>
                <a:latin typeface="Arial" panose="020B0604020202020204" pitchFamily="34" charset="0"/>
                <a:cs typeface="Arial" panose="020B0604020202020204" pitchFamily="34" charset="0"/>
              </a:rPr>
              <a:t>These virtual agents are performing the same task as you do, and they will inform you as to whether they think the box with the most dots was on the left or the right</a:t>
            </a:r>
            <a:r>
              <a:rPr lang="en-US" sz="1352" dirty="0" smtClean="0">
                <a:solidFill>
                  <a:schemeClr val="bg1">
                    <a:lumMod val="95000"/>
                    <a:lumOff val="5000"/>
                  </a:schemeClr>
                </a:solidFill>
                <a:latin typeface="Arial" panose="020B0604020202020204" pitchFamily="34" charset="0"/>
                <a:cs typeface="Arial" panose="020B0604020202020204" pitchFamily="34" charset="0"/>
              </a:rPr>
              <a:t>.</a:t>
            </a:r>
            <a:endParaRPr lang="en-US" sz="1352" dirty="0">
              <a:solidFill>
                <a:schemeClr val="bg1">
                  <a:lumMod val="95000"/>
                  <a:lumOff val="5000"/>
                </a:schemeClr>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nvPr>
        </p:nvGraphicFramePr>
        <p:xfrm>
          <a:off x="0" y="5378010"/>
          <a:ext cx="9599249" cy="418237"/>
        </p:xfrm>
        <a:graphic>
          <a:graphicData uri="http://schemas.openxmlformats.org/drawingml/2006/table">
            <a:tbl>
              <a:tblPr firstRow="1" bandRow="1">
                <a:tableStyleId>{2D5ABB26-0587-4C30-8999-92F81FD0307C}</a:tableStyleId>
              </a:tblPr>
              <a:tblGrid>
                <a:gridCol w="9599249">
                  <a:extLst>
                    <a:ext uri="{9D8B030D-6E8A-4147-A177-3AD203B41FA5}">
                      <a16:colId xmlns:a16="http://schemas.microsoft.com/office/drawing/2014/main" val="1309862621"/>
                    </a:ext>
                  </a:extLst>
                </a:gridCol>
              </a:tblGrid>
              <a:tr h="418237">
                <a:tc>
                  <a:txBody>
                    <a:bodyPr/>
                    <a:lstStyle/>
                    <a:p>
                      <a:pPr algn="ctr"/>
                      <a:r>
                        <a:rPr lang="en-GB" sz="2000" i="1" dirty="0"/>
                        <a:t>any</a:t>
                      </a:r>
                      <a:r>
                        <a:rPr lang="en-GB" sz="2000" i="1" baseline="0" dirty="0"/>
                        <a:t> key</a:t>
                      </a:r>
                      <a:r>
                        <a:rPr lang="en-GB" sz="2000" i="0" baseline="0" dirty="0"/>
                        <a:t>: Next</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2618002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Well done</a:t>
            </a:r>
            <a:r>
              <a:rPr lang="de-DE" sz="2212" dirty="0">
                <a:solidFill>
                  <a:schemeClr val="accent1">
                    <a:lumMod val="50000"/>
                  </a:schemeClr>
                </a:solidFill>
                <a:latin typeface="Arial" panose="020B0604020202020204" pitchFamily="34" charset="0"/>
                <a:cs typeface="Arial" panose="020B0604020202020204" pitchFamily="34" charset="0"/>
              </a:rPr>
              <a:t>!</a:t>
            </a:r>
            <a:endParaRPr lang="en-GB" sz="2212" dirty="0">
              <a:solidFill>
                <a:schemeClr val="accent1">
                  <a:lumMod val="50000"/>
                </a:schemeClr>
              </a:solidFill>
              <a:latin typeface="Arial" panose="020B0604020202020204" pitchFamily="34" charset="0"/>
              <a:cs typeface="Arial" panose="020B0604020202020204" pitchFamily="34" charset="0"/>
            </a:endParaRPr>
          </a:p>
        </p:txBody>
      </p:sp>
      <p:sp>
        <p:nvSpPr>
          <p:cNvPr id="3" name="Rectangle 2"/>
          <p:cNvSpPr/>
          <p:nvPr/>
        </p:nvSpPr>
        <p:spPr>
          <a:xfrm>
            <a:off x="476738" y="1771622"/>
            <a:ext cx="8661172" cy="1340752"/>
          </a:xfrm>
          <a:prstGeom prst="rect">
            <a:avLst/>
          </a:prstGeom>
        </p:spPr>
        <p:txBody>
          <a:bodyPr wrap="square">
            <a:spAutoFit/>
          </a:bodyPr>
          <a:lstStyle/>
          <a:p>
            <a:pPr algn="ctr"/>
            <a:r>
              <a:rPr lang="en-US" sz="1352" dirty="0">
                <a:solidFill>
                  <a:schemeClr val="bg1">
                    <a:lumMod val="95000"/>
                    <a:lumOff val="5000"/>
                  </a:schemeClr>
                </a:solidFill>
                <a:latin typeface="Arial" panose="020B0604020202020204" pitchFamily="34" charset="0"/>
                <a:cs typeface="Arial" panose="020B0604020202020204" pitchFamily="34" charset="0"/>
              </a:rPr>
              <a:t>From now on you will receive advice on your decisions from </a:t>
            </a:r>
            <a:r>
              <a:rPr lang="en-US" sz="1352" b="1" dirty="0">
                <a:solidFill>
                  <a:schemeClr val="bg1">
                    <a:lumMod val="95000"/>
                    <a:lumOff val="5000"/>
                  </a:schemeClr>
                </a:solidFill>
                <a:latin typeface="Arial" panose="020B0604020202020204" pitchFamily="34" charset="0"/>
                <a:cs typeface="Arial" panose="020B0604020202020204" pitchFamily="34" charset="0"/>
              </a:rPr>
              <a:t>virtual agents</a:t>
            </a:r>
            <a:r>
              <a:rPr lang="en-US" sz="1352" dirty="0">
                <a:solidFill>
                  <a:schemeClr val="bg1">
                    <a:lumMod val="95000"/>
                    <a:lumOff val="5000"/>
                  </a:schemeClr>
                </a:solidFill>
                <a:latin typeface="Arial" panose="020B0604020202020204" pitchFamily="34" charset="0"/>
                <a:cs typeface="Arial" panose="020B0604020202020204" pitchFamily="34" charset="0"/>
              </a:rPr>
              <a:t>. </a:t>
            </a:r>
          </a:p>
          <a:p>
            <a:pPr algn="ctr"/>
            <a:endParaRPr lang="en-US"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US" sz="1352" dirty="0">
                <a:solidFill>
                  <a:schemeClr val="bg1">
                    <a:lumMod val="95000"/>
                    <a:lumOff val="5000"/>
                  </a:schemeClr>
                </a:solidFill>
                <a:latin typeface="Arial" panose="020B0604020202020204" pitchFamily="34" charset="0"/>
                <a:cs typeface="Arial" panose="020B0604020202020204" pitchFamily="34" charset="0"/>
              </a:rPr>
              <a:t>These virtual agents are performing the same task as you do, and they will inform you as to whether they think the box with the most dots was on the left or the right.</a:t>
            </a:r>
          </a:p>
          <a:p>
            <a:pPr algn="ctr"/>
            <a:endParaRPr lang="en-US"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You will see the boxes and place your marker as before</a:t>
            </a:r>
            <a:r>
              <a:rPr lang="en-GB" sz="1352" dirty="0" smtClean="0">
                <a:solidFill>
                  <a:schemeClr val="bg1">
                    <a:lumMod val="95000"/>
                    <a:lumOff val="5000"/>
                  </a:schemeClr>
                </a:solidFill>
                <a:latin typeface="Arial" panose="020B0604020202020204" pitchFamily="34" charset="0"/>
                <a:cs typeface="Arial" panose="020B0604020202020204" pitchFamily="34" charset="0"/>
              </a:rPr>
              <a:t>.</a:t>
            </a:r>
            <a:endParaRPr lang="en-GB" sz="1352" dirty="0">
              <a:solidFill>
                <a:schemeClr val="bg1">
                  <a:lumMod val="95000"/>
                  <a:lumOff val="5000"/>
                </a:schemeClr>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nvPr>
        </p:nvGraphicFramePr>
        <p:xfrm>
          <a:off x="0" y="5378010"/>
          <a:ext cx="9599249" cy="418237"/>
        </p:xfrm>
        <a:graphic>
          <a:graphicData uri="http://schemas.openxmlformats.org/drawingml/2006/table">
            <a:tbl>
              <a:tblPr firstRow="1" bandRow="1">
                <a:tableStyleId>{2D5ABB26-0587-4C30-8999-92F81FD0307C}</a:tableStyleId>
              </a:tblPr>
              <a:tblGrid>
                <a:gridCol w="9599249">
                  <a:extLst>
                    <a:ext uri="{9D8B030D-6E8A-4147-A177-3AD203B41FA5}">
                      <a16:colId xmlns:a16="http://schemas.microsoft.com/office/drawing/2014/main" val="1309862621"/>
                    </a:ext>
                  </a:extLst>
                </a:gridCol>
              </a:tblGrid>
              <a:tr h="418237">
                <a:tc>
                  <a:txBody>
                    <a:bodyPr/>
                    <a:lstStyle/>
                    <a:p>
                      <a:pPr algn="ctr"/>
                      <a:r>
                        <a:rPr lang="en-GB" sz="2000" i="1" dirty="0"/>
                        <a:t>any</a:t>
                      </a:r>
                      <a:r>
                        <a:rPr lang="en-GB" sz="2000" i="1" baseline="0" dirty="0"/>
                        <a:t> key</a:t>
                      </a:r>
                      <a:r>
                        <a:rPr lang="en-GB" sz="2000" i="0" baseline="0" dirty="0"/>
                        <a:t>: Next</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580251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Well done</a:t>
            </a:r>
            <a:r>
              <a:rPr lang="de-DE" sz="2212" dirty="0">
                <a:solidFill>
                  <a:schemeClr val="accent1">
                    <a:lumMod val="50000"/>
                  </a:schemeClr>
                </a:solidFill>
                <a:latin typeface="Arial" panose="020B0604020202020204" pitchFamily="34" charset="0"/>
                <a:cs typeface="Arial" panose="020B0604020202020204" pitchFamily="34" charset="0"/>
              </a:rPr>
              <a:t>!</a:t>
            </a:r>
            <a:endParaRPr lang="en-GB" sz="2212" dirty="0">
              <a:solidFill>
                <a:schemeClr val="accent1">
                  <a:lumMod val="50000"/>
                </a:schemeClr>
              </a:solidFill>
              <a:latin typeface="Arial" panose="020B0604020202020204" pitchFamily="34" charset="0"/>
              <a:cs typeface="Arial" panose="020B0604020202020204" pitchFamily="34" charset="0"/>
            </a:endParaRPr>
          </a:p>
        </p:txBody>
      </p:sp>
      <p:sp>
        <p:nvSpPr>
          <p:cNvPr id="3" name="Rectangle 2"/>
          <p:cNvSpPr/>
          <p:nvPr/>
        </p:nvSpPr>
        <p:spPr>
          <a:xfrm>
            <a:off x="476738" y="1771622"/>
            <a:ext cx="8661172" cy="2797241"/>
          </a:xfrm>
          <a:prstGeom prst="rect">
            <a:avLst/>
          </a:prstGeom>
        </p:spPr>
        <p:txBody>
          <a:bodyPr wrap="square">
            <a:spAutoFit/>
          </a:bodyPr>
          <a:lstStyle/>
          <a:p>
            <a:pPr algn="ctr"/>
            <a:r>
              <a:rPr lang="en-US" sz="1352" dirty="0">
                <a:solidFill>
                  <a:schemeClr val="bg1">
                    <a:lumMod val="95000"/>
                    <a:lumOff val="5000"/>
                  </a:schemeClr>
                </a:solidFill>
                <a:latin typeface="Arial" panose="020B0604020202020204" pitchFamily="34" charset="0"/>
                <a:cs typeface="Arial" panose="020B0604020202020204" pitchFamily="34" charset="0"/>
              </a:rPr>
              <a:t>From now on you will receive advice on your decisions from </a:t>
            </a:r>
            <a:r>
              <a:rPr lang="en-US" sz="1352" b="1" dirty="0">
                <a:solidFill>
                  <a:schemeClr val="bg1">
                    <a:lumMod val="95000"/>
                    <a:lumOff val="5000"/>
                  </a:schemeClr>
                </a:solidFill>
                <a:latin typeface="Arial" panose="020B0604020202020204" pitchFamily="34" charset="0"/>
                <a:cs typeface="Arial" panose="020B0604020202020204" pitchFamily="34" charset="0"/>
              </a:rPr>
              <a:t>virtual agents</a:t>
            </a:r>
            <a:r>
              <a:rPr lang="en-US" sz="1352" dirty="0">
                <a:solidFill>
                  <a:schemeClr val="bg1">
                    <a:lumMod val="95000"/>
                    <a:lumOff val="5000"/>
                  </a:schemeClr>
                </a:solidFill>
                <a:latin typeface="Arial" panose="020B0604020202020204" pitchFamily="34" charset="0"/>
                <a:cs typeface="Arial" panose="020B0604020202020204" pitchFamily="34" charset="0"/>
              </a:rPr>
              <a:t>. </a:t>
            </a:r>
          </a:p>
          <a:p>
            <a:pPr algn="ctr"/>
            <a:endParaRPr lang="en-US"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US" sz="1352" dirty="0">
                <a:solidFill>
                  <a:schemeClr val="bg1">
                    <a:lumMod val="95000"/>
                    <a:lumOff val="5000"/>
                  </a:schemeClr>
                </a:solidFill>
                <a:latin typeface="Arial" panose="020B0604020202020204" pitchFamily="34" charset="0"/>
                <a:cs typeface="Arial" panose="020B0604020202020204" pitchFamily="34" charset="0"/>
              </a:rPr>
              <a:t>These virtual agents are performing the same task as you do, and they will inform you as to whether they think the box with the most dots was on the left or the right.</a:t>
            </a:r>
          </a:p>
          <a:p>
            <a:pPr algn="ctr"/>
            <a:endParaRPr lang="en-US"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You will see the boxes and place your marker as before.</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Next, an advisor will tell you what they think the answer is. </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You will then see the scale again, with </a:t>
            </a:r>
            <a:r>
              <a:rPr lang="en-GB" sz="1352" b="1" dirty="0">
                <a:solidFill>
                  <a:srgbClr val="FFFF00"/>
                </a:solidFill>
                <a:latin typeface="Arial" panose="020B0604020202020204" pitchFamily="34" charset="0"/>
                <a:cs typeface="Arial" panose="020B0604020202020204" pitchFamily="34" charset="0"/>
              </a:rPr>
              <a:t>your previous marker position</a:t>
            </a:r>
            <a:r>
              <a:rPr lang="en-GB" sz="1352" dirty="0">
                <a:solidFill>
                  <a:srgbClr val="FFFF00"/>
                </a:solidFill>
                <a:latin typeface="Arial" panose="020B0604020202020204" pitchFamily="34" charset="0"/>
                <a:cs typeface="Arial" panose="020B0604020202020204" pitchFamily="34" charset="0"/>
              </a:rPr>
              <a:t> highlighted in </a:t>
            </a:r>
            <a:r>
              <a:rPr lang="en-GB" sz="1352" b="1" dirty="0">
                <a:solidFill>
                  <a:srgbClr val="FFFF00"/>
                </a:solidFill>
                <a:latin typeface="Arial" panose="020B0604020202020204" pitchFamily="34" charset="0"/>
                <a:cs typeface="Arial" panose="020B0604020202020204" pitchFamily="34" charset="0"/>
              </a:rPr>
              <a:t>yellow</a:t>
            </a:r>
            <a:r>
              <a:rPr lang="en-GB" sz="1352" dirty="0">
                <a:solidFill>
                  <a:schemeClr val="bg1">
                    <a:lumMod val="95000"/>
                    <a:lumOff val="5000"/>
                  </a:schemeClr>
                </a:solidFill>
                <a:latin typeface="Arial" panose="020B0604020202020204" pitchFamily="34" charset="0"/>
                <a:cs typeface="Arial" panose="020B0604020202020204" pitchFamily="34" charset="0"/>
              </a:rPr>
              <a:t>. </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You will then place another marker; this marker can be in a </a:t>
            </a:r>
            <a:r>
              <a:rPr lang="en-GB" sz="1352" b="1" dirty="0">
                <a:solidFill>
                  <a:schemeClr val="bg1">
                    <a:lumMod val="95000"/>
                    <a:lumOff val="5000"/>
                  </a:schemeClr>
                </a:solidFill>
                <a:latin typeface="Arial" panose="020B0604020202020204" pitchFamily="34" charset="0"/>
                <a:cs typeface="Arial" panose="020B0604020202020204" pitchFamily="34" charset="0"/>
              </a:rPr>
              <a:t>different place</a:t>
            </a:r>
            <a:r>
              <a:rPr lang="en-GB" sz="1352" dirty="0">
                <a:solidFill>
                  <a:schemeClr val="bg1">
                    <a:lumMod val="95000"/>
                    <a:lumOff val="5000"/>
                  </a:schemeClr>
                </a:solidFill>
                <a:latin typeface="Arial" panose="020B0604020202020204" pitchFamily="34" charset="0"/>
                <a:cs typeface="Arial" panose="020B0604020202020204" pitchFamily="34" charset="0"/>
              </a:rPr>
              <a:t> if you change either your </a:t>
            </a:r>
            <a:r>
              <a:rPr lang="en-GB" sz="1352" b="1" dirty="0">
                <a:solidFill>
                  <a:schemeClr val="bg1">
                    <a:lumMod val="95000"/>
                    <a:lumOff val="5000"/>
                  </a:schemeClr>
                </a:solidFill>
                <a:latin typeface="Arial" panose="020B0604020202020204" pitchFamily="34" charset="0"/>
                <a:cs typeface="Arial" panose="020B0604020202020204" pitchFamily="34" charset="0"/>
              </a:rPr>
              <a:t>decision</a:t>
            </a:r>
            <a:r>
              <a:rPr lang="en-GB" sz="1352" dirty="0">
                <a:solidFill>
                  <a:schemeClr val="bg1">
                    <a:lumMod val="95000"/>
                    <a:lumOff val="5000"/>
                  </a:schemeClr>
                </a:solidFill>
                <a:latin typeface="Arial" panose="020B0604020202020204" pitchFamily="34" charset="0"/>
                <a:cs typeface="Arial" panose="020B0604020202020204" pitchFamily="34" charset="0"/>
              </a:rPr>
              <a:t> or your </a:t>
            </a:r>
            <a:r>
              <a:rPr lang="en-GB" sz="1352" b="1" dirty="0">
                <a:solidFill>
                  <a:schemeClr val="bg1">
                    <a:lumMod val="95000"/>
                    <a:lumOff val="5000"/>
                  </a:schemeClr>
                </a:solidFill>
                <a:latin typeface="Arial" panose="020B0604020202020204" pitchFamily="34" charset="0"/>
                <a:cs typeface="Arial" panose="020B0604020202020204" pitchFamily="34" charset="0"/>
              </a:rPr>
              <a:t>confidence in your decision</a:t>
            </a:r>
            <a:r>
              <a:rPr lang="en-GB" sz="1352" dirty="0" smtClean="0">
                <a:solidFill>
                  <a:schemeClr val="bg1">
                    <a:lumMod val="95000"/>
                    <a:lumOff val="5000"/>
                  </a:schemeClr>
                </a:solidFill>
                <a:latin typeface="Arial" panose="020B0604020202020204" pitchFamily="34" charset="0"/>
                <a:cs typeface="Arial" panose="020B0604020202020204" pitchFamily="34" charset="0"/>
              </a:rPr>
              <a:t>.</a:t>
            </a:r>
            <a:endParaRPr lang="en-GB" sz="1352" dirty="0">
              <a:solidFill>
                <a:schemeClr val="bg1">
                  <a:lumMod val="95000"/>
                  <a:lumOff val="5000"/>
                </a:schemeClr>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nvPr>
        </p:nvGraphicFramePr>
        <p:xfrm>
          <a:off x="0" y="5378010"/>
          <a:ext cx="9599249" cy="418237"/>
        </p:xfrm>
        <a:graphic>
          <a:graphicData uri="http://schemas.openxmlformats.org/drawingml/2006/table">
            <a:tbl>
              <a:tblPr firstRow="1" bandRow="1">
                <a:tableStyleId>{2D5ABB26-0587-4C30-8999-92F81FD0307C}</a:tableStyleId>
              </a:tblPr>
              <a:tblGrid>
                <a:gridCol w="9599249">
                  <a:extLst>
                    <a:ext uri="{9D8B030D-6E8A-4147-A177-3AD203B41FA5}">
                      <a16:colId xmlns:a16="http://schemas.microsoft.com/office/drawing/2014/main" val="1309862621"/>
                    </a:ext>
                  </a:extLst>
                </a:gridCol>
              </a:tblGrid>
              <a:tr h="418237">
                <a:tc>
                  <a:txBody>
                    <a:bodyPr/>
                    <a:lstStyle/>
                    <a:p>
                      <a:pPr algn="ctr"/>
                      <a:r>
                        <a:rPr lang="en-GB" sz="2000" i="1" dirty="0"/>
                        <a:t>any</a:t>
                      </a:r>
                      <a:r>
                        <a:rPr lang="en-GB" sz="2000" i="1" baseline="0" dirty="0"/>
                        <a:t> key</a:t>
                      </a:r>
                      <a:r>
                        <a:rPr lang="en-GB" sz="2000" i="0" baseline="0" dirty="0"/>
                        <a:t>: Next</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2137265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Well done</a:t>
            </a:r>
            <a:r>
              <a:rPr lang="de-DE" sz="2212" dirty="0">
                <a:solidFill>
                  <a:schemeClr val="accent1">
                    <a:lumMod val="50000"/>
                  </a:schemeClr>
                </a:solidFill>
                <a:latin typeface="Arial" panose="020B0604020202020204" pitchFamily="34" charset="0"/>
                <a:cs typeface="Arial" panose="020B0604020202020204" pitchFamily="34" charset="0"/>
              </a:rPr>
              <a:t>!</a:t>
            </a:r>
            <a:endParaRPr lang="en-GB" sz="2212" dirty="0">
              <a:solidFill>
                <a:schemeClr val="accent1">
                  <a:lumMod val="50000"/>
                </a:schemeClr>
              </a:solidFill>
              <a:latin typeface="Arial" panose="020B0604020202020204" pitchFamily="34" charset="0"/>
              <a:cs typeface="Arial" panose="020B0604020202020204" pitchFamily="34" charset="0"/>
            </a:endParaRPr>
          </a:p>
        </p:txBody>
      </p:sp>
      <p:sp>
        <p:nvSpPr>
          <p:cNvPr id="3" name="Rectangle 2"/>
          <p:cNvSpPr/>
          <p:nvPr/>
        </p:nvSpPr>
        <p:spPr>
          <a:xfrm>
            <a:off x="476738" y="1771622"/>
            <a:ext cx="8661172" cy="3629520"/>
          </a:xfrm>
          <a:prstGeom prst="rect">
            <a:avLst/>
          </a:prstGeom>
        </p:spPr>
        <p:txBody>
          <a:bodyPr wrap="square">
            <a:spAutoFit/>
          </a:bodyPr>
          <a:lstStyle/>
          <a:p>
            <a:pPr algn="ctr"/>
            <a:r>
              <a:rPr lang="en-US" sz="1352" dirty="0">
                <a:solidFill>
                  <a:schemeClr val="bg1">
                    <a:lumMod val="95000"/>
                    <a:lumOff val="5000"/>
                  </a:schemeClr>
                </a:solidFill>
                <a:latin typeface="Arial" panose="020B0604020202020204" pitchFamily="34" charset="0"/>
                <a:cs typeface="Arial" panose="020B0604020202020204" pitchFamily="34" charset="0"/>
              </a:rPr>
              <a:t>From now on you will receive advice on your decisions from </a:t>
            </a:r>
            <a:r>
              <a:rPr lang="en-US" sz="1352" b="1" dirty="0">
                <a:solidFill>
                  <a:schemeClr val="bg1">
                    <a:lumMod val="95000"/>
                    <a:lumOff val="5000"/>
                  </a:schemeClr>
                </a:solidFill>
                <a:latin typeface="Arial" panose="020B0604020202020204" pitchFamily="34" charset="0"/>
                <a:cs typeface="Arial" panose="020B0604020202020204" pitchFamily="34" charset="0"/>
              </a:rPr>
              <a:t>virtual agents</a:t>
            </a:r>
            <a:r>
              <a:rPr lang="en-US" sz="1352" dirty="0">
                <a:solidFill>
                  <a:schemeClr val="bg1">
                    <a:lumMod val="95000"/>
                    <a:lumOff val="5000"/>
                  </a:schemeClr>
                </a:solidFill>
                <a:latin typeface="Arial" panose="020B0604020202020204" pitchFamily="34" charset="0"/>
                <a:cs typeface="Arial" panose="020B0604020202020204" pitchFamily="34" charset="0"/>
              </a:rPr>
              <a:t>. </a:t>
            </a:r>
          </a:p>
          <a:p>
            <a:pPr algn="ctr"/>
            <a:endParaRPr lang="en-US"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US" sz="1352" dirty="0">
                <a:solidFill>
                  <a:schemeClr val="bg1">
                    <a:lumMod val="95000"/>
                    <a:lumOff val="5000"/>
                  </a:schemeClr>
                </a:solidFill>
                <a:latin typeface="Arial" panose="020B0604020202020204" pitchFamily="34" charset="0"/>
                <a:cs typeface="Arial" panose="020B0604020202020204" pitchFamily="34" charset="0"/>
              </a:rPr>
              <a:t>These virtual agents are performing the same task as you do, and they will inform you as to whether they think the box with the most dots was on the left or the right.</a:t>
            </a:r>
          </a:p>
          <a:p>
            <a:pPr algn="ctr"/>
            <a:endParaRPr lang="en-US"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You will see the boxes and place your marker as before.</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Next, an advisor will tell you what they think the answer is. </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You will then see the scale again, with </a:t>
            </a:r>
            <a:r>
              <a:rPr lang="en-GB" sz="1352" b="1" dirty="0">
                <a:solidFill>
                  <a:srgbClr val="FFFF00"/>
                </a:solidFill>
                <a:latin typeface="Arial" panose="020B0604020202020204" pitchFamily="34" charset="0"/>
                <a:cs typeface="Arial" panose="020B0604020202020204" pitchFamily="34" charset="0"/>
              </a:rPr>
              <a:t>your previous marker position</a:t>
            </a:r>
            <a:r>
              <a:rPr lang="en-GB" sz="1352" dirty="0">
                <a:solidFill>
                  <a:srgbClr val="FFFF00"/>
                </a:solidFill>
                <a:latin typeface="Arial" panose="020B0604020202020204" pitchFamily="34" charset="0"/>
                <a:cs typeface="Arial" panose="020B0604020202020204" pitchFamily="34" charset="0"/>
              </a:rPr>
              <a:t> highlighted in </a:t>
            </a:r>
            <a:r>
              <a:rPr lang="en-GB" sz="1352" b="1" dirty="0">
                <a:solidFill>
                  <a:srgbClr val="FFFF00"/>
                </a:solidFill>
                <a:latin typeface="Arial" panose="020B0604020202020204" pitchFamily="34" charset="0"/>
                <a:cs typeface="Arial" panose="020B0604020202020204" pitchFamily="34" charset="0"/>
              </a:rPr>
              <a:t>yellow</a:t>
            </a:r>
            <a:r>
              <a:rPr lang="en-GB" sz="1352" dirty="0">
                <a:solidFill>
                  <a:schemeClr val="bg1">
                    <a:lumMod val="95000"/>
                    <a:lumOff val="5000"/>
                  </a:schemeClr>
                </a:solidFill>
                <a:latin typeface="Arial" panose="020B0604020202020204" pitchFamily="34" charset="0"/>
                <a:cs typeface="Arial" panose="020B0604020202020204" pitchFamily="34" charset="0"/>
              </a:rPr>
              <a:t>. </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You will then place another marker; this marker can be in a </a:t>
            </a:r>
            <a:r>
              <a:rPr lang="en-GB" sz="1352" b="1" dirty="0">
                <a:solidFill>
                  <a:schemeClr val="bg1">
                    <a:lumMod val="95000"/>
                    <a:lumOff val="5000"/>
                  </a:schemeClr>
                </a:solidFill>
                <a:latin typeface="Arial" panose="020B0604020202020204" pitchFamily="34" charset="0"/>
                <a:cs typeface="Arial" panose="020B0604020202020204" pitchFamily="34" charset="0"/>
              </a:rPr>
              <a:t>different place</a:t>
            </a:r>
            <a:r>
              <a:rPr lang="en-GB" sz="1352" dirty="0">
                <a:solidFill>
                  <a:schemeClr val="bg1">
                    <a:lumMod val="95000"/>
                    <a:lumOff val="5000"/>
                  </a:schemeClr>
                </a:solidFill>
                <a:latin typeface="Arial" panose="020B0604020202020204" pitchFamily="34" charset="0"/>
                <a:cs typeface="Arial" panose="020B0604020202020204" pitchFamily="34" charset="0"/>
              </a:rPr>
              <a:t> if you change either your </a:t>
            </a:r>
            <a:r>
              <a:rPr lang="en-GB" sz="1352" b="1" dirty="0">
                <a:solidFill>
                  <a:schemeClr val="bg1">
                    <a:lumMod val="95000"/>
                    <a:lumOff val="5000"/>
                  </a:schemeClr>
                </a:solidFill>
                <a:latin typeface="Arial" panose="020B0604020202020204" pitchFamily="34" charset="0"/>
                <a:cs typeface="Arial" panose="020B0604020202020204" pitchFamily="34" charset="0"/>
              </a:rPr>
              <a:t>decision</a:t>
            </a:r>
            <a:r>
              <a:rPr lang="en-GB" sz="1352" dirty="0">
                <a:solidFill>
                  <a:schemeClr val="bg1">
                    <a:lumMod val="95000"/>
                    <a:lumOff val="5000"/>
                  </a:schemeClr>
                </a:solidFill>
                <a:latin typeface="Arial" panose="020B0604020202020204" pitchFamily="34" charset="0"/>
                <a:cs typeface="Arial" panose="020B0604020202020204" pitchFamily="34" charset="0"/>
              </a:rPr>
              <a:t> or your </a:t>
            </a:r>
            <a:r>
              <a:rPr lang="en-GB" sz="1352" b="1" dirty="0">
                <a:solidFill>
                  <a:schemeClr val="bg1">
                    <a:lumMod val="95000"/>
                    <a:lumOff val="5000"/>
                  </a:schemeClr>
                </a:solidFill>
                <a:latin typeface="Arial" panose="020B0604020202020204" pitchFamily="34" charset="0"/>
                <a:cs typeface="Arial" panose="020B0604020202020204" pitchFamily="34" charset="0"/>
              </a:rPr>
              <a:t>confidence in your decision</a:t>
            </a:r>
            <a:r>
              <a:rPr lang="en-GB" sz="1352" dirty="0">
                <a:solidFill>
                  <a:schemeClr val="bg1">
                    <a:lumMod val="95000"/>
                    <a:lumOff val="5000"/>
                  </a:schemeClr>
                </a:solidFill>
                <a:latin typeface="Arial" panose="020B0604020202020204" pitchFamily="34" charset="0"/>
                <a:cs typeface="Arial" panose="020B0604020202020204" pitchFamily="34" charset="0"/>
              </a:rPr>
              <a:t>.</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b="1" dirty="0">
                <a:solidFill>
                  <a:schemeClr val="bg1">
                    <a:lumMod val="95000"/>
                    <a:lumOff val="5000"/>
                  </a:schemeClr>
                </a:solidFill>
                <a:latin typeface="Arial" panose="020B0604020202020204" pitchFamily="34" charset="0"/>
                <a:cs typeface="Arial" panose="020B0604020202020204" pitchFamily="34" charset="0"/>
              </a:rPr>
              <a:t>The advisors perform the task differently from one another</a:t>
            </a:r>
            <a:r>
              <a:rPr lang="en-GB" sz="1352" dirty="0">
                <a:solidFill>
                  <a:schemeClr val="bg1">
                    <a:lumMod val="95000"/>
                    <a:lumOff val="5000"/>
                  </a:schemeClr>
                </a:solidFill>
                <a:latin typeface="Arial" panose="020B0604020202020204" pitchFamily="34" charset="0"/>
                <a:cs typeface="Arial" panose="020B0604020202020204" pitchFamily="34" charset="0"/>
              </a:rPr>
              <a:t>.</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The </a:t>
            </a:r>
            <a:r>
              <a:rPr lang="en-GB" sz="1352" b="1" dirty="0">
                <a:solidFill>
                  <a:schemeClr val="bg1">
                    <a:lumMod val="95000"/>
                    <a:lumOff val="5000"/>
                  </a:schemeClr>
                </a:solidFill>
                <a:latin typeface="Arial" panose="020B0604020202020204" pitchFamily="34" charset="0"/>
                <a:cs typeface="Arial" panose="020B0604020202020204" pitchFamily="34" charset="0"/>
              </a:rPr>
              <a:t>advisors can be wrong</a:t>
            </a:r>
            <a:r>
              <a:rPr lang="en-GB" sz="1352" dirty="0">
                <a:solidFill>
                  <a:schemeClr val="bg1">
                    <a:lumMod val="95000"/>
                    <a:lumOff val="5000"/>
                  </a:schemeClr>
                </a:solidFill>
                <a:latin typeface="Arial" panose="020B0604020202020204" pitchFamily="34" charset="0"/>
                <a:cs typeface="Arial" panose="020B0604020202020204" pitchFamily="34" charset="0"/>
              </a:rPr>
              <a:t>.</a:t>
            </a:r>
          </a:p>
        </p:txBody>
      </p:sp>
      <p:graphicFrame>
        <p:nvGraphicFramePr>
          <p:cNvPr id="4" name="Table 3"/>
          <p:cNvGraphicFramePr>
            <a:graphicFrameLocks noGrp="1"/>
          </p:cNvGraphicFramePr>
          <p:nvPr>
            <p:extLst/>
          </p:nvPr>
        </p:nvGraphicFramePr>
        <p:xfrm>
          <a:off x="0" y="5378010"/>
          <a:ext cx="9599249" cy="418237"/>
        </p:xfrm>
        <a:graphic>
          <a:graphicData uri="http://schemas.openxmlformats.org/drawingml/2006/table">
            <a:tbl>
              <a:tblPr firstRow="1" bandRow="1">
                <a:tableStyleId>{2D5ABB26-0587-4C30-8999-92F81FD0307C}</a:tableStyleId>
              </a:tblPr>
              <a:tblGrid>
                <a:gridCol w="9599249">
                  <a:extLst>
                    <a:ext uri="{9D8B030D-6E8A-4147-A177-3AD203B41FA5}">
                      <a16:colId xmlns:a16="http://schemas.microsoft.com/office/drawing/2014/main" val="1309862621"/>
                    </a:ext>
                  </a:extLst>
                </a:gridCol>
              </a:tblGrid>
              <a:tr h="418237">
                <a:tc>
                  <a:txBody>
                    <a:bodyPr/>
                    <a:lstStyle/>
                    <a:p>
                      <a:pPr algn="ctr"/>
                      <a:r>
                        <a:rPr lang="en-GB" sz="2000" i="1" dirty="0"/>
                        <a:t>any</a:t>
                      </a:r>
                      <a:r>
                        <a:rPr lang="en-GB" sz="2000" i="1" baseline="0" dirty="0"/>
                        <a:t> key</a:t>
                      </a:r>
                      <a:r>
                        <a:rPr lang="en-GB" sz="2000" i="0" baseline="0" dirty="0"/>
                        <a:t>: Next</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1253878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Silhouettes</a:t>
            </a:r>
          </a:p>
        </p:txBody>
      </p:sp>
      <p:sp>
        <p:nvSpPr>
          <p:cNvPr id="8" name="Rectangle 7"/>
          <p:cNvSpPr/>
          <p:nvPr/>
        </p:nvSpPr>
        <p:spPr>
          <a:xfrm>
            <a:off x="-3" y="2146287"/>
            <a:ext cx="9599249" cy="300403"/>
          </a:xfrm>
          <a:prstGeom prst="rect">
            <a:avLst/>
          </a:prstGeom>
        </p:spPr>
        <p:txBody>
          <a:bodyPr wrap="square">
            <a:spAutoFit/>
          </a:bodyPr>
          <a:lstStyle/>
          <a:p>
            <a:pPr algn="ctr"/>
            <a:r>
              <a:rPr lang="en-GB" sz="1352" dirty="0">
                <a:solidFill>
                  <a:schemeClr val="bg1">
                    <a:lumMod val="95000"/>
                    <a:lumOff val="5000"/>
                  </a:schemeClr>
                </a:solidFill>
                <a:latin typeface="Arial" panose="020B0604020202020204" pitchFamily="34" charset="0"/>
                <a:cs typeface="Arial" panose="020B0604020202020204" pitchFamily="34" charset="0"/>
              </a:rPr>
              <a:t>Sometimes you will not get advice, in which case your advisor will be replaced with a silhouette:</a:t>
            </a:r>
          </a:p>
        </p:txBody>
      </p:sp>
      <p:graphicFrame>
        <p:nvGraphicFramePr>
          <p:cNvPr id="10" name="Table 9"/>
          <p:cNvGraphicFramePr>
            <a:graphicFrameLocks noGrp="1"/>
          </p:cNvGraphicFramePr>
          <p:nvPr>
            <p:extLst>
              <p:ext uri="{D42A27DB-BD31-4B8C-83A1-F6EECF244321}">
                <p14:modId xmlns:p14="http://schemas.microsoft.com/office/powerpoint/2010/main" val="2699801630"/>
              </p:ext>
            </p:extLst>
          </p:nvPr>
        </p:nvGraphicFramePr>
        <p:xfrm>
          <a:off x="-1" y="5378010"/>
          <a:ext cx="9601200" cy="418237"/>
        </p:xfrm>
        <a:graphic>
          <a:graphicData uri="http://schemas.openxmlformats.org/drawingml/2006/table">
            <a:tbl>
              <a:tblPr firstRow="1" bandRow="1">
                <a:tableStyleId>{2D5ABB26-0587-4C30-8999-92F81FD0307C}</a:tableStyleId>
              </a:tblPr>
              <a:tblGrid>
                <a:gridCol w="4800600">
                  <a:extLst>
                    <a:ext uri="{9D8B030D-6E8A-4147-A177-3AD203B41FA5}">
                      <a16:colId xmlns:a16="http://schemas.microsoft.com/office/drawing/2014/main" val="3649932964"/>
                    </a:ext>
                  </a:extLst>
                </a:gridCol>
                <a:gridCol w="4800600">
                  <a:extLst>
                    <a:ext uri="{9D8B030D-6E8A-4147-A177-3AD203B41FA5}">
                      <a16:colId xmlns:a16="http://schemas.microsoft.com/office/drawing/2014/main" val="1309862621"/>
                    </a:ext>
                  </a:extLst>
                </a:gridCol>
              </a:tblGrid>
              <a:tr h="418237">
                <a:tc>
                  <a:txBody>
                    <a:bodyPr/>
                    <a:lstStyle/>
                    <a:p>
                      <a:pPr algn="ctr"/>
                      <a:r>
                        <a:rPr lang="en-GB" sz="2000" dirty="0"/>
                        <a:t>Left</a:t>
                      </a:r>
                      <a:r>
                        <a:rPr lang="en-GB" sz="2000" baseline="0" dirty="0"/>
                        <a:t> Arrow: Previous</a:t>
                      </a:r>
                      <a:endParaRPr lang="en-GB" sz="2000" dirty="0"/>
                    </a:p>
                  </a:txBody>
                  <a:tcPr marL="112381" marR="112381" marT="56191" marB="56191"/>
                </a:tc>
                <a:tc>
                  <a:txBody>
                    <a:bodyPr/>
                    <a:lstStyle/>
                    <a:p>
                      <a:pPr algn="ctr"/>
                      <a:r>
                        <a:rPr lang="en-GB" sz="2000" i="1" dirty="0"/>
                        <a:t>any</a:t>
                      </a:r>
                      <a:r>
                        <a:rPr lang="en-GB" sz="2000" i="1" baseline="0" dirty="0"/>
                        <a:t> other key</a:t>
                      </a:r>
                      <a:r>
                        <a:rPr lang="en-GB" sz="2000" i="0" baseline="0" dirty="0"/>
                        <a:t>: Start Practice</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pic>
        <p:nvPicPr>
          <p:cNvPr id="3" name="Picture 2"/>
          <p:cNvPicPr>
            <a:picLocks noChangeAspect="1"/>
          </p:cNvPicPr>
          <p:nvPr/>
        </p:nvPicPr>
        <p:blipFill>
          <a:blip r:embed="rId2"/>
          <a:stretch>
            <a:fillRect/>
          </a:stretch>
        </p:blipFill>
        <p:spPr>
          <a:xfrm>
            <a:off x="4375065" y="2820510"/>
            <a:ext cx="849115" cy="1072915"/>
          </a:xfrm>
          <a:prstGeom prst="rect">
            <a:avLst/>
          </a:prstGeom>
        </p:spPr>
      </p:pic>
      <p:sp>
        <p:nvSpPr>
          <p:cNvPr id="13" name="Rectangle 12"/>
          <p:cNvSpPr/>
          <p:nvPr/>
        </p:nvSpPr>
        <p:spPr>
          <a:xfrm>
            <a:off x="-1" y="4200369"/>
            <a:ext cx="9599249" cy="924612"/>
          </a:xfrm>
          <a:prstGeom prst="rect">
            <a:avLst/>
          </a:prstGeom>
        </p:spPr>
        <p:txBody>
          <a:bodyPr wrap="square">
            <a:spAutoFit/>
          </a:bodyPr>
          <a:lstStyle/>
          <a:p>
            <a:pPr algn="ctr"/>
            <a:r>
              <a:rPr lang="en-US" sz="1352" dirty="0">
                <a:solidFill>
                  <a:schemeClr val="bg1">
                    <a:lumMod val="95000"/>
                    <a:lumOff val="5000"/>
                  </a:schemeClr>
                </a:solidFill>
                <a:latin typeface="Arial" panose="020B0604020202020204" pitchFamily="34" charset="0"/>
                <a:cs typeface="Arial" panose="020B0604020202020204" pitchFamily="34" charset="0"/>
              </a:rPr>
              <a:t>This means you should always try to make your first answer as accurate as you can:</a:t>
            </a:r>
          </a:p>
          <a:p>
            <a:pPr algn="ctr"/>
            <a:r>
              <a:rPr lang="en-US" sz="1352" dirty="0">
                <a:solidFill>
                  <a:schemeClr val="bg1">
                    <a:lumMod val="95000"/>
                    <a:lumOff val="5000"/>
                  </a:schemeClr>
                </a:solidFill>
                <a:latin typeface="Arial" panose="020B0604020202020204" pitchFamily="34" charset="0"/>
                <a:cs typeface="Arial" panose="020B0604020202020204" pitchFamily="34" charset="0"/>
              </a:rPr>
              <a:t> you will not always have the chance to change your mind!</a:t>
            </a:r>
          </a:p>
          <a:p>
            <a:pPr algn="ctr"/>
            <a:endParaRPr lang="en-US"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US" sz="1352" dirty="0">
                <a:solidFill>
                  <a:schemeClr val="bg1">
                    <a:lumMod val="95000"/>
                    <a:lumOff val="5000"/>
                  </a:schemeClr>
                </a:solidFill>
                <a:latin typeface="Arial" panose="020B0604020202020204" pitchFamily="34" charset="0"/>
                <a:cs typeface="Arial" panose="020B0604020202020204" pitchFamily="34" charset="0"/>
              </a:rPr>
              <a:t>Press any key to begin the practice with advice.</a:t>
            </a:r>
            <a:endParaRPr lang="en-GB" sz="1352" dirty="0">
              <a:solidFill>
                <a:schemeClr val="bg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9642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Well done</a:t>
            </a:r>
            <a:r>
              <a:rPr lang="de-DE" sz="2212" dirty="0">
                <a:solidFill>
                  <a:schemeClr val="accent1">
                    <a:lumMod val="50000"/>
                  </a:schemeClr>
                </a:solidFill>
                <a:latin typeface="Arial" panose="020B0604020202020204" pitchFamily="34" charset="0"/>
                <a:cs typeface="Arial" panose="020B0604020202020204" pitchFamily="34" charset="0"/>
              </a:rPr>
              <a:t>!</a:t>
            </a:r>
            <a:endParaRPr lang="en-GB" sz="2212" dirty="0">
              <a:solidFill>
                <a:schemeClr val="accent1">
                  <a:lumMod val="50000"/>
                </a:schemeClr>
              </a:solidFill>
              <a:latin typeface="Arial" panose="020B0604020202020204" pitchFamily="34" charset="0"/>
              <a:cs typeface="Arial" panose="020B0604020202020204" pitchFamily="34" charset="0"/>
            </a:endParaRPr>
          </a:p>
        </p:txBody>
      </p:sp>
      <p:sp>
        <p:nvSpPr>
          <p:cNvPr id="3" name="Rectangle 2"/>
          <p:cNvSpPr/>
          <p:nvPr/>
        </p:nvSpPr>
        <p:spPr>
          <a:xfrm>
            <a:off x="-612" y="1934996"/>
            <a:ext cx="9599249" cy="716543"/>
          </a:xfrm>
          <a:prstGeom prst="rect">
            <a:avLst/>
          </a:prstGeom>
        </p:spPr>
        <p:txBody>
          <a:bodyPr wrap="square">
            <a:spAutoFit/>
          </a:bodyPr>
          <a:lstStyle/>
          <a:p>
            <a:pPr algn="ctr"/>
            <a:r>
              <a:rPr lang="en-GB" sz="1352" dirty="0">
                <a:solidFill>
                  <a:schemeClr val="bg1">
                    <a:lumMod val="95000"/>
                    <a:lumOff val="5000"/>
                  </a:schemeClr>
                </a:solidFill>
                <a:latin typeface="Arial" panose="020B0604020202020204" pitchFamily="34" charset="0"/>
                <a:cs typeface="Arial" panose="020B0604020202020204" pitchFamily="34" charset="0"/>
              </a:rPr>
              <a:t>Now you will start the real experiment</a:t>
            </a:r>
            <a:r>
              <a:rPr lang="en-GB" sz="1352" dirty="0" smtClean="0">
                <a:solidFill>
                  <a:schemeClr val="bg1">
                    <a:lumMod val="95000"/>
                    <a:lumOff val="5000"/>
                  </a:schemeClr>
                </a:solidFill>
                <a:latin typeface="Arial" panose="020B0604020202020204" pitchFamily="34" charset="0"/>
                <a:cs typeface="Arial" panose="020B0604020202020204" pitchFamily="34" charset="0"/>
              </a:rPr>
              <a:t>.</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b="1" dirty="0" smtClean="0">
                <a:solidFill>
                  <a:srgbClr val="FFFF00"/>
                </a:solidFill>
                <a:latin typeface="Arial" panose="020B0604020202020204" pitchFamily="34" charset="0"/>
                <a:cs typeface="Arial" panose="020B0604020202020204" pitchFamily="34" charset="0"/>
              </a:rPr>
              <a:t>From now on you will not be told if you are incorrect.</a:t>
            </a:r>
            <a:endParaRPr lang="en-GB" sz="1352" b="1" dirty="0">
              <a:solidFill>
                <a:srgbClr val="FFFF00"/>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187922182"/>
              </p:ext>
            </p:extLst>
          </p:nvPr>
        </p:nvGraphicFramePr>
        <p:xfrm>
          <a:off x="0" y="5378010"/>
          <a:ext cx="9599249" cy="418237"/>
        </p:xfrm>
        <a:graphic>
          <a:graphicData uri="http://schemas.openxmlformats.org/drawingml/2006/table">
            <a:tbl>
              <a:tblPr firstRow="1" bandRow="1">
                <a:tableStyleId>{2D5ABB26-0587-4C30-8999-92F81FD0307C}</a:tableStyleId>
              </a:tblPr>
              <a:tblGrid>
                <a:gridCol w="9599249">
                  <a:extLst>
                    <a:ext uri="{9D8B030D-6E8A-4147-A177-3AD203B41FA5}">
                      <a16:colId xmlns:a16="http://schemas.microsoft.com/office/drawing/2014/main" val="1309862621"/>
                    </a:ext>
                  </a:extLst>
                </a:gridCol>
              </a:tblGrid>
              <a:tr h="418237">
                <a:tc>
                  <a:txBody>
                    <a:bodyPr/>
                    <a:lstStyle/>
                    <a:p>
                      <a:pPr algn="ctr"/>
                      <a:r>
                        <a:rPr lang="en-GB" sz="2000" i="1" dirty="0"/>
                        <a:t>any</a:t>
                      </a:r>
                      <a:r>
                        <a:rPr lang="en-GB" sz="2000" i="1" baseline="0" dirty="0"/>
                        <a:t> key</a:t>
                      </a:r>
                      <a:r>
                        <a:rPr lang="en-GB" sz="2000" i="0" baseline="0" dirty="0"/>
                        <a:t>: Start Experiment</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sp>
        <p:nvSpPr>
          <p:cNvPr id="5" name="TextBox 4"/>
          <p:cNvSpPr txBox="1"/>
          <p:nvPr/>
        </p:nvSpPr>
        <p:spPr>
          <a:xfrm>
            <a:off x="2234250" y="2715884"/>
            <a:ext cx="5130748" cy="2381293"/>
          </a:xfrm>
          <a:prstGeom prst="rect">
            <a:avLst/>
          </a:prstGeom>
          <a:noFill/>
        </p:spPr>
        <p:txBody>
          <a:bodyPr wrap="square" rtlCol="0">
            <a:spAutoFit/>
          </a:bodyPr>
          <a:lstStyle/>
          <a:p>
            <a:pPr>
              <a:lnSpc>
                <a:spcPct val="150000"/>
              </a:lnSpc>
            </a:pPr>
            <a:r>
              <a:rPr lang="en-GB" sz="1352" dirty="0">
                <a:solidFill>
                  <a:schemeClr val="bg1">
                    <a:lumMod val="95000"/>
                    <a:lumOff val="5000"/>
                  </a:schemeClr>
                </a:solidFill>
                <a:latin typeface="Arial" panose="020B0604020202020204" pitchFamily="34" charset="0"/>
                <a:cs typeface="Arial" panose="020B0604020202020204" pitchFamily="34" charset="0"/>
              </a:rPr>
              <a:t>Remember:</a:t>
            </a:r>
          </a:p>
          <a:p>
            <a:pPr marL="210712" indent="-210712">
              <a:lnSpc>
                <a:spcPct val="150000"/>
              </a:lnSpc>
              <a:buFont typeface="Arial" panose="020B0604020202020204" pitchFamily="34" charset="0"/>
              <a:buChar char="•"/>
            </a:pPr>
            <a:r>
              <a:rPr lang="en-GB" sz="1352" b="1" dirty="0">
                <a:solidFill>
                  <a:schemeClr val="bg1">
                    <a:lumMod val="95000"/>
                    <a:lumOff val="5000"/>
                  </a:schemeClr>
                </a:solidFill>
                <a:latin typeface="Arial" panose="020B0604020202020204" pitchFamily="34" charset="0"/>
                <a:cs typeface="Arial" panose="020B0604020202020204" pitchFamily="34" charset="0"/>
              </a:rPr>
              <a:t>look at the cross</a:t>
            </a:r>
            <a:r>
              <a:rPr lang="en-GB" sz="1352" dirty="0">
                <a:solidFill>
                  <a:schemeClr val="bg1">
                    <a:lumMod val="95000"/>
                    <a:lumOff val="5000"/>
                  </a:schemeClr>
                </a:solidFill>
                <a:latin typeface="Arial" panose="020B0604020202020204" pitchFamily="34" charset="0"/>
                <a:cs typeface="Arial" panose="020B0604020202020204" pitchFamily="34" charset="0"/>
              </a:rPr>
              <a:t> so you can see both boxes</a:t>
            </a:r>
            <a:endParaRPr lang="en-GB" sz="1352" dirty="0"/>
          </a:p>
          <a:p>
            <a:pPr marL="210712" indent="-210712">
              <a:lnSpc>
                <a:spcPct val="150000"/>
              </a:lnSpc>
              <a:buFont typeface="Arial" panose="020B0604020202020204" pitchFamily="34" charset="0"/>
              <a:buChar char="•"/>
            </a:pPr>
            <a:r>
              <a:rPr lang="en-GB" sz="1352" dirty="0">
                <a:solidFill>
                  <a:schemeClr val="bg1">
                    <a:lumMod val="95000"/>
                    <a:lumOff val="5000"/>
                  </a:schemeClr>
                </a:solidFill>
                <a:latin typeface="Arial" panose="020B0604020202020204" pitchFamily="34" charset="0"/>
                <a:cs typeface="Arial" panose="020B0604020202020204" pitchFamily="34" charset="0"/>
              </a:rPr>
              <a:t>Try to be as </a:t>
            </a:r>
            <a:r>
              <a:rPr lang="en-GB" sz="1352" b="1">
                <a:solidFill>
                  <a:schemeClr val="bg1">
                    <a:lumMod val="95000"/>
                    <a:lumOff val="5000"/>
                  </a:schemeClr>
                </a:solidFill>
                <a:latin typeface="Arial" panose="020B0604020202020204" pitchFamily="34" charset="0"/>
                <a:cs typeface="Arial" panose="020B0604020202020204" pitchFamily="34" charset="0"/>
              </a:rPr>
              <a:t>accurate</a:t>
            </a:r>
            <a:r>
              <a:rPr lang="en-GB" sz="1352">
                <a:solidFill>
                  <a:schemeClr val="bg1">
                    <a:lumMod val="95000"/>
                    <a:lumOff val="5000"/>
                  </a:schemeClr>
                </a:solidFill>
                <a:latin typeface="Arial" panose="020B0604020202020204" pitchFamily="34" charset="0"/>
                <a:cs typeface="Arial" panose="020B0604020202020204" pitchFamily="34" charset="0"/>
              </a:rPr>
              <a:t> as </a:t>
            </a:r>
            <a:r>
              <a:rPr lang="en-GB" sz="1352" dirty="0">
                <a:solidFill>
                  <a:schemeClr val="bg1">
                    <a:lumMod val="95000"/>
                    <a:lumOff val="5000"/>
                  </a:schemeClr>
                </a:solidFill>
                <a:latin typeface="Arial" panose="020B0604020202020204" pitchFamily="34" charset="0"/>
                <a:cs typeface="Arial" panose="020B0604020202020204" pitchFamily="34" charset="0"/>
              </a:rPr>
              <a:t>you can</a:t>
            </a:r>
          </a:p>
          <a:p>
            <a:pPr marL="210712" indent="-210712">
              <a:lnSpc>
                <a:spcPct val="150000"/>
              </a:lnSpc>
              <a:buFont typeface="Arial" panose="020B0604020202020204" pitchFamily="34" charset="0"/>
              <a:buChar char="•"/>
            </a:pPr>
            <a:r>
              <a:rPr lang="en-GB" sz="1352" dirty="0">
                <a:solidFill>
                  <a:schemeClr val="bg1">
                    <a:lumMod val="95000"/>
                    <a:lumOff val="5000"/>
                  </a:schemeClr>
                </a:solidFill>
                <a:latin typeface="Arial" panose="020B0604020202020204" pitchFamily="34" charset="0"/>
                <a:cs typeface="Arial" panose="020B0604020202020204" pitchFamily="34" charset="0"/>
              </a:rPr>
              <a:t>Try to use the whole width of the confidence bar</a:t>
            </a:r>
          </a:p>
          <a:p>
            <a:pPr marL="210712" indent="-210712">
              <a:lnSpc>
                <a:spcPct val="150000"/>
              </a:lnSpc>
              <a:buFont typeface="Arial" panose="020B0604020202020204" pitchFamily="34" charset="0"/>
              <a:buChar char="•"/>
            </a:pPr>
            <a:r>
              <a:rPr lang="en-GB" sz="1352" dirty="0">
                <a:solidFill>
                  <a:schemeClr val="bg1">
                    <a:lumMod val="95000"/>
                    <a:lumOff val="5000"/>
                  </a:schemeClr>
                </a:solidFill>
                <a:latin typeface="Arial" panose="020B0604020202020204" pitchFamily="34" charset="0"/>
                <a:cs typeface="Arial" panose="020B0604020202020204" pitchFamily="34" charset="0"/>
              </a:rPr>
              <a:t>The advisors are </a:t>
            </a:r>
            <a:r>
              <a:rPr lang="en-GB" sz="1352" b="1" dirty="0">
                <a:solidFill>
                  <a:schemeClr val="bg1">
                    <a:lumMod val="95000"/>
                    <a:lumOff val="5000"/>
                  </a:schemeClr>
                </a:solidFill>
                <a:latin typeface="Arial" panose="020B0604020202020204" pitchFamily="34" charset="0"/>
                <a:cs typeface="Arial" panose="020B0604020202020204" pitchFamily="34" charset="0"/>
              </a:rPr>
              <a:t>different</a:t>
            </a: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marL="210712" indent="-210712">
              <a:lnSpc>
                <a:spcPct val="150000"/>
              </a:lnSpc>
              <a:buFont typeface="Arial" panose="020B0604020202020204" pitchFamily="34" charset="0"/>
              <a:buChar char="•"/>
            </a:pPr>
            <a:r>
              <a:rPr lang="en-GB" sz="1352" dirty="0">
                <a:solidFill>
                  <a:schemeClr val="bg1">
                    <a:lumMod val="95000"/>
                    <a:lumOff val="5000"/>
                  </a:schemeClr>
                </a:solidFill>
                <a:latin typeface="Arial" panose="020B0604020202020204" pitchFamily="34" charset="0"/>
                <a:cs typeface="Arial" panose="020B0604020202020204" pitchFamily="34" charset="0"/>
              </a:rPr>
              <a:t>The advisors are sometimes </a:t>
            </a:r>
            <a:r>
              <a:rPr lang="en-GB" sz="1352" b="1" dirty="0">
                <a:solidFill>
                  <a:schemeClr val="bg1">
                    <a:lumMod val="95000"/>
                    <a:lumOff val="5000"/>
                  </a:schemeClr>
                </a:solidFill>
                <a:latin typeface="Arial" panose="020B0604020202020204" pitchFamily="34" charset="0"/>
                <a:cs typeface="Arial" panose="020B0604020202020204" pitchFamily="34" charset="0"/>
              </a:rPr>
              <a:t>wrong</a:t>
            </a:r>
          </a:p>
          <a:p>
            <a:pPr marL="210712" indent="-210712">
              <a:buFont typeface="Arial" panose="020B0604020202020204" pitchFamily="34" charset="0"/>
              <a:buChar char="•"/>
            </a:pPr>
            <a:r>
              <a:rPr lang="en-GB" sz="1352" dirty="0">
                <a:solidFill>
                  <a:schemeClr val="bg1">
                    <a:lumMod val="95000"/>
                    <a:lumOff val="5000"/>
                  </a:schemeClr>
                </a:solidFill>
                <a:latin typeface="Arial" panose="020B0604020202020204" pitchFamily="34" charset="0"/>
                <a:cs typeface="Arial" panose="020B0604020202020204" pitchFamily="34" charset="0"/>
              </a:rPr>
              <a:t>Sometimes you don’t get advice, so make sure </a:t>
            </a:r>
            <a:r>
              <a:rPr lang="en-GB" sz="1352" b="1" dirty="0">
                <a:solidFill>
                  <a:schemeClr val="bg1">
                    <a:lumMod val="95000"/>
                    <a:lumOff val="5000"/>
                  </a:schemeClr>
                </a:solidFill>
                <a:latin typeface="Arial" panose="020B0604020202020204" pitchFamily="34" charset="0"/>
                <a:cs typeface="Arial" panose="020B0604020202020204" pitchFamily="34" charset="0"/>
              </a:rPr>
              <a:t>your first marker placement</a:t>
            </a:r>
            <a:r>
              <a:rPr lang="en-GB" sz="1352" dirty="0">
                <a:solidFill>
                  <a:schemeClr val="bg1">
                    <a:lumMod val="95000"/>
                    <a:lumOff val="5000"/>
                  </a:schemeClr>
                </a:solidFill>
                <a:latin typeface="Arial" panose="020B0604020202020204" pitchFamily="34" charset="0"/>
                <a:cs typeface="Arial" panose="020B0604020202020204" pitchFamily="34" charset="0"/>
              </a:rPr>
              <a:t> is as good as you can make it</a:t>
            </a:r>
          </a:p>
        </p:txBody>
      </p:sp>
    </p:spTree>
    <p:extLst>
      <p:ext uri="{BB962C8B-B14F-4D97-AF65-F5344CB8AC3E}">
        <p14:creationId xmlns:p14="http://schemas.microsoft.com/office/powerpoint/2010/main" val="593675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386733" y="1891570"/>
            <a:ext cx="6825784" cy="1358132"/>
          </a:xfrm>
          <a:prstGeom prst="rect">
            <a:avLst/>
          </a:prstGeom>
        </p:spPr>
      </p:pic>
      <p:sp>
        <p:nvSpPr>
          <p:cNvPr id="5" name="Rectangle 4"/>
          <p:cNvSpPr/>
          <p:nvPr/>
        </p:nvSpPr>
        <p:spPr>
          <a:xfrm>
            <a:off x="1074421" y="3612033"/>
            <a:ext cx="7454310" cy="1132682"/>
          </a:xfrm>
          <a:prstGeom prst="rect">
            <a:avLst/>
          </a:prstGeom>
        </p:spPr>
        <p:txBody>
          <a:bodyPr wrap="square">
            <a:spAutoFit/>
          </a:bodyPr>
          <a:lstStyle/>
          <a:p>
            <a:pPr algn="ctr"/>
            <a:r>
              <a:rPr lang="en-GB" sz="1352" dirty="0">
                <a:solidFill>
                  <a:schemeClr val="bg1">
                    <a:lumMod val="95000"/>
                    <a:lumOff val="5000"/>
                  </a:schemeClr>
                </a:solidFill>
                <a:latin typeface="Arial" panose="020B0604020202020204" pitchFamily="34" charset="0"/>
                <a:cs typeface="Arial" panose="020B0604020202020204" pitchFamily="34" charset="0"/>
              </a:rPr>
              <a:t>The scale allows you to indicate two things: your </a:t>
            </a:r>
            <a:r>
              <a:rPr lang="en-GB" sz="1352" b="1" dirty="0">
                <a:solidFill>
                  <a:schemeClr val="bg1">
                    <a:lumMod val="95000"/>
                    <a:lumOff val="5000"/>
                  </a:schemeClr>
                </a:solidFill>
                <a:latin typeface="Arial" panose="020B0604020202020204" pitchFamily="34" charset="0"/>
                <a:cs typeface="Arial" panose="020B0604020202020204" pitchFamily="34" charset="0"/>
              </a:rPr>
              <a:t>decision</a:t>
            </a:r>
            <a:r>
              <a:rPr lang="en-GB" sz="1352" dirty="0">
                <a:solidFill>
                  <a:schemeClr val="bg1">
                    <a:lumMod val="95000"/>
                    <a:lumOff val="5000"/>
                  </a:schemeClr>
                </a:solidFill>
                <a:latin typeface="Arial" panose="020B0604020202020204" pitchFamily="34" charset="0"/>
                <a:cs typeface="Arial" panose="020B0604020202020204" pitchFamily="34" charset="0"/>
              </a:rPr>
              <a:t> and your </a:t>
            </a:r>
            <a:r>
              <a:rPr lang="en-GB" sz="1352" b="1" dirty="0">
                <a:solidFill>
                  <a:schemeClr val="bg1">
                    <a:lumMod val="95000"/>
                    <a:lumOff val="5000"/>
                  </a:schemeClr>
                </a:solidFill>
                <a:latin typeface="Arial" panose="020B0604020202020204" pitchFamily="34" charset="0"/>
                <a:cs typeface="Arial" panose="020B0604020202020204" pitchFamily="34" charset="0"/>
              </a:rPr>
              <a:t>confidence in your decision</a:t>
            </a:r>
            <a:r>
              <a:rPr lang="en-GB" sz="1352" dirty="0">
                <a:solidFill>
                  <a:schemeClr val="bg1">
                    <a:lumMod val="95000"/>
                    <a:lumOff val="5000"/>
                  </a:schemeClr>
                </a:solidFill>
                <a:latin typeface="Arial" panose="020B0604020202020204" pitchFamily="34" charset="0"/>
                <a:cs typeface="Arial" panose="020B0604020202020204" pitchFamily="34" charset="0"/>
              </a:rPr>
              <a:t>.</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You indicate your </a:t>
            </a:r>
            <a:r>
              <a:rPr lang="en-GB" sz="1352" b="1" dirty="0">
                <a:solidFill>
                  <a:schemeClr val="bg1">
                    <a:lumMod val="95000"/>
                    <a:lumOff val="5000"/>
                  </a:schemeClr>
                </a:solidFill>
                <a:latin typeface="Arial" panose="020B0604020202020204" pitchFamily="34" charset="0"/>
                <a:cs typeface="Arial" panose="020B0604020202020204" pitchFamily="34" charset="0"/>
              </a:rPr>
              <a:t>decision</a:t>
            </a:r>
            <a:r>
              <a:rPr lang="en-GB" sz="1352" dirty="0">
                <a:solidFill>
                  <a:schemeClr val="bg1">
                    <a:lumMod val="95000"/>
                    <a:lumOff val="5000"/>
                  </a:schemeClr>
                </a:solidFill>
                <a:latin typeface="Arial" panose="020B0604020202020204" pitchFamily="34" charset="0"/>
                <a:cs typeface="Arial" panose="020B0604020202020204" pitchFamily="34" charset="0"/>
              </a:rPr>
              <a:t> by choosing to place your marker (shown in white in the right box above) in either the left or the right bar. </a:t>
            </a:r>
          </a:p>
        </p:txBody>
      </p:sp>
      <p:sp>
        <p:nvSpPr>
          <p:cNvPr id="2" name="TextBox 1"/>
          <p:cNvSpPr txBox="1"/>
          <p:nvPr/>
        </p:nvSpPr>
        <p:spPr>
          <a:xfrm>
            <a:off x="1" y="1787717"/>
            <a:ext cx="9601199" cy="347659"/>
          </a:xfrm>
          <a:prstGeom prst="rect">
            <a:avLst/>
          </a:prstGeom>
          <a:noFill/>
        </p:spPr>
        <p:txBody>
          <a:bodyPr wrap="square" rtlCol="0">
            <a:spAutoFit/>
          </a:bodyPr>
          <a:lstStyle/>
          <a:p>
            <a:pPr algn="ctr"/>
            <a:r>
              <a:rPr lang="en-GB" sz="1659" dirty="0">
                <a:solidFill>
                  <a:schemeClr val="bg1">
                    <a:lumMod val="95000"/>
                    <a:lumOff val="5000"/>
                  </a:schemeClr>
                </a:solidFill>
                <a:latin typeface="Arial" panose="020B0604020202020204" pitchFamily="34" charset="0"/>
                <a:cs typeface="Arial" panose="020B0604020202020204" pitchFamily="34" charset="0"/>
              </a:rPr>
              <a:t>To make your choice you use the scale shown below</a:t>
            </a:r>
            <a:r>
              <a:rPr lang="en-US" sz="1659" dirty="0">
                <a:solidFill>
                  <a:schemeClr val="bg1">
                    <a:lumMod val="95000"/>
                    <a:lumOff val="5000"/>
                  </a:schemeClr>
                </a:solidFill>
                <a:latin typeface="Arial" panose="020B0604020202020204" pitchFamily="34" charset="0"/>
                <a:cs typeface="Arial" panose="020B0604020202020204" pitchFamily="34" charset="0"/>
              </a:rPr>
              <a:t>:</a:t>
            </a:r>
            <a:endParaRPr lang="en-GB" sz="1659" dirty="0">
              <a:solidFill>
                <a:schemeClr val="bg1">
                  <a:lumMod val="95000"/>
                  <a:lumOff val="5000"/>
                </a:scheme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Indicating your Decision</a:t>
            </a:r>
          </a:p>
        </p:txBody>
      </p:sp>
      <p:graphicFrame>
        <p:nvGraphicFramePr>
          <p:cNvPr id="9" name="Table 8"/>
          <p:cNvGraphicFramePr>
            <a:graphicFrameLocks noGrp="1"/>
          </p:cNvGraphicFramePr>
          <p:nvPr>
            <p:extLst>
              <p:ext uri="{D42A27DB-BD31-4B8C-83A1-F6EECF244321}">
                <p14:modId xmlns:p14="http://schemas.microsoft.com/office/powerpoint/2010/main" val="2214351217"/>
              </p:ext>
            </p:extLst>
          </p:nvPr>
        </p:nvGraphicFramePr>
        <p:xfrm>
          <a:off x="-1" y="5378010"/>
          <a:ext cx="9601200" cy="418237"/>
        </p:xfrm>
        <a:graphic>
          <a:graphicData uri="http://schemas.openxmlformats.org/drawingml/2006/table">
            <a:tbl>
              <a:tblPr firstRow="1" bandRow="1">
                <a:tableStyleId>{2D5ABB26-0587-4C30-8999-92F81FD0307C}</a:tableStyleId>
              </a:tblPr>
              <a:tblGrid>
                <a:gridCol w="4800600">
                  <a:extLst>
                    <a:ext uri="{9D8B030D-6E8A-4147-A177-3AD203B41FA5}">
                      <a16:colId xmlns:a16="http://schemas.microsoft.com/office/drawing/2014/main" val="3649932964"/>
                    </a:ext>
                  </a:extLst>
                </a:gridCol>
                <a:gridCol w="4800600">
                  <a:extLst>
                    <a:ext uri="{9D8B030D-6E8A-4147-A177-3AD203B41FA5}">
                      <a16:colId xmlns:a16="http://schemas.microsoft.com/office/drawing/2014/main" val="1309862621"/>
                    </a:ext>
                  </a:extLst>
                </a:gridCol>
              </a:tblGrid>
              <a:tr h="418237">
                <a:tc>
                  <a:txBody>
                    <a:bodyPr/>
                    <a:lstStyle/>
                    <a:p>
                      <a:pPr algn="ctr"/>
                      <a:r>
                        <a:rPr lang="en-GB" sz="2000" dirty="0"/>
                        <a:t>Left</a:t>
                      </a:r>
                      <a:r>
                        <a:rPr lang="en-GB" sz="2000" baseline="0" dirty="0"/>
                        <a:t> Arrow: Previous</a:t>
                      </a:r>
                      <a:endParaRPr lang="en-GB" sz="2000" dirty="0"/>
                    </a:p>
                  </a:txBody>
                  <a:tcPr marL="112381" marR="112381" marT="56191" marB="56191"/>
                </a:tc>
                <a:tc>
                  <a:txBody>
                    <a:bodyPr/>
                    <a:lstStyle/>
                    <a:p>
                      <a:pPr algn="ctr"/>
                      <a:r>
                        <a:rPr lang="en-GB" sz="2000" i="1" dirty="0"/>
                        <a:t>any</a:t>
                      </a:r>
                      <a:r>
                        <a:rPr lang="en-GB" sz="2000" i="1" baseline="0" dirty="0"/>
                        <a:t> other key</a:t>
                      </a:r>
                      <a:r>
                        <a:rPr lang="en-GB" sz="2000" i="0" baseline="0" dirty="0"/>
                        <a:t>: Next</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348231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2944843"/>
            <a:ext cx="9599249" cy="1132682"/>
          </a:xfrm>
          <a:prstGeom prst="rect">
            <a:avLst/>
          </a:prstGeom>
        </p:spPr>
        <p:txBody>
          <a:bodyPr wrap="square">
            <a:spAutoFit/>
          </a:bodyPr>
          <a:lstStyle/>
          <a:p>
            <a:pPr algn="ctr"/>
            <a:r>
              <a:rPr lang="en-GB" sz="1352" dirty="0">
                <a:solidFill>
                  <a:schemeClr val="bg1">
                    <a:lumMod val="95000"/>
                    <a:lumOff val="5000"/>
                  </a:schemeClr>
                </a:solidFill>
                <a:latin typeface="Arial" panose="020B0604020202020204" pitchFamily="34" charset="0"/>
                <a:cs typeface="Arial" panose="020B0604020202020204" pitchFamily="34" charset="0"/>
              </a:rPr>
              <a:t>Next you will do some general knowledge questions.</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You will get advice on these questions from the same advisors you just saw.</a:t>
            </a:r>
          </a:p>
        </p:txBody>
      </p:sp>
      <p:sp>
        <p:nvSpPr>
          <p:cNvPr id="7"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General Knowledge</a:t>
            </a:r>
          </a:p>
        </p:txBody>
      </p:sp>
      <p:graphicFrame>
        <p:nvGraphicFramePr>
          <p:cNvPr id="6" name="Table 5">
            <a:extLst>
              <a:ext uri="{FF2B5EF4-FFF2-40B4-BE49-F238E27FC236}">
                <a16:creationId xmlns:a16="http://schemas.microsoft.com/office/drawing/2014/main" id="{8DFA573D-7EF9-4C01-8E93-1E737C4644AA}"/>
              </a:ext>
            </a:extLst>
          </p:cNvPr>
          <p:cNvGraphicFramePr>
            <a:graphicFrameLocks noGrp="1"/>
          </p:cNvGraphicFramePr>
          <p:nvPr>
            <p:extLst/>
          </p:nvPr>
        </p:nvGraphicFramePr>
        <p:xfrm>
          <a:off x="0" y="5378010"/>
          <a:ext cx="9599249" cy="418237"/>
        </p:xfrm>
        <a:graphic>
          <a:graphicData uri="http://schemas.openxmlformats.org/drawingml/2006/table">
            <a:tbl>
              <a:tblPr firstRow="1" bandRow="1">
                <a:tableStyleId>{2D5ABB26-0587-4C30-8999-92F81FD0307C}</a:tableStyleId>
              </a:tblPr>
              <a:tblGrid>
                <a:gridCol w="9599249">
                  <a:extLst>
                    <a:ext uri="{9D8B030D-6E8A-4147-A177-3AD203B41FA5}">
                      <a16:colId xmlns:a16="http://schemas.microsoft.com/office/drawing/2014/main" val="1309862621"/>
                    </a:ext>
                  </a:extLst>
                </a:gridCol>
              </a:tblGrid>
              <a:tr h="418237">
                <a:tc>
                  <a:txBody>
                    <a:bodyPr/>
                    <a:lstStyle/>
                    <a:p>
                      <a:pPr algn="ctr"/>
                      <a:r>
                        <a:rPr lang="en-GB" sz="2000" i="1" dirty="0"/>
                        <a:t>any</a:t>
                      </a:r>
                      <a:r>
                        <a:rPr lang="en-GB" sz="2000" i="1" baseline="0" dirty="0"/>
                        <a:t> key</a:t>
                      </a:r>
                      <a:r>
                        <a:rPr lang="en-GB" sz="2000" i="0" baseline="0" dirty="0"/>
                        <a:t>: Next</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2128058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2944843"/>
            <a:ext cx="9599249" cy="924612"/>
          </a:xfrm>
          <a:prstGeom prst="rect">
            <a:avLst/>
          </a:prstGeom>
        </p:spPr>
        <p:txBody>
          <a:bodyPr wrap="square">
            <a:spAutoFit/>
          </a:bodyPr>
          <a:lstStyle/>
          <a:p>
            <a:pPr algn="ctr"/>
            <a:r>
              <a:rPr lang="en-GB" sz="1352" dirty="0">
                <a:solidFill>
                  <a:schemeClr val="bg1">
                    <a:lumMod val="95000"/>
                    <a:lumOff val="5000"/>
                  </a:schemeClr>
                </a:solidFill>
                <a:latin typeface="Arial" panose="020B0604020202020204" pitchFamily="34" charset="0"/>
                <a:cs typeface="Arial" panose="020B0604020202020204" pitchFamily="34" charset="0"/>
              </a:rPr>
              <a:t>Finally, you will do a bit more of the dot task.</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You will continue to receive advice from </a:t>
            </a:r>
            <a:r>
              <a:rPr lang="en-GB" sz="1352">
                <a:solidFill>
                  <a:schemeClr val="bg1">
                    <a:lumMod val="95000"/>
                    <a:lumOff val="5000"/>
                  </a:schemeClr>
                </a:solidFill>
                <a:latin typeface="Arial" panose="020B0604020202020204" pitchFamily="34" charset="0"/>
                <a:cs typeface="Arial" panose="020B0604020202020204" pitchFamily="34" charset="0"/>
              </a:rPr>
              <a:t>your advisors.</a:t>
            </a:r>
            <a:endParaRPr lang="en-GB" sz="1352" dirty="0">
              <a:solidFill>
                <a:schemeClr val="bg1">
                  <a:lumMod val="95000"/>
                  <a:lumOff val="5000"/>
                </a:scheme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Dot Task</a:t>
            </a:r>
          </a:p>
        </p:txBody>
      </p:sp>
      <p:graphicFrame>
        <p:nvGraphicFramePr>
          <p:cNvPr id="6" name="Table 5">
            <a:extLst>
              <a:ext uri="{FF2B5EF4-FFF2-40B4-BE49-F238E27FC236}">
                <a16:creationId xmlns:a16="http://schemas.microsoft.com/office/drawing/2014/main" id="{8DFA573D-7EF9-4C01-8E93-1E737C4644AA}"/>
              </a:ext>
            </a:extLst>
          </p:cNvPr>
          <p:cNvGraphicFramePr>
            <a:graphicFrameLocks noGrp="1"/>
          </p:cNvGraphicFramePr>
          <p:nvPr>
            <p:extLst/>
          </p:nvPr>
        </p:nvGraphicFramePr>
        <p:xfrm>
          <a:off x="0" y="5378010"/>
          <a:ext cx="9599249" cy="418237"/>
        </p:xfrm>
        <a:graphic>
          <a:graphicData uri="http://schemas.openxmlformats.org/drawingml/2006/table">
            <a:tbl>
              <a:tblPr firstRow="1" bandRow="1">
                <a:tableStyleId>{2D5ABB26-0587-4C30-8999-92F81FD0307C}</a:tableStyleId>
              </a:tblPr>
              <a:tblGrid>
                <a:gridCol w="9599249">
                  <a:extLst>
                    <a:ext uri="{9D8B030D-6E8A-4147-A177-3AD203B41FA5}">
                      <a16:colId xmlns:a16="http://schemas.microsoft.com/office/drawing/2014/main" val="1309862621"/>
                    </a:ext>
                  </a:extLst>
                </a:gridCol>
              </a:tblGrid>
              <a:tr h="418237">
                <a:tc>
                  <a:txBody>
                    <a:bodyPr/>
                    <a:lstStyle/>
                    <a:p>
                      <a:pPr algn="ctr"/>
                      <a:r>
                        <a:rPr lang="en-GB" sz="2000" i="1" dirty="0"/>
                        <a:t>any</a:t>
                      </a:r>
                      <a:r>
                        <a:rPr lang="en-GB" sz="2000" i="1" baseline="0" dirty="0"/>
                        <a:t> key</a:t>
                      </a:r>
                      <a:r>
                        <a:rPr lang="en-GB" sz="2000" i="0" baseline="0" dirty="0"/>
                        <a:t>: Next</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843636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52263" y="2996444"/>
            <a:ext cx="5284669" cy="886653"/>
          </a:xfrm>
          <a:prstGeom prst="rect">
            <a:avLst/>
          </a:prstGeom>
          <a:noFill/>
        </p:spPr>
        <p:txBody>
          <a:bodyPr wrap="square" rtlCol="0">
            <a:spAutoFit/>
          </a:bodyPr>
          <a:lstStyle/>
          <a:p>
            <a:pPr algn="ctr"/>
            <a:r>
              <a:rPr lang="en-US" sz="2581" dirty="0">
                <a:solidFill>
                  <a:schemeClr val="bg1">
                    <a:lumMod val="95000"/>
                    <a:lumOff val="5000"/>
                  </a:schemeClr>
                </a:solidFill>
                <a:latin typeface="Arial" panose="020B0604020202020204" pitchFamily="34" charset="0"/>
                <a:cs typeface="Arial" panose="020B0604020202020204" pitchFamily="34" charset="0"/>
              </a:rPr>
              <a:t>Thank you so much for participating!</a:t>
            </a:r>
            <a:endParaRPr lang="en-GB" sz="2581"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TextBox 1"/>
          <p:cNvSpPr txBox="1"/>
          <p:nvPr/>
        </p:nvSpPr>
        <p:spPr>
          <a:xfrm>
            <a:off x="3995488" y="1708071"/>
            <a:ext cx="1659429" cy="529247"/>
          </a:xfrm>
          <a:prstGeom prst="rect">
            <a:avLst/>
          </a:prstGeom>
          <a:noFill/>
        </p:spPr>
        <p:txBody>
          <a:bodyPr wrap="none" rtlCol="0">
            <a:spAutoFit/>
          </a:bodyPr>
          <a:lstStyle/>
          <a:p>
            <a:r>
              <a:rPr lang="en-US" sz="2839" dirty="0">
                <a:solidFill>
                  <a:schemeClr val="accent1">
                    <a:lumMod val="50000"/>
                  </a:schemeClr>
                </a:solidFill>
                <a:latin typeface="Arial" panose="020B0604020202020204" pitchFamily="34" charset="0"/>
                <a:cs typeface="Arial" panose="020B0604020202020204" pitchFamily="34" charset="0"/>
              </a:rPr>
              <a:t>The End!</a:t>
            </a:r>
            <a:endParaRPr lang="en-GB" sz="2839"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1625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3615639"/>
            <a:ext cx="9599249" cy="924612"/>
          </a:xfrm>
          <a:prstGeom prst="rect">
            <a:avLst/>
          </a:prstGeom>
        </p:spPr>
        <p:txBody>
          <a:bodyPr wrap="square">
            <a:spAutoFit/>
          </a:bodyPr>
          <a:lstStyle/>
          <a:p>
            <a:pPr algn="ctr"/>
            <a:r>
              <a:rPr lang="en-GB" sz="1352" dirty="0">
                <a:solidFill>
                  <a:schemeClr val="bg1">
                    <a:lumMod val="95000"/>
                    <a:lumOff val="5000"/>
                  </a:schemeClr>
                </a:solidFill>
                <a:latin typeface="Arial" panose="020B0604020202020204" pitchFamily="34" charset="0"/>
                <a:cs typeface="Arial" panose="020B0604020202020204" pitchFamily="34" charset="0"/>
              </a:rPr>
              <a:t>For example:</a:t>
            </a: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if you think the </a:t>
            </a:r>
            <a:r>
              <a:rPr lang="en-GB" sz="1352" b="1" dirty="0">
                <a:solidFill>
                  <a:schemeClr val="bg1">
                    <a:lumMod val="95000"/>
                    <a:lumOff val="5000"/>
                  </a:schemeClr>
                </a:solidFill>
                <a:latin typeface="Arial" panose="020B0604020202020204" pitchFamily="34" charset="0"/>
                <a:cs typeface="Arial" panose="020B0604020202020204" pitchFamily="34" charset="0"/>
              </a:rPr>
              <a:t>right box</a:t>
            </a:r>
            <a:r>
              <a:rPr lang="en-GB" sz="1352" dirty="0">
                <a:solidFill>
                  <a:schemeClr val="bg1">
                    <a:lumMod val="95000"/>
                    <a:lumOff val="5000"/>
                  </a:schemeClr>
                </a:solidFill>
                <a:latin typeface="Arial" panose="020B0604020202020204" pitchFamily="34" charset="0"/>
                <a:cs typeface="Arial" panose="020B0604020202020204" pitchFamily="34" charset="0"/>
              </a:rPr>
              <a:t> had more dots you would place your marker in the </a:t>
            </a:r>
            <a:r>
              <a:rPr lang="en-GB" sz="1352" b="1" dirty="0">
                <a:solidFill>
                  <a:schemeClr val="bg1">
                    <a:lumMod val="95000"/>
                    <a:lumOff val="5000"/>
                  </a:schemeClr>
                </a:solidFill>
                <a:latin typeface="Arial" panose="020B0604020202020204" pitchFamily="34" charset="0"/>
                <a:cs typeface="Arial" panose="020B0604020202020204" pitchFamily="34" charset="0"/>
              </a:rPr>
              <a:t>right bar</a:t>
            </a:r>
            <a:r>
              <a:rPr lang="en-GB" sz="1352" dirty="0">
                <a:solidFill>
                  <a:schemeClr val="bg1">
                    <a:lumMod val="95000"/>
                    <a:lumOff val="5000"/>
                  </a:schemeClr>
                </a:solidFill>
                <a:latin typeface="Arial" panose="020B0604020202020204" pitchFamily="34" charset="0"/>
                <a:cs typeface="Arial" panose="020B0604020202020204" pitchFamily="34" charset="0"/>
              </a:rPr>
              <a:t>.  </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You place your marker by clicking the </a:t>
            </a:r>
            <a:r>
              <a:rPr lang="en-GB" sz="1352" b="1" dirty="0">
                <a:solidFill>
                  <a:schemeClr val="bg1">
                    <a:lumMod val="95000"/>
                    <a:lumOff val="5000"/>
                  </a:schemeClr>
                </a:solidFill>
                <a:latin typeface="Arial" panose="020B0604020202020204" pitchFamily="34" charset="0"/>
                <a:cs typeface="Arial" panose="020B0604020202020204" pitchFamily="34" charset="0"/>
              </a:rPr>
              <a:t>mouse</a:t>
            </a:r>
            <a:r>
              <a:rPr lang="en-GB" sz="1352" dirty="0">
                <a:solidFill>
                  <a:schemeClr val="bg1">
                    <a:lumMod val="95000"/>
                    <a:lumOff val="5000"/>
                  </a:schemeClr>
                </a:solidFill>
                <a:latin typeface="Arial" panose="020B0604020202020204" pitchFamily="34" charset="0"/>
                <a:cs typeface="Arial" panose="020B0604020202020204" pitchFamily="34" charset="0"/>
              </a:rPr>
              <a:t>.</a:t>
            </a:r>
          </a:p>
        </p:txBody>
      </p:sp>
      <p:sp>
        <p:nvSpPr>
          <p:cNvPr id="7"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Indicating your Decision</a:t>
            </a:r>
          </a:p>
        </p:txBody>
      </p:sp>
      <p:graphicFrame>
        <p:nvGraphicFramePr>
          <p:cNvPr id="9" name="Table 8"/>
          <p:cNvGraphicFramePr>
            <a:graphicFrameLocks noGrp="1"/>
          </p:cNvGraphicFramePr>
          <p:nvPr>
            <p:extLst>
              <p:ext uri="{D42A27DB-BD31-4B8C-83A1-F6EECF244321}">
                <p14:modId xmlns:p14="http://schemas.microsoft.com/office/powerpoint/2010/main" val="2214351217"/>
              </p:ext>
            </p:extLst>
          </p:nvPr>
        </p:nvGraphicFramePr>
        <p:xfrm>
          <a:off x="-1" y="5378010"/>
          <a:ext cx="9601200" cy="418237"/>
        </p:xfrm>
        <a:graphic>
          <a:graphicData uri="http://schemas.openxmlformats.org/drawingml/2006/table">
            <a:tbl>
              <a:tblPr firstRow="1" bandRow="1">
                <a:tableStyleId>{2D5ABB26-0587-4C30-8999-92F81FD0307C}</a:tableStyleId>
              </a:tblPr>
              <a:tblGrid>
                <a:gridCol w="4800600">
                  <a:extLst>
                    <a:ext uri="{9D8B030D-6E8A-4147-A177-3AD203B41FA5}">
                      <a16:colId xmlns:a16="http://schemas.microsoft.com/office/drawing/2014/main" val="3649932964"/>
                    </a:ext>
                  </a:extLst>
                </a:gridCol>
                <a:gridCol w="4800600">
                  <a:extLst>
                    <a:ext uri="{9D8B030D-6E8A-4147-A177-3AD203B41FA5}">
                      <a16:colId xmlns:a16="http://schemas.microsoft.com/office/drawing/2014/main" val="1309862621"/>
                    </a:ext>
                  </a:extLst>
                </a:gridCol>
              </a:tblGrid>
              <a:tr h="418237">
                <a:tc>
                  <a:txBody>
                    <a:bodyPr/>
                    <a:lstStyle/>
                    <a:p>
                      <a:pPr algn="ctr"/>
                      <a:r>
                        <a:rPr lang="en-GB" sz="2000" dirty="0"/>
                        <a:t>Left</a:t>
                      </a:r>
                      <a:r>
                        <a:rPr lang="en-GB" sz="2000" baseline="0" dirty="0"/>
                        <a:t> Arrow: Previous</a:t>
                      </a:r>
                      <a:endParaRPr lang="en-GB" sz="2000" dirty="0"/>
                    </a:p>
                  </a:txBody>
                  <a:tcPr marL="112381" marR="112381" marT="56191" marB="56191"/>
                </a:tc>
                <a:tc>
                  <a:txBody>
                    <a:bodyPr/>
                    <a:lstStyle/>
                    <a:p>
                      <a:pPr algn="ctr"/>
                      <a:r>
                        <a:rPr lang="en-GB" sz="2000" i="1" dirty="0"/>
                        <a:t>any</a:t>
                      </a:r>
                      <a:r>
                        <a:rPr lang="en-GB" sz="2000" i="1" baseline="0" dirty="0"/>
                        <a:t> other key</a:t>
                      </a:r>
                      <a:r>
                        <a:rPr lang="en-GB" sz="2000" i="0" baseline="0" dirty="0"/>
                        <a:t>: Next</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pic>
        <p:nvPicPr>
          <p:cNvPr id="11" name="Picture 10"/>
          <p:cNvPicPr>
            <a:picLocks noChangeAspect="1"/>
          </p:cNvPicPr>
          <p:nvPr/>
        </p:nvPicPr>
        <p:blipFill>
          <a:blip r:embed="rId2"/>
          <a:stretch>
            <a:fillRect/>
          </a:stretch>
        </p:blipFill>
        <p:spPr>
          <a:xfrm>
            <a:off x="1386733" y="1891570"/>
            <a:ext cx="6825784" cy="1358132"/>
          </a:xfrm>
          <a:prstGeom prst="rect">
            <a:avLst/>
          </a:prstGeom>
        </p:spPr>
      </p:pic>
      <p:cxnSp>
        <p:nvCxnSpPr>
          <p:cNvPr id="10" name="Straight Arrow Connector 9"/>
          <p:cNvCxnSpPr/>
          <p:nvPr/>
        </p:nvCxnSpPr>
        <p:spPr>
          <a:xfrm flipH="1" flipV="1">
            <a:off x="6541724" y="2858925"/>
            <a:ext cx="1048051" cy="781554"/>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8174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3600450"/>
            <a:ext cx="9599249" cy="1340752"/>
          </a:xfrm>
          <a:prstGeom prst="rect">
            <a:avLst/>
          </a:prstGeom>
        </p:spPr>
        <p:txBody>
          <a:bodyPr wrap="square">
            <a:spAutoFit/>
          </a:bodyPr>
          <a:lstStyle/>
          <a:p>
            <a:pPr algn="ctr"/>
            <a:r>
              <a:rPr lang="en-GB" sz="1352" dirty="0">
                <a:solidFill>
                  <a:schemeClr val="bg1">
                    <a:lumMod val="95000"/>
                    <a:lumOff val="5000"/>
                  </a:schemeClr>
                </a:solidFill>
                <a:latin typeface="Arial" panose="020B0604020202020204" pitchFamily="34" charset="0"/>
                <a:cs typeface="Arial" panose="020B0604020202020204" pitchFamily="34" charset="0"/>
              </a:rPr>
              <a:t>You indicate your </a:t>
            </a:r>
            <a:r>
              <a:rPr lang="en-GB" sz="1352" b="1" dirty="0">
                <a:solidFill>
                  <a:schemeClr val="bg1">
                    <a:lumMod val="95000"/>
                    <a:lumOff val="5000"/>
                  </a:schemeClr>
                </a:solidFill>
                <a:latin typeface="Arial" panose="020B0604020202020204" pitchFamily="34" charset="0"/>
                <a:cs typeface="Arial" panose="020B0604020202020204" pitchFamily="34" charset="0"/>
              </a:rPr>
              <a:t>confidence in your decision</a:t>
            </a:r>
            <a:r>
              <a:rPr lang="en-GB" sz="1352" dirty="0">
                <a:solidFill>
                  <a:schemeClr val="bg1">
                    <a:lumMod val="95000"/>
                    <a:lumOff val="5000"/>
                  </a:schemeClr>
                </a:solidFill>
                <a:latin typeface="Arial" panose="020B0604020202020204" pitchFamily="34" charset="0"/>
                <a:cs typeface="Arial" panose="020B0604020202020204" pitchFamily="34" charset="0"/>
              </a:rPr>
              <a:t> by choosing to whereabouts in the bar you place your marker.</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By placing the indicator </a:t>
            </a:r>
            <a:r>
              <a:rPr lang="en-GB" sz="1352" b="1" dirty="0">
                <a:solidFill>
                  <a:schemeClr val="bg1">
                    <a:lumMod val="95000"/>
                    <a:lumOff val="5000"/>
                  </a:schemeClr>
                </a:solidFill>
                <a:latin typeface="Arial" panose="020B0604020202020204" pitchFamily="34" charset="0"/>
                <a:cs typeface="Arial" panose="020B0604020202020204" pitchFamily="34" charset="0"/>
              </a:rPr>
              <a:t>further away from the centre </a:t>
            </a:r>
            <a:r>
              <a:rPr lang="en-GB" sz="1352" dirty="0">
                <a:solidFill>
                  <a:schemeClr val="bg1">
                    <a:lumMod val="95000"/>
                    <a:lumOff val="5000"/>
                  </a:schemeClr>
                </a:solidFill>
                <a:latin typeface="Arial" panose="020B0604020202020204" pitchFamily="34" charset="0"/>
                <a:cs typeface="Arial" panose="020B0604020202020204" pitchFamily="34" charset="0"/>
              </a:rPr>
              <a:t>of the scale you indicate a </a:t>
            </a:r>
            <a:r>
              <a:rPr lang="en-GB" sz="1352" b="1" dirty="0">
                <a:solidFill>
                  <a:schemeClr val="bg1">
                    <a:lumMod val="95000"/>
                    <a:lumOff val="5000"/>
                  </a:schemeClr>
                </a:solidFill>
                <a:latin typeface="Arial" panose="020B0604020202020204" pitchFamily="34" charset="0"/>
                <a:cs typeface="Arial" panose="020B0604020202020204" pitchFamily="34" charset="0"/>
              </a:rPr>
              <a:t>higher confidence</a:t>
            </a:r>
            <a:r>
              <a:rPr lang="en-GB" sz="1352" dirty="0">
                <a:solidFill>
                  <a:schemeClr val="bg1">
                    <a:lumMod val="95000"/>
                    <a:lumOff val="5000"/>
                  </a:schemeClr>
                </a:solidFill>
                <a:latin typeface="Arial" panose="020B0604020202020204" pitchFamily="34" charset="0"/>
                <a:cs typeface="Arial" panose="020B0604020202020204" pitchFamily="34" charset="0"/>
              </a:rPr>
              <a:t>.</a:t>
            </a: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By placing the indicator </a:t>
            </a:r>
            <a:r>
              <a:rPr lang="en-GB" sz="1352" b="1" dirty="0">
                <a:solidFill>
                  <a:schemeClr val="bg1">
                    <a:lumMod val="95000"/>
                    <a:lumOff val="5000"/>
                  </a:schemeClr>
                </a:solidFill>
                <a:latin typeface="Arial" panose="020B0604020202020204" pitchFamily="34" charset="0"/>
                <a:cs typeface="Arial" panose="020B0604020202020204" pitchFamily="34" charset="0"/>
              </a:rPr>
              <a:t>closer to the centre </a:t>
            </a:r>
            <a:r>
              <a:rPr lang="en-GB" sz="1352" dirty="0">
                <a:solidFill>
                  <a:schemeClr val="bg1">
                    <a:lumMod val="95000"/>
                    <a:lumOff val="5000"/>
                  </a:schemeClr>
                </a:solidFill>
                <a:latin typeface="Arial" panose="020B0604020202020204" pitchFamily="34" charset="0"/>
                <a:cs typeface="Arial" panose="020B0604020202020204" pitchFamily="34" charset="0"/>
              </a:rPr>
              <a:t>of the scale you indicate a </a:t>
            </a:r>
            <a:r>
              <a:rPr lang="en-GB" sz="1352" b="1" dirty="0">
                <a:solidFill>
                  <a:schemeClr val="bg1">
                    <a:lumMod val="95000"/>
                    <a:lumOff val="5000"/>
                  </a:schemeClr>
                </a:solidFill>
                <a:latin typeface="Arial" panose="020B0604020202020204" pitchFamily="34" charset="0"/>
                <a:cs typeface="Arial" panose="020B0604020202020204" pitchFamily="34" charset="0"/>
              </a:rPr>
              <a:t>lower confidence</a:t>
            </a:r>
            <a:r>
              <a:rPr lang="en-GB" sz="1352" dirty="0">
                <a:solidFill>
                  <a:schemeClr val="bg1">
                    <a:lumMod val="95000"/>
                    <a:lumOff val="5000"/>
                  </a:schemeClr>
                </a:solidFill>
                <a:latin typeface="Arial" panose="020B0604020202020204" pitchFamily="34" charset="0"/>
                <a:cs typeface="Arial" panose="020B0604020202020204" pitchFamily="34" charset="0"/>
              </a:rPr>
              <a:t>.</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In the example above the marker suggests </a:t>
            </a:r>
            <a:r>
              <a:rPr lang="en-GB" sz="1352" b="1" dirty="0">
                <a:solidFill>
                  <a:schemeClr val="bg1">
                    <a:lumMod val="95000"/>
                    <a:lumOff val="5000"/>
                  </a:schemeClr>
                </a:solidFill>
                <a:latin typeface="Arial" panose="020B0604020202020204" pitchFamily="34" charset="0"/>
                <a:cs typeface="Arial" panose="020B0604020202020204" pitchFamily="34" charset="0"/>
              </a:rPr>
              <a:t>high confidence</a:t>
            </a:r>
            <a:r>
              <a:rPr lang="en-GB" sz="1352" dirty="0">
                <a:solidFill>
                  <a:schemeClr val="bg1">
                    <a:lumMod val="95000"/>
                    <a:lumOff val="5000"/>
                  </a:schemeClr>
                </a:solidFill>
                <a:latin typeface="Arial" panose="020B0604020202020204" pitchFamily="34" charset="0"/>
                <a:cs typeface="Arial" panose="020B0604020202020204" pitchFamily="34" charset="0"/>
              </a:rPr>
              <a:t> that the </a:t>
            </a:r>
            <a:r>
              <a:rPr lang="en-GB" sz="1352" b="1" dirty="0">
                <a:solidFill>
                  <a:schemeClr val="bg1">
                    <a:lumMod val="95000"/>
                    <a:lumOff val="5000"/>
                  </a:schemeClr>
                </a:solidFill>
                <a:latin typeface="Arial" panose="020B0604020202020204" pitchFamily="34" charset="0"/>
                <a:cs typeface="Arial" panose="020B0604020202020204" pitchFamily="34" charset="0"/>
              </a:rPr>
              <a:t>right box </a:t>
            </a:r>
            <a:r>
              <a:rPr lang="en-GB" sz="1352" dirty="0">
                <a:solidFill>
                  <a:schemeClr val="bg1">
                    <a:lumMod val="95000"/>
                    <a:lumOff val="5000"/>
                  </a:schemeClr>
                </a:solidFill>
                <a:latin typeface="Arial" panose="020B0604020202020204" pitchFamily="34" charset="0"/>
                <a:cs typeface="Arial" panose="020B0604020202020204" pitchFamily="34" charset="0"/>
              </a:rPr>
              <a:t>had more dots.</a:t>
            </a:r>
          </a:p>
        </p:txBody>
      </p:sp>
      <p:sp>
        <p:nvSpPr>
          <p:cNvPr id="7"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Indicating your Confidence</a:t>
            </a:r>
          </a:p>
        </p:txBody>
      </p:sp>
      <p:graphicFrame>
        <p:nvGraphicFramePr>
          <p:cNvPr id="10" name="Table 9"/>
          <p:cNvGraphicFramePr>
            <a:graphicFrameLocks noGrp="1"/>
          </p:cNvGraphicFramePr>
          <p:nvPr>
            <p:extLst>
              <p:ext uri="{D42A27DB-BD31-4B8C-83A1-F6EECF244321}">
                <p14:modId xmlns:p14="http://schemas.microsoft.com/office/powerpoint/2010/main" val="4008418424"/>
              </p:ext>
            </p:extLst>
          </p:nvPr>
        </p:nvGraphicFramePr>
        <p:xfrm>
          <a:off x="-1" y="5378010"/>
          <a:ext cx="9601200" cy="418237"/>
        </p:xfrm>
        <a:graphic>
          <a:graphicData uri="http://schemas.openxmlformats.org/drawingml/2006/table">
            <a:tbl>
              <a:tblPr firstRow="1" bandRow="1">
                <a:tableStyleId>{2D5ABB26-0587-4C30-8999-92F81FD0307C}</a:tableStyleId>
              </a:tblPr>
              <a:tblGrid>
                <a:gridCol w="4800600">
                  <a:extLst>
                    <a:ext uri="{9D8B030D-6E8A-4147-A177-3AD203B41FA5}">
                      <a16:colId xmlns:a16="http://schemas.microsoft.com/office/drawing/2014/main" val="3649932964"/>
                    </a:ext>
                  </a:extLst>
                </a:gridCol>
                <a:gridCol w="4800600">
                  <a:extLst>
                    <a:ext uri="{9D8B030D-6E8A-4147-A177-3AD203B41FA5}">
                      <a16:colId xmlns:a16="http://schemas.microsoft.com/office/drawing/2014/main" val="1309862621"/>
                    </a:ext>
                  </a:extLst>
                </a:gridCol>
              </a:tblGrid>
              <a:tr h="418237">
                <a:tc>
                  <a:txBody>
                    <a:bodyPr/>
                    <a:lstStyle/>
                    <a:p>
                      <a:pPr algn="ctr"/>
                      <a:r>
                        <a:rPr lang="en-GB" sz="2000" dirty="0"/>
                        <a:t>Left</a:t>
                      </a:r>
                      <a:r>
                        <a:rPr lang="en-GB" sz="2000" baseline="0" dirty="0"/>
                        <a:t> Arrow: Previous</a:t>
                      </a:r>
                      <a:endParaRPr lang="en-GB" sz="2000" dirty="0"/>
                    </a:p>
                  </a:txBody>
                  <a:tcPr marL="112381" marR="112381" marT="56191" marB="56191"/>
                </a:tc>
                <a:tc>
                  <a:txBody>
                    <a:bodyPr/>
                    <a:lstStyle/>
                    <a:p>
                      <a:pPr algn="ctr"/>
                      <a:r>
                        <a:rPr lang="en-GB" sz="2000" i="1" dirty="0"/>
                        <a:t>any</a:t>
                      </a:r>
                      <a:r>
                        <a:rPr lang="en-GB" sz="2000" i="1" baseline="0" dirty="0"/>
                        <a:t> other key</a:t>
                      </a:r>
                      <a:r>
                        <a:rPr lang="en-GB" sz="2000" i="0" baseline="0" dirty="0"/>
                        <a:t>: Next</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pic>
        <p:nvPicPr>
          <p:cNvPr id="6" name="Picture 5"/>
          <p:cNvPicPr>
            <a:picLocks noChangeAspect="1"/>
          </p:cNvPicPr>
          <p:nvPr/>
        </p:nvPicPr>
        <p:blipFill>
          <a:blip r:embed="rId2"/>
          <a:stretch>
            <a:fillRect/>
          </a:stretch>
        </p:blipFill>
        <p:spPr>
          <a:xfrm>
            <a:off x="1386733" y="1891570"/>
            <a:ext cx="6825784" cy="1358132"/>
          </a:xfrm>
          <a:prstGeom prst="rect">
            <a:avLst/>
          </a:prstGeom>
        </p:spPr>
      </p:pic>
    </p:spTree>
    <p:extLst>
      <p:ext uri="{BB962C8B-B14F-4D97-AF65-F5344CB8AC3E}">
        <p14:creationId xmlns:p14="http://schemas.microsoft.com/office/powerpoint/2010/main" val="1097378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3600451"/>
            <a:ext cx="9599249" cy="300403"/>
          </a:xfrm>
          <a:prstGeom prst="rect">
            <a:avLst/>
          </a:prstGeom>
        </p:spPr>
        <p:txBody>
          <a:bodyPr wrap="square">
            <a:spAutoFit/>
          </a:bodyPr>
          <a:lstStyle/>
          <a:p>
            <a:pPr algn="ctr"/>
            <a:r>
              <a:rPr lang="en-GB" sz="1352" dirty="0">
                <a:solidFill>
                  <a:schemeClr val="bg1">
                    <a:lumMod val="95000"/>
                    <a:lumOff val="5000"/>
                  </a:schemeClr>
                </a:solidFill>
                <a:latin typeface="Arial" panose="020B0604020202020204" pitchFamily="34" charset="0"/>
                <a:cs typeface="Arial" panose="020B0604020202020204" pitchFamily="34" charset="0"/>
              </a:rPr>
              <a:t>Placing the marker here indicates you are </a:t>
            </a:r>
            <a:r>
              <a:rPr lang="en-GB" sz="1352" b="1" dirty="0">
                <a:solidFill>
                  <a:schemeClr val="bg1">
                    <a:lumMod val="95000"/>
                    <a:lumOff val="5000"/>
                  </a:schemeClr>
                </a:solidFill>
                <a:latin typeface="Arial" panose="020B0604020202020204" pitchFamily="34" charset="0"/>
                <a:cs typeface="Arial" panose="020B0604020202020204" pitchFamily="34" charset="0"/>
              </a:rPr>
              <a:t>100% sure </a:t>
            </a:r>
            <a:r>
              <a:rPr lang="en-GB" sz="1352" dirty="0">
                <a:solidFill>
                  <a:schemeClr val="bg1">
                    <a:lumMod val="95000"/>
                    <a:lumOff val="5000"/>
                  </a:schemeClr>
                </a:solidFill>
                <a:latin typeface="Arial" panose="020B0604020202020204" pitchFamily="34" charset="0"/>
                <a:cs typeface="Arial" panose="020B0604020202020204" pitchFamily="34" charset="0"/>
              </a:rPr>
              <a:t>the </a:t>
            </a:r>
            <a:r>
              <a:rPr lang="en-GB" sz="1352" b="1" dirty="0">
                <a:solidFill>
                  <a:schemeClr val="bg1">
                    <a:lumMod val="95000"/>
                    <a:lumOff val="5000"/>
                  </a:schemeClr>
                </a:solidFill>
                <a:latin typeface="Arial" panose="020B0604020202020204" pitchFamily="34" charset="0"/>
                <a:cs typeface="Arial" panose="020B0604020202020204" pitchFamily="34" charset="0"/>
              </a:rPr>
              <a:t>right box </a:t>
            </a:r>
            <a:r>
              <a:rPr lang="en-GB" sz="1352" dirty="0">
                <a:solidFill>
                  <a:schemeClr val="bg1">
                    <a:lumMod val="95000"/>
                    <a:lumOff val="5000"/>
                  </a:schemeClr>
                </a:solidFill>
                <a:latin typeface="Arial" panose="020B0604020202020204" pitchFamily="34" charset="0"/>
                <a:cs typeface="Arial" panose="020B0604020202020204" pitchFamily="34" charset="0"/>
              </a:rPr>
              <a:t>had more dots.</a:t>
            </a:r>
          </a:p>
        </p:txBody>
      </p:sp>
      <p:sp>
        <p:nvSpPr>
          <p:cNvPr id="7"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Indicating your Confidence</a:t>
            </a:r>
          </a:p>
        </p:txBody>
      </p:sp>
      <p:graphicFrame>
        <p:nvGraphicFramePr>
          <p:cNvPr id="10" name="Table 9"/>
          <p:cNvGraphicFramePr>
            <a:graphicFrameLocks noGrp="1"/>
          </p:cNvGraphicFramePr>
          <p:nvPr>
            <p:extLst>
              <p:ext uri="{D42A27DB-BD31-4B8C-83A1-F6EECF244321}">
                <p14:modId xmlns:p14="http://schemas.microsoft.com/office/powerpoint/2010/main" val="4008418424"/>
              </p:ext>
            </p:extLst>
          </p:nvPr>
        </p:nvGraphicFramePr>
        <p:xfrm>
          <a:off x="-1" y="5378010"/>
          <a:ext cx="9601200" cy="418237"/>
        </p:xfrm>
        <a:graphic>
          <a:graphicData uri="http://schemas.openxmlformats.org/drawingml/2006/table">
            <a:tbl>
              <a:tblPr firstRow="1" bandRow="1">
                <a:tableStyleId>{2D5ABB26-0587-4C30-8999-92F81FD0307C}</a:tableStyleId>
              </a:tblPr>
              <a:tblGrid>
                <a:gridCol w="4800600">
                  <a:extLst>
                    <a:ext uri="{9D8B030D-6E8A-4147-A177-3AD203B41FA5}">
                      <a16:colId xmlns:a16="http://schemas.microsoft.com/office/drawing/2014/main" val="3649932964"/>
                    </a:ext>
                  </a:extLst>
                </a:gridCol>
                <a:gridCol w="4800600">
                  <a:extLst>
                    <a:ext uri="{9D8B030D-6E8A-4147-A177-3AD203B41FA5}">
                      <a16:colId xmlns:a16="http://schemas.microsoft.com/office/drawing/2014/main" val="1309862621"/>
                    </a:ext>
                  </a:extLst>
                </a:gridCol>
              </a:tblGrid>
              <a:tr h="418237">
                <a:tc>
                  <a:txBody>
                    <a:bodyPr/>
                    <a:lstStyle/>
                    <a:p>
                      <a:pPr algn="ctr"/>
                      <a:r>
                        <a:rPr lang="en-GB" sz="2000" dirty="0"/>
                        <a:t>Left</a:t>
                      </a:r>
                      <a:r>
                        <a:rPr lang="en-GB" sz="2000" baseline="0" dirty="0"/>
                        <a:t> Arrow: Previous</a:t>
                      </a:r>
                      <a:endParaRPr lang="en-GB" sz="2000" dirty="0"/>
                    </a:p>
                  </a:txBody>
                  <a:tcPr marL="112381" marR="112381" marT="56191" marB="56191"/>
                </a:tc>
                <a:tc>
                  <a:txBody>
                    <a:bodyPr/>
                    <a:lstStyle/>
                    <a:p>
                      <a:pPr algn="ctr"/>
                      <a:r>
                        <a:rPr lang="en-GB" sz="2000" i="1" dirty="0"/>
                        <a:t>any</a:t>
                      </a:r>
                      <a:r>
                        <a:rPr lang="en-GB" sz="2000" i="1" baseline="0" dirty="0"/>
                        <a:t> other key</a:t>
                      </a:r>
                      <a:r>
                        <a:rPr lang="en-GB" sz="2000" i="0" baseline="0" dirty="0"/>
                        <a:t>: Next</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grpSp>
        <p:nvGrpSpPr>
          <p:cNvPr id="6" name="Group 5"/>
          <p:cNvGrpSpPr/>
          <p:nvPr/>
        </p:nvGrpSpPr>
        <p:grpSpPr>
          <a:xfrm>
            <a:off x="1386732" y="1893512"/>
            <a:ext cx="6825784" cy="1708790"/>
            <a:chOff x="2256649" y="785524"/>
            <a:chExt cx="11107700" cy="2780740"/>
          </a:xfrm>
        </p:grpSpPr>
        <p:pic>
          <p:nvPicPr>
            <p:cNvPr id="4" name="Picture 3"/>
            <p:cNvPicPr>
              <a:picLocks noChangeAspect="1"/>
            </p:cNvPicPr>
            <p:nvPr/>
          </p:nvPicPr>
          <p:blipFill>
            <a:blip r:embed="rId2"/>
            <a:stretch>
              <a:fillRect/>
            </a:stretch>
          </p:blipFill>
          <p:spPr>
            <a:xfrm>
              <a:off x="2256649" y="785524"/>
              <a:ext cx="11107700" cy="2210108"/>
            </a:xfrm>
            <a:prstGeom prst="rect">
              <a:avLst/>
            </a:prstGeom>
          </p:spPr>
        </p:pic>
        <p:cxnSp>
          <p:nvCxnSpPr>
            <p:cNvPr id="8" name="Straight Arrow Connector 7"/>
            <p:cNvCxnSpPr/>
            <p:nvPr/>
          </p:nvCxnSpPr>
          <p:spPr>
            <a:xfrm flipH="1" flipV="1">
              <a:off x="13048189" y="1808698"/>
              <a:ext cx="20548" cy="1757566"/>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08930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3600451"/>
            <a:ext cx="9599249" cy="300403"/>
          </a:xfrm>
          <a:prstGeom prst="rect">
            <a:avLst/>
          </a:prstGeom>
        </p:spPr>
        <p:txBody>
          <a:bodyPr wrap="square">
            <a:spAutoFit/>
          </a:bodyPr>
          <a:lstStyle/>
          <a:p>
            <a:pPr algn="ctr"/>
            <a:r>
              <a:rPr lang="en-GB" sz="1352" dirty="0">
                <a:solidFill>
                  <a:schemeClr val="bg1">
                    <a:lumMod val="95000"/>
                    <a:lumOff val="5000"/>
                  </a:schemeClr>
                </a:solidFill>
                <a:latin typeface="Arial" panose="020B0604020202020204" pitchFamily="34" charset="0"/>
                <a:cs typeface="Arial" panose="020B0604020202020204" pitchFamily="34" charset="0"/>
              </a:rPr>
              <a:t>Placing the marker here indicates you are guessing: the two boxes are almost indistinguishable.</a:t>
            </a:r>
          </a:p>
        </p:txBody>
      </p:sp>
      <p:sp>
        <p:nvSpPr>
          <p:cNvPr id="7"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Indicating your Confidence</a:t>
            </a:r>
          </a:p>
        </p:txBody>
      </p:sp>
      <p:graphicFrame>
        <p:nvGraphicFramePr>
          <p:cNvPr id="10" name="Table 9"/>
          <p:cNvGraphicFramePr>
            <a:graphicFrameLocks noGrp="1"/>
          </p:cNvGraphicFramePr>
          <p:nvPr>
            <p:extLst>
              <p:ext uri="{D42A27DB-BD31-4B8C-83A1-F6EECF244321}">
                <p14:modId xmlns:p14="http://schemas.microsoft.com/office/powerpoint/2010/main" val="4008418424"/>
              </p:ext>
            </p:extLst>
          </p:nvPr>
        </p:nvGraphicFramePr>
        <p:xfrm>
          <a:off x="-1" y="5378010"/>
          <a:ext cx="9601200" cy="418237"/>
        </p:xfrm>
        <a:graphic>
          <a:graphicData uri="http://schemas.openxmlformats.org/drawingml/2006/table">
            <a:tbl>
              <a:tblPr firstRow="1" bandRow="1">
                <a:tableStyleId>{2D5ABB26-0587-4C30-8999-92F81FD0307C}</a:tableStyleId>
              </a:tblPr>
              <a:tblGrid>
                <a:gridCol w="4800600">
                  <a:extLst>
                    <a:ext uri="{9D8B030D-6E8A-4147-A177-3AD203B41FA5}">
                      <a16:colId xmlns:a16="http://schemas.microsoft.com/office/drawing/2014/main" val="3649932964"/>
                    </a:ext>
                  </a:extLst>
                </a:gridCol>
                <a:gridCol w="4800600">
                  <a:extLst>
                    <a:ext uri="{9D8B030D-6E8A-4147-A177-3AD203B41FA5}">
                      <a16:colId xmlns:a16="http://schemas.microsoft.com/office/drawing/2014/main" val="1309862621"/>
                    </a:ext>
                  </a:extLst>
                </a:gridCol>
              </a:tblGrid>
              <a:tr h="418237">
                <a:tc>
                  <a:txBody>
                    <a:bodyPr/>
                    <a:lstStyle/>
                    <a:p>
                      <a:pPr algn="ctr"/>
                      <a:r>
                        <a:rPr lang="en-GB" sz="2000" dirty="0"/>
                        <a:t>Left</a:t>
                      </a:r>
                      <a:r>
                        <a:rPr lang="en-GB" sz="2000" baseline="0" dirty="0"/>
                        <a:t> Arrow: Previous</a:t>
                      </a:r>
                      <a:endParaRPr lang="en-GB" sz="2000" dirty="0"/>
                    </a:p>
                  </a:txBody>
                  <a:tcPr marL="112381" marR="112381" marT="56191" marB="56191"/>
                </a:tc>
                <a:tc>
                  <a:txBody>
                    <a:bodyPr/>
                    <a:lstStyle/>
                    <a:p>
                      <a:pPr algn="ctr"/>
                      <a:r>
                        <a:rPr lang="en-GB" sz="2000" i="1" dirty="0"/>
                        <a:t>any</a:t>
                      </a:r>
                      <a:r>
                        <a:rPr lang="en-GB" sz="2000" i="1" baseline="0" dirty="0"/>
                        <a:t> other key</a:t>
                      </a:r>
                      <a:r>
                        <a:rPr lang="en-GB" sz="2000" i="0" baseline="0" dirty="0"/>
                        <a:t>: Next</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grpSp>
        <p:nvGrpSpPr>
          <p:cNvPr id="12" name="Group 11"/>
          <p:cNvGrpSpPr/>
          <p:nvPr/>
        </p:nvGrpSpPr>
        <p:grpSpPr>
          <a:xfrm>
            <a:off x="1386732" y="1893512"/>
            <a:ext cx="6825784" cy="1708790"/>
            <a:chOff x="2256649" y="785524"/>
            <a:chExt cx="11107700" cy="2780740"/>
          </a:xfrm>
        </p:grpSpPr>
        <p:pic>
          <p:nvPicPr>
            <p:cNvPr id="2" name="Picture 1"/>
            <p:cNvPicPr>
              <a:picLocks noChangeAspect="1"/>
            </p:cNvPicPr>
            <p:nvPr/>
          </p:nvPicPr>
          <p:blipFill>
            <a:blip r:embed="rId2"/>
            <a:stretch>
              <a:fillRect/>
            </a:stretch>
          </p:blipFill>
          <p:spPr>
            <a:xfrm>
              <a:off x="2256649" y="785524"/>
              <a:ext cx="11107700" cy="2210108"/>
            </a:xfrm>
            <a:prstGeom prst="rect">
              <a:avLst/>
            </a:prstGeom>
          </p:spPr>
        </p:pic>
        <p:cxnSp>
          <p:nvCxnSpPr>
            <p:cNvPr id="9" name="Straight Arrow Connector 8"/>
            <p:cNvCxnSpPr/>
            <p:nvPr/>
          </p:nvCxnSpPr>
          <p:spPr>
            <a:xfrm flipH="1" flipV="1">
              <a:off x="8393987" y="1808698"/>
              <a:ext cx="20548" cy="1757566"/>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08176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068711" y="2868021"/>
            <a:ext cx="3524118" cy="1615708"/>
          </a:xfrm>
          <a:prstGeom prst="rect">
            <a:avLst/>
          </a:prstGeom>
        </p:spPr>
      </p:pic>
      <p:sp>
        <p:nvSpPr>
          <p:cNvPr id="4" name="Rectangle 3"/>
          <p:cNvSpPr/>
          <p:nvPr/>
        </p:nvSpPr>
        <p:spPr>
          <a:xfrm>
            <a:off x="0" y="4368971"/>
            <a:ext cx="9599249" cy="716543"/>
          </a:xfrm>
          <a:prstGeom prst="rect">
            <a:avLst/>
          </a:prstGeom>
        </p:spPr>
        <p:txBody>
          <a:bodyPr wrap="square">
            <a:spAutoFit/>
          </a:bodyPr>
          <a:lstStyle/>
          <a:p>
            <a:pPr algn="ctr"/>
            <a:r>
              <a:rPr lang="en-US" sz="1352" dirty="0">
                <a:solidFill>
                  <a:schemeClr val="bg1">
                    <a:lumMod val="95000"/>
                    <a:lumOff val="5000"/>
                  </a:schemeClr>
                </a:solidFill>
                <a:latin typeface="Arial" panose="020B0604020202020204" pitchFamily="34" charset="0"/>
                <a:cs typeface="Arial" panose="020B0604020202020204" pitchFamily="34" charset="0"/>
              </a:rPr>
              <a:t>Looking at the cross will allow you to </a:t>
            </a:r>
            <a:r>
              <a:rPr lang="en-US" sz="1352" b="1" dirty="0">
                <a:solidFill>
                  <a:schemeClr val="bg1">
                    <a:lumMod val="95000"/>
                    <a:lumOff val="5000"/>
                  </a:schemeClr>
                </a:solidFill>
                <a:latin typeface="Arial" panose="020B0604020202020204" pitchFamily="34" charset="0"/>
                <a:cs typeface="Arial" panose="020B0604020202020204" pitchFamily="34" charset="0"/>
              </a:rPr>
              <a:t>see both boxes</a:t>
            </a:r>
            <a:r>
              <a:rPr lang="en-US" sz="1352" dirty="0">
                <a:solidFill>
                  <a:schemeClr val="bg1">
                    <a:lumMod val="95000"/>
                    <a:lumOff val="5000"/>
                  </a:schemeClr>
                </a:solidFill>
                <a:latin typeface="Arial" panose="020B0604020202020204" pitchFamily="34" charset="0"/>
                <a:cs typeface="Arial" panose="020B0604020202020204" pitchFamily="34" charset="0"/>
              </a:rPr>
              <a:t> at the same time.</a:t>
            </a:r>
          </a:p>
          <a:p>
            <a:pPr algn="ctr"/>
            <a:endParaRPr lang="en-US"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US" sz="1352" dirty="0">
                <a:solidFill>
                  <a:schemeClr val="bg1">
                    <a:lumMod val="95000"/>
                    <a:lumOff val="5000"/>
                  </a:schemeClr>
                </a:solidFill>
                <a:latin typeface="Arial" panose="020B0604020202020204" pitchFamily="34" charset="0"/>
                <a:cs typeface="Arial" panose="020B0604020202020204" pitchFamily="34" charset="0"/>
              </a:rPr>
              <a:t>Remember: look at the cross and try to be as </a:t>
            </a:r>
            <a:r>
              <a:rPr lang="en-US" sz="1352" b="1" dirty="0">
                <a:solidFill>
                  <a:schemeClr val="bg1">
                    <a:lumMod val="95000"/>
                    <a:lumOff val="5000"/>
                  </a:schemeClr>
                </a:solidFill>
                <a:latin typeface="Arial" panose="020B0604020202020204" pitchFamily="34" charset="0"/>
                <a:cs typeface="Arial" panose="020B0604020202020204" pitchFamily="34" charset="0"/>
              </a:rPr>
              <a:t>accurate</a:t>
            </a:r>
            <a:r>
              <a:rPr lang="en-US" sz="1352" dirty="0">
                <a:solidFill>
                  <a:schemeClr val="bg1">
                    <a:lumMod val="95000"/>
                    <a:lumOff val="5000"/>
                  </a:schemeClr>
                </a:solidFill>
                <a:latin typeface="Arial" panose="020B0604020202020204" pitchFamily="34" charset="0"/>
                <a:cs typeface="Arial" panose="020B0604020202020204" pitchFamily="34" charset="0"/>
              </a:rPr>
              <a:t> as you can!</a:t>
            </a:r>
            <a:endParaRPr lang="en-GB" sz="1352" dirty="0">
              <a:solidFill>
                <a:schemeClr val="bg1">
                  <a:lumMod val="95000"/>
                  <a:lumOff val="5000"/>
                </a:scheme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Task Difficulty</a:t>
            </a:r>
          </a:p>
        </p:txBody>
      </p:sp>
      <p:sp>
        <p:nvSpPr>
          <p:cNvPr id="8" name="Rectangle 7"/>
          <p:cNvSpPr/>
          <p:nvPr/>
        </p:nvSpPr>
        <p:spPr>
          <a:xfrm>
            <a:off x="31144" y="1818511"/>
            <a:ext cx="9599249" cy="924612"/>
          </a:xfrm>
          <a:prstGeom prst="rect">
            <a:avLst/>
          </a:prstGeom>
        </p:spPr>
        <p:txBody>
          <a:bodyPr wrap="square">
            <a:spAutoFit/>
          </a:bodyPr>
          <a:lstStyle/>
          <a:p>
            <a:pPr algn="ctr"/>
            <a:r>
              <a:rPr lang="en-US" sz="1352" dirty="0">
                <a:solidFill>
                  <a:schemeClr val="bg1">
                    <a:lumMod val="95000"/>
                    <a:lumOff val="5000"/>
                  </a:schemeClr>
                </a:solidFill>
                <a:latin typeface="Arial" panose="020B0604020202020204" pitchFamily="34" charset="0"/>
                <a:cs typeface="Arial" panose="020B0604020202020204" pitchFamily="34" charset="0"/>
              </a:rPr>
              <a:t>You will find the task difficult at first. The boxes appear </a:t>
            </a:r>
            <a:r>
              <a:rPr lang="en-US" sz="1352" b="1" dirty="0">
                <a:solidFill>
                  <a:schemeClr val="bg1">
                    <a:lumMod val="95000"/>
                    <a:lumOff val="5000"/>
                  </a:schemeClr>
                </a:solidFill>
                <a:latin typeface="Arial" panose="020B0604020202020204" pitchFamily="34" charset="0"/>
                <a:cs typeface="Arial" panose="020B0604020202020204" pitchFamily="34" charset="0"/>
              </a:rPr>
              <a:t>very briefly</a:t>
            </a:r>
            <a:r>
              <a:rPr lang="en-US" sz="1352" dirty="0">
                <a:solidFill>
                  <a:schemeClr val="bg1">
                    <a:lumMod val="95000"/>
                    <a:lumOff val="5000"/>
                  </a:schemeClr>
                </a:solidFill>
                <a:latin typeface="Arial" panose="020B0604020202020204" pitchFamily="34" charset="0"/>
                <a:cs typeface="Arial" panose="020B0604020202020204" pitchFamily="34" charset="0"/>
              </a:rPr>
              <a:t> and the </a:t>
            </a:r>
            <a:r>
              <a:rPr lang="en-US" sz="1352" b="1" dirty="0">
                <a:solidFill>
                  <a:schemeClr val="bg1">
                    <a:lumMod val="95000"/>
                    <a:lumOff val="5000"/>
                  </a:schemeClr>
                </a:solidFill>
                <a:latin typeface="Arial" panose="020B0604020202020204" pitchFamily="34" charset="0"/>
                <a:cs typeface="Arial" panose="020B0604020202020204" pitchFamily="34" charset="0"/>
              </a:rPr>
              <a:t>dots are small</a:t>
            </a:r>
            <a:r>
              <a:rPr lang="en-US" sz="1352" dirty="0">
                <a:solidFill>
                  <a:schemeClr val="bg1">
                    <a:lumMod val="95000"/>
                    <a:lumOff val="5000"/>
                  </a:schemeClr>
                </a:solidFill>
                <a:latin typeface="Arial" panose="020B0604020202020204" pitchFamily="34" charset="0"/>
                <a:cs typeface="Arial" panose="020B0604020202020204" pitchFamily="34" charset="0"/>
              </a:rPr>
              <a:t>.</a:t>
            </a:r>
          </a:p>
          <a:p>
            <a:pPr algn="ctr"/>
            <a:endParaRPr lang="en-US"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US" sz="1352" dirty="0">
                <a:solidFill>
                  <a:schemeClr val="bg1">
                    <a:lumMod val="95000"/>
                    <a:lumOff val="5000"/>
                  </a:schemeClr>
                </a:solidFill>
                <a:latin typeface="Arial" panose="020B0604020202020204" pitchFamily="34" charset="0"/>
                <a:cs typeface="Arial" panose="020B0604020202020204" pitchFamily="34" charset="0"/>
              </a:rPr>
              <a:t>In the middle of the screen there is a </a:t>
            </a:r>
            <a:r>
              <a:rPr lang="en-US" sz="1352" b="1" dirty="0">
                <a:solidFill>
                  <a:schemeClr val="bg1">
                    <a:lumMod val="95000"/>
                    <a:lumOff val="5000"/>
                  </a:schemeClr>
                </a:solidFill>
                <a:latin typeface="Arial" panose="020B0604020202020204" pitchFamily="34" charset="0"/>
                <a:cs typeface="Arial" panose="020B0604020202020204" pitchFamily="34" charset="0"/>
              </a:rPr>
              <a:t>cross</a:t>
            </a:r>
            <a:r>
              <a:rPr lang="en-US" sz="1352" dirty="0">
                <a:solidFill>
                  <a:schemeClr val="bg1">
                    <a:lumMod val="95000"/>
                    <a:lumOff val="5000"/>
                  </a:schemeClr>
                </a:solidFill>
                <a:latin typeface="Arial" panose="020B0604020202020204" pitchFamily="34" charset="0"/>
                <a:cs typeface="Arial" panose="020B0604020202020204" pitchFamily="34" charset="0"/>
              </a:rPr>
              <a:t>.</a:t>
            </a:r>
          </a:p>
          <a:p>
            <a:pPr algn="ctr"/>
            <a:r>
              <a:rPr lang="en-US" sz="1352" dirty="0">
                <a:solidFill>
                  <a:schemeClr val="bg1">
                    <a:lumMod val="95000"/>
                    <a:lumOff val="5000"/>
                  </a:schemeClr>
                </a:solidFill>
                <a:latin typeface="Arial" panose="020B0604020202020204" pitchFamily="34" charset="0"/>
                <a:cs typeface="Arial" panose="020B0604020202020204" pitchFamily="34" charset="0"/>
              </a:rPr>
              <a:t>This cross will </a:t>
            </a:r>
            <a:r>
              <a:rPr lang="en-US" sz="1352" b="1" dirty="0">
                <a:solidFill>
                  <a:schemeClr val="bg1">
                    <a:lumMod val="95000"/>
                    <a:lumOff val="5000"/>
                  </a:schemeClr>
                </a:solidFill>
                <a:latin typeface="Arial" panose="020B0604020202020204" pitchFamily="34" charset="0"/>
                <a:cs typeface="Arial" panose="020B0604020202020204" pitchFamily="34" charset="0"/>
              </a:rPr>
              <a:t>flicker</a:t>
            </a:r>
            <a:r>
              <a:rPr lang="en-US" sz="1352" dirty="0">
                <a:solidFill>
                  <a:schemeClr val="bg1">
                    <a:lumMod val="95000"/>
                    <a:lumOff val="5000"/>
                  </a:schemeClr>
                </a:solidFill>
                <a:latin typeface="Arial" panose="020B0604020202020204" pitchFamily="34" charset="0"/>
                <a:cs typeface="Arial" panose="020B0604020202020204" pitchFamily="34" charset="0"/>
              </a:rPr>
              <a:t> just before the boxes appear.</a:t>
            </a:r>
            <a:endParaRPr lang="en-GB" sz="1352" dirty="0">
              <a:solidFill>
                <a:schemeClr val="bg1">
                  <a:lumMod val="95000"/>
                  <a:lumOff val="5000"/>
                </a:schemeClr>
              </a:solidFill>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767746912"/>
              </p:ext>
            </p:extLst>
          </p:nvPr>
        </p:nvGraphicFramePr>
        <p:xfrm>
          <a:off x="-1" y="5378010"/>
          <a:ext cx="9601200" cy="418237"/>
        </p:xfrm>
        <a:graphic>
          <a:graphicData uri="http://schemas.openxmlformats.org/drawingml/2006/table">
            <a:tbl>
              <a:tblPr firstRow="1" bandRow="1">
                <a:tableStyleId>{2D5ABB26-0587-4C30-8999-92F81FD0307C}</a:tableStyleId>
              </a:tblPr>
              <a:tblGrid>
                <a:gridCol w="4800600">
                  <a:extLst>
                    <a:ext uri="{9D8B030D-6E8A-4147-A177-3AD203B41FA5}">
                      <a16:colId xmlns:a16="http://schemas.microsoft.com/office/drawing/2014/main" val="3649932964"/>
                    </a:ext>
                  </a:extLst>
                </a:gridCol>
                <a:gridCol w="4800600">
                  <a:extLst>
                    <a:ext uri="{9D8B030D-6E8A-4147-A177-3AD203B41FA5}">
                      <a16:colId xmlns:a16="http://schemas.microsoft.com/office/drawing/2014/main" val="1309862621"/>
                    </a:ext>
                  </a:extLst>
                </a:gridCol>
              </a:tblGrid>
              <a:tr h="418237">
                <a:tc>
                  <a:txBody>
                    <a:bodyPr/>
                    <a:lstStyle/>
                    <a:p>
                      <a:pPr algn="ctr"/>
                      <a:r>
                        <a:rPr lang="en-GB" sz="2000" dirty="0"/>
                        <a:t>Left</a:t>
                      </a:r>
                      <a:r>
                        <a:rPr lang="en-GB" sz="2000" baseline="0" dirty="0"/>
                        <a:t> Arrow: Previous</a:t>
                      </a:r>
                      <a:endParaRPr lang="en-GB" sz="2000" dirty="0"/>
                    </a:p>
                  </a:txBody>
                  <a:tcPr marL="112381" marR="112381" marT="56191" marB="56191"/>
                </a:tc>
                <a:tc>
                  <a:txBody>
                    <a:bodyPr/>
                    <a:lstStyle/>
                    <a:p>
                      <a:pPr algn="ctr"/>
                      <a:r>
                        <a:rPr lang="en-GB" sz="2000" i="1" dirty="0"/>
                        <a:t>any</a:t>
                      </a:r>
                      <a:r>
                        <a:rPr lang="en-GB" sz="2000" i="1" baseline="0" dirty="0"/>
                        <a:t> other key</a:t>
                      </a:r>
                      <a:r>
                        <a:rPr lang="en-GB" sz="2000" i="0" baseline="0" dirty="0"/>
                        <a:t>: Next</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4273712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2" y="2051628"/>
            <a:ext cx="9599249" cy="1548822"/>
          </a:xfrm>
          <a:prstGeom prst="rect">
            <a:avLst/>
          </a:prstGeom>
        </p:spPr>
        <p:txBody>
          <a:bodyPr wrap="square">
            <a:spAutoFit/>
          </a:bodyPr>
          <a:lstStyle/>
          <a:p>
            <a:pPr algn="ctr"/>
            <a:r>
              <a:rPr lang="en-GB" sz="1352" dirty="0">
                <a:solidFill>
                  <a:schemeClr val="bg1">
                    <a:lumMod val="95000"/>
                    <a:lumOff val="5000"/>
                  </a:schemeClr>
                </a:solidFill>
                <a:latin typeface="Arial" panose="020B0604020202020204" pitchFamily="34" charset="0"/>
                <a:cs typeface="Arial" panose="020B0604020202020204" pitchFamily="34" charset="0"/>
              </a:rPr>
              <a:t>Now you will get a chance to experience the </a:t>
            </a:r>
            <a:r>
              <a:rPr lang="en-GB" sz="1352" dirty="0" smtClean="0">
                <a:solidFill>
                  <a:schemeClr val="bg1">
                    <a:lumMod val="95000"/>
                    <a:lumOff val="5000"/>
                  </a:schemeClr>
                </a:solidFill>
                <a:latin typeface="Arial" panose="020B0604020202020204" pitchFamily="34" charset="0"/>
                <a:cs typeface="Arial" panose="020B0604020202020204" pitchFamily="34" charset="0"/>
              </a:rPr>
              <a:t>task.</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smtClean="0">
                <a:solidFill>
                  <a:schemeClr val="bg1">
                    <a:lumMod val="95000"/>
                    <a:lumOff val="5000"/>
                  </a:schemeClr>
                </a:solidFill>
                <a:latin typeface="Arial" panose="020B0604020202020204" pitchFamily="34" charset="0"/>
                <a:cs typeface="Arial" panose="020B0604020202020204" pitchFamily="34" charset="0"/>
              </a:rPr>
              <a:t>You will perform the task twice. </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smtClean="0">
                <a:solidFill>
                  <a:schemeClr val="bg1">
                    <a:lumMod val="95000"/>
                    <a:lumOff val="5000"/>
                  </a:schemeClr>
                </a:solidFill>
                <a:latin typeface="Arial" panose="020B0604020202020204" pitchFamily="34" charset="0"/>
                <a:cs typeface="Arial" panose="020B0604020202020204" pitchFamily="34" charset="0"/>
              </a:rPr>
              <a:t>If you get the task wrong you will hear a noise. </a:t>
            </a: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Press a key when you are ready, and pay attention – the dots only appear very briefly!</a:t>
            </a:r>
          </a:p>
        </p:txBody>
      </p:sp>
      <p:sp>
        <p:nvSpPr>
          <p:cNvPr id="7"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Practice</a:t>
            </a:r>
          </a:p>
        </p:txBody>
      </p:sp>
      <p:graphicFrame>
        <p:nvGraphicFramePr>
          <p:cNvPr id="10" name="Table 9"/>
          <p:cNvGraphicFramePr>
            <a:graphicFrameLocks noGrp="1"/>
          </p:cNvGraphicFramePr>
          <p:nvPr>
            <p:extLst>
              <p:ext uri="{D42A27DB-BD31-4B8C-83A1-F6EECF244321}">
                <p14:modId xmlns:p14="http://schemas.microsoft.com/office/powerpoint/2010/main" val="3715237643"/>
              </p:ext>
            </p:extLst>
          </p:nvPr>
        </p:nvGraphicFramePr>
        <p:xfrm>
          <a:off x="-1" y="5378010"/>
          <a:ext cx="9601200" cy="418237"/>
        </p:xfrm>
        <a:graphic>
          <a:graphicData uri="http://schemas.openxmlformats.org/drawingml/2006/table">
            <a:tbl>
              <a:tblPr firstRow="1" bandRow="1">
                <a:tableStyleId>{2D5ABB26-0587-4C30-8999-92F81FD0307C}</a:tableStyleId>
              </a:tblPr>
              <a:tblGrid>
                <a:gridCol w="4800600">
                  <a:extLst>
                    <a:ext uri="{9D8B030D-6E8A-4147-A177-3AD203B41FA5}">
                      <a16:colId xmlns:a16="http://schemas.microsoft.com/office/drawing/2014/main" val="3649932964"/>
                    </a:ext>
                  </a:extLst>
                </a:gridCol>
                <a:gridCol w="4800600">
                  <a:extLst>
                    <a:ext uri="{9D8B030D-6E8A-4147-A177-3AD203B41FA5}">
                      <a16:colId xmlns:a16="http://schemas.microsoft.com/office/drawing/2014/main" val="1309862621"/>
                    </a:ext>
                  </a:extLst>
                </a:gridCol>
              </a:tblGrid>
              <a:tr h="418237">
                <a:tc>
                  <a:txBody>
                    <a:bodyPr/>
                    <a:lstStyle/>
                    <a:p>
                      <a:pPr algn="ctr"/>
                      <a:r>
                        <a:rPr lang="en-GB" sz="2000" dirty="0"/>
                        <a:t>Left</a:t>
                      </a:r>
                      <a:r>
                        <a:rPr lang="en-GB" sz="2000" baseline="0" dirty="0"/>
                        <a:t> Arrow: Previous</a:t>
                      </a:r>
                      <a:endParaRPr lang="en-GB" sz="2000" dirty="0"/>
                    </a:p>
                  </a:txBody>
                  <a:tcPr marL="112381" marR="112381" marT="56191" marB="56191"/>
                </a:tc>
                <a:tc>
                  <a:txBody>
                    <a:bodyPr/>
                    <a:lstStyle/>
                    <a:p>
                      <a:pPr algn="ctr"/>
                      <a:r>
                        <a:rPr lang="en-GB" sz="2000" i="1" dirty="0"/>
                        <a:t>any</a:t>
                      </a:r>
                      <a:r>
                        <a:rPr lang="en-GB" sz="2000" i="1" baseline="0" dirty="0"/>
                        <a:t> other key</a:t>
                      </a:r>
                      <a:r>
                        <a:rPr lang="en-GB" sz="2000" i="0" baseline="0" dirty="0"/>
                        <a:t>: Practice</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318559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2" y="1961863"/>
            <a:ext cx="9599249" cy="2041264"/>
          </a:xfrm>
          <a:prstGeom prst="rect">
            <a:avLst/>
          </a:prstGeom>
        </p:spPr>
        <p:txBody>
          <a:bodyPr wrap="square">
            <a:spAutoFit/>
          </a:bodyPr>
          <a:lstStyle/>
          <a:p>
            <a:pPr algn="ctr"/>
            <a:r>
              <a:rPr lang="en-GB" sz="1352" dirty="0">
                <a:solidFill>
                  <a:schemeClr val="bg1">
                    <a:lumMod val="95000"/>
                    <a:lumOff val="5000"/>
                  </a:schemeClr>
                </a:solidFill>
                <a:latin typeface="Arial" panose="020B0604020202020204" pitchFamily="34" charset="0"/>
                <a:cs typeface="Arial" panose="020B0604020202020204" pitchFamily="34" charset="0"/>
              </a:rPr>
              <a:t>Good.</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Sometimes you will get advisors who give you advice on your decisions. </a:t>
            </a: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They’re not always right, but they can be helpful. </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600" dirty="0">
                <a:solidFill>
                  <a:schemeClr val="bg1">
                    <a:lumMod val="95000"/>
                    <a:lumOff val="5000"/>
                  </a:schemeClr>
                </a:solidFill>
                <a:latin typeface="Arial" panose="020B0604020202020204" pitchFamily="34" charset="0"/>
                <a:cs typeface="Arial" panose="020B0604020202020204" pitchFamily="34" charset="0"/>
              </a:rPr>
              <a:t>After you receive advice, you must provide a </a:t>
            </a:r>
            <a:r>
              <a:rPr lang="en-GB" sz="1600" b="1" dirty="0">
                <a:solidFill>
                  <a:schemeClr val="bg1">
                    <a:lumMod val="95000"/>
                    <a:lumOff val="5000"/>
                  </a:schemeClr>
                </a:solidFill>
                <a:latin typeface="Arial" panose="020B0604020202020204" pitchFamily="34" charset="0"/>
                <a:cs typeface="Arial" panose="020B0604020202020204" pitchFamily="34" charset="0"/>
              </a:rPr>
              <a:t>second answer</a:t>
            </a:r>
            <a:r>
              <a:rPr lang="en-GB" sz="1600" dirty="0">
                <a:solidFill>
                  <a:schemeClr val="bg1">
                    <a:lumMod val="95000"/>
                    <a:lumOff val="5000"/>
                  </a:schemeClr>
                </a:solidFill>
                <a:latin typeface="Arial" panose="020B0604020202020204" pitchFamily="34" charset="0"/>
                <a:cs typeface="Arial" panose="020B0604020202020204" pitchFamily="34" charset="0"/>
              </a:rPr>
              <a:t> </a:t>
            </a:r>
          </a:p>
          <a:p>
            <a:pPr algn="ctr"/>
            <a:r>
              <a:rPr lang="en-GB" sz="1600" dirty="0">
                <a:solidFill>
                  <a:schemeClr val="bg1">
                    <a:lumMod val="95000"/>
                    <a:lumOff val="5000"/>
                  </a:schemeClr>
                </a:solidFill>
                <a:latin typeface="Arial" panose="020B0604020202020204" pitchFamily="34" charset="0"/>
                <a:cs typeface="Arial" panose="020B0604020202020204" pitchFamily="34" charset="0"/>
              </a:rPr>
              <a:t>(your first answer is displayed in yellow)</a:t>
            </a:r>
          </a:p>
          <a:p>
            <a:pPr algn="ctr"/>
            <a:endParaRPr lang="en-GB" sz="1352"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1352" dirty="0">
                <a:solidFill>
                  <a:schemeClr val="bg1">
                    <a:lumMod val="95000"/>
                    <a:lumOff val="5000"/>
                  </a:schemeClr>
                </a:solidFill>
                <a:latin typeface="Arial" panose="020B0604020202020204" pitchFamily="34" charset="0"/>
                <a:cs typeface="Arial" panose="020B0604020202020204" pitchFamily="34" charset="0"/>
              </a:rPr>
              <a:t>Press any key to see how the advice works.</a:t>
            </a:r>
          </a:p>
        </p:txBody>
      </p:sp>
      <p:sp>
        <p:nvSpPr>
          <p:cNvPr id="7" name="Title 1"/>
          <p:cNvSpPr txBox="1">
            <a:spLocks/>
          </p:cNvSpPr>
          <p:nvPr/>
        </p:nvSpPr>
        <p:spPr>
          <a:xfrm>
            <a:off x="-1" y="1395890"/>
            <a:ext cx="9601201" cy="474762"/>
          </a:xfrm>
          <a:prstGeom prst="rect">
            <a:avLst/>
          </a:prstGeom>
        </p:spPr>
        <p:txBody>
          <a:bodyPr>
            <a:normAutofit/>
          </a:bodyPr>
          <a:lstStyle>
            <a:lvl1pPr algn="l" defTabSz="480060" rtl="0" eaLnBrk="1" latinLnBrk="0" hangingPunct="1">
              <a:lnSpc>
                <a:spcPct val="90000"/>
              </a:lnSpc>
              <a:spcBef>
                <a:spcPct val="0"/>
              </a:spcBef>
              <a:buNone/>
              <a:defRPr sz="2310" kern="1200">
                <a:solidFill>
                  <a:schemeClr val="tx1"/>
                </a:solidFill>
                <a:latin typeface="+mj-lt"/>
                <a:ea typeface="+mj-ea"/>
                <a:cs typeface="+mj-cs"/>
              </a:defRPr>
            </a:lvl1pPr>
          </a:lstStyle>
          <a:p>
            <a:pPr algn="ctr"/>
            <a:r>
              <a:rPr lang="en-GB" sz="2212" dirty="0">
                <a:solidFill>
                  <a:schemeClr val="accent1">
                    <a:lumMod val="50000"/>
                  </a:schemeClr>
                </a:solidFill>
                <a:latin typeface="Arial" panose="020B0604020202020204" pitchFamily="34" charset="0"/>
                <a:cs typeface="Arial" panose="020B0604020202020204" pitchFamily="34" charset="0"/>
              </a:rPr>
              <a:t>Advice</a:t>
            </a:r>
          </a:p>
        </p:txBody>
      </p:sp>
      <p:graphicFrame>
        <p:nvGraphicFramePr>
          <p:cNvPr id="6" name="Table 5">
            <a:extLst>
              <a:ext uri="{FF2B5EF4-FFF2-40B4-BE49-F238E27FC236}">
                <a16:creationId xmlns:a16="http://schemas.microsoft.com/office/drawing/2014/main" id="{8DFA573D-7EF9-4C01-8E93-1E737C4644AA}"/>
              </a:ext>
            </a:extLst>
          </p:cNvPr>
          <p:cNvGraphicFramePr>
            <a:graphicFrameLocks noGrp="1"/>
          </p:cNvGraphicFramePr>
          <p:nvPr>
            <p:extLst>
              <p:ext uri="{D42A27DB-BD31-4B8C-83A1-F6EECF244321}">
                <p14:modId xmlns:p14="http://schemas.microsoft.com/office/powerpoint/2010/main" val="3585264537"/>
              </p:ext>
            </p:extLst>
          </p:nvPr>
        </p:nvGraphicFramePr>
        <p:xfrm>
          <a:off x="0" y="5378010"/>
          <a:ext cx="9599249" cy="418237"/>
        </p:xfrm>
        <a:graphic>
          <a:graphicData uri="http://schemas.openxmlformats.org/drawingml/2006/table">
            <a:tbl>
              <a:tblPr firstRow="1" bandRow="1">
                <a:tableStyleId>{2D5ABB26-0587-4C30-8999-92F81FD0307C}</a:tableStyleId>
              </a:tblPr>
              <a:tblGrid>
                <a:gridCol w="9599249">
                  <a:extLst>
                    <a:ext uri="{9D8B030D-6E8A-4147-A177-3AD203B41FA5}">
                      <a16:colId xmlns:a16="http://schemas.microsoft.com/office/drawing/2014/main" val="1309862621"/>
                    </a:ext>
                  </a:extLst>
                </a:gridCol>
              </a:tblGrid>
              <a:tr h="418237">
                <a:tc>
                  <a:txBody>
                    <a:bodyPr/>
                    <a:lstStyle/>
                    <a:p>
                      <a:pPr algn="ctr"/>
                      <a:r>
                        <a:rPr lang="en-GB" sz="2000" i="1" dirty="0"/>
                        <a:t>any</a:t>
                      </a:r>
                      <a:r>
                        <a:rPr lang="en-GB" sz="2000" i="1" baseline="0" dirty="0"/>
                        <a:t> key</a:t>
                      </a:r>
                      <a:r>
                        <a:rPr lang="en-GB" sz="2000" i="0" baseline="0" dirty="0"/>
                        <a:t>: Practice</a:t>
                      </a:r>
                      <a:endParaRPr lang="en-GB" sz="2000" i="1" dirty="0"/>
                    </a:p>
                  </a:txBody>
                  <a:tcPr marL="112381" marR="112381" marT="56191" marB="56191"/>
                </a:tc>
                <a:extLst>
                  <a:ext uri="{0D108BD9-81ED-4DB2-BD59-A6C34878D82A}">
                    <a16:rowId xmlns:a16="http://schemas.microsoft.com/office/drawing/2014/main" val="610358735"/>
                  </a:ext>
                </a:extLst>
              </a:tr>
            </a:tbl>
          </a:graphicData>
        </a:graphic>
      </p:graphicFrame>
    </p:spTree>
    <p:extLst>
      <p:ext uri="{BB962C8B-B14F-4D97-AF65-F5344CB8AC3E}">
        <p14:creationId xmlns:p14="http://schemas.microsoft.com/office/powerpoint/2010/main" val="14705821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490</TotalTime>
  <Words>1298</Words>
  <Application>Microsoft Office PowerPoint</Application>
  <PresentationFormat>Custom</PresentationFormat>
  <Paragraphs>169</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Oxford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Jaquiery</dc:creator>
  <cp:lastModifiedBy>Matthew Jaquiery</cp:lastModifiedBy>
  <cp:revision>46</cp:revision>
  <dcterms:created xsi:type="dcterms:W3CDTF">2017-11-20T10:16:56Z</dcterms:created>
  <dcterms:modified xsi:type="dcterms:W3CDTF">2018-02-16T13:50:53Z</dcterms:modified>
</cp:coreProperties>
</file>