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2" r:id="rId3"/>
    <p:sldId id="258" r:id="rId4"/>
    <p:sldId id="259" r:id="rId5"/>
    <p:sldId id="270" r:id="rId6"/>
    <p:sldId id="271" r:id="rId7"/>
    <p:sldId id="261" r:id="rId8"/>
    <p:sldId id="260" r:id="rId9"/>
    <p:sldId id="262" r:id="rId10"/>
    <p:sldId id="267" r:id="rId11"/>
    <p:sldId id="268" r:id="rId12"/>
    <p:sldId id="269" r:id="rId13"/>
    <p:sldId id="263" r:id="rId14"/>
    <p:sldId id="264" r:id="rId15"/>
    <p:sldId id="266" r:id="rId16"/>
    <p:sldId id="265" r:id="rId17"/>
  </p:sldIdLst>
  <p:sldSz cx="15624175" cy="7200900"/>
  <p:notesSz cx="6858000" cy="9144000"/>
  <p:defaultTextStyle>
    <a:defPPr>
      <a:defRPr lang="en-US"/>
    </a:defPPr>
    <a:lvl1pPr marL="0" algn="l" defTabSz="1095452" rtl="0" eaLnBrk="1" latinLnBrk="0" hangingPunct="1">
      <a:defRPr sz="2156" kern="1200">
        <a:solidFill>
          <a:schemeClr val="tx1"/>
        </a:solidFill>
        <a:latin typeface="+mn-lt"/>
        <a:ea typeface="+mn-ea"/>
        <a:cs typeface="+mn-cs"/>
      </a:defRPr>
    </a:lvl1pPr>
    <a:lvl2pPr marL="547726" algn="l" defTabSz="1095452" rtl="0" eaLnBrk="1" latinLnBrk="0" hangingPunct="1">
      <a:defRPr sz="2156" kern="1200">
        <a:solidFill>
          <a:schemeClr val="tx1"/>
        </a:solidFill>
        <a:latin typeface="+mn-lt"/>
        <a:ea typeface="+mn-ea"/>
        <a:cs typeface="+mn-cs"/>
      </a:defRPr>
    </a:lvl2pPr>
    <a:lvl3pPr marL="1095452" algn="l" defTabSz="1095452" rtl="0" eaLnBrk="1" latinLnBrk="0" hangingPunct="1">
      <a:defRPr sz="2156" kern="1200">
        <a:solidFill>
          <a:schemeClr val="tx1"/>
        </a:solidFill>
        <a:latin typeface="+mn-lt"/>
        <a:ea typeface="+mn-ea"/>
        <a:cs typeface="+mn-cs"/>
      </a:defRPr>
    </a:lvl3pPr>
    <a:lvl4pPr marL="1643176" algn="l" defTabSz="1095452" rtl="0" eaLnBrk="1" latinLnBrk="0" hangingPunct="1">
      <a:defRPr sz="2156" kern="1200">
        <a:solidFill>
          <a:schemeClr val="tx1"/>
        </a:solidFill>
        <a:latin typeface="+mn-lt"/>
        <a:ea typeface="+mn-ea"/>
        <a:cs typeface="+mn-cs"/>
      </a:defRPr>
    </a:lvl4pPr>
    <a:lvl5pPr marL="2190902" algn="l" defTabSz="1095452" rtl="0" eaLnBrk="1" latinLnBrk="0" hangingPunct="1">
      <a:defRPr sz="2156" kern="1200">
        <a:solidFill>
          <a:schemeClr val="tx1"/>
        </a:solidFill>
        <a:latin typeface="+mn-lt"/>
        <a:ea typeface="+mn-ea"/>
        <a:cs typeface="+mn-cs"/>
      </a:defRPr>
    </a:lvl5pPr>
    <a:lvl6pPr marL="2738628" algn="l" defTabSz="1095452" rtl="0" eaLnBrk="1" latinLnBrk="0" hangingPunct="1">
      <a:defRPr sz="2156" kern="1200">
        <a:solidFill>
          <a:schemeClr val="tx1"/>
        </a:solidFill>
        <a:latin typeface="+mn-lt"/>
        <a:ea typeface="+mn-ea"/>
        <a:cs typeface="+mn-cs"/>
      </a:defRPr>
    </a:lvl6pPr>
    <a:lvl7pPr marL="3286354" algn="l" defTabSz="1095452" rtl="0" eaLnBrk="1" latinLnBrk="0" hangingPunct="1">
      <a:defRPr sz="2156" kern="1200">
        <a:solidFill>
          <a:schemeClr val="tx1"/>
        </a:solidFill>
        <a:latin typeface="+mn-lt"/>
        <a:ea typeface="+mn-ea"/>
        <a:cs typeface="+mn-cs"/>
      </a:defRPr>
    </a:lvl7pPr>
    <a:lvl8pPr marL="3834080" algn="l" defTabSz="1095452" rtl="0" eaLnBrk="1" latinLnBrk="0" hangingPunct="1">
      <a:defRPr sz="2156" kern="1200">
        <a:solidFill>
          <a:schemeClr val="tx1"/>
        </a:solidFill>
        <a:latin typeface="+mn-lt"/>
        <a:ea typeface="+mn-ea"/>
        <a:cs typeface="+mn-cs"/>
      </a:defRPr>
    </a:lvl8pPr>
    <a:lvl9pPr marL="4381804" algn="l" defTabSz="1095452" rtl="0" eaLnBrk="1" latinLnBrk="0" hangingPunct="1">
      <a:defRPr sz="21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4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1" d="100"/>
          <a:sy n="91" d="100"/>
        </p:scale>
        <p:origin x="114" y="546"/>
      </p:cViewPr>
      <p:guideLst>
        <p:guide orient="horz" pos="2268"/>
        <p:guide pos="49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53022" y="1178481"/>
            <a:ext cx="11718131" cy="2506980"/>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953022" y="3782140"/>
            <a:ext cx="11718131" cy="173855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86330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586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81050" y="383381"/>
            <a:ext cx="3368963" cy="61024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74162" y="383381"/>
            <a:ext cx="9911586" cy="61024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18784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59072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7F7F7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024" y="1795225"/>
            <a:ext cx="13475851" cy="2995374"/>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1066024" y="4818937"/>
            <a:ext cx="13475851" cy="1575196"/>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4DD76-DAF4-41C3-81F8-403CC17608AA}" type="datetimeFigureOut">
              <a:rPr lang="en-GB" smtClean="0"/>
              <a:t>30/01/2018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17842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74162" y="1916906"/>
            <a:ext cx="6640274"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09739" y="1916906"/>
            <a:ext cx="6640274"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4DD76-DAF4-41C3-81F8-403CC17608AA}" type="datetimeFigureOut">
              <a:rPr lang="en-GB" smtClean="0"/>
              <a:t>30/01/2018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84619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6197" y="383382"/>
            <a:ext cx="13475851" cy="1391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6198" y="1765221"/>
            <a:ext cx="6609758"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1076198" y="2630329"/>
            <a:ext cx="6609758"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909739" y="1765221"/>
            <a:ext cx="6642309"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7909739" y="2630329"/>
            <a:ext cx="6642309"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4DD76-DAF4-41C3-81F8-403CC17608AA}" type="datetimeFigureOut">
              <a:rPr lang="en-GB" smtClean="0"/>
              <a:t>30/01/2018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31666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4DD76-DAF4-41C3-81F8-403CC17608AA}" type="datetimeFigureOut">
              <a:rPr lang="en-GB" smtClean="0"/>
              <a:t>30/01/2018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8119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4DD76-DAF4-41C3-81F8-403CC17608AA}" type="datetimeFigureOut">
              <a:rPr lang="en-GB" smtClean="0"/>
              <a:t>30/01/2018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24956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198" y="480060"/>
            <a:ext cx="5039203" cy="168021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6642309" y="1036797"/>
            <a:ext cx="7909739" cy="511730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6198" y="2160270"/>
            <a:ext cx="503920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30/01/2018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414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198" y="480060"/>
            <a:ext cx="5039203" cy="168021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42309" y="1036797"/>
            <a:ext cx="7909739" cy="5117306"/>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1076198" y="2160270"/>
            <a:ext cx="503920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30/01/2018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1571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4162" y="383382"/>
            <a:ext cx="13475851" cy="1391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74162" y="1916906"/>
            <a:ext cx="13475851" cy="45689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4162" y="6674168"/>
            <a:ext cx="3515439" cy="383381"/>
          </a:xfrm>
          <a:prstGeom prst="rect">
            <a:avLst/>
          </a:prstGeom>
        </p:spPr>
        <p:txBody>
          <a:bodyPr vert="horz" lIns="91440" tIns="45720" rIns="91440" bIns="45720" rtlCol="0" anchor="ctr"/>
          <a:lstStyle>
            <a:lvl1pPr algn="l">
              <a:defRPr sz="1260">
                <a:solidFill>
                  <a:schemeClr val="tx1">
                    <a:tint val="75000"/>
                  </a:schemeClr>
                </a:solidFill>
              </a:defRPr>
            </a:lvl1pPr>
          </a:lstStyle>
          <a:p>
            <a:fld id="{D1C4DD76-DAF4-41C3-81F8-403CC17608AA}" type="datetimeFigureOut">
              <a:rPr lang="en-GB" smtClean="0"/>
              <a:t>30/01/2018</a:t>
            </a:fld>
            <a:endParaRPr lang="en-GB"/>
          </a:p>
        </p:txBody>
      </p:sp>
      <p:sp>
        <p:nvSpPr>
          <p:cNvPr id="5" name="Footer Placeholder 4"/>
          <p:cNvSpPr>
            <a:spLocks noGrp="1"/>
          </p:cNvSpPr>
          <p:nvPr>
            <p:ph type="ftr" sz="quarter" idx="3"/>
          </p:nvPr>
        </p:nvSpPr>
        <p:spPr>
          <a:xfrm>
            <a:off x="5175508" y="6674168"/>
            <a:ext cx="5273159" cy="383381"/>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1034574" y="6674168"/>
            <a:ext cx="3515439" cy="383381"/>
          </a:xfrm>
          <a:prstGeom prst="rect">
            <a:avLst/>
          </a:prstGeom>
        </p:spPr>
        <p:txBody>
          <a:bodyPr vert="horz" lIns="91440" tIns="45720" rIns="91440" bIns="45720" rtlCol="0" anchor="ctr"/>
          <a:lstStyle>
            <a:lvl1pPr algn="r">
              <a:defRPr sz="1260">
                <a:solidFill>
                  <a:schemeClr val="tx1">
                    <a:tint val="75000"/>
                  </a:schemeClr>
                </a:solidFill>
              </a:defRPr>
            </a:lvl1pPr>
          </a:lstStyle>
          <a:p>
            <a:fld id="{6BA51620-C946-4093-B914-52334BC81CDC}" type="slidenum">
              <a:rPr lang="en-GB" smtClean="0"/>
              <a:t>‹#›</a:t>
            </a:fld>
            <a:endParaRPr lang="en-GB"/>
          </a:p>
        </p:txBody>
      </p:sp>
    </p:spTree>
    <p:extLst>
      <p:ext uri="{BB962C8B-B14F-4D97-AF65-F5344CB8AC3E}">
        <p14:creationId xmlns:p14="http://schemas.microsoft.com/office/powerpoint/2010/main" val="408139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5202" y="1460588"/>
            <a:ext cx="15639378"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p:txBody>
      </p:sp>
      <p:sp>
        <p:nvSpPr>
          <p:cNvPr id="4" name="Rectangle 3"/>
          <p:cNvSpPr/>
          <p:nvPr/>
        </p:nvSpPr>
        <p:spPr>
          <a:xfrm>
            <a:off x="-1" y="5256119"/>
            <a:ext cx="15621000" cy="430887"/>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993758" y="2408557"/>
            <a:ext cx="5734850" cy="262926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9795425"/>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28660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2462213"/>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19667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4493538"/>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then be asked to </a:t>
            </a:r>
            <a:r>
              <a:rPr lang="en-GB" sz="2200" b="1" dirty="0">
                <a:solidFill>
                  <a:schemeClr val="bg1">
                    <a:lumMod val="95000"/>
                    <a:lumOff val="5000"/>
                  </a:schemeClr>
                </a:solidFill>
                <a:latin typeface="Arial" panose="020B0604020202020204" pitchFamily="34" charset="0"/>
                <a:cs typeface="Arial" panose="020B0604020202020204" pitchFamily="34" charset="0"/>
              </a:rPr>
              <a:t>choose an advisor</a:t>
            </a:r>
            <a:r>
              <a:rPr lang="en-GB" sz="2200" dirty="0">
                <a:solidFill>
                  <a:schemeClr val="bg1">
                    <a:lumMod val="95000"/>
                    <a:lumOff val="5000"/>
                  </a:schemeClr>
                </a:solidFill>
                <a:latin typeface="Arial" panose="020B0604020202020204" pitchFamily="34" charset="0"/>
                <a:cs typeface="Arial" panose="020B0604020202020204" pitchFamily="34" charset="0"/>
              </a:rPr>
              <a:t>. You choose an advisor by clicking their portrait with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2200" b="1" dirty="0">
                <a:solidFill>
                  <a:srgbClr val="FFFF00"/>
                </a:solidFill>
                <a:latin typeface="Arial" panose="020B0604020202020204" pitchFamily="34" charset="0"/>
                <a:cs typeface="Arial" panose="020B0604020202020204" pitchFamily="34" charset="0"/>
              </a:rPr>
              <a:t>your previous marker position</a:t>
            </a:r>
            <a:r>
              <a:rPr lang="en-GB" sz="2200" dirty="0">
                <a:solidFill>
                  <a:srgbClr val="FFFF00"/>
                </a:solidFill>
                <a:latin typeface="Arial" panose="020B0604020202020204" pitchFamily="34" charset="0"/>
                <a:cs typeface="Arial" panose="020B0604020202020204" pitchFamily="34" charset="0"/>
              </a:rPr>
              <a:t> highlighted in </a:t>
            </a:r>
            <a:r>
              <a:rPr lang="en-GB" sz="2200" b="1" dirty="0">
                <a:solidFill>
                  <a:srgbClr val="FFFF00"/>
                </a:solidFill>
                <a:latin typeface="Arial" panose="020B0604020202020204" pitchFamily="34" charset="0"/>
                <a:cs typeface="Arial" panose="020B0604020202020204" pitchFamily="34" charset="0"/>
              </a:rPr>
              <a:t>yellow</a:t>
            </a:r>
            <a:r>
              <a:rPr lang="en-GB" sz="2200"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2200"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or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endParaRPr lang="en-GB" sz="2200"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63706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4"/>
            <a:ext cx="15621000" cy="550920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will then be asked to </a:t>
            </a:r>
            <a:r>
              <a:rPr lang="en-GB" sz="2200" b="1" dirty="0">
                <a:solidFill>
                  <a:schemeClr val="bg1">
                    <a:lumMod val="95000"/>
                    <a:lumOff val="5000"/>
                  </a:schemeClr>
                </a:solidFill>
                <a:latin typeface="Arial" panose="020B0604020202020204" pitchFamily="34" charset="0"/>
                <a:cs typeface="Arial" panose="020B0604020202020204" pitchFamily="34" charset="0"/>
              </a:rPr>
              <a:t>choose an advisor</a:t>
            </a:r>
            <a:r>
              <a:rPr lang="en-GB" sz="2200" dirty="0">
                <a:solidFill>
                  <a:schemeClr val="bg1">
                    <a:lumMod val="95000"/>
                    <a:lumOff val="5000"/>
                  </a:schemeClr>
                </a:solidFill>
                <a:latin typeface="Arial" panose="020B0604020202020204" pitchFamily="34" charset="0"/>
                <a:cs typeface="Arial" panose="020B0604020202020204" pitchFamily="34" charset="0"/>
              </a:rPr>
              <a:t>. You choose an advisor by clicking their portrait with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2200" b="1" dirty="0">
                <a:solidFill>
                  <a:srgbClr val="FFFF00"/>
                </a:solidFill>
                <a:latin typeface="Arial" panose="020B0604020202020204" pitchFamily="34" charset="0"/>
                <a:cs typeface="Arial" panose="020B0604020202020204" pitchFamily="34" charset="0"/>
              </a:rPr>
              <a:t>your previous marker position</a:t>
            </a:r>
            <a:r>
              <a:rPr lang="en-GB" sz="2200" dirty="0">
                <a:solidFill>
                  <a:srgbClr val="FFFF00"/>
                </a:solidFill>
                <a:latin typeface="Arial" panose="020B0604020202020204" pitchFamily="34" charset="0"/>
                <a:cs typeface="Arial" panose="020B0604020202020204" pitchFamily="34" charset="0"/>
              </a:rPr>
              <a:t> highlighted in </a:t>
            </a:r>
            <a:r>
              <a:rPr lang="en-GB" sz="2200" b="1" dirty="0">
                <a:solidFill>
                  <a:srgbClr val="FFFF00"/>
                </a:solidFill>
                <a:latin typeface="Arial" panose="020B0604020202020204" pitchFamily="34" charset="0"/>
                <a:cs typeface="Arial" panose="020B0604020202020204" pitchFamily="34" charset="0"/>
              </a:rPr>
              <a:t>yellow</a:t>
            </a:r>
            <a:r>
              <a:rPr lang="en-GB" sz="2200"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2200"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or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endParaRPr lang="en-GB" sz="2200"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b="1" dirty="0">
                <a:solidFill>
                  <a:schemeClr val="bg1">
                    <a:lumMod val="95000"/>
                    <a:lumOff val="5000"/>
                  </a:schemeClr>
                </a:solidFill>
                <a:latin typeface="Arial" panose="020B0604020202020204" pitchFamily="34" charset="0"/>
                <a:cs typeface="Arial" panose="020B0604020202020204" pitchFamily="34" charset="0"/>
              </a:rPr>
              <a:t>The advisors perform the task differently from one another</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a:t>
            </a:r>
            <a:r>
              <a:rPr lang="en-GB" sz="2200" b="1" dirty="0">
                <a:solidFill>
                  <a:schemeClr val="bg1">
                    <a:lumMod val="95000"/>
                    <a:lumOff val="5000"/>
                  </a:schemeClr>
                </a:solidFill>
                <a:latin typeface="Arial" panose="020B0604020202020204" pitchFamily="34" charset="0"/>
                <a:cs typeface="Arial" panose="020B0604020202020204" pitchFamily="34" charset="0"/>
              </a:rPr>
              <a:t>advisors can be wrong</a:t>
            </a:r>
            <a:r>
              <a:rPr lang="en-GB" sz="2200" dirty="0">
                <a:solidFill>
                  <a:schemeClr val="bg1">
                    <a:lumMod val="95000"/>
                    <a:lumOff val="5000"/>
                  </a:schemeClr>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63512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DDE97F-8326-40CD-A42C-1ABCA17015D5}"/>
              </a:ext>
            </a:extLst>
          </p:cNvPr>
          <p:cNvSpPr/>
          <p:nvPr/>
        </p:nvSpPr>
        <p:spPr>
          <a:xfrm>
            <a:off x="5142184" y="1152582"/>
            <a:ext cx="5336630" cy="42718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 y="5403404"/>
            <a:ext cx="15621000" cy="769441"/>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In this case the bottom advisor is highlighted because her portrait has the grey box around it. Clicking the mouse would select the bottom advisor. </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Advisor Choice</a:t>
            </a:r>
          </a:p>
        </p:txBody>
      </p:sp>
      <p:sp>
        <p:nvSpPr>
          <p:cNvPr id="8" name="Rectangle 7"/>
          <p:cNvSpPr/>
          <p:nvPr/>
        </p:nvSpPr>
        <p:spPr>
          <a:xfrm>
            <a:off x="50681" y="700675"/>
            <a:ext cx="15621000" cy="430887"/>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 advisor choice screen looks like this:</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38660803"/>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9" name="Picture 8"/>
          <p:cNvPicPr>
            <a:picLocks noChangeAspect="1"/>
          </p:cNvPicPr>
          <p:nvPr/>
        </p:nvPicPr>
        <p:blipFill>
          <a:blip r:embed="rId2"/>
          <a:stretch>
            <a:fillRect/>
          </a:stretch>
        </p:blipFill>
        <p:spPr>
          <a:xfrm>
            <a:off x="5720744" y="1223895"/>
            <a:ext cx="4179510" cy="4179510"/>
          </a:xfrm>
          <a:prstGeom prst="rect">
            <a:avLst/>
          </a:prstGeom>
        </p:spPr>
      </p:pic>
    </p:spTree>
    <p:extLst>
      <p:ext uri="{BB962C8B-B14F-4D97-AF65-F5344CB8AC3E}">
        <p14:creationId xmlns:p14="http://schemas.microsoft.com/office/powerpoint/2010/main" val="331662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Advisor Portraits</a:t>
            </a:r>
          </a:p>
        </p:txBody>
      </p:sp>
      <p:sp>
        <p:nvSpPr>
          <p:cNvPr id="8" name="Rectangle 7"/>
          <p:cNvSpPr/>
          <p:nvPr/>
        </p:nvSpPr>
        <p:spPr>
          <a:xfrm>
            <a:off x="50681" y="700675"/>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There are three kinds of picture you will see in either the top or bottom of the selection screen:</a:t>
            </a: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Start Practice</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2213709" y="1461183"/>
            <a:ext cx="1381780" cy="1745970"/>
          </a:xfrm>
          <a:prstGeom prst="rect">
            <a:avLst/>
          </a:prstGeom>
        </p:spPr>
      </p:pic>
      <p:pic>
        <p:nvPicPr>
          <p:cNvPr id="3" name="Picture 2"/>
          <p:cNvPicPr>
            <a:picLocks noChangeAspect="1"/>
          </p:cNvPicPr>
          <p:nvPr/>
        </p:nvPicPr>
        <p:blipFill>
          <a:blip r:embed="rId3"/>
          <a:stretch>
            <a:fillRect/>
          </a:stretch>
        </p:blipFill>
        <p:spPr>
          <a:xfrm>
            <a:off x="7119610" y="1461183"/>
            <a:ext cx="1381778" cy="1745970"/>
          </a:xfrm>
          <a:prstGeom prst="rect">
            <a:avLst/>
          </a:prstGeom>
        </p:spPr>
      </p:pic>
      <p:pic>
        <p:nvPicPr>
          <p:cNvPr id="5" name="Picture 4"/>
          <p:cNvPicPr>
            <a:picLocks noChangeAspect="1"/>
          </p:cNvPicPr>
          <p:nvPr/>
        </p:nvPicPr>
        <p:blipFill>
          <a:blip r:embed="rId4"/>
          <a:stretch>
            <a:fillRect/>
          </a:stretch>
        </p:blipFill>
        <p:spPr>
          <a:xfrm>
            <a:off x="12025507" y="1461183"/>
            <a:ext cx="1381780" cy="1745970"/>
          </a:xfrm>
          <a:prstGeom prst="rect">
            <a:avLst/>
          </a:prstGeom>
        </p:spPr>
      </p:pic>
      <p:sp>
        <p:nvSpPr>
          <p:cNvPr id="6" name="TextBox 5"/>
          <p:cNvSpPr txBox="1"/>
          <p:nvPr/>
        </p:nvSpPr>
        <p:spPr>
          <a:xfrm>
            <a:off x="785525" y="3215738"/>
            <a:ext cx="4259016" cy="2462213"/>
          </a:xfrm>
          <a:prstGeom prst="rect">
            <a:avLst/>
          </a:prstGeom>
          <a:noFill/>
        </p:spPr>
        <p:txBody>
          <a:bodyPr wrap="square" rtlCol="0">
            <a:spAutoFit/>
          </a:bodyPr>
          <a:lstStyle/>
          <a:p>
            <a:pPr algn="ctr"/>
            <a:r>
              <a:rPr lang="en-GB" sz="2200" dirty="0">
                <a:solidFill>
                  <a:schemeClr val="bg1"/>
                </a:solidFill>
              </a:rPr>
              <a:t>Advisor portrait:</a:t>
            </a:r>
          </a:p>
          <a:p>
            <a:pPr algn="ctr"/>
            <a:r>
              <a:rPr lang="en-GB" sz="2200" dirty="0">
                <a:solidFill>
                  <a:schemeClr val="bg1"/>
                </a:solidFill>
              </a:rPr>
              <a:t>Selecting an advisor’s portrait will mean </a:t>
            </a:r>
            <a:r>
              <a:rPr lang="en-GB" sz="2200" b="1" dirty="0">
                <a:solidFill>
                  <a:schemeClr val="bg1"/>
                </a:solidFill>
              </a:rPr>
              <a:t>you get to hear the advisor’s answer</a:t>
            </a:r>
            <a:r>
              <a:rPr lang="en-GB" sz="2200" dirty="0">
                <a:solidFill>
                  <a:schemeClr val="bg1"/>
                </a:solidFill>
              </a:rPr>
              <a:t>. </a:t>
            </a:r>
          </a:p>
          <a:p>
            <a:pPr algn="ctr"/>
            <a:r>
              <a:rPr lang="en-GB" sz="2200" dirty="0">
                <a:solidFill>
                  <a:schemeClr val="bg1"/>
                </a:solidFill>
              </a:rPr>
              <a:t>Once heard, you will get the opportunity to </a:t>
            </a:r>
            <a:r>
              <a:rPr lang="en-GB" sz="2200" b="1" dirty="0">
                <a:solidFill>
                  <a:schemeClr val="bg1"/>
                </a:solidFill>
              </a:rPr>
              <a:t>adjust your marker </a:t>
            </a:r>
            <a:r>
              <a:rPr lang="en-GB" sz="2200" dirty="0">
                <a:solidFill>
                  <a:schemeClr val="bg1"/>
                </a:solidFill>
              </a:rPr>
              <a:t>position.</a:t>
            </a:r>
          </a:p>
        </p:txBody>
      </p:sp>
      <p:sp>
        <p:nvSpPr>
          <p:cNvPr id="11" name="TextBox 10"/>
          <p:cNvSpPr txBox="1"/>
          <p:nvPr/>
        </p:nvSpPr>
        <p:spPr>
          <a:xfrm>
            <a:off x="5572317" y="3215739"/>
            <a:ext cx="4476364" cy="1785104"/>
          </a:xfrm>
          <a:prstGeom prst="rect">
            <a:avLst/>
          </a:prstGeom>
          <a:noFill/>
        </p:spPr>
        <p:txBody>
          <a:bodyPr wrap="square" rtlCol="0">
            <a:spAutoFit/>
          </a:bodyPr>
          <a:lstStyle/>
          <a:p>
            <a:pPr algn="ctr"/>
            <a:r>
              <a:rPr lang="en-GB" sz="2200" dirty="0">
                <a:solidFill>
                  <a:schemeClr val="bg1"/>
                </a:solidFill>
              </a:rPr>
              <a:t>Silhouette:</a:t>
            </a:r>
          </a:p>
          <a:p>
            <a:pPr algn="ctr"/>
            <a:r>
              <a:rPr lang="en-GB" sz="2200" dirty="0">
                <a:solidFill>
                  <a:schemeClr val="bg1"/>
                </a:solidFill>
              </a:rPr>
              <a:t>Selecting the silhouette will mean you </a:t>
            </a:r>
            <a:r>
              <a:rPr lang="en-GB" sz="2200" b="1" dirty="0">
                <a:solidFill>
                  <a:schemeClr val="bg1"/>
                </a:solidFill>
              </a:rPr>
              <a:t>do not get advice</a:t>
            </a:r>
            <a:r>
              <a:rPr lang="en-GB" sz="2200" dirty="0">
                <a:solidFill>
                  <a:schemeClr val="bg1"/>
                </a:solidFill>
              </a:rPr>
              <a:t>; your initial marker placement is taken as your final answer.</a:t>
            </a:r>
          </a:p>
        </p:txBody>
      </p:sp>
      <p:sp>
        <p:nvSpPr>
          <p:cNvPr id="12" name="TextBox 11"/>
          <p:cNvSpPr txBox="1"/>
          <p:nvPr/>
        </p:nvSpPr>
        <p:spPr>
          <a:xfrm>
            <a:off x="10297741" y="3215736"/>
            <a:ext cx="4837312" cy="1107996"/>
          </a:xfrm>
          <a:prstGeom prst="rect">
            <a:avLst/>
          </a:prstGeom>
          <a:noFill/>
        </p:spPr>
        <p:txBody>
          <a:bodyPr wrap="square" rtlCol="0">
            <a:spAutoFit/>
          </a:bodyPr>
          <a:lstStyle/>
          <a:p>
            <a:pPr algn="ctr"/>
            <a:r>
              <a:rPr lang="en-GB" sz="2200" i="1" dirty="0">
                <a:solidFill>
                  <a:schemeClr val="bg1"/>
                </a:solidFill>
              </a:rPr>
              <a:t>Disabled</a:t>
            </a:r>
            <a:r>
              <a:rPr lang="en-GB" sz="2200" dirty="0">
                <a:solidFill>
                  <a:schemeClr val="bg1"/>
                </a:solidFill>
              </a:rPr>
              <a:t>:</a:t>
            </a:r>
          </a:p>
          <a:p>
            <a:pPr algn="ctr"/>
            <a:r>
              <a:rPr lang="en-GB" sz="2200" dirty="0">
                <a:solidFill>
                  <a:schemeClr val="bg1"/>
                </a:solidFill>
              </a:rPr>
              <a:t>You are unable to select this response. Select the other option.</a:t>
            </a:r>
          </a:p>
        </p:txBody>
      </p:sp>
      <p:sp>
        <p:nvSpPr>
          <p:cNvPr id="13" name="Rectangle 12"/>
          <p:cNvSpPr/>
          <p:nvPr/>
        </p:nvSpPr>
        <p:spPr>
          <a:xfrm>
            <a:off x="-1" y="5685700"/>
            <a:ext cx="15621000" cy="769441"/>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Now you can practice with the ability to select advisors and hear their advice. </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Remember: the </a:t>
            </a:r>
            <a:r>
              <a:rPr lang="en-US" sz="2200" b="1" dirty="0">
                <a:solidFill>
                  <a:schemeClr val="bg1">
                    <a:lumMod val="95000"/>
                    <a:lumOff val="5000"/>
                  </a:schemeClr>
                </a:solidFill>
                <a:latin typeface="Arial" panose="020B0604020202020204" pitchFamily="34" charset="0"/>
                <a:cs typeface="Arial" panose="020B0604020202020204" pitchFamily="34" charset="0"/>
              </a:rPr>
              <a:t>advisors are different</a:t>
            </a:r>
            <a:r>
              <a:rPr 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sz="2200" b="1" dirty="0">
                <a:solidFill>
                  <a:schemeClr val="bg1">
                    <a:lumMod val="95000"/>
                    <a:lumOff val="5000"/>
                  </a:schemeClr>
                </a:solidFill>
                <a:latin typeface="Arial" panose="020B0604020202020204" pitchFamily="34" charset="0"/>
                <a:cs typeface="Arial" panose="020B0604020202020204" pitchFamily="34" charset="0"/>
              </a:rPr>
              <a:t>aren’t always correct</a:t>
            </a:r>
            <a:r>
              <a:rPr lang="en-US" sz="2200" dirty="0">
                <a:solidFill>
                  <a:schemeClr val="bg1">
                    <a:lumMod val="95000"/>
                    <a:lumOff val="5000"/>
                  </a:schemeClr>
                </a:solidFill>
                <a:latin typeface="Arial" panose="020B0604020202020204" pitchFamily="34" charset="0"/>
                <a:cs typeface="Arial" panose="020B0604020202020204" pitchFamily="34" charset="0"/>
              </a:rPr>
              <a:t>!</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64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75" y="1214408"/>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Now you will start the real experiment.</a:t>
            </a:r>
          </a:p>
        </p:txBody>
      </p:sp>
      <p:graphicFrame>
        <p:nvGraphicFramePr>
          <p:cNvPr id="4" name="Table 3"/>
          <p:cNvGraphicFramePr>
            <a:graphicFrameLocks noGrp="1"/>
          </p:cNvGraphicFramePr>
          <p:nvPr>
            <p:extLst>
              <p:ext uri="{D42A27DB-BD31-4B8C-83A1-F6EECF244321}">
                <p14:modId xmlns:p14="http://schemas.microsoft.com/office/powerpoint/2010/main" val="2187922182"/>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Start Experiment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
        <p:nvSpPr>
          <p:cNvPr id="5" name="TextBox 4"/>
          <p:cNvSpPr txBox="1"/>
          <p:nvPr/>
        </p:nvSpPr>
        <p:spPr>
          <a:xfrm>
            <a:off x="3635828" y="2160983"/>
            <a:ext cx="8349342" cy="3816429"/>
          </a:xfrm>
          <a:prstGeom prst="rect">
            <a:avLst/>
          </a:prstGeom>
          <a:noFill/>
        </p:spPr>
        <p:txBody>
          <a:bodyPr wrap="square" rtlCol="0">
            <a:spAutoFit/>
          </a:bodyPr>
          <a:lstStyle/>
          <a:p>
            <a:pPr>
              <a:lnSpc>
                <a:spcPct val="150000"/>
              </a:lnSpc>
            </a:pPr>
            <a:r>
              <a:rPr lang="en-GB" sz="2200" dirty="0">
                <a:solidFill>
                  <a:schemeClr val="bg1">
                    <a:lumMod val="95000"/>
                    <a:lumOff val="5000"/>
                  </a:schemeClr>
                </a:solidFill>
                <a:latin typeface="Arial" panose="020B0604020202020204" pitchFamily="34" charset="0"/>
                <a:cs typeface="Arial" panose="020B0604020202020204" pitchFamily="34" charset="0"/>
              </a:rPr>
              <a:t>Remember:</a:t>
            </a:r>
          </a:p>
          <a:p>
            <a:pPr marL="342900" indent="-342900">
              <a:lnSpc>
                <a:spcPct val="150000"/>
              </a:lnSpc>
              <a:buFont typeface="Arial" panose="020B0604020202020204" pitchFamily="34" charset="0"/>
              <a:buChar char="•"/>
            </a:pPr>
            <a:r>
              <a:rPr lang="en-GB" sz="2200" b="1" dirty="0">
                <a:solidFill>
                  <a:schemeClr val="bg1">
                    <a:lumMod val="95000"/>
                    <a:lumOff val="5000"/>
                  </a:schemeClr>
                </a:solidFill>
                <a:latin typeface="Arial" panose="020B0604020202020204" pitchFamily="34" charset="0"/>
                <a:cs typeface="Arial" panose="020B0604020202020204" pitchFamily="34" charset="0"/>
              </a:rPr>
              <a:t>look at the cross</a:t>
            </a:r>
            <a:r>
              <a:rPr lang="en-GB" sz="2200" dirty="0">
                <a:solidFill>
                  <a:schemeClr val="bg1">
                    <a:lumMod val="95000"/>
                    <a:lumOff val="5000"/>
                  </a:schemeClr>
                </a:solidFill>
                <a:latin typeface="Arial" panose="020B0604020202020204" pitchFamily="34" charset="0"/>
                <a:cs typeface="Arial" panose="020B0604020202020204" pitchFamily="34" charset="0"/>
              </a:rPr>
              <a:t> so you can see both boxes</a:t>
            </a:r>
            <a:endParaRPr lang="en-GB" sz="2200" dirty="0"/>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Try to be as </a:t>
            </a:r>
            <a:r>
              <a:rPr lang="en-GB" sz="2200" b="1">
                <a:solidFill>
                  <a:schemeClr val="bg1">
                    <a:lumMod val="95000"/>
                    <a:lumOff val="5000"/>
                  </a:schemeClr>
                </a:solidFill>
                <a:latin typeface="Arial" panose="020B0604020202020204" pitchFamily="34" charset="0"/>
                <a:cs typeface="Arial" panose="020B0604020202020204" pitchFamily="34" charset="0"/>
              </a:rPr>
              <a:t>accurate</a:t>
            </a:r>
            <a:r>
              <a:rPr lang="en-GB" sz="2200">
                <a:solidFill>
                  <a:schemeClr val="bg1">
                    <a:lumMod val="95000"/>
                    <a:lumOff val="5000"/>
                  </a:schemeClr>
                </a:solidFill>
                <a:latin typeface="Arial" panose="020B0604020202020204" pitchFamily="34" charset="0"/>
                <a:cs typeface="Arial" panose="020B0604020202020204" pitchFamily="34" charset="0"/>
              </a:rPr>
              <a:t> as </a:t>
            </a:r>
            <a:r>
              <a:rPr lang="en-GB" sz="2200" dirty="0">
                <a:solidFill>
                  <a:schemeClr val="bg1">
                    <a:lumMod val="95000"/>
                    <a:lumOff val="5000"/>
                  </a:schemeClr>
                </a:solidFill>
                <a:latin typeface="Arial" panose="020B0604020202020204" pitchFamily="34" charset="0"/>
                <a:cs typeface="Arial" panose="020B0604020202020204" pitchFamily="34" charset="0"/>
              </a:rPr>
              <a:t>you can</a:t>
            </a: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Try to use the whole width of the confidence bar</a:t>
            </a: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The advisors are </a:t>
            </a:r>
            <a:r>
              <a:rPr lang="en-GB" sz="2200" b="1" dirty="0">
                <a:solidFill>
                  <a:schemeClr val="bg1">
                    <a:lumMod val="95000"/>
                    <a:lumOff val="5000"/>
                  </a:schemeClr>
                </a:solidFill>
                <a:latin typeface="Arial" panose="020B0604020202020204" pitchFamily="34" charset="0"/>
                <a:cs typeface="Arial" panose="020B0604020202020204" pitchFamily="34" charset="0"/>
              </a:rPr>
              <a:t>different</a:t>
            </a: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The advisors are sometimes </a:t>
            </a:r>
            <a:r>
              <a:rPr lang="en-GB" sz="2200" b="1" dirty="0">
                <a:solidFill>
                  <a:schemeClr val="bg1">
                    <a:lumMod val="95000"/>
                    <a:lumOff val="5000"/>
                  </a:schemeClr>
                </a:solidFill>
                <a:latin typeface="Arial" panose="020B0604020202020204" pitchFamily="34" charset="0"/>
                <a:cs typeface="Arial" panose="020B0604020202020204" pitchFamily="34" charset="0"/>
              </a:rPr>
              <a:t>wrong</a:t>
            </a:r>
          </a:p>
          <a:p>
            <a:pPr marL="342900" indent="-342900">
              <a:buFont typeface="Arial" panose="020B0604020202020204" pitchFamily="34" charset="0"/>
              <a:buChar char="•"/>
            </a:pPr>
            <a:r>
              <a:rPr lang="en-GB" sz="2200" dirty="0">
                <a:solidFill>
                  <a:schemeClr val="bg1">
                    <a:lumMod val="95000"/>
                    <a:lumOff val="5000"/>
                  </a:schemeClr>
                </a:solidFill>
                <a:latin typeface="Arial" panose="020B0604020202020204" pitchFamily="34" charset="0"/>
                <a:cs typeface="Arial" panose="020B0604020202020204" pitchFamily="34" charset="0"/>
              </a:rPr>
              <a:t>Sometimes you don’t get advice, so make sure </a:t>
            </a:r>
            <a:r>
              <a:rPr lang="en-GB" sz="2200" b="1" dirty="0">
                <a:solidFill>
                  <a:schemeClr val="bg1">
                    <a:lumMod val="95000"/>
                    <a:lumOff val="5000"/>
                  </a:schemeClr>
                </a:solidFill>
                <a:latin typeface="Arial" panose="020B0604020202020204" pitchFamily="34" charset="0"/>
                <a:cs typeface="Arial" panose="020B0604020202020204" pitchFamily="34" charset="0"/>
              </a:rPr>
              <a:t>your first marker placement</a:t>
            </a:r>
            <a:r>
              <a:rPr lang="en-GB" sz="2200" dirty="0">
                <a:solidFill>
                  <a:schemeClr val="bg1">
                    <a:lumMod val="95000"/>
                    <a:lumOff val="5000"/>
                  </a:schemeClr>
                </a:solidFill>
                <a:latin typeface="Arial" panose="020B0604020202020204" pitchFamily="34" charset="0"/>
                <a:cs typeface="Arial" panose="020B0604020202020204" pitchFamily="34" charset="0"/>
              </a:rPr>
              <a:t> is as good as you can make it</a:t>
            </a:r>
          </a:p>
        </p:txBody>
      </p:sp>
    </p:spTree>
    <p:extLst>
      <p:ext uri="{BB962C8B-B14F-4D97-AF65-F5344CB8AC3E}">
        <p14:creationId xmlns:p14="http://schemas.microsoft.com/office/powerpoint/2010/main" val="593675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2409" y="2617541"/>
            <a:ext cx="8599820" cy="1384995"/>
          </a:xfrm>
          <a:prstGeom prst="rect">
            <a:avLst/>
          </a:prstGeom>
          <a:noFill/>
        </p:spPr>
        <p:txBody>
          <a:bodyPr wrap="square" rtlCol="0">
            <a:spAutoFit/>
          </a:bodyPr>
          <a:lstStyle/>
          <a:p>
            <a:pPr algn="ctr"/>
            <a:r>
              <a:rPr lang="en-US" sz="42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6501915" y="520953"/>
            <a:ext cx="2593980" cy="803297"/>
          </a:xfrm>
          <a:prstGeom prst="rect">
            <a:avLst/>
          </a:prstGeom>
          <a:noFill/>
        </p:spPr>
        <p:txBody>
          <a:bodyPr wrap="none" rtlCol="0">
            <a:spAutoFit/>
          </a:bodyPr>
          <a:lstStyle/>
          <a:p>
            <a:r>
              <a:rPr lang="en-US" sz="4620" dirty="0">
                <a:solidFill>
                  <a:schemeClr val="accent1">
                    <a:lumMod val="50000"/>
                  </a:schemeClr>
                </a:solidFill>
                <a:latin typeface="Arial" panose="020B0604020202020204" pitchFamily="34" charset="0"/>
                <a:cs typeface="Arial" panose="020B0604020202020204" pitchFamily="34" charset="0"/>
              </a:rPr>
              <a:t>The End!</a:t>
            </a:r>
            <a:endParaRPr lang="en-GB" sz="462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62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56650" y="2071979"/>
            <a:ext cx="11107700" cy="2210108"/>
          </a:xfrm>
          <a:prstGeom prst="rect">
            <a:avLst/>
          </a:prstGeom>
        </p:spPr>
      </p:pic>
      <p:sp>
        <p:nvSpPr>
          <p:cNvPr id="5" name="Rectangle 4"/>
          <p:cNvSpPr/>
          <p:nvPr/>
        </p:nvSpPr>
        <p:spPr>
          <a:xfrm>
            <a:off x="3175" y="4536908"/>
            <a:ext cx="15621000" cy="1446550"/>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The scale allows you to indicate two things: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and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2200" b="1" dirty="0">
                <a:solidFill>
                  <a:schemeClr val="bg1">
                    <a:lumMod val="95000"/>
                    <a:lumOff val="5000"/>
                  </a:schemeClr>
                </a:solidFill>
                <a:latin typeface="Arial" panose="020B0604020202020204" pitchFamily="34" charset="0"/>
                <a:cs typeface="Arial" panose="020B0604020202020204" pitchFamily="34" charset="0"/>
              </a:rPr>
              <a:t>decision</a:t>
            </a:r>
            <a:r>
              <a:rPr lang="en-GB" sz="2200" dirty="0">
                <a:solidFill>
                  <a:schemeClr val="bg1">
                    <a:lumMod val="95000"/>
                    <a:lumOff val="5000"/>
                  </a:schemeClr>
                </a:solidFill>
                <a:latin typeface="Arial" panose="020B0604020202020204" pitchFamily="34" charset="0"/>
                <a:cs typeface="Arial" panose="020B0604020202020204" pitchFamily="34" charset="0"/>
              </a:rPr>
              <a:t> by choosing to place your marker (shown in white in the right box above) in either the left or the right bar. </a:t>
            </a:r>
          </a:p>
        </p:txBody>
      </p:sp>
      <p:sp>
        <p:nvSpPr>
          <p:cNvPr id="2" name="TextBox 1"/>
          <p:cNvSpPr txBox="1"/>
          <p:nvPr/>
        </p:nvSpPr>
        <p:spPr>
          <a:xfrm>
            <a:off x="0" y="650563"/>
            <a:ext cx="15624174" cy="507831"/>
          </a:xfrm>
          <a:prstGeom prst="rect">
            <a:avLst/>
          </a:prstGeom>
          <a:noFill/>
        </p:spPr>
        <p:txBody>
          <a:bodyPr wrap="square" rtlCol="0">
            <a:spAutoFit/>
          </a:bodyPr>
          <a:lstStyle/>
          <a:p>
            <a:pPr algn="ctr"/>
            <a:r>
              <a:rPr lang="en-GB" sz="2700" dirty="0">
                <a:solidFill>
                  <a:schemeClr val="bg1">
                    <a:lumMod val="95000"/>
                    <a:lumOff val="5000"/>
                  </a:schemeClr>
                </a:solidFill>
                <a:latin typeface="Arial" panose="020B0604020202020204" pitchFamily="34" charset="0"/>
                <a:cs typeface="Arial" panose="020B0604020202020204" pitchFamily="34" charset="0"/>
              </a:rPr>
              <a:t>To make your choice you use the scale shown below</a:t>
            </a:r>
            <a:r>
              <a:rPr lang="en-US" sz="2700" dirty="0">
                <a:solidFill>
                  <a:schemeClr val="bg1">
                    <a:lumMod val="95000"/>
                    <a:lumOff val="5000"/>
                  </a:schemeClr>
                </a:solidFill>
                <a:latin typeface="Arial" panose="020B0604020202020204" pitchFamily="34" charset="0"/>
                <a:cs typeface="Arial" panose="020B0604020202020204" pitchFamily="34" charset="0"/>
              </a:rPr>
              <a:t>:</a:t>
            </a:r>
            <a:endParaRPr lang="en-GB" sz="27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48231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58237" y="2106555"/>
            <a:ext cx="11107700" cy="2210108"/>
          </a:xfrm>
          <a:prstGeom prst="rect">
            <a:avLst/>
          </a:prstGeom>
        </p:spPr>
      </p:pic>
      <p:sp>
        <p:nvSpPr>
          <p:cNvPr id="5" name="Rectangle 4"/>
          <p:cNvSpPr/>
          <p:nvPr/>
        </p:nvSpPr>
        <p:spPr>
          <a:xfrm>
            <a:off x="-1" y="4567578"/>
            <a:ext cx="15621000" cy="1446550"/>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For example:</a:t>
            </a: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if you think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box</a:t>
            </a:r>
            <a:r>
              <a:rPr lang="en-GB" sz="2200" dirty="0">
                <a:solidFill>
                  <a:schemeClr val="bg1">
                    <a:lumMod val="95000"/>
                    <a:lumOff val="5000"/>
                  </a:schemeClr>
                </a:solidFill>
                <a:latin typeface="Arial" panose="020B0604020202020204" pitchFamily="34" charset="0"/>
                <a:cs typeface="Arial" panose="020B0604020202020204" pitchFamily="34" charset="0"/>
              </a:rPr>
              <a:t> had more dots you would place your marker in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bar</a:t>
            </a:r>
            <a:r>
              <a:rPr lang="en-GB"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place your marker by clicking the </a:t>
            </a:r>
            <a:r>
              <a:rPr lang="en-GB" sz="2200" b="1" dirty="0">
                <a:solidFill>
                  <a:schemeClr val="bg1">
                    <a:lumMod val="95000"/>
                    <a:lumOff val="5000"/>
                  </a:schemeClr>
                </a:solidFill>
                <a:latin typeface="Arial" panose="020B0604020202020204" pitchFamily="34" charset="0"/>
                <a:cs typeface="Arial" panose="020B0604020202020204" pitchFamily="34" charset="0"/>
              </a:rPr>
              <a:t>mouse</a:t>
            </a:r>
            <a:r>
              <a:rPr lang="en-GB" sz="2200"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cxnSp>
        <p:nvCxnSpPr>
          <p:cNvPr id="10" name="Straight Arrow Connector 9"/>
          <p:cNvCxnSpPr/>
          <p:nvPr/>
        </p:nvCxnSpPr>
        <p:spPr>
          <a:xfrm flipH="1" flipV="1">
            <a:off x="10757044" y="3608391"/>
            <a:ext cx="1705509" cy="1271834"/>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17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600450"/>
            <a:ext cx="15621000" cy="2123658"/>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2200"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2200" dirty="0">
                <a:solidFill>
                  <a:schemeClr val="bg1">
                    <a:lumMod val="95000"/>
                    <a:lumOff val="5000"/>
                  </a:schemeClr>
                </a:solidFill>
                <a:latin typeface="Arial" panose="020B0604020202020204" pitchFamily="34" charset="0"/>
                <a:cs typeface="Arial" panose="020B0604020202020204" pitchFamily="34" charset="0"/>
              </a:rPr>
              <a:t> by choosing to whereabouts in the bar you place your marker.</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2200" b="1" dirty="0">
                <a:solidFill>
                  <a:schemeClr val="bg1">
                    <a:lumMod val="95000"/>
                    <a:lumOff val="5000"/>
                  </a:schemeClr>
                </a:solidFill>
                <a:latin typeface="Arial" panose="020B0604020202020204" pitchFamily="34" charset="0"/>
                <a:cs typeface="Arial" panose="020B0604020202020204" pitchFamily="34" charset="0"/>
              </a:rPr>
              <a:t>further away from the centre </a:t>
            </a:r>
            <a:r>
              <a:rPr lang="en-GB" sz="2200"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2200" b="1" dirty="0">
                <a:solidFill>
                  <a:schemeClr val="bg1">
                    <a:lumMod val="95000"/>
                    <a:lumOff val="5000"/>
                  </a:schemeClr>
                </a:solidFill>
                <a:latin typeface="Arial" panose="020B0604020202020204" pitchFamily="34" charset="0"/>
                <a:cs typeface="Arial" panose="020B0604020202020204" pitchFamily="34" charset="0"/>
              </a:rPr>
              <a:t>higher confidence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2200"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sz="2200"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2200" b="1" dirty="0">
                <a:solidFill>
                  <a:schemeClr val="bg1">
                    <a:lumMod val="95000"/>
                    <a:lumOff val="5000"/>
                  </a:schemeClr>
                </a:solidFill>
                <a:latin typeface="Arial" panose="020B0604020202020204" pitchFamily="34" charset="0"/>
                <a:cs typeface="Arial" panose="020B0604020202020204" pitchFamily="34" charset="0"/>
              </a:rPr>
              <a:t>lower confidence</a:t>
            </a:r>
            <a:r>
              <a:rPr lang="en-GB"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200" dirty="0">
                <a:solidFill>
                  <a:schemeClr val="bg1">
                    <a:lumMod val="95000"/>
                    <a:lumOff val="5000"/>
                  </a:schemeClr>
                </a:solidFill>
                <a:latin typeface="Arial" panose="020B0604020202020204" pitchFamily="34" charset="0"/>
                <a:cs typeface="Arial" panose="020B0604020202020204" pitchFamily="34" charset="0"/>
              </a:rPr>
              <a:t>In the example above the marker suggests </a:t>
            </a:r>
            <a:r>
              <a:rPr lang="en-GB" sz="2200" b="1" dirty="0">
                <a:solidFill>
                  <a:schemeClr val="bg1">
                    <a:lumMod val="95000"/>
                    <a:lumOff val="5000"/>
                  </a:schemeClr>
                </a:solidFill>
                <a:latin typeface="Arial" panose="020B0604020202020204" pitchFamily="34" charset="0"/>
                <a:cs typeface="Arial" panose="020B0604020202020204" pitchFamily="34" charset="0"/>
              </a:rPr>
              <a:t>high confidence</a:t>
            </a:r>
            <a:r>
              <a:rPr lang="en-GB" sz="2200" dirty="0">
                <a:solidFill>
                  <a:schemeClr val="bg1">
                    <a:lumMod val="95000"/>
                    <a:lumOff val="5000"/>
                  </a:schemeClr>
                </a:solidFill>
                <a:latin typeface="Arial" panose="020B0604020202020204" pitchFamily="34" charset="0"/>
                <a:cs typeface="Arial" panose="020B0604020202020204" pitchFamily="34" charset="0"/>
              </a:rPr>
              <a:t> that 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box </a:t>
            </a:r>
            <a:r>
              <a:rPr lang="en-GB" sz="2200"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2256650" y="785524"/>
            <a:ext cx="11107700" cy="2210108"/>
          </a:xfrm>
          <a:prstGeom prst="rect">
            <a:avLst/>
          </a:prstGeom>
        </p:spPr>
      </p:pic>
    </p:spTree>
    <p:extLst>
      <p:ext uri="{BB962C8B-B14F-4D97-AF65-F5344CB8AC3E}">
        <p14:creationId xmlns:p14="http://schemas.microsoft.com/office/powerpoint/2010/main" val="109737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600450"/>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Placing the marker here indicates you are </a:t>
            </a:r>
            <a:r>
              <a:rPr lang="en-GB" sz="2200" b="1" dirty="0">
                <a:solidFill>
                  <a:schemeClr val="bg1">
                    <a:lumMod val="95000"/>
                    <a:lumOff val="5000"/>
                  </a:schemeClr>
                </a:solidFill>
                <a:latin typeface="Arial" panose="020B0604020202020204" pitchFamily="34" charset="0"/>
                <a:cs typeface="Arial" panose="020B0604020202020204" pitchFamily="34" charset="0"/>
              </a:rPr>
              <a:t>100% sure </a:t>
            </a:r>
            <a:r>
              <a:rPr lang="en-GB" sz="2200" dirty="0">
                <a:solidFill>
                  <a:schemeClr val="bg1">
                    <a:lumMod val="95000"/>
                    <a:lumOff val="5000"/>
                  </a:schemeClr>
                </a:solidFill>
                <a:latin typeface="Arial" panose="020B0604020202020204" pitchFamily="34" charset="0"/>
                <a:cs typeface="Arial" panose="020B0604020202020204" pitchFamily="34" charset="0"/>
              </a:rPr>
              <a:t>the </a:t>
            </a:r>
            <a:r>
              <a:rPr lang="en-GB" sz="2200" b="1" dirty="0">
                <a:solidFill>
                  <a:schemeClr val="bg1">
                    <a:lumMod val="95000"/>
                    <a:lumOff val="5000"/>
                  </a:schemeClr>
                </a:solidFill>
                <a:latin typeface="Arial" panose="020B0604020202020204" pitchFamily="34" charset="0"/>
                <a:cs typeface="Arial" panose="020B0604020202020204" pitchFamily="34" charset="0"/>
              </a:rPr>
              <a:t>right box </a:t>
            </a:r>
            <a:r>
              <a:rPr lang="en-GB" sz="2200"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grpSp>
        <p:nvGrpSpPr>
          <p:cNvPr id="6" name="Group 5"/>
          <p:cNvGrpSpPr/>
          <p:nvPr/>
        </p:nvGrpSpPr>
        <p:grpSpPr>
          <a:xfrm>
            <a:off x="2256649" y="785524"/>
            <a:ext cx="11107700" cy="2780740"/>
            <a:chOff x="2256649" y="785524"/>
            <a:chExt cx="11107700" cy="2780740"/>
          </a:xfrm>
        </p:grpSpPr>
        <p:pic>
          <p:nvPicPr>
            <p:cNvPr id="4" name="Picture 3"/>
            <p:cNvPicPr>
              <a:picLocks noChangeAspect="1"/>
            </p:cNvPicPr>
            <p:nvPr/>
          </p:nvPicPr>
          <p:blipFill>
            <a:blip r:embed="rId2"/>
            <a:stretch>
              <a:fillRect/>
            </a:stretch>
          </p:blipFill>
          <p:spPr>
            <a:xfrm>
              <a:off x="2256649" y="785524"/>
              <a:ext cx="11107700" cy="2210108"/>
            </a:xfrm>
            <a:prstGeom prst="rect">
              <a:avLst/>
            </a:prstGeom>
          </p:spPr>
        </p:pic>
        <p:cxnSp>
          <p:nvCxnSpPr>
            <p:cNvPr id="8" name="Straight Arrow Connector 7"/>
            <p:cNvCxnSpPr/>
            <p:nvPr/>
          </p:nvCxnSpPr>
          <p:spPr>
            <a:xfrm flipH="1" flipV="1">
              <a:off x="13048189"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893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600450"/>
            <a:ext cx="15621000" cy="430887"/>
          </a:xfrm>
          <a:prstGeom prst="rect">
            <a:avLst/>
          </a:prstGeom>
        </p:spPr>
        <p:txBody>
          <a:bodyPr wrap="square">
            <a:spAutoFit/>
          </a:bodyPr>
          <a:lstStyle/>
          <a:p>
            <a:pPr algn="ctr"/>
            <a:r>
              <a:rPr lang="en-GB" sz="2200" dirty="0">
                <a:solidFill>
                  <a:schemeClr val="bg1">
                    <a:lumMod val="95000"/>
                    <a:lumOff val="5000"/>
                  </a:schemeClr>
                </a:solidFill>
                <a:latin typeface="Arial" panose="020B0604020202020204" pitchFamily="34" charset="0"/>
                <a:cs typeface="Arial" panose="020B0604020202020204" pitchFamily="34" charset="0"/>
              </a:rPr>
              <a:t>Placing the marker here indicates you are guessing: the two boxes are almost indistinguishable.</a:t>
            </a: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grpSp>
        <p:nvGrpSpPr>
          <p:cNvPr id="12" name="Group 11"/>
          <p:cNvGrpSpPr/>
          <p:nvPr/>
        </p:nvGrpSpPr>
        <p:grpSpPr>
          <a:xfrm>
            <a:off x="2256649" y="785524"/>
            <a:ext cx="11107700" cy="2780740"/>
            <a:chOff x="2256649" y="785524"/>
            <a:chExt cx="11107700" cy="2780740"/>
          </a:xfrm>
        </p:grpSpPr>
        <p:pic>
          <p:nvPicPr>
            <p:cNvPr id="2" name="Picture 1"/>
            <p:cNvPicPr>
              <a:picLocks noChangeAspect="1"/>
            </p:cNvPicPr>
            <p:nvPr/>
          </p:nvPicPr>
          <p:blipFill>
            <a:blip r:embed="rId2"/>
            <a:stretch>
              <a:fillRect/>
            </a:stretch>
          </p:blipFill>
          <p:spPr>
            <a:xfrm>
              <a:off x="2256649" y="785524"/>
              <a:ext cx="11107700" cy="2210108"/>
            </a:xfrm>
            <a:prstGeom prst="rect">
              <a:avLst/>
            </a:prstGeom>
          </p:spPr>
        </p:pic>
        <p:cxnSp>
          <p:nvCxnSpPr>
            <p:cNvPr id="9" name="Straight Arrow Connector 8"/>
            <p:cNvCxnSpPr/>
            <p:nvPr/>
          </p:nvCxnSpPr>
          <p:spPr>
            <a:xfrm flipH="1" flipV="1">
              <a:off x="8393987"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817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6650" y="88294"/>
            <a:ext cx="11107700" cy="2210108"/>
          </a:xfrm>
          <a:prstGeom prst="rect">
            <a:avLst/>
          </a:prstGeom>
        </p:spPr>
      </p:pic>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Strategy</a:t>
            </a:r>
          </a:p>
        </p:txBody>
      </p:sp>
      <p:graphicFrame>
        <p:nvGraphicFramePr>
          <p:cNvPr id="8" name="Table 7"/>
          <p:cNvGraphicFramePr>
            <a:graphicFrameLocks noGrp="1"/>
          </p:cNvGraphicFramePr>
          <p:nvPr>
            <p:extLst>
              <p:ext uri="{D42A27DB-BD31-4B8C-83A1-F6EECF244321}">
                <p14:modId xmlns:p14="http://schemas.microsoft.com/office/powerpoint/2010/main" val="4008418424"/>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
        <p:nvSpPr>
          <p:cNvPr id="9" name="TextBox 8"/>
          <p:cNvSpPr txBox="1"/>
          <p:nvPr/>
        </p:nvSpPr>
        <p:spPr>
          <a:xfrm>
            <a:off x="359044" y="2134015"/>
            <a:ext cx="14902911" cy="4172553"/>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go toward the </a:t>
            </a:r>
            <a:r>
              <a:rPr lang="en-GB" b="1" dirty="0">
                <a:solidFill>
                  <a:schemeClr val="bg1">
                    <a:lumMod val="95000"/>
                    <a:lumOff val="5000"/>
                  </a:schemeClr>
                </a:solidFill>
                <a:latin typeface="Arial" panose="020B0604020202020204" pitchFamily="34" charset="0"/>
                <a:cs typeface="Arial" panose="020B0604020202020204" pitchFamily="34" charset="0"/>
              </a:rPr>
              <a:t>extremes</a:t>
            </a:r>
            <a:r>
              <a:rPr lang="en-GB" dirty="0">
                <a:solidFill>
                  <a:schemeClr val="bg1">
                    <a:lumMod val="95000"/>
                    <a:lumOff val="5000"/>
                  </a:schemeClr>
                </a:solidFill>
                <a:latin typeface="Arial" panose="020B0604020202020204" pitchFamily="34" charset="0"/>
                <a:cs typeface="Arial" panose="020B0604020202020204" pitchFamily="34" charset="0"/>
              </a:rPr>
              <a:t> of the scale </a:t>
            </a:r>
            <a:r>
              <a:rPr lang="en-GB" b="1" dirty="0">
                <a:solidFill>
                  <a:schemeClr val="bg1">
                    <a:lumMod val="95000"/>
                    <a:lumOff val="5000"/>
                  </a:schemeClr>
                </a:solidFill>
                <a:latin typeface="Arial" panose="020B0604020202020204" pitchFamily="34" charset="0"/>
                <a:cs typeface="Arial" panose="020B0604020202020204" pitchFamily="34" charset="0"/>
              </a:rPr>
              <a:t>only</a:t>
            </a:r>
            <a:r>
              <a:rPr lang="en-GB" dirty="0">
                <a:solidFill>
                  <a:schemeClr val="bg1">
                    <a:lumMod val="95000"/>
                    <a:lumOff val="5000"/>
                  </a:schemeClr>
                </a:solidFill>
                <a:latin typeface="Arial" panose="020B0604020202020204" pitchFamily="34" charset="0"/>
                <a:cs typeface="Arial" panose="020B0604020202020204" pitchFamily="34" charset="0"/>
              </a:rPr>
              <a:t> when you are </a:t>
            </a:r>
            <a:r>
              <a:rPr lang="en-GB" b="1" dirty="0">
                <a:solidFill>
                  <a:schemeClr val="bg1">
                    <a:lumMod val="95000"/>
                    <a:lumOff val="5000"/>
                  </a:schemeClr>
                </a:solidFill>
                <a:latin typeface="Arial" panose="020B0604020202020204" pitchFamily="34" charset="0"/>
                <a:cs typeface="Arial" panose="020B0604020202020204" pitchFamily="34" charset="0"/>
              </a:rPr>
              <a:t>truly confident</a:t>
            </a:r>
            <a:r>
              <a:rPr lang="en-GB" dirty="0">
                <a:solidFill>
                  <a:schemeClr val="bg1">
                    <a:lumMod val="95000"/>
                    <a:lumOff val="5000"/>
                  </a:schemeClr>
                </a:solidFill>
                <a:latin typeface="Arial" panose="020B0604020202020204" pitchFamily="34" charset="0"/>
                <a:cs typeface="Arial" panose="020B0604020202020204" pitchFamily="34" charset="0"/>
              </a:rPr>
              <a: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go toward the </a:t>
            </a:r>
            <a:r>
              <a:rPr lang="en-GB" b="1" dirty="0">
                <a:solidFill>
                  <a:schemeClr val="bg1">
                    <a:lumMod val="95000"/>
                    <a:lumOff val="5000"/>
                  </a:schemeClr>
                </a:solidFill>
                <a:latin typeface="Arial" panose="020B0604020202020204" pitchFamily="34" charset="0"/>
                <a:cs typeface="Arial" panose="020B0604020202020204" pitchFamily="34" charset="0"/>
              </a:rPr>
              <a:t>middle</a:t>
            </a:r>
            <a:r>
              <a:rPr lang="en-GB" dirty="0">
                <a:solidFill>
                  <a:schemeClr val="bg1">
                    <a:lumMod val="95000"/>
                    <a:lumOff val="5000"/>
                  </a:schemeClr>
                </a:solidFill>
                <a:latin typeface="Arial" panose="020B0604020202020204" pitchFamily="34" charset="0"/>
                <a:cs typeface="Arial" panose="020B0604020202020204" pitchFamily="34" charset="0"/>
              </a:rPr>
              <a:t> of the scale </a:t>
            </a:r>
            <a:r>
              <a:rPr lang="en-GB" b="1" dirty="0">
                <a:solidFill>
                  <a:schemeClr val="bg1">
                    <a:lumMod val="95000"/>
                    <a:lumOff val="5000"/>
                  </a:schemeClr>
                </a:solidFill>
                <a:latin typeface="Arial" panose="020B0604020202020204" pitchFamily="34" charset="0"/>
                <a:cs typeface="Arial" panose="020B0604020202020204" pitchFamily="34" charset="0"/>
              </a:rPr>
              <a:t>only</a:t>
            </a:r>
            <a:r>
              <a:rPr lang="en-GB" dirty="0">
                <a:solidFill>
                  <a:schemeClr val="bg1">
                    <a:lumMod val="95000"/>
                    <a:lumOff val="5000"/>
                  </a:schemeClr>
                </a:solidFill>
                <a:latin typeface="Arial" panose="020B0604020202020204" pitchFamily="34" charset="0"/>
                <a:cs typeface="Arial" panose="020B0604020202020204" pitchFamily="34" charset="0"/>
              </a:rPr>
              <a:t> when you are </a:t>
            </a:r>
            <a:r>
              <a:rPr lang="en-GB" b="1" dirty="0">
                <a:solidFill>
                  <a:schemeClr val="bg1">
                    <a:lumMod val="95000"/>
                    <a:lumOff val="5000"/>
                  </a:schemeClr>
                </a:solidFill>
                <a:latin typeface="Arial" panose="020B0604020202020204" pitchFamily="34" charset="0"/>
                <a:cs typeface="Arial" panose="020B0604020202020204" pitchFamily="34" charset="0"/>
              </a:rPr>
              <a:t>truly unsure</a:t>
            </a:r>
            <a:r>
              <a:rPr lang="en-GB"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b="1" dirty="0">
                <a:solidFill>
                  <a:schemeClr val="bg1">
                    <a:lumMod val="95000"/>
                    <a:lumOff val="5000"/>
                  </a:schemeClr>
                </a:solidFill>
                <a:latin typeface="Arial" panose="020B0604020202020204" pitchFamily="34" charset="0"/>
                <a:cs typeface="Arial" panose="020B0604020202020204" pitchFamily="34" charset="0"/>
              </a:rPr>
              <a:t>honestly</a:t>
            </a:r>
            <a:r>
              <a:rPr lang="en-GB" i="1" dirty="0">
                <a:solidFill>
                  <a:schemeClr val="bg1">
                    <a:lumMod val="95000"/>
                    <a:lumOff val="5000"/>
                  </a:schemeClr>
                </a:solidFill>
                <a:latin typeface="Arial" panose="020B0604020202020204" pitchFamily="34" charset="0"/>
                <a:cs typeface="Arial" panose="020B0604020202020204" pitchFamily="34" charset="0"/>
              </a:rPr>
              <a:t>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p:txBody>
      </p:sp>
    </p:spTree>
    <p:extLst>
      <p:ext uri="{BB962C8B-B14F-4D97-AF65-F5344CB8AC3E}">
        <p14:creationId xmlns:p14="http://schemas.microsoft.com/office/powerpoint/2010/main" val="391881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993758" y="2408557"/>
            <a:ext cx="5734850" cy="2629266"/>
          </a:xfrm>
          <a:prstGeom prst="rect">
            <a:avLst/>
          </a:prstGeom>
        </p:spPr>
      </p:pic>
      <p:sp>
        <p:nvSpPr>
          <p:cNvPr id="4" name="Rectangle 3"/>
          <p:cNvSpPr/>
          <p:nvPr/>
        </p:nvSpPr>
        <p:spPr>
          <a:xfrm>
            <a:off x="-1" y="4851076"/>
            <a:ext cx="15621000" cy="144655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Looking at the cross will allow you to </a:t>
            </a:r>
            <a:r>
              <a:rPr lang="en-US" sz="2200" b="1" dirty="0">
                <a:solidFill>
                  <a:schemeClr val="bg1">
                    <a:lumMod val="95000"/>
                    <a:lumOff val="5000"/>
                  </a:schemeClr>
                </a:solidFill>
                <a:latin typeface="Arial" panose="020B0604020202020204" pitchFamily="34" charset="0"/>
                <a:cs typeface="Arial" panose="020B0604020202020204" pitchFamily="34" charset="0"/>
              </a:rPr>
              <a:t>see both boxes</a:t>
            </a:r>
            <a:r>
              <a:rPr lang="en-US" sz="2200" dirty="0">
                <a:solidFill>
                  <a:schemeClr val="bg1">
                    <a:lumMod val="95000"/>
                    <a:lumOff val="5000"/>
                  </a:schemeClr>
                </a:solidFill>
                <a:latin typeface="Arial" panose="020B0604020202020204" pitchFamily="34" charset="0"/>
                <a:cs typeface="Arial" panose="020B0604020202020204" pitchFamily="34" charset="0"/>
              </a:rPr>
              <a:t> at the same time.</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Now you can </a:t>
            </a:r>
            <a:r>
              <a:rPr lang="en-US" sz="2200" b="1" dirty="0">
                <a:solidFill>
                  <a:schemeClr val="bg1">
                    <a:lumMod val="95000"/>
                    <a:lumOff val="5000"/>
                  </a:schemeClr>
                </a:solidFill>
                <a:latin typeface="Arial" panose="020B0604020202020204" pitchFamily="34" charset="0"/>
                <a:cs typeface="Arial" panose="020B0604020202020204" pitchFamily="34" charset="0"/>
              </a:rPr>
              <a:t>practice</a:t>
            </a:r>
            <a:r>
              <a:rPr lang="en-US" sz="2200" dirty="0">
                <a:solidFill>
                  <a:schemeClr val="bg1">
                    <a:lumMod val="95000"/>
                    <a:lumOff val="5000"/>
                  </a:schemeClr>
                </a:solidFill>
                <a:latin typeface="Arial" panose="020B0604020202020204" pitchFamily="34" charset="0"/>
                <a:cs typeface="Arial" panose="020B0604020202020204" pitchFamily="34" charset="0"/>
              </a:rPr>
              <a:t> the task. </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Remember: look at the cross and try to be as </a:t>
            </a:r>
            <a:r>
              <a:rPr lang="en-US" sz="2200" b="1" dirty="0">
                <a:solidFill>
                  <a:schemeClr val="bg1">
                    <a:lumMod val="95000"/>
                    <a:lumOff val="5000"/>
                  </a:schemeClr>
                </a:solidFill>
                <a:latin typeface="Arial" panose="020B0604020202020204" pitchFamily="34" charset="0"/>
                <a:cs typeface="Arial" panose="020B0604020202020204" pitchFamily="34" charset="0"/>
              </a:rPr>
              <a:t>accurate</a:t>
            </a:r>
            <a:r>
              <a:rPr 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sz="2200" b="1" dirty="0">
                <a:solidFill>
                  <a:schemeClr val="bg1">
                    <a:lumMod val="95000"/>
                    <a:lumOff val="5000"/>
                  </a:schemeClr>
                </a:solidFill>
                <a:latin typeface="Arial" panose="020B0604020202020204" pitchFamily="34" charset="0"/>
                <a:cs typeface="Arial" panose="020B0604020202020204" pitchFamily="34" charset="0"/>
              </a:rPr>
              <a:t>honest</a:t>
            </a:r>
            <a:r>
              <a:rPr lang="en-US" sz="2200" dirty="0">
                <a:solidFill>
                  <a:schemeClr val="bg1">
                    <a:lumMod val="95000"/>
                    <a:lumOff val="5000"/>
                  </a:schemeClr>
                </a:solidFill>
                <a:latin typeface="Arial" panose="020B0604020202020204" pitchFamily="34" charset="0"/>
                <a:cs typeface="Arial" panose="020B0604020202020204" pitchFamily="34" charset="0"/>
              </a:rPr>
              <a:t> as you can!</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Task Difficulty</a:t>
            </a:r>
          </a:p>
        </p:txBody>
      </p:sp>
      <p:sp>
        <p:nvSpPr>
          <p:cNvPr id="8" name="Rectangle 7"/>
          <p:cNvSpPr/>
          <p:nvPr/>
        </p:nvSpPr>
        <p:spPr>
          <a:xfrm>
            <a:off x="50681" y="700674"/>
            <a:ext cx="15621000" cy="1446550"/>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You will find the task difficult at first. The boxes appear </a:t>
            </a:r>
            <a:r>
              <a:rPr lang="en-US" sz="2200" b="1" dirty="0">
                <a:solidFill>
                  <a:schemeClr val="bg1">
                    <a:lumMod val="95000"/>
                    <a:lumOff val="5000"/>
                  </a:schemeClr>
                </a:solidFill>
                <a:latin typeface="Arial" panose="020B0604020202020204" pitchFamily="34" charset="0"/>
                <a:cs typeface="Arial" panose="020B0604020202020204" pitchFamily="34" charset="0"/>
              </a:rPr>
              <a:t>very briefly</a:t>
            </a:r>
            <a:r>
              <a:rPr lang="en-US" sz="2200" dirty="0">
                <a:solidFill>
                  <a:schemeClr val="bg1">
                    <a:lumMod val="95000"/>
                    <a:lumOff val="5000"/>
                  </a:schemeClr>
                </a:solidFill>
                <a:latin typeface="Arial" panose="020B0604020202020204" pitchFamily="34" charset="0"/>
                <a:cs typeface="Arial" panose="020B0604020202020204" pitchFamily="34" charset="0"/>
              </a:rPr>
              <a:t> and the </a:t>
            </a:r>
            <a:r>
              <a:rPr lang="en-US" sz="2200" b="1" dirty="0">
                <a:solidFill>
                  <a:schemeClr val="bg1">
                    <a:lumMod val="95000"/>
                    <a:lumOff val="5000"/>
                  </a:schemeClr>
                </a:solidFill>
                <a:latin typeface="Arial" panose="020B0604020202020204" pitchFamily="34" charset="0"/>
                <a:cs typeface="Arial" panose="020B0604020202020204" pitchFamily="34" charset="0"/>
              </a:rPr>
              <a:t>dots are small</a:t>
            </a:r>
            <a:r>
              <a:rPr lang="en-US" sz="2200"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In the middle of the screen there is a </a:t>
            </a:r>
            <a:r>
              <a:rPr lang="en-US" sz="2200" b="1" dirty="0">
                <a:solidFill>
                  <a:schemeClr val="bg1">
                    <a:lumMod val="95000"/>
                    <a:lumOff val="5000"/>
                  </a:schemeClr>
                </a:solidFill>
                <a:latin typeface="Arial" panose="020B0604020202020204" pitchFamily="34" charset="0"/>
                <a:cs typeface="Arial" panose="020B0604020202020204" pitchFamily="34" charset="0"/>
              </a:rPr>
              <a:t>cross</a:t>
            </a:r>
            <a:r>
              <a:rPr lang="en-US" sz="2200" dirty="0">
                <a:solidFill>
                  <a:schemeClr val="bg1">
                    <a:lumMod val="95000"/>
                    <a:lumOff val="5000"/>
                  </a:schemeClr>
                </a:solidFill>
                <a:latin typeface="Arial" panose="020B0604020202020204" pitchFamily="34" charset="0"/>
                <a:cs typeface="Arial" panose="020B0604020202020204" pitchFamily="34" charset="0"/>
              </a:rPr>
              <a:t>.</a:t>
            </a: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This cross will </a:t>
            </a:r>
            <a:r>
              <a:rPr lang="en-US" sz="2200" b="1" dirty="0">
                <a:solidFill>
                  <a:schemeClr val="bg1">
                    <a:lumMod val="95000"/>
                    <a:lumOff val="5000"/>
                  </a:schemeClr>
                </a:solidFill>
                <a:latin typeface="Arial" panose="020B0604020202020204" pitchFamily="34" charset="0"/>
                <a:cs typeface="Arial" panose="020B0604020202020204" pitchFamily="34" charset="0"/>
              </a:rPr>
              <a:t>flicker</a:t>
            </a:r>
            <a:r>
              <a:rPr lang="en-US" sz="2200" dirty="0">
                <a:solidFill>
                  <a:schemeClr val="bg1">
                    <a:lumMod val="95000"/>
                    <a:lumOff val="5000"/>
                  </a:schemeClr>
                </a:solidFill>
                <a:latin typeface="Arial" panose="020B0604020202020204" pitchFamily="34" charset="0"/>
                <a:cs typeface="Arial" panose="020B0604020202020204" pitchFamily="34" charset="0"/>
              </a:rPr>
              <a:t> just before the boxes appear.</a:t>
            </a:r>
            <a:endParaRPr lang="en-GB"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6493100"/>
          <a:ext cx="15624176" cy="680604"/>
        </p:xfrm>
        <a:graphic>
          <a:graphicData uri="http://schemas.openxmlformats.org/drawingml/2006/table">
            <a:tbl>
              <a:tblPr firstRow="1" bandRow="1">
                <a:tableStyleId>{2D5ABB26-0587-4C30-8999-92F81FD0307C}</a:tableStyleId>
              </a:tblPr>
              <a:tblGrid>
                <a:gridCol w="7812088">
                  <a:extLst>
                    <a:ext uri="{9D8B030D-6E8A-4147-A177-3AD203B41FA5}">
                      <a16:colId xmlns:a16="http://schemas.microsoft.com/office/drawing/2014/main" val="3649932964"/>
                    </a:ext>
                  </a:extLst>
                </a:gridCol>
                <a:gridCol w="7812088">
                  <a:extLst>
                    <a:ext uri="{9D8B030D-6E8A-4147-A177-3AD203B41FA5}">
                      <a16:colId xmlns:a16="http://schemas.microsoft.com/office/drawing/2014/main" val="1309862621"/>
                    </a:ext>
                  </a:extLst>
                </a:gridCol>
              </a:tblGrid>
              <a:tr h="680604">
                <a:tc>
                  <a:txBody>
                    <a:bodyPr/>
                    <a:lstStyle/>
                    <a:p>
                      <a:pPr algn="ctr"/>
                      <a:r>
                        <a:rPr lang="en-GB" sz="3200" dirty="0"/>
                        <a:t>Left</a:t>
                      </a:r>
                      <a:r>
                        <a:rPr lang="en-GB" sz="3200" baseline="0" dirty="0"/>
                        <a:t> Arrow: Previous</a:t>
                      </a:r>
                      <a:endParaRPr lang="en-GB" sz="3200" dirty="0"/>
                    </a:p>
                  </a:txBody>
                  <a:tcPr marL="182880" marR="182880" marT="91440" marB="91440"/>
                </a:tc>
                <a:tc>
                  <a:txBody>
                    <a:bodyPr/>
                    <a:lstStyle/>
                    <a:p>
                      <a:pPr algn="ctr"/>
                      <a:r>
                        <a:rPr lang="en-GB" sz="3200" i="1" dirty="0"/>
                        <a:t>any</a:t>
                      </a:r>
                      <a:r>
                        <a:rPr lang="en-GB" sz="3200" i="1" baseline="0" dirty="0"/>
                        <a:t> other key</a:t>
                      </a:r>
                      <a:r>
                        <a:rPr lang="en-GB" sz="3200" i="0" baseline="0" dirty="0"/>
                        <a:t>: Start Practice</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427371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2936"/>
            <a:ext cx="15624176" cy="772588"/>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3600" dirty="0">
                <a:solidFill>
                  <a:schemeClr val="accent1">
                    <a:lumMod val="50000"/>
                  </a:schemeClr>
                </a:solidFill>
                <a:latin typeface="Arial" panose="020B0604020202020204" pitchFamily="34" charset="0"/>
                <a:cs typeface="Arial" panose="020B0604020202020204" pitchFamily="34" charset="0"/>
              </a:rPr>
              <a:t>Well done</a:t>
            </a:r>
            <a:r>
              <a:rPr lang="de-DE" sz="3600" dirty="0">
                <a:solidFill>
                  <a:schemeClr val="accent1">
                    <a:lumMod val="50000"/>
                  </a:schemeClr>
                </a:solidFill>
                <a:latin typeface="Arial" panose="020B0604020202020204" pitchFamily="34" charset="0"/>
                <a:cs typeface="Arial" panose="020B0604020202020204" pitchFamily="34" charset="0"/>
              </a:rPr>
              <a:t>!</a:t>
            </a:r>
            <a:endParaRPr lang="en-GB" sz="3600"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50681" y="700675"/>
            <a:ext cx="15621000" cy="1785104"/>
          </a:xfrm>
          <a:prstGeom prst="rect">
            <a:avLst/>
          </a:prstGeom>
        </p:spPr>
        <p:txBody>
          <a:bodyPr wrap="square">
            <a:spAutoFit/>
          </a:bodyPr>
          <a:lstStyle/>
          <a:p>
            <a:pPr algn="ctr"/>
            <a:r>
              <a:rPr lang="en-US" sz="2200"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2200"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2200"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2200"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2200"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1" y="6493100"/>
          <a:ext cx="15621000" cy="680604"/>
        </p:xfrm>
        <a:graphic>
          <a:graphicData uri="http://schemas.openxmlformats.org/drawingml/2006/table">
            <a:tbl>
              <a:tblPr firstRow="1" bandRow="1">
                <a:tableStyleId>{2D5ABB26-0587-4C30-8999-92F81FD0307C}</a:tableStyleId>
              </a:tblPr>
              <a:tblGrid>
                <a:gridCol w="15621000">
                  <a:extLst>
                    <a:ext uri="{9D8B030D-6E8A-4147-A177-3AD203B41FA5}">
                      <a16:colId xmlns:a16="http://schemas.microsoft.com/office/drawing/2014/main" val="1309862621"/>
                    </a:ext>
                  </a:extLst>
                </a:gridCol>
              </a:tblGrid>
              <a:tr h="680604">
                <a:tc>
                  <a:txBody>
                    <a:bodyPr/>
                    <a:lstStyle/>
                    <a:p>
                      <a:pPr algn="ctr"/>
                      <a:r>
                        <a:rPr lang="en-GB" sz="3200" i="1" dirty="0"/>
                        <a:t>any</a:t>
                      </a:r>
                      <a:r>
                        <a:rPr lang="en-GB" sz="3200" i="1" baseline="0" dirty="0"/>
                        <a:t> key</a:t>
                      </a:r>
                      <a:r>
                        <a:rPr lang="en-GB" sz="3200" i="0" baseline="0" dirty="0"/>
                        <a:t>: Next</a:t>
                      </a:r>
                      <a:endParaRPr lang="en-GB" sz="3200" i="1" dirty="0"/>
                    </a:p>
                  </a:txBody>
                  <a:tcPr marL="182880" marR="182880" marT="91440" marB="91440"/>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598829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TotalTime>
  <Words>1217</Words>
  <Application>Microsoft Office PowerPoint</Application>
  <PresentationFormat>Custom</PresentationFormat>
  <Paragraphs>129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Jaquiery</dc:creator>
  <cp:lastModifiedBy>M J</cp:lastModifiedBy>
  <cp:revision>31</cp:revision>
  <dcterms:created xsi:type="dcterms:W3CDTF">2017-11-20T10:16:56Z</dcterms:created>
  <dcterms:modified xsi:type="dcterms:W3CDTF">2018-01-30T12:48:43Z</dcterms:modified>
</cp:coreProperties>
</file>