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72" r:id="rId3"/>
    <p:sldId id="258" r:id="rId4"/>
    <p:sldId id="259" r:id="rId5"/>
    <p:sldId id="270" r:id="rId6"/>
    <p:sldId id="271" r:id="rId7"/>
    <p:sldId id="261" r:id="rId8"/>
    <p:sldId id="260" r:id="rId9"/>
    <p:sldId id="262" r:id="rId10"/>
    <p:sldId id="267" r:id="rId11"/>
    <p:sldId id="268" r:id="rId12"/>
    <p:sldId id="269" r:id="rId13"/>
    <p:sldId id="263" r:id="rId14"/>
    <p:sldId id="264" r:id="rId15"/>
    <p:sldId id="266" r:id="rId16"/>
    <p:sldId id="265" r:id="rId17"/>
  </p:sldIdLst>
  <p:sldSz cx="15624175" cy="7200900"/>
  <p:notesSz cx="6858000" cy="9144000"/>
  <p:defaultTextStyle>
    <a:defPPr>
      <a:defRPr lang="en-US"/>
    </a:defPPr>
    <a:lvl1pPr marL="0" algn="l" defTabSz="1095452" rtl="0" eaLnBrk="1" latinLnBrk="0" hangingPunct="1">
      <a:defRPr sz="2156" kern="1200">
        <a:solidFill>
          <a:schemeClr val="tx1"/>
        </a:solidFill>
        <a:latin typeface="+mn-lt"/>
        <a:ea typeface="+mn-ea"/>
        <a:cs typeface="+mn-cs"/>
      </a:defRPr>
    </a:lvl1pPr>
    <a:lvl2pPr marL="547726" algn="l" defTabSz="1095452" rtl="0" eaLnBrk="1" latinLnBrk="0" hangingPunct="1">
      <a:defRPr sz="2156" kern="1200">
        <a:solidFill>
          <a:schemeClr val="tx1"/>
        </a:solidFill>
        <a:latin typeface="+mn-lt"/>
        <a:ea typeface="+mn-ea"/>
        <a:cs typeface="+mn-cs"/>
      </a:defRPr>
    </a:lvl2pPr>
    <a:lvl3pPr marL="1095452" algn="l" defTabSz="1095452" rtl="0" eaLnBrk="1" latinLnBrk="0" hangingPunct="1">
      <a:defRPr sz="2156" kern="1200">
        <a:solidFill>
          <a:schemeClr val="tx1"/>
        </a:solidFill>
        <a:latin typeface="+mn-lt"/>
        <a:ea typeface="+mn-ea"/>
        <a:cs typeface="+mn-cs"/>
      </a:defRPr>
    </a:lvl3pPr>
    <a:lvl4pPr marL="1643176" algn="l" defTabSz="1095452" rtl="0" eaLnBrk="1" latinLnBrk="0" hangingPunct="1">
      <a:defRPr sz="2156" kern="1200">
        <a:solidFill>
          <a:schemeClr val="tx1"/>
        </a:solidFill>
        <a:latin typeface="+mn-lt"/>
        <a:ea typeface="+mn-ea"/>
        <a:cs typeface="+mn-cs"/>
      </a:defRPr>
    </a:lvl4pPr>
    <a:lvl5pPr marL="2190902" algn="l" defTabSz="1095452" rtl="0" eaLnBrk="1" latinLnBrk="0" hangingPunct="1">
      <a:defRPr sz="2156" kern="1200">
        <a:solidFill>
          <a:schemeClr val="tx1"/>
        </a:solidFill>
        <a:latin typeface="+mn-lt"/>
        <a:ea typeface="+mn-ea"/>
        <a:cs typeface="+mn-cs"/>
      </a:defRPr>
    </a:lvl5pPr>
    <a:lvl6pPr marL="2738628" algn="l" defTabSz="1095452" rtl="0" eaLnBrk="1" latinLnBrk="0" hangingPunct="1">
      <a:defRPr sz="2156" kern="1200">
        <a:solidFill>
          <a:schemeClr val="tx1"/>
        </a:solidFill>
        <a:latin typeface="+mn-lt"/>
        <a:ea typeface="+mn-ea"/>
        <a:cs typeface="+mn-cs"/>
      </a:defRPr>
    </a:lvl6pPr>
    <a:lvl7pPr marL="3286354" algn="l" defTabSz="1095452" rtl="0" eaLnBrk="1" latinLnBrk="0" hangingPunct="1">
      <a:defRPr sz="2156" kern="1200">
        <a:solidFill>
          <a:schemeClr val="tx1"/>
        </a:solidFill>
        <a:latin typeface="+mn-lt"/>
        <a:ea typeface="+mn-ea"/>
        <a:cs typeface="+mn-cs"/>
      </a:defRPr>
    </a:lvl7pPr>
    <a:lvl8pPr marL="3834080" algn="l" defTabSz="1095452" rtl="0" eaLnBrk="1" latinLnBrk="0" hangingPunct="1">
      <a:defRPr sz="2156" kern="1200">
        <a:solidFill>
          <a:schemeClr val="tx1"/>
        </a:solidFill>
        <a:latin typeface="+mn-lt"/>
        <a:ea typeface="+mn-ea"/>
        <a:cs typeface="+mn-cs"/>
      </a:defRPr>
    </a:lvl8pPr>
    <a:lvl9pPr marL="4381804" algn="l" defTabSz="1095452" rtl="0" eaLnBrk="1" latinLnBrk="0" hangingPunct="1">
      <a:defRPr sz="215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userDrawn="1">
          <p15:clr>
            <a:srgbClr val="A4A3A4"/>
          </p15:clr>
        </p15:guide>
        <p15:guide id="2" pos="49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3" d="100"/>
          <a:sy n="93" d="100"/>
        </p:scale>
        <p:origin x="96" y="846"/>
      </p:cViewPr>
      <p:guideLst>
        <p:guide orient="horz" pos="2268"/>
        <p:guide pos="49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53022" y="1178481"/>
            <a:ext cx="11718131" cy="2506980"/>
          </a:xfrm>
        </p:spPr>
        <p:txBody>
          <a:bodyPr anchor="b"/>
          <a:lstStyle>
            <a:lvl1pPr algn="ctr">
              <a:defRPr sz="6300"/>
            </a:lvl1pPr>
          </a:lstStyle>
          <a:p>
            <a:r>
              <a:rPr lang="en-US" smtClean="0"/>
              <a:t>Click to edit Master title style</a:t>
            </a:r>
            <a:endParaRPr lang="en-US" dirty="0"/>
          </a:p>
        </p:txBody>
      </p:sp>
      <p:sp>
        <p:nvSpPr>
          <p:cNvPr id="3" name="Subtitle 2"/>
          <p:cNvSpPr>
            <a:spLocks noGrp="1"/>
          </p:cNvSpPr>
          <p:nvPr>
            <p:ph type="subTitle" idx="1"/>
          </p:nvPr>
        </p:nvSpPr>
        <p:spPr>
          <a:xfrm>
            <a:off x="1953022" y="3782140"/>
            <a:ext cx="11718131" cy="1738550"/>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1C4DD76-DAF4-41C3-81F8-403CC17608AA}" type="datetimeFigureOut">
              <a:rPr lang="en-GB" smtClean="0"/>
              <a:t>24/11/2017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2863305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C4DD76-DAF4-41C3-81F8-403CC17608AA}" type="datetimeFigureOut">
              <a:rPr lang="en-GB" smtClean="0"/>
              <a:t>24/11/2017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3058649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81050" y="383381"/>
            <a:ext cx="3368963" cy="610243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74162" y="383381"/>
            <a:ext cx="9911586" cy="610243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C4DD76-DAF4-41C3-81F8-403CC17608AA}" type="datetimeFigureOut">
              <a:rPr lang="en-GB" smtClean="0"/>
              <a:t>24/11/2017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4187842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C4DD76-DAF4-41C3-81F8-403CC17608AA}" type="datetimeFigureOut">
              <a:rPr lang="en-GB" smtClean="0"/>
              <a:t>24/11/2017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259072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7F7F7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024" y="1795225"/>
            <a:ext cx="13475851" cy="2995374"/>
          </a:xfrm>
        </p:spPr>
        <p:txBody>
          <a:bodyPr anchor="b"/>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1066024" y="4818937"/>
            <a:ext cx="13475851" cy="1575196"/>
          </a:xfrm>
        </p:spPr>
        <p:txBody>
          <a:bodyPr/>
          <a:lstStyle>
            <a:lvl1pPr marL="0" indent="0">
              <a:buNone/>
              <a:defRPr sz="2520">
                <a:solidFill>
                  <a:schemeClr val="tx1">
                    <a:tint val="75000"/>
                  </a:schemeClr>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C4DD76-DAF4-41C3-81F8-403CC17608AA}" type="datetimeFigureOut">
              <a:rPr lang="en-GB" smtClean="0"/>
              <a:t>24/11/2017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417842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74162" y="1916906"/>
            <a:ext cx="6640274" cy="456890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909739" y="1916906"/>
            <a:ext cx="6640274" cy="456890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C4DD76-DAF4-41C3-81F8-403CC17608AA}" type="datetimeFigureOut">
              <a:rPr lang="en-GB" smtClean="0"/>
              <a:t>24/11/2017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1846194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76197" y="383382"/>
            <a:ext cx="13475851" cy="139184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76198" y="1765221"/>
            <a:ext cx="6609758" cy="865108"/>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smtClean="0"/>
              <a:t>Edit Master text styles</a:t>
            </a:r>
          </a:p>
        </p:txBody>
      </p:sp>
      <p:sp>
        <p:nvSpPr>
          <p:cNvPr id="4" name="Content Placeholder 3"/>
          <p:cNvSpPr>
            <a:spLocks noGrp="1"/>
          </p:cNvSpPr>
          <p:nvPr>
            <p:ph sz="half" idx="2"/>
          </p:nvPr>
        </p:nvSpPr>
        <p:spPr>
          <a:xfrm>
            <a:off x="1076198" y="2630329"/>
            <a:ext cx="6609758" cy="386881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909739" y="1765221"/>
            <a:ext cx="6642309" cy="865108"/>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smtClean="0"/>
              <a:t>Edit Master text styles</a:t>
            </a:r>
          </a:p>
        </p:txBody>
      </p:sp>
      <p:sp>
        <p:nvSpPr>
          <p:cNvPr id="6" name="Content Placeholder 5"/>
          <p:cNvSpPr>
            <a:spLocks noGrp="1"/>
          </p:cNvSpPr>
          <p:nvPr>
            <p:ph sz="quarter" idx="4"/>
          </p:nvPr>
        </p:nvSpPr>
        <p:spPr>
          <a:xfrm>
            <a:off x="7909739" y="2630329"/>
            <a:ext cx="6642309" cy="386881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1C4DD76-DAF4-41C3-81F8-403CC17608AA}" type="datetimeFigureOut">
              <a:rPr lang="en-GB" smtClean="0"/>
              <a:t>24/11/2017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231666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C4DD76-DAF4-41C3-81F8-403CC17608AA}" type="datetimeFigureOut">
              <a:rPr lang="en-GB" smtClean="0"/>
              <a:t>24/11/2017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1481191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C4DD76-DAF4-41C3-81F8-403CC17608AA}" type="datetimeFigureOut">
              <a:rPr lang="en-GB" smtClean="0"/>
              <a:t>24/11/2017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3249566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6198" y="480060"/>
            <a:ext cx="5039203" cy="1680210"/>
          </a:xfrm>
        </p:spPr>
        <p:txBody>
          <a:bodyPr anchor="b"/>
          <a:lstStyle>
            <a:lvl1pPr>
              <a:defRPr sz="3360"/>
            </a:lvl1pPr>
          </a:lstStyle>
          <a:p>
            <a:r>
              <a:rPr lang="en-US" smtClean="0"/>
              <a:t>Click to edit Master title style</a:t>
            </a:r>
            <a:endParaRPr lang="en-US" dirty="0"/>
          </a:p>
        </p:txBody>
      </p:sp>
      <p:sp>
        <p:nvSpPr>
          <p:cNvPr id="3" name="Content Placeholder 2"/>
          <p:cNvSpPr>
            <a:spLocks noGrp="1"/>
          </p:cNvSpPr>
          <p:nvPr>
            <p:ph idx="1"/>
          </p:nvPr>
        </p:nvSpPr>
        <p:spPr>
          <a:xfrm>
            <a:off x="6642309" y="1036797"/>
            <a:ext cx="7909739" cy="5117306"/>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6198" y="2160270"/>
            <a:ext cx="5039203" cy="4002167"/>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smtClean="0"/>
              <a:t>Edit Master text styles</a:t>
            </a:r>
          </a:p>
        </p:txBody>
      </p:sp>
      <p:sp>
        <p:nvSpPr>
          <p:cNvPr id="5" name="Date Placeholder 4"/>
          <p:cNvSpPr>
            <a:spLocks noGrp="1"/>
          </p:cNvSpPr>
          <p:nvPr>
            <p:ph type="dt" sz="half" idx="10"/>
          </p:nvPr>
        </p:nvSpPr>
        <p:spPr/>
        <p:txBody>
          <a:bodyPr/>
          <a:lstStyle/>
          <a:p>
            <a:fld id="{D1C4DD76-DAF4-41C3-81F8-403CC17608AA}" type="datetimeFigureOut">
              <a:rPr lang="en-GB" smtClean="0"/>
              <a:t>24/11/2017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34145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6198" y="480060"/>
            <a:ext cx="5039203" cy="1680210"/>
          </a:xfrm>
        </p:spPr>
        <p:txBody>
          <a:bodyPr anchor="b"/>
          <a:lstStyle>
            <a:lvl1pPr>
              <a:defRPr sz="3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642309" y="1036797"/>
            <a:ext cx="7909739" cy="5117306"/>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1076198" y="2160270"/>
            <a:ext cx="5039203" cy="4002167"/>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smtClean="0"/>
              <a:t>Edit Master text styles</a:t>
            </a:r>
          </a:p>
        </p:txBody>
      </p:sp>
      <p:sp>
        <p:nvSpPr>
          <p:cNvPr id="5" name="Date Placeholder 4"/>
          <p:cNvSpPr>
            <a:spLocks noGrp="1"/>
          </p:cNvSpPr>
          <p:nvPr>
            <p:ph type="dt" sz="half" idx="10"/>
          </p:nvPr>
        </p:nvSpPr>
        <p:spPr/>
        <p:txBody>
          <a:bodyPr/>
          <a:lstStyle/>
          <a:p>
            <a:fld id="{D1C4DD76-DAF4-41C3-81F8-403CC17608AA}" type="datetimeFigureOut">
              <a:rPr lang="en-GB" smtClean="0"/>
              <a:t>24/11/2017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3157110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F7F7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74162" y="383382"/>
            <a:ext cx="13475851" cy="139184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74162" y="1916906"/>
            <a:ext cx="13475851" cy="456890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74162" y="6674168"/>
            <a:ext cx="3515439" cy="383381"/>
          </a:xfrm>
          <a:prstGeom prst="rect">
            <a:avLst/>
          </a:prstGeom>
        </p:spPr>
        <p:txBody>
          <a:bodyPr vert="horz" lIns="91440" tIns="45720" rIns="91440" bIns="45720" rtlCol="0" anchor="ctr"/>
          <a:lstStyle>
            <a:lvl1pPr algn="l">
              <a:defRPr sz="1260">
                <a:solidFill>
                  <a:schemeClr val="tx1">
                    <a:tint val="75000"/>
                  </a:schemeClr>
                </a:solidFill>
              </a:defRPr>
            </a:lvl1pPr>
          </a:lstStyle>
          <a:p>
            <a:fld id="{D1C4DD76-DAF4-41C3-81F8-403CC17608AA}" type="datetimeFigureOut">
              <a:rPr lang="en-GB" smtClean="0"/>
              <a:t>24/11/2017</a:t>
            </a:fld>
            <a:endParaRPr lang="en-GB"/>
          </a:p>
        </p:txBody>
      </p:sp>
      <p:sp>
        <p:nvSpPr>
          <p:cNvPr id="5" name="Footer Placeholder 4"/>
          <p:cNvSpPr>
            <a:spLocks noGrp="1"/>
          </p:cNvSpPr>
          <p:nvPr>
            <p:ph type="ftr" sz="quarter" idx="3"/>
          </p:nvPr>
        </p:nvSpPr>
        <p:spPr>
          <a:xfrm>
            <a:off x="5175508" y="6674168"/>
            <a:ext cx="5273159" cy="383381"/>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1034574" y="6674168"/>
            <a:ext cx="3515439" cy="383381"/>
          </a:xfrm>
          <a:prstGeom prst="rect">
            <a:avLst/>
          </a:prstGeom>
        </p:spPr>
        <p:txBody>
          <a:bodyPr vert="horz" lIns="91440" tIns="45720" rIns="91440" bIns="45720" rtlCol="0" anchor="ctr"/>
          <a:lstStyle>
            <a:lvl1pPr algn="r">
              <a:defRPr sz="1260">
                <a:solidFill>
                  <a:schemeClr val="tx1">
                    <a:tint val="75000"/>
                  </a:schemeClr>
                </a:solidFill>
              </a:defRPr>
            </a:lvl1pPr>
          </a:lstStyle>
          <a:p>
            <a:fld id="{6BA51620-C946-4093-B914-52334BC81CDC}" type="slidenum">
              <a:rPr lang="en-GB" smtClean="0"/>
              <a:t>‹#›</a:t>
            </a:fld>
            <a:endParaRPr lang="en-GB"/>
          </a:p>
        </p:txBody>
      </p:sp>
    </p:spTree>
    <p:extLst>
      <p:ext uri="{BB962C8B-B14F-4D97-AF65-F5344CB8AC3E}">
        <p14:creationId xmlns:p14="http://schemas.microsoft.com/office/powerpoint/2010/main" val="40813969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Hello and thank you for participating in this study</a:t>
            </a:r>
            <a:r>
              <a:rPr lang="de-DE" sz="3600" dirty="0">
                <a:solidFill>
                  <a:schemeClr val="accent1">
                    <a:lumMod val="50000"/>
                  </a:schemeClr>
                </a:solidFill>
                <a:latin typeface="Arial" panose="020B0604020202020204" pitchFamily="34" charset="0"/>
                <a:cs typeface="Arial" panose="020B0604020202020204" pitchFamily="34" charset="0"/>
              </a:rPr>
              <a:t>!</a:t>
            </a:r>
            <a:endParaRPr lang="en-GB" sz="3600" dirty="0">
              <a:solidFill>
                <a:schemeClr val="accent1">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15202" y="1460588"/>
            <a:ext cx="15639378" cy="507831"/>
          </a:xfrm>
          <a:prstGeom prst="rect">
            <a:avLst/>
          </a:prstGeom>
          <a:noFill/>
        </p:spPr>
        <p:txBody>
          <a:bodyPr wrap="square" rtlCol="0">
            <a:spAutoFit/>
          </a:bodyPr>
          <a:lstStyle/>
          <a:p>
            <a:pPr algn="ctr"/>
            <a:r>
              <a:rPr lang="en-GB" sz="2700" dirty="0">
                <a:solidFill>
                  <a:schemeClr val="bg1">
                    <a:lumMod val="95000"/>
                    <a:lumOff val="5000"/>
                  </a:schemeClr>
                </a:solidFill>
                <a:latin typeface="Arial" panose="020B0604020202020204" pitchFamily="34" charset="0"/>
                <a:cs typeface="Arial" panose="020B0604020202020204" pitchFamily="34" charset="0"/>
              </a:rPr>
              <a:t>In each trial of this task you will see two boxes containing dots, like this:</a:t>
            </a:r>
          </a:p>
        </p:txBody>
      </p:sp>
      <p:sp>
        <p:nvSpPr>
          <p:cNvPr id="4" name="Rectangle 3"/>
          <p:cNvSpPr/>
          <p:nvPr/>
        </p:nvSpPr>
        <p:spPr>
          <a:xfrm>
            <a:off x="-1" y="5256119"/>
            <a:ext cx="15621000" cy="430887"/>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It is your task to determine which one contains more dots. In this case the right box contains more dots.</a:t>
            </a:r>
            <a:endParaRPr lang="en-GB" sz="2200"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4993758" y="2408557"/>
            <a:ext cx="5734850" cy="2629266"/>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629795425"/>
              </p:ext>
            </p:extLst>
          </p:nvPr>
        </p:nvGraphicFramePr>
        <p:xfrm>
          <a:off x="-1" y="6493100"/>
          <a:ext cx="15621000" cy="680604"/>
        </p:xfrm>
        <a:graphic>
          <a:graphicData uri="http://schemas.openxmlformats.org/drawingml/2006/table">
            <a:tbl>
              <a:tblPr firstRow="1" bandRow="1">
                <a:tableStyleId>{2D5ABB26-0587-4C30-8999-92F81FD0307C}</a:tableStyleId>
              </a:tblPr>
              <a:tblGrid>
                <a:gridCol w="15621000">
                  <a:extLst>
                    <a:ext uri="{9D8B030D-6E8A-4147-A177-3AD203B41FA5}">
                      <a16:colId xmlns:a16="http://schemas.microsoft.com/office/drawing/2014/main" val="1309862621"/>
                    </a:ext>
                  </a:extLst>
                </a:gridCol>
              </a:tblGrid>
              <a:tr h="680604">
                <a:tc>
                  <a:txBody>
                    <a:bodyPr/>
                    <a:lstStyle/>
                    <a:p>
                      <a:pPr algn="ctr"/>
                      <a:r>
                        <a:rPr lang="en-GB" sz="3200" i="1" dirty="0" smtClean="0"/>
                        <a:t>any</a:t>
                      </a:r>
                      <a:r>
                        <a:rPr lang="en-GB" sz="3200" i="1" baseline="0" dirty="0" smtClean="0"/>
                        <a:t> key</a:t>
                      </a:r>
                      <a:r>
                        <a:rPr lang="en-GB" sz="3200" i="0" baseline="0" dirty="0" smtClean="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3286602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Well done</a:t>
            </a:r>
            <a:r>
              <a:rPr lang="de-DE" sz="3600" dirty="0">
                <a:solidFill>
                  <a:schemeClr val="accent1">
                    <a:lumMod val="50000"/>
                  </a:schemeClr>
                </a:solidFill>
                <a:latin typeface="Arial" panose="020B0604020202020204" pitchFamily="34" charset="0"/>
                <a:cs typeface="Arial" panose="020B0604020202020204" pitchFamily="34" charset="0"/>
              </a:rPr>
              <a:t>!</a:t>
            </a:r>
            <a:endParaRPr lang="en-GB" sz="3600" dirty="0">
              <a:solidFill>
                <a:schemeClr val="accent1">
                  <a:lumMod val="50000"/>
                </a:schemeClr>
              </a:solidFill>
              <a:latin typeface="Arial" panose="020B0604020202020204" pitchFamily="34" charset="0"/>
              <a:cs typeface="Arial" panose="020B0604020202020204" pitchFamily="34" charset="0"/>
            </a:endParaRPr>
          </a:p>
        </p:txBody>
      </p:sp>
      <p:sp>
        <p:nvSpPr>
          <p:cNvPr id="3" name="Rectangle 2"/>
          <p:cNvSpPr/>
          <p:nvPr/>
        </p:nvSpPr>
        <p:spPr>
          <a:xfrm>
            <a:off x="50681" y="700675"/>
            <a:ext cx="15621000" cy="2462213"/>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From now on you will receive advice on your decisions from </a:t>
            </a:r>
            <a:r>
              <a:rPr lang="en-US" sz="2200" b="1" dirty="0">
                <a:solidFill>
                  <a:schemeClr val="bg1">
                    <a:lumMod val="95000"/>
                    <a:lumOff val="5000"/>
                  </a:schemeClr>
                </a:solidFill>
                <a:latin typeface="Arial" panose="020B0604020202020204" pitchFamily="34" charset="0"/>
                <a:cs typeface="Arial" panose="020B0604020202020204" pitchFamily="34" charset="0"/>
              </a:rPr>
              <a:t>virtual agents</a:t>
            </a:r>
            <a:r>
              <a:rPr lang="en-US" sz="2200"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2200" dirty="0">
                <a:solidFill>
                  <a:schemeClr val="bg1">
                    <a:lumMod val="95000"/>
                    <a:lumOff val="5000"/>
                  </a:schemeClr>
                </a:solidFill>
                <a:latin typeface="Arial" panose="020B0604020202020204" pitchFamily="34" charset="0"/>
                <a:cs typeface="Arial" panose="020B0604020202020204" pitchFamily="34" charset="0"/>
              </a:rPr>
              <a:t>These virtual agents are performing the same task as you do, and they will inform you as to whether they think the box with the most dots was on the left or the right.</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You will see the boxes and place your marker as before.</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04197253"/>
              </p:ext>
            </p:extLst>
          </p:nvPr>
        </p:nvGraphicFramePr>
        <p:xfrm>
          <a:off x="-1" y="6493100"/>
          <a:ext cx="15621000" cy="680604"/>
        </p:xfrm>
        <a:graphic>
          <a:graphicData uri="http://schemas.openxmlformats.org/drawingml/2006/table">
            <a:tbl>
              <a:tblPr firstRow="1" bandRow="1">
                <a:tableStyleId>{2D5ABB26-0587-4C30-8999-92F81FD0307C}</a:tableStyleId>
              </a:tblPr>
              <a:tblGrid>
                <a:gridCol w="15621000">
                  <a:extLst>
                    <a:ext uri="{9D8B030D-6E8A-4147-A177-3AD203B41FA5}">
                      <a16:colId xmlns:a16="http://schemas.microsoft.com/office/drawing/2014/main" val="1309862621"/>
                    </a:ext>
                  </a:extLst>
                </a:gridCol>
              </a:tblGrid>
              <a:tr h="680604">
                <a:tc>
                  <a:txBody>
                    <a:bodyPr/>
                    <a:lstStyle/>
                    <a:p>
                      <a:pPr algn="ctr"/>
                      <a:r>
                        <a:rPr lang="en-GB" sz="3200" i="1" dirty="0" smtClean="0"/>
                        <a:t>any</a:t>
                      </a:r>
                      <a:r>
                        <a:rPr lang="en-GB" sz="3200" i="1" baseline="0" dirty="0" smtClean="0"/>
                        <a:t> key</a:t>
                      </a:r>
                      <a:r>
                        <a:rPr lang="en-GB" sz="3200" i="0" baseline="0" dirty="0" smtClean="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1196679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Well done</a:t>
            </a:r>
            <a:r>
              <a:rPr lang="de-DE" sz="3600" dirty="0">
                <a:solidFill>
                  <a:schemeClr val="accent1">
                    <a:lumMod val="50000"/>
                  </a:schemeClr>
                </a:solidFill>
                <a:latin typeface="Arial" panose="020B0604020202020204" pitchFamily="34" charset="0"/>
                <a:cs typeface="Arial" panose="020B0604020202020204" pitchFamily="34" charset="0"/>
              </a:rPr>
              <a:t>!</a:t>
            </a:r>
            <a:endParaRPr lang="en-GB" sz="3600" dirty="0">
              <a:solidFill>
                <a:schemeClr val="accent1">
                  <a:lumMod val="50000"/>
                </a:schemeClr>
              </a:solidFill>
              <a:latin typeface="Arial" panose="020B0604020202020204" pitchFamily="34" charset="0"/>
              <a:cs typeface="Arial" panose="020B0604020202020204" pitchFamily="34" charset="0"/>
            </a:endParaRPr>
          </a:p>
        </p:txBody>
      </p:sp>
      <p:sp>
        <p:nvSpPr>
          <p:cNvPr id="3" name="Rectangle 2"/>
          <p:cNvSpPr/>
          <p:nvPr/>
        </p:nvSpPr>
        <p:spPr>
          <a:xfrm>
            <a:off x="50681" y="700675"/>
            <a:ext cx="15621000" cy="4493538"/>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From now on you will receive advice on your decisions from </a:t>
            </a:r>
            <a:r>
              <a:rPr lang="en-US" sz="2200" b="1" dirty="0">
                <a:solidFill>
                  <a:schemeClr val="bg1">
                    <a:lumMod val="95000"/>
                    <a:lumOff val="5000"/>
                  </a:schemeClr>
                </a:solidFill>
                <a:latin typeface="Arial" panose="020B0604020202020204" pitchFamily="34" charset="0"/>
                <a:cs typeface="Arial" panose="020B0604020202020204" pitchFamily="34" charset="0"/>
              </a:rPr>
              <a:t>virtual agents</a:t>
            </a:r>
            <a:r>
              <a:rPr lang="en-US" sz="2200"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2200" dirty="0">
                <a:solidFill>
                  <a:schemeClr val="bg1">
                    <a:lumMod val="95000"/>
                    <a:lumOff val="5000"/>
                  </a:schemeClr>
                </a:solidFill>
                <a:latin typeface="Arial" panose="020B0604020202020204" pitchFamily="34" charset="0"/>
                <a:cs typeface="Arial" panose="020B0604020202020204" pitchFamily="34" charset="0"/>
              </a:rPr>
              <a:t>These virtual agents are performing the same task as you do, and they will inform you as to whether they think the box with the most dots was on the left or the right.</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You will see the boxes and place your marker as before.</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You will then be asked to </a:t>
            </a:r>
            <a:r>
              <a:rPr lang="en-GB" sz="2200" b="1" dirty="0">
                <a:solidFill>
                  <a:schemeClr val="bg1">
                    <a:lumMod val="95000"/>
                    <a:lumOff val="5000"/>
                  </a:schemeClr>
                </a:solidFill>
                <a:latin typeface="Arial" panose="020B0604020202020204" pitchFamily="34" charset="0"/>
                <a:cs typeface="Arial" panose="020B0604020202020204" pitchFamily="34" charset="0"/>
              </a:rPr>
              <a:t>choose an advisor</a:t>
            </a:r>
            <a:r>
              <a:rPr lang="en-GB" sz="2200" dirty="0">
                <a:solidFill>
                  <a:schemeClr val="bg1">
                    <a:lumMod val="95000"/>
                    <a:lumOff val="5000"/>
                  </a:schemeClr>
                </a:solidFill>
                <a:latin typeface="Arial" panose="020B0604020202020204" pitchFamily="34" charset="0"/>
                <a:cs typeface="Arial" panose="020B0604020202020204" pitchFamily="34" charset="0"/>
              </a:rPr>
              <a:t>. You choose an advisor by clicking their portrait with the </a:t>
            </a:r>
            <a:r>
              <a:rPr lang="en-GB" sz="2200" b="1" dirty="0">
                <a:solidFill>
                  <a:schemeClr val="bg1">
                    <a:lumMod val="95000"/>
                    <a:lumOff val="5000"/>
                  </a:schemeClr>
                </a:solidFill>
                <a:latin typeface="Arial" panose="020B0604020202020204" pitchFamily="34" charset="0"/>
                <a:cs typeface="Arial" panose="020B0604020202020204" pitchFamily="34" charset="0"/>
              </a:rPr>
              <a:t>mouse</a:t>
            </a:r>
            <a:r>
              <a:rPr lang="en-GB" sz="2200"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Once you have chosen an advisor, they will tell you what they think the answer is. You will then see the scale again, with </a:t>
            </a:r>
            <a:r>
              <a:rPr lang="en-GB" sz="2200" b="1" dirty="0">
                <a:solidFill>
                  <a:srgbClr val="FFFF00"/>
                </a:solidFill>
                <a:latin typeface="Arial" panose="020B0604020202020204" pitchFamily="34" charset="0"/>
                <a:cs typeface="Arial" panose="020B0604020202020204" pitchFamily="34" charset="0"/>
              </a:rPr>
              <a:t>your previous marker position</a:t>
            </a:r>
            <a:r>
              <a:rPr lang="en-GB" sz="2200" dirty="0">
                <a:solidFill>
                  <a:srgbClr val="FFFF00"/>
                </a:solidFill>
                <a:latin typeface="Arial" panose="020B0604020202020204" pitchFamily="34" charset="0"/>
                <a:cs typeface="Arial" panose="020B0604020202020204" pitchFamily="34" charset="0"/>
              </a:rPr>
              <a:t> highlighted in </a:t>
            </a:r>
            <a:r>
              <a:rPr lang="en-GB" sz="2200" b="1" dirty="0">
                <a:solidFill>
                  <a:srgbClr val="FFFF00"/>
                </a:solidFill>
                <a:latin typeface="Arial" panose="020B0604020202020204" pitchFamily="34" charset="0"/>
                <a:cs typeface="Arial" panose="020B0604020202020204" pitchFamily="34" charset="0"/>
              </a:rPr>
              <a:t>yellow</a:t>
            </a:r>
            <a:r>
              <a:rPr lang="en-GB" sz="2200" dirty="0">
                <a:solidFill>
                  <a:schemeClr val="bg1">
                    <a:lumMod val="95000"/>
                    <a:lumOff val="5000"/>
                  </a:schemeClr>
                </a:solidFill>
                <a:latin typeface="Arial" panose="020B0604020202020204" pitchFamily="34" charset="0"/>
                <a:cs typeface="Arial" panose="020B0604020202020204" pitchFamily="34" charset="0"/>
              </a:rPr>
              <a:t>. You will then place another marker; this marker can be in a </a:t>
            </a:r>
            <a:r>
              <a:rPr lang="en-GB" sz="2200" b="1" dirty="0">
                <a:solidFill>
                  <a:schemeClr val="bg1">
                    <a:lumMod val="95000"/>
                    <a:lumOff val="5000"/>
                  </a:schemeClr>
                </a:solidFill>
                <a:latin typeface="Arial" panose="020B0604020202020204" pitchFamily="34" charset="0"/>
                <a:cs typeface="Arial" panose="020B0604020202020204" pitchFamily="34" charset="0"/>
              </a:rPr>
              <a:t>different place</a:t>
            </a:r>
            <a:r>
              <a:rPr lang="en-GB" sz="2200" dirty="0">
                <a:solidFill>
                  <a:schemeClr val="bg1">
                    <a:lumMod val="95000"/>
                    <a:lumOff val="5000"/>
                  </a:schemeClr>
                </a:solidFill>
                <a:latin typeface="Arial" panose="020B0604020202020204" pitchFamily="34" charset="0"/>
                <a:cs typeface="Arial" panose="020B0604020202020204" pitchFamily="34" charset="0"/>
              </a:rPr>
              <a:t> if you change either your </a:t>
            </a:r>
            <a:r>
              <a:rPr lang="en-GB" sz="2200" b="1" dirty="0">
                <a:solidFill>
                  <a:schemeClr val="bg1">
                    <a:lumMod val="95000"/>
                    <a:lumOff val="5000"/>
                  </a:schemeClr>
                </a:solidFill>
                <a:latin typeface="Arial" panose="020B0604020202020204" pitchFamily="34" charset="0"/>
                <a:cs typeface="Arial" panose="020B0604020202020204" pitchFamily="34" charset="0"/>
              </a:rPr>
              <a:t>decision</a:t>
            </a:r>
            <a:r>
              <a:rPr lang="en-GB" sz="2200" dirty="0">
                <a:solidFill>
                  <a:schemeClr val="bg1">
                    <a:lumMod val="95000"/>
                    <a:lumOff val="5000"/>
                  </a:schemeClr>
                </a:solidFill>
                <a:latin typeface="Arial" panose="020B0604020202020204" pitchFamily="34" charset="0"/>
                <a:cs typeface="Arial" panose="020B0604020202020204" pitchFamily="34" charset="0"/>
              </a:rPr>
              <a:t> or your </a:t>
            </a:r>
            <a:r>
              <a:rPr lang="en-GB" sz="2200" b="1" dirty="0">
                <a:solidFill>
                  <a:schemeClr val="bg1">
                    <a:lumMod val="95000"/>
                    <a:lumOff val="5000"/>
                  </a:schemeClr>
                </a:solidFill>
                <a:latin typeface="Arial" panose="020B0604020202020204" pitchFamily="34" charset="0"/>
                <a:cs typeface="Arial" panose="020B0604020202020204" pitchFamily="34" charset="0"/>
              </a:rPr>
              <a:t>confidence in your decision</a:t>
            </a:r>
            <a:r>
              <a:rPr lang="en-GB" sz="2200" dirty="0">
                <a:solidFill>
                  <a:schemeClr val="bg1">
                    <a:lumMod val="95000"/>
                    <a:lumOff val="5000"/>
                  </a:schemeClr>
                </a:solidFill>
                <a:latin typeface="Arial" panose="020B0604020202020204" pitchFamily="34" charset="0"/>
                <a:cs typeface="Arial" panose="020B0604020202020204" pitchFamily="34" charset="0"/>
              </a:rPr>
              <a:t>.</a:t>
            </a:r>
            <a:endParaRPr lang="en-GB" sz="2200" b="1"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04197253"/>
              </p:ext>
            </p:extLst>
          </p:nvPr>
        </p:nvGraphicFramePr>
        <p:xfrm>
          <a:off x="-1" y="6493100"/>
          <a:ext cx="15621000" cy="680604"/>
        </p:xfrm>
        <a:graphic>
          <a:graphicData uri="http://schemas.openxmlformats.org/drawingml/2006/table">
            <a:tbl>
              <a:tblPr firstRow="1" bandRow="1">
                <a:tableStyleId>{2D5ABB26-0587-4C30-8999-92F81FD0307C}</a:tableStyleId>
              </a:tblPr>
              <a:tblGrid>
                <a:gridCol w="15621000">
                  <a:extLst>
                    <a:ext uri="{9D8B030D-6E8A-4147-A177-3AD203B41FA5}">
                      <a16:colId xmlns:a16="http://schemas.microsoft.com/office/drawing/2014/main" val="1309862621"/>
                    </a:ext>
                  </a:extLst>
                </a:gridCol>
              </a:tblGrid>
              <a:tr h="680604">
                <a:tc>
                  <a:txBody>
                    <a:bodyPr/>
                    <a:lstStyle/>
                    <a:p>
                      <a:pPr algn="ctr"/>
                      <a:r>
                        <a:rPr lang="en-GB" sz="3200" i="1" dirty="0" smtClean="0"/>
                        <a:t>any</a:t>
                      </a:r>
                      <a:r>
                        <a:rPr lang="en-GB" sz="3200" i="1" baseline="0" dirty="0" smtClean="0"/>
                        <a:t> key</a:t>
                      </a:r>
                      <a:r>
                        <a:rPr lang="en-GB" sz="3200" i="0" baseline="0" dirty="0" smtClean="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637061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Well done</a:t>
            </a:r>
            <a:r>
              <a:rPr lang="de-DE" sz="3600" dirty="0">
                <a:solidFill>
                  <a:schemeClr val="accent1">
                    <a:lumMod val="50000"/>
                  </a:schemeClr>
                </a:solidFill>
                <a:latin typeface="Arial" panose="020B0604020202020204" pitchFamily="34" charset="0"/>
                <a:cs typeface="Arial" panose="020B0604020202020204" pitchFamily="34" charset="0"/>
              </a:rPr>
              <a:t>!</a:t>
            </a:r>
            <a:endParaRPr lang="en-GB" sz="3600" dirty="0">
              <a:solidFill>
                <a:schemeClr val="accent1">
                  <a:lumMod val="50000"/>
                </a:schemeClr>
              </a:solidFill>
              <a:latin typeface="Arial" panose="020B0604020202020204" pitchFamily="34" charset="0"/>
              <a:cs typeface="Arial" panose="020B0604020202020204" pitchFamily="34" charset="0"/>
            </a:endParaRPr>
          </a:p>
        </p:txBody>
      </p:sp>
      <p:sp>
        <p:nvSpPr>
          <p:cNvPr id="3" name="Rectangle 2"/>
          <p:cNvSpPr/>
          <p:nvPr/>
        </p:nvSpPr>
        <p:spPr>
          <a:xfrm>
            <a:off x="50681" y="700674"/>
            <a:ext cx="15621000" cy="5509200"/>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From now on you will receive advice on your decisions from </a:t>
            </a:r>
            <a:r>
              <a:rPr lang="en-US" sz="2200" b="1" dirty="0">
                <a:solidFill>
                  <a:schemeClr val="bg1">
                    <a:lumMod val="95000"/>
                    <a:lumOff val="5000"/>
                  </a:schemeClr>
                </a:solidFill>
                <a:latin typeface="Arial" panose="020B0604020202020204" pitchFamily="34" charset="0"/>
                <a:cs typeface="Arial" panose="020B0604020202020204" pitchFamily="34" charset="0"/>
              </a:rPr>
              <a:t>virtual agents</a:t>
            </a:r>
            <a:r>
              <a:rPr lang="en-US" sz="2200"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2200" dirty="0">
                <a:solidFill>
                  <a:schemeClr val="bg1">
                    <a:lumMod val="95000"/>
                    <a:lumOff val="5000"/>
                  </a:schemeClr>
                </a:solidFill>
                <a:latin typeface="Arial" panose="020B0604020202020204" pitchFamily="34" charset="0"/>
                <a:cs typeface="Arial" panose="020B0604020202020204" pitchFamily="34" charset="0"/>
              </a:rPr>
              <a:t>These virtual agents are performing the same task as you do, and they will inform you as to whether they think the box with the most dots was on the left or the right.</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You will see the boxes and place your marker as before.</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You will then be asked to </a:t>
            </a:r>
            <a:r>
              <a:rPr lang="en-GB" sz="2200" b="1" dirty="0">
                <a:solidFill>
                  <a:schemeClr val="bg1">
                    <a:lumMod val="95000"/>
                    <a:lumOff val="5000"/>
                  </a:schemeClr>
                </a:solidFill>
                <a:latin typeface="Arial" panose="020B0604020202020204" pitchFamily="34" charset="0"/>
                <a:cs typeface="Arial" panose="020B0604020202020204" pitchFamily="34" charset="0"/>
              </a:rPr>
              <a:t>choose an advisor</a:t>
            </a:r>
            <a:r>
              <a:rPr lang="en-GB" sz="2200" dirty="0">
                <a:solidFill>
                  <a:schemeClr val="bg1">
                    <a:lumMod val="95000"/>
                    <a:lumOff val="5000"/>
                  </a:schemeClr>
                </a:solidFill>
                <a:latin typeface="Arial" panose="020B0604020202020204" pitchFamily="34" charset="0"/>
                <a:cs typeface="Arial" panose="020B0604020202020204" pitchFamily="34" charset="0"/>
              </a:rPr>
              <a:t>. You choose an advisor by clicking their portrait with the </a:t>
            </a:r>
            <a:r>
              <a:rPr lang="en-GB" sz="2200" b="1" dirty="0">
                <a:solidFill>
                  <a:schemeClr val="bg1">
                    <a:lumMod val="95000"/>
                    <a:lumOff val="5000"/>
                  </a:schemeClr>
                </a:solidFill>
                <a:latin typeface="Arial" panose="020B0604020202020204" pitchFamily="34" charset="0"/>
                <a:cs typeface="Arial" panose="020B0604020202020204" pitchFamily="34" charset="0"/>
              </a:rPr>
              <a:t>mouse</a:t>
            </a:r>
            <a:r>
              <a:rPr lang="en-GB" sz="2200"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Once you have chosen an advisor, they will tell you what they think the answer is. You will then see the scale again, with </a:t>
            </a:r>
            <a:r>
              <a:rPr lang="en-GB" sz="2200" b="1" dirty="0">
                <a:solidFill>
                  <a:srgbClr val="FFFF00"/>
                </a:solidFill>
                <a:latin typeface="Arial" panose="020B0604020202020204" pitchFamily="34" charset="0"/>
                <a:cs typeface="Arial" panose="020B0604020202020204" pitchFamily="34" charset="0"/>
              </a:rPr>
              <a:t>your previous marker position</a:t>
            </a:r>
            <a:r>
              <a:rPr lang="en-GB" sz="2200" dirty="0">
                <a:solidFill>
                  <a:srgbClr val="FFFF00"/>
                </a:solidFill>
                <a:latin typeface="Arial" panose="020B0604020202020204" pitchFamily="34" charset="0"/>
                <a:cs typeface="Arial" panose="020B0604020202020204" pitchFamily="34" charset="0"/>
              </a:rPr>
              <a:t> highlighted in </a:t>
            </a:r>
            <a:r>
              <a:rPr lang="en-GB" sz="2200" b="1" dirty="0">
                <a:solidFill>
                  <a:srgbClr val="FFFF00"/>
                </a:solidFill>
                <a:latin typeface="Arial" panose="020B0604020202020204" pitchFamily="34" charset="0"/>
                <a:cs typeface="Arial" panose="020B0604020202020204" pitchFamily="34" charset="0"/>
              </a:rPr>
              <a:t>yellow</a:t>
            </a:r>
            <a:r>
              <a:rPr lang="en-GB" sz="2200" dirty="0">
                <a:solidFill>
                  <a:schemeClr val="bg1">
                    <a:lumMod val="95000"/>
                    <a:lumOff val="5000"/>
                  </a:schemeClr>
                </a:solidFill>
                <a:latin typeface="Arial" panose="020B0604020202020204" pitchFamily="34" charset="0"/>
                <a:cs typeface="Arial" panose="020B0604020202020204" pitchFamily="34" charset="0"/>
              </a:rPr>
              <a:t>. You will then place another marker; this marker can be in a </a:t>
            </a:r>
            <a:r>
              <a:rPr lang="en-GB" sz="2200" b="1" dirty="0">
                <a:solidFill>
                  <a:schemeClr val="bg1">
                    <a:lumMod val="95000"/>
                    <a:lumOff val="5000"/>
                  </a:schemeClr>
                </a:solidFill>
                <a:latin typeface="Arial" panose="020B0604020202020204" pitchFamily="34" charset="0"/>
                <a:cs typeface="Arial" panose="020B0604020202020204" pitchFamily="34" charset="0"/>
              </a:rPr>
              <a:t>different place</a:t>
            </a:r>
            <a:r>
              <a:rPr lang="en-GB" sz="2200" dirty="0">
                <a:solidFill>
                  <a:schemeClr val="bg1">
                    <a:lumMod val="95000"/>
                    <a:lumOff val="5000"/>
                  </a:schemeClr>
                </a:solidFill>
                <a:latin typeface="Arial" panose="020B0604020202020204" pitchFamily="34" charset="0"/>
                <a:cs typeface="Arial" panose="020B0604020202020204" pitchFamily="34" charset="0"/>
              </a:rPr>
              <a:t> if you change either your </a:t>
            </a:r>
            <a:r>
              <a:rPr lang="en-GB" sz="2200" b="1" dirty="0">
                <a:solidFill>
                  <a:schemeClr val="bg1">
                    <a:lumMod val="95000"/>
                    <a:lumOff val="5000"/>
                  </a:schemeClr>
                </a:solidFill>
                <a:latin typeface="Arial" panose="020B0604020202020204" pitchFamily="34" charset="0"/>
                <a:cs typeface="Arial" panose="020B0604020202020204" pitchFamily="34" charset="0"/>
              </a:rPr>
              <a:t>decision</a:t>
            </a:r>
            <a:r>
              <a:rPr lang="en-GB" sz="2200" dirty="0">
                <a:solidFill>
                  <a:schemeClr val="bg1">
                    <a:lumMod val="95000"/>
                    <a:lumOff val="5000"/>
                  </a:schemeClr>
                </a:solidFill>
                <a:latin typeface="Arial" panose="020B0604020202020204" pitchFamily="34" charset="0"/>
                <a:cs typeface="Arial" panose="020B0604020202020204" pitchFamily="34" charset="0"/>
              </a:rPr>
              <a:t> or your </a:t>
            </a:r>
            <a:r>
              <a:rPr lang="en-GB" sz="2200" b="1" dirty="0">
                <a:solidFill>
                  <a:schemeClr val="bg1">
                    <a:lumMod val="95000"/>
                    <a:lumOff val="5000"/>
                  </a:schemeClr>
                </a:solidFill>
                <a:latin typeface="Arial" panose="020B0604020202020204" pitchFamily="34" charset="0"/>
                <a:cs typeface="Arial" panose="020B0604020202020204" pitchFamily="34" charset="0"/>
              </a:rPr>
              <a:t>confidence in your decision</a:t>
            </a:r>
            <a:r>
              <a:rPr lang="en-GB" sz="2200" dirty="0">
                <a:solidFill>
                  <a:schemeClr val="bg1">
                    <a:lumMod val="95000"/>
                    <a:lumOff val="5000"/>
                  </a:schemeClr>
                </a:solidFill>
                <a:latin typeface="Arial" panose="020B0604020202020204" pitchFamily="34" charset="0"/>
                <a:cs typeface="Arial" panose="020B0604020202020204" pitchFamily="34" charset="0"/>
              </a:rPr>
              <a:t>.</a:t>
            </a:r>
            <a:endParaRPr lang="en-GB" sz="2200" b="1"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b="1" dirty="0">
                <a:solidFill>
                  <a:schemeClr val="bg1">
                    <a:lumMod val="95000"/>
                    <a:lumOff val="5000"/>
                  </a:schemeClr>
                </a:solidFill>
                <a:latin typeface="Arial" panose="020B0604020202020204" pitchFamily="34" charset="0"/>
                <a:cs typeface="Arial" panose="020B0604020202020204" pitchFamily="34" charset="0"/>
              </a:rPr>
              <a:t>The advisors perform the task differently from one another</a:t>
            </a:r>
            <a:r>
              <a:rPr lang="en-GB" sz="2200"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The </a:t>
            </a:r>
            <a:r>
              <a:rPr lang="en-GB" sz="2200" b="1" dirty="0">
                <a:solidFill>
                  <a:schemeClr val="bg1">
                    <a:lumMod val="95000"/>
                    <a:lumOff val="5000"/>
                  </a:schemeClr>
                </a:solidFill>
                <a:latin typeface="Arial" panose="020B0604020202020204" pitchFamily="34" charset="0"/>
                <a:cs typeface="Arial" panose="020B0604020202020204" pitchFamily="34" charset="0"/>
              </a:rPr>
              <a:t>advisors can be wrong</a:t>
            </a:r>
            <a:r>
              <a:rPr lang="en-GB" sz="2200" dirty="0">
                <a:solidFill>
                  <a:schemeClr val="bg1">
                    <a:lumMod val="95000"/>
                    <a:lumOff val="5000"/>
                  </a:schemeClr>
                </a:solidFill>
                <a:latin typeface="Arial" panose="020B0604020202020204" pitchFamily="34" charset="0"/>
                <a:cs typeface="Arial" panose="020B0604020202020204" pitchFamily="34"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2604197253"/>
              </p:ext>
            </p:extLst>
          </p:nvPr>
        </p:nvGraphicFramePr>
        <p:xfrm>
          <a:off x="-1" y="6493100"/>
          <a:ext cx="15621000" cy="680604"/>
        </p:xfrm>
        <a:graphic>
          <a:graphicData uri="http://schemas.openxmlformats.org/drawingml/2006/table">
            <a:tbl>
              <a:tblPr firstRow="1" bandRow="1">
                <a:tableStyleId>{2D5ABB26-0587-4C30-8999-92F81FD0307C}</a:tableStyleId>
              </a:tblPr>
              <a:tblGrid>
                <a:gridCol w="15621000">
                  <a:extLst>
                    <a:ext uri="{9D8B030D-6E8A-4147-A177-3AD203B41FA5}">
                      <a16:colId xmlns:a16="http://schemas.microsoft.com/office/drawing/2014/main" val="1309862621"/>
                    </a:ext>
                  </a:extLst>
                </a:gridCol>
              </a:tblGrid>
              <a:tr h="680604">
                <a:tc>
                  <a:txBody>
                    <a:bodyPr/>
                    <a:lstStyle/>
                    <a:p>
                      <a:pPr algn="ctr"/>
                      <a:r>
                        <a:rPr lang="en-GB" sz="3200" i="1" dirty="0" smtClean="0"/>
                        <a:t>any</a:t>
                      </a:r>
                      <a:r>
                        <a:rPr lang="en-GB" sz="3200" i="1" baseline="0" dirty="0" smtClean="0"/>
                        <a:t> key</a:t>
                      </a:r>
                      <a:r>
                        <a:rPr lang="en-GB" sz="3200" i="0" baseline="0" dirty="0" smtClean="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1635129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403404"/>
            <a:ext cx="15621000" cy="769441"/>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In this case the bottom advisor is highlighted because her portrait has the grey box around it. Clicking the mouse would select the bottom advisor. </a:t>
            </a:r>
            <a:endParaRPr lang="en-GB" sz="22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Advisor Choice</a:t>
            </a:r>
          </a:p>
        </p:txBody>
      </p:sp>
      <p:sp>
        <p:nvSpPr>
          <p:cNvPr id="8" name="Rectangle 7"/>
          <p:cNvSpPr/>
          <p:nvPr/>
        </p:nvSpPr>
        <p:spPr>
          <a:xfrm>
            <a:off x="50681" y="700675"/>
            <a:ext cx="15621000" cy="430887"/>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The advisor choice screen looks like this:</a:t>
            </a:r>
            <a:endParaRPr lang="en-GB" sz="2200" dirty="0">
              <a:solidFill>
                <a:schemeClr val="bg1">
                  <a:lumMod val="95000"/>
                  <a:lumOff val="5000"/>
                </a:schemeClr>
              </a:solidFill>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38660803"/>
              </p:ext>
            </p:extLst>
          </p:nvPr>
        </p:nvGraphicFramePr>
        <p:xfrm>
          <a:off x="-1" y="6493100"/>
          <a:ext cx="15624176" cy="680604"/>
        </p:xfrm>
        <a:graphic>
          <a:graphicData uri="http://schemas.openxmlformats.org/drawingml/2006/table">
            <a:tbl>
              <a:tblPr firstRow="1" bandRow="1">
                <a:tableStyleId>{2D5ABB26-0587-4C30-8999-92F81FD0307C}</a:tableStyleId>
              </a:tblPr>
              <a:tblGrid>
                <a:gridCol w="7812088">
                  <a:extLst>
                    <a:ext uri="{9D8B030D-6E8A-4147-A177-3AD203B41FA5}">
                      <a16:colId xmlns:a16="http://schemas.microsoft.com/office/drawing/2014/main" val="3649932964"/>
                    </a:ext>
                  </a:extLst>
                </a:gridCol>
                <a:gridCol w="7812088">
                  <a:extLst>
                    <a:ext uri="{9D8B030D-6E8A-4147-A177-3AD203B41FA5}">
                      <a16:colId xmlns:a16="http://schemas.microsoft.com/office/drawing/2014/main" val="1309862621"/>
                    </a:ext>
                  </a:extLst>
                </a:gridCol>
              </a:tblGrid>
              <a:tr h="680604">
                <a:tc>
                  <a:txBody>
                    <a:bodyPr/>
                    <a:lstStyle/>
                    <a:p>
                      <a:pPr algn="ctr"/>
                      <a:r>
                        <a:rPr lang="en-GB" sz="3200" dirty="0" smtClean="0"/>
                        <a:t>Left</a:t>
                      </a:r>
                      <a:r>
                        <a:rPr lang="en-GB" sz="3200" baseline="0" dirty="0" smtClean="0"/>
                        <a:t> Arrow: Previous</a:t>
                      </a:r>
                      <a:endParaRPr lang="en-GB" sz="3200" dirty="0"/>
                    </a:p>
                  </a:txBody>
                  <a:tcPr marL="182880" marR="182880" marT="91440" marB="91440"/>
                </a:tc>
                <a:tc>
                  <a:txBody>
                    <a:bodyPr/>
                    <a:lstStyle/>
                    <a:p>
                      <a:pPr algn="ctr"/>
                      <a:r>
                        <a:rPr lang="en-GB" sz="3200" i="1" dirty="0" smtClean="0"/>
                        <a:t>any</a:t>
                      </a:r>
                      <a:r>
                        <a:rPr lang="en-GB" sz="3200" i="1" baseline="0" dirty="0" smtClean="0"/>
                        <a:t> other key</a:t>
                      </a:r>
                      <a:r>
                        <a:rPr lang="en-GB" sz="3200" i="0" baseline="0" dirty="0" smtClean="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pic>
        <p:nvPicPr>
          <p:cNvPr id="9" name="Picture 8"/>
          <p:cNvPicPr>
            <a:picLocks noChangeAspect="1"/>
          </p:cNvPicPr>
          <p:nvPr/>
        </p:nvPicPr>
        <p:blipFill>
          <a:blip r:embed="rId2"/>
          <a:stretch>
            <a:fillRect/>
          </a:stretch>
        </p:blipFill>
        <p:spPr>
          <a:xfrm>
            <a:off x="5720744" y="1223895"/>
            <a:ext cx="4179510" cy="4179510"/>
          </a:xfrm>
          <a:prstGeom prst="rect">
            <a:avLst/>
          </a:prstGeom>
        </p:spPr>
      </p:pic>
    </p:spTree>
    <p:extLst>
      <p:ext uri="{BB962C8B-B14F-4D97-AF65-F5344CB8AC3E}">
        <p14:creationId xmlns:p14="http://schemas.microsoft.com/office/powerpoint/2010/main" val="3316624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Advisor Portraits</a:t>
            </a:r>
          </a:p>
        </p:txBody>
      </p:sp>
      <p:sp>
        <p:nvSpPr>
          <p:cNvPr id="8" name="Rectangle 7"/>
          <p:cNvSpPr/>
          <p:nvPr/>
        </p:nvSpPr>
        <p:spPr>
          <a:xfrm>
            <a:off x="50681" y="700675"/>
            <a:ext cx="15621000" cy="430887"/>
          </a:xfrm>
          <a:prstGeom prst="rect">
            <a:avLst/>
          </a:prstGeom>
        </p:spPr>
        <p:txBody>
          <a:bodyPr wrap="square">
            <a:spAutoFit/>
          </a:bodyPr>
          <a:lstStyle/>
          <a:p>
            <a:pPr algn="ctr"/>
            <a:r>
              <a:rPr lang="en-GB" sz="2200" dirty="0">
                <a:solidFill>
                  <a:schemeClr val="bg1">
                    <a:lumMod val="95000"/>
                    <a:lumOff val="5000"/>
                  </a:schemeClr>
                </a:solidFill>
                <a:latin typeface="Arial" panose="020B0604020202020204" pitchFamily="34" charset="0"/>
                <a:cs typeface="Arial" panose="020B0604020202020204" pitchFamily="34" charset="0"/>
              </a:rPr>
              <a:t>There are three kinds of picture you will see in either the top or bottom of the selection screen:</a:t>
            </a:r>
          </a:p>
        </p:txBody>
      </p:sp>
      <p:graphicFrame>
        <p:nvGraphicFramePr>
          <p:cNvPr id="10" name="Table 9"/>
          <p:cNvGraphicFramePr>
            <a:graphicFrameLocks noGrp="1"/>
          </p:cNvGraphicFramePr>
          <p:nvPr>
            <p:extLst>
              <p:ext uri="{D42A27DB-BD31-4B8C-83A1-F6EECF244321}">
                <p14:modId xmlns:p14="http://schemas.microsoft.com/office/powerpoint/2010/main" val="2699801630"/>
              </p:ext>
            </p:extLst>
          </p:nvPr>
        </p:nvGraphicFramePr>
        <p:xfrm>
          <a:off x="-1" y="6493100"/>
          <a:ext cx="15624176" cy="680604"/>
        </p:xfrm>
        <a:graphic>
          <a:graphicData uri="http://schemas.openxmlformats.org/drawingml/2006/table">
            <a:tbl>
              <a:tblPr firstRow="1" bandRow="1">
                <a:tableStyleId>{2D5ABB26-0587-4C30-8999-92F81FD0307C}</a:tableStyleId>
              </a:tblPr>
              <a:tblGrid>
                <a:gridCol w="7812088">
                  <a:extLst>
                    <a:ext uri="{9D8B030D-6E8A-4147-A177-3AD203B41FA5}">
                      <a16:colId xmlns:a16="http://schemas.microsoft.com/office/drawing/2014/main" val="3649932964"/>
                    </a:ext>
                  </a:extLst>
                </a:gridCol>
                <a:gridCol w="7812088">
                  <a:extLst>
                    <a:ext uri="{9D8B030D-6E8A-4147-A177-3AD203B41FA5}">
                      <a16:colId xmlns:a16="http://schemas.microsoft.com/office/drawing/2014/main" val="1309862621"/>
                    </a:ext>
                  </a:extLst>
                </a:gridCol>
              </a:tblGrid>
              <a:tr h="680604">
                <a:tc>
                  <a:txBody>
                    <a:bodyPr/>
                    <a:lstStyle/>
                    <a:p>
                      <a:pPr algn="ctr"/>
                      <a:r>
                        <a:rPr lang="en-GB" sz="3200" dirty="0" smtClean="0"/>
                        <a:t>Left</a:t>
                      </a:r>
                      <a:r>
                        <a:rPr lang="en-GB" sz="3200" baseline="0" dirty="0" smtClean="0"/>
                        <a:t> Arrow: Previous</a:t>
                      </a:r>
                      <a:endParaRPr lang="en-GB" sz="3200" dirty="0"/>
                    </a:p>
                  </a:txBody>
                  <a:tcPr marL="182880" marR="182880" marT="91440" marB="91440"/>
                </a:tc>
                <a:tc>
                  <a:txBody>
                    <a:bodyPr/>
                    <a:lstStyle/>
                    <a:p>
                      <a:pPr algn="ctr"/>
                      <a:r>
                        <a:rPr lang="en-GB" sz="3200" i="1" dirty="0" smtClean="0"/>
                        <a:t>any</a:t>
                      </a:r>
                      <a:r>
                        <a:rPr lang="en-GB" sz="3200" i="1" baseline="0" dirty="0" smtClean="0"/>
                        <a:t> other key</a:t>
                      </a:r>
                      <a:r>
                        <a:rPr lang="en-GB" sz="3200" i="0" baseline="0" dirty="0" smtClean="0"/>
                        <a:t>: Start Practice</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pic>
        <p:nvPicPr>
          <p:cNvPr id="2" name="Picture 1"/>
          <p:cNvPicPr>
            <a:picLocks noChangeAspect="1"/>
          </p:cNvPicPr>
          <p:nvPr/>
        </p:nvPicPr>
        <p:blipFill>
          <a:blip r:embed="rId2"/>
          <a:stretch>
            <a:fillRect/>
          </a:stretch>
        </p:blipFill>
        <p:spPr>
          <a:xfrm>
            <a:off x="2213709" y="1461183"/>
            <a:ext cx="1381780" cy="1745970"/>
          </a:xfrm>
          <a:prstGeom prst="rect">
            <a:avLst/>
          </a:prstGeom>
        </p:spPr>
      </p:pic>
      <p:pic>
        <p:nvPicPr>
          <p:cNvPr id="3" name="Picture 2"/>
          <p:cNvPicPr>
            <a:picLocks noChangeAspect="1"/>
          </p:cNvPicPr>
          <p:nvPr/>
        </p:nvPicPr>
        <p:blipFill>
          <a:blip r:embed="rId3"/>
          <a:stretch>
            <a:fillRect/>
          </a:stretch>
        </p:blipFill>
        <p:spPr>
          <a:xfrm>
            <a:off x="7119610" y="1461183"/>
            <a:ext cx="1381778" cy="1745970"/>
          </a:xfrm>
          <a:prstGeom prst="rect">
            <a:avLst/>
          </a:prstGeom>
        </p:spPr>
      </p:pic>
      <p:pic>
        <p:nvPicPr>
          <p:cNvPr id="5" name="Picture 4"/>
          <p:cNvPicPr>
            <a:picLocks noChangeAspect="1"/>
          </p:cNvPicPr>
          <p:nvPr/>
        </p:nvPicPr>
        <p:blipFill>
          <a:blip r:embed="rId4"/>
          <a:stretch>
            <a:fillRect/>
          </a:stretch>
        </p:blipFill>
        <p:spPr>
          <a:xfrm>
            <a:off x="12025507" y="1461183"/>
            <a:ext cx="1381780" cy="1745970"/>
          </a:xfrm>
          <a:prstGeom prst="rect">
            <a:avLst/>
          </a:prstGeom>
        </p:spPr>
      </p:pic>
      <p:sp>
        <p:nvSpPr>
          <p:cNvPr id="6" name="TextBox 5"/>
          <p:cNvSpPr txBox="1"/>
          <p:nvPr/>
        </p:nvSpPr>
        <p:spPr>
          <a:xfrm>
            <a:off x="785525" y="3215738"/>
            <a:ext cx="4259016" cy="2462213"/>
          </a:xfrm>
          <a:prstGeom prst="rect">
            <a:avLst/>
          </a:prstGeom>
          <a:noFill/>
        </p:spPr>
        <p:txBody>
          <a:bodyPr wrap="square" rtlCol="0">
            <a:spAutoFit/>
          </a:bodyPr>
          <a:lstStyle/>
          <a:p>
            <a:pPr algn="ctr"/>
            <a:r>
              <a:rPr lang="en-GB" sz="2200" dirty="0">
                <a:solidFill>
                  <a:schemeClr val="bg1"/>
                </a:solidFill>
              </a:rPr>
              <a:t>Advisor portrait:</a:t>
            </a:r>
          </a:p>
          <a:p>
            <a:pPr algn="ctr"/>
            <a:r>
              <a:rPr lang="en-GB" sz="2200" dirty="0">
                <a:solidFill>
                  <a:schemeClr val="bg1"/>
                </a:solidFill>
              </a:rPr>
              <a:t>Selecting an advisor’s portrait will mean </a:t>
            </a:r>
            <a:r>
              <a:rPr lang="en-GB" sz="2200" b="1" dirty="0">
                <a:solidFill>
                  <a:schemeClr val="bg1"/>
                </a:solidFill>
              </a:rPr>
              <a:t>you get to hear the advisor’s answer</a:t>
            </a:r>
            <a:r>
              <a:rPr lang="en-GB" sz="2200" dirty="0">
                <a:solidFill>
                  <a:schemeClr val="bg1"/>
                </a:solidFill>
              </a:rPr>
              <a:t>. </a:t>
            </a:r>
          </a:p>
          <a:p>
            <a:pPr algn="ctr"/>
            <a:r>
              <a:rPr lang="en-GB" sz="2200" dirty="0">
                <a:solidFill>
                  <a:schemeClr val="bg1"/>
                </a:solidFill>
              </a:rPr>
              <a:t>Once heard, you will get the opportunity to </a:t>
            </a:r>
            <a:r>
              <a:rPr lang="en-GB" sz="2200" b="1" dirty="0">
                <a:solidFill>
                  <a:schemeClr val="bg1"/>
                </a:solidFill>
              </a:rPr>
              <a:t>adjust your marker </a:t>
            </a:r>
            <a:r>
              <a:rPr lang="en-GB" sz="2200" dirty="0">
                <a:solidFill>
                  <a:schemeClr val="bg1"/>
                </a:solidFill>
              </a:rPr>
              <a:t>position.</a:t>
            </a:r>
          </a:p>
        </p:txBody>
      </p:sp>
      <p:sp>
        <p:nvSpPr>
          <p:cNvPr id="11" name="TextBox 10"/>
          <p:cNvSpPr txBox="1"/>
          <p:nvPr/>
        </p:nvSpPr>
        <p:spPr>
          <a:xfrm>
            <a:off x="5572317" y="3215739"/>
            <a:ext cx="4476364" cy="1785104"/>
          </a:xfrm>
          <a:prstGeom prst="rect">
            <a:avLst/>
          </a:prstGeom>
          <a:noFill/>
        </p:spPr>
        <p:txBody>
          <a:bodyPr wrap="square" rtlCol="0">
            <a:spAutoFit/>
          </a:bodyPr>
          <a:lstStyle/>
          <a:p>
            <a:pPr algn="ctr"/>
            <a:r>
              <a:rPr lang="en-GB" sz="2200" dirty="0">
                <a:solidFill>
                  <a:schemeClr val="bg1"/>
                </a:solidFill>
              </a:rPr>
              <a:t>Silhouette:</a:t>
            </a:r>
          </a:p>
          <a:p>
            <a:pPr algn="ctr"/>
            <a:r>
              <a:rPr lang="en-GB" sz="2200" dirty="0">
                <a:solidFill>
                  <a:schemeClr val="bg1"/>
                </a:solidFill>
              </a:rPr>
              <a:t>Selecting the silhouette will mean you </a:t>
            </a:r>
            <a:r>
              <a:rPr lang="en-GB" sz="2200" b="1" dirty="0">
                <a:solidFill>
                  <a:schemeClr val="bg1"/>
                </a:solidFill>
              </a:rPr>
              <a:t>do not get advice</a:t>
            </a:r>
            <a:r>
              <a:rPr lang="en-GB" sz="2200" dirty="0">
                <a:solidFill>
                  <a:schemeClr val="bg1"/>
                </a:solidFill>
              </a:rPr>
              <a:t>; your initial marker placement is taken as your final answer.</a:t>
            </a:r>
          </a:p>
        </p:txBody>
      </p:sp>
      <p:sp>
        <p:nvSpPr>
          <p:cNvPr id="12" name="TextBox 11"/>
          <p:cNvSpPr txBox="1"/>
          <p:nvPr/>
        </p:nvSpPr>
        <p:spPr>
          <a:xfrm>
            <a:off x="10297741" y="3215736"/>
            <a:ext cx="4837312" cy="1107996"/>
          </a:xfrm>
          <a:prstGeom prst="rect">
            <a:avLst/>
          </a:prstGeom>
          <a:noFill/>
        </p:spPr>
        <p:txBody>
          <a:bodyPr wrap="square" rtlCol="0">
            <a:spAutoFit/>
          </a:bodyPr>
          <a:lstStyle/>
          <a:p>
            <a:pPr algn="ctr"/>
            <a:r>
              <a:rPr lang="en-GB" sz="2200" i="1" dirty="0">
                <a:solidFill>
                  <a:schemeClr val="bg1"/>
                </a:solidFill>
              </a:rPr>
              <a:t>Disabled</a:t>
            </a:r>
            <a:r>
              <a:rPr lang="en-GB" sz="2200" dirty="0">
                <a:solidFill>
                  <a:schemeClr val="bg1"/>
                </a:solidFill>
              </a:rPr>
              <a:t>:</a:t>
            </a:r>
          </a:p>
          <a:p>
            <a:pPr algn="ctr"/>
            <a:r>
              <a:rPr lang="en-GB" sz="2200" dirty="0">
                <a:solidFill>
                  <a:schemeClr val="bg1"/>
                </a:solidFill>
              </a:rPr>
              <a:t>You are unable to select this response. Select the other option.</a:t>
            </a:r>
          </a:p>
        </p:txBody>
      </p:sp>
      <p:sp>
        <p:nvSpPr>
          <p:cNvPr id="13" name="Rectangle 12"/>
          <p:cNvSpPr/>
          <p:nvPr/>
        </p:nvSpPr>
        <p:spPr>
          <a:xfrm>
            <a:off x="-1" y="5685700"/>
            <a:ext cx="15621000" cy="769441"/>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Now you can practice with the ability to select advisors and hear their advice. </a:t>
            </a:r>
          </a:p>
          <a:p>
            <a:pPr algn="ctr"/>
            <a:r>
              <a:rPr lang="en-US" sz="2200" dirty="0">
                <a:solidFill>
                  <a:schemeClr val="bg1">
                    <a:lumMod val="95000"/>
                    <a:lumOff val="5000"/>
                  </a:schemeClr>
                </a:solidFill>
                <a:latin typeface="Arial" panose="020B0604020202020204" pitchFamily="34" charset="0"/>
                <a:cs typeface="Arial" panose="020B0604020202020204" pitchFamily="34" charset="0"/>
              </a:rPr>
              <a:t>Remember: the </a:t>
            </a:r>
            <a:r>
              <a:rPr lang="en-US" sz="2200" b="1" dirty="0">
                <a:solidFill>
                  <a:schemeClr val="bg1">
                    <a:lumMod val="95000"/>
                    <a:lumOff val="5000"/>
                  </a:schemeClr>
                </a:solidFill>
                <a:latin typeface="Arial" panose="020B0604020202020204" pitchFamily="34" charset="0"/>
                <a:cs typeface="Arial" panose="020B0604020202020204" pitchFamily="34" charset="0"/>
              </a:rPr>
              <a:t>advisors are different</a:t>
            </a:r>
            <a:r>
              <a:rPr lang="en-US" sz="2200" dirty="0">
                <a:solidFill>
                  <a:schemeClr val="bg1">
                    <a:lumMod val="95000"/>
                    <a:lumOff val="5000"/>
                  </a:schemeClr>
                </a:solidFill>
                <a:latin typeface="Arial" panose="020B0604020202020204" pitchFamily="34" charset="0"/>
                <a:cs typeface="Arial" panose="020B0604020202020204" pitchFamily="34" charset="0"/>
              </a:rPr>
              <a:t>, and </a:t>
            </a:r>
            <a:r>
              <a:rPr lang="en-US" sz="2200" b="1" dirty="0">
                <a:solidFill>
                  <a:schemeClr val="bg1">
                    <a:lumMod val="95000"/>
                    <a:lumOff val="5000"/>
                  </a:schemeClr>
                </a:solidFill>
                <a:latin typeface="Arial" panose="020B0604020202020204" pitchFamily="34" charset="0"/>
                <a:cs typeface="Arial" panose="020B0604020202020204" pitchFamily="34" charset="0"/>
              </a:rPr>
              <a:t>aren’t always correct</a:t>
            </a:r>
            <a:r>
              <a:rPr lang="en-US" sz="2200" dirty="0">
                <a:solidFill>
                  <a:schemeClr val="bg1">
                    <a:lumMod val="95000"/>
                    <a:lumOff val="5000"/>
                  </a:schemeClr>
                </a:solidFill>
                <a:latin typeface="Arial" panose="020B0604020202020204" pitchFamily="34" charset="0"/>
                <a:cs typeface="Arial" panose="020B0604020202020204" pitchFamily="34" charset="0"/>
              </a:rPr>
              <a:t>!</a:t>
            </a:r>
            <a:endParaRPr lang="en-GB" sz="2200" dirty="0">
              <a:solidFill>
                <a:schemeClr val="bg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9642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Well done</a:t>
            </a:r>
            <a:r>
              <a:rPr lang="de-DE" sz="3600" dirty="0">
                <a:solidFill>
                  <a:schemeClr val="accent1">
                    <a:lumMod val="50000"/>
                  </a:schemeClr>
                </a:solidFill>
                <a:latin typeface="Arial" panose="020B0604020202020204" pitchFamily="34" charset="0"/>
                <a:cs typeface="Arial" panose="020B0604020202020204" pitchFamily="34" charset="0"/>
              </a:rPr>
              <a:t>!</a:t>
            </a:r>
            <a:endParaRPr lang="en-GB" sz="3600" dirty="0">
              <a:solidFill>
                <a:schemeClr val="accent1">
                  <a:lumMod val="50000"/>
                </a:schemeClr>
              </a:solidFill>
              <a:latin typeface="Arial" panose="020B0604020202020204" pitchFamily="34" charset="0"/>
              <a:cs typeface="Arial" panose="020B0604020202020204" pitchFamily="34" charset="0"/>
            </a:endParaRPr>
          </a:p>
        </p:txBody>
      </p:sp>
      <p:sp>
        <p:nvSpPr>
          <p:cNvPr id="3" name="Rectangle 2"/>
          <p:cNvSpPr/>
          <p:nvPr/>
        </p:nvSpPr>
        <p:spPr>
          <a:xfrm>
            <a:off x="3175" y="1214408"/>
            <a:ext cx="15621000" cy="430887"/>
          </a:xfrm>
          <a:prstGeom prst="rect">
            <a:avLst/>
          </a:prstGeom>
        </p:spPr>
        <p:txBody>
          <a:bodyPr wrap="square">
            <a:spAutoFit/>
          </a:bodyPr>
          <a:lstStyle/>
          <a:p>
            <a:pPr algn="ctr"/>
            <a:r>
              <a:rPr lang="en-GB" sz="2200" dirty="0">
                <a:solidFill>
                  <a:schemeClr val="bg1">
                    <a:lumMod val="95000"/>
                    <a:lumOff val="5000"/>
                  </a:schemeClr>
                </a:solidFill>
                <a:latin typeface="Arial" panose="020B0604020202020204" pitchFamily="34" charset="0"/>
                <a:cs typeface="Arial" panose="020B0604020202020204" pitchFamily="34" charset="0"/>
              </a:rPr>
              <a:t>Now you will start the real experiment.</a:t>
            </a:r>
          </a:p>
        </p:txBody>
      </p:sp>
      <p:graphicFrame>
        <p:nvGraphicFramePr>
          <p:cNvPr id="4" name="Table 3"/>
          <p:cNvGraphicFramePr>
            <a:graphicFrameLocks noGrp="1"/>
          </p:cNvGraphicFramePr>
          <p:nvPr>
            <p:extLst>
              <p:ext uri="{D42A27DB-BD31-4B8C-83A1-F6EECF244321}">
                <p14:modId xmlns:p14="http://schemas.microsoft.com/office/powerpoint/2010/main" val="2187922182"/>
              </p:ext>
            </p:extLst>
          </p:nvPr>
        </p:nvGraphicFramePr>
        <p:xfrm>
          <a:off x="-1" y="6493100"/>
          <a:ext cx="15621000" cy="680604"/>
        </p:xfrm>
        <a:graphic>
          <a:graphicData uri="http://schemas.openxmlformats.org/drawingml/2006/table">
            <a:tbl>
              <a:tblPr firstRow="1" bandRow="1">
                <a:tableStyleId>{2D5ABB26-0587-4C30-8999-92F81FD0307C}</a:tableStyleId>
              </a:tblPr>
              <a:tblGrid>
                <a:gridCol w="15621000">
                  <a:extLst>
                    <a:ext uri="{9D8B030D-6E8A-4147-A177-3AD203B41FA5}">
                      <a16:colId xmlns:a16="http://schemas.microsoft.com/office/drawing/2014/main" val="1309862621"/>
                    </a:ext>
                  </a:extLst>
                </a:gridCol>
              </a:tblGrid>
              <a:tr h="680604">
                <a:tc>
                  <a:txBody>
                    <a:bodyPr/>
                    <a:lstStyle/>
                    <a:p>
                      <a:pPr algn="ctr"/>
                      <a:r>
                        <a:rPr lang="en-GB" sz="3200" i="1" dirty="0" smtClean="0"/>
                        <a:t>any</a:t>
                      </a:r>
                      <a:r>
                        <a:rPr lang="en-GB" sz="3200" i="1" baseline="0" dirty="0" smtClean="0"/>
                        <a:t> key</a:t>
                      </a:r>
                      <a:r>
                        <a:rPr lang="en-GB" sz="3200" i="0" baseline="0" dirty="0" smtClean="0"/>
                        <a:t>: Start Experiment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
        <p:nvSpPr>
          <p:cNvPr id="5" name="TextBox 4"/>
          <p:cNvSpPr txBox="1"/>
          <p:nvPr/>
        </p:nvSpPr>
        <p:spPr>
          <a:xfrm>
            <a:off x="3635828" y="2160983"/>
            <a:ext cx="8349342" cy="3816429"/>
          </a:xfrm>
          <a:prstGeom prst="rect">
            <a:avLst/>
          </a:prstGeom>
          <a:noFill/>
        </p:spPr>
        <p:txBody>
          <a:bodyPr wrap="square" rtlCol="0">
            <a:spAutoFit/>
          </a:bodyPr>
          <a:lstStyle/>
          <a:p>
            <a:pPr>
              <a:lnSpc>
                <a:spcPct val="150000"/>
              </a:lnSpc>
            </a:pPr>
            <a:r>
              <a:rPr lang="en-GB" sz="2200" dirty="0">
                <a:solidFill>
                  <a:schemeClr val="bg1">
                    <a:lumMod val="95000"/>
                    <a:lumOff val="5000"/>
                  </a:schemeClr>
                </a:solidFill>
                <a:latin typeface="Arial" panose="020B0604020202020204" pitchFamily="34" charset="0"/>
                <a:cs typeface="Arial" panose="020B0604020202020204" pitchFamily="34" charset="0"/>
              </a:rPr>
              <a:t>Remember:</a:t>
            </a:r>
          </a:p>
          <a:p>
            <a:pPr marL="342900" indent="-342900">
              <a:lnSpc>
                <a:spcPct val="150000"/>
              </a:lnSpc>
              <a:buFont typeface="Arial" panose="020B0604020202020204" pitchFamily="34" charset="0"/>
              <a:buChar char="•"/>
            </a:pPr>
            <a:r>
              <a:rPr lang="en-GB" sz="2200" b="1" dirty="0">
                <a:solidFill>
                  <a:schemeClr val="bg1">
                    <a:lumMod val="95000"/>
                    <a:lumOff val="5000"/>
                  </a:schemeClr>
                </a:solidFill>
                <a:latin typeface="Arial" panose="020B0604020202020204" pitchFamily="34" charset="0"/>
                <a:cs typeface="Arial" panose="020B0604020202020204" pitchFamily="34" charset="0"/>
              </a:rPr>
              <a:t>look at the cross</a:t>
            </a:r>
            <a:r>
              <a:rPr lang="en-GB" sz="2200" dirty="0">
                <a:solidFill>
                  <a:schemeClr val="bg1">
                    <a:lumMod val="95000"/>
                    <a:lumOff val="5000"/>
                  </a:schemeClr>
                </a:solidFill>
                <a:latin typeface="Arial" panose="020B0604020202020204" pitchFamily="34" charset="0"/>
                <a:cs typeface="Arial" panose="020B0604020202020204" pitchFamily="34" charset="0"/>
              </a:rPr>
              <a:t> so you can see both boxes</a:t>
            </a:r>
            <a:endParaRPr lang="en-GB" sz="2200" dirty="0"/>
          </a:p>
          <a:p>
            <a:pPr marL="342900" indent="-342900">
              <a:lnSpc>
                <a:spcPct val="150000"/>
              </a:lnSpc>
              <a:buFont typeface="Arial" panose="020B0604020202020204" pitchFamily="34" charset="0"/>
              <a:buChar char="•"/>
            </a:pPr>
            <a:r>
              <a:rPr lang="en-GB" sz="2200" dirty="0">
                <a:solidFill>
                  <a:schemeClr val="bg1">
                    <a:lumMod val="95000"/>
                    <a:lumOff val="5000"/>
                  </a:schemeClr>
                </a:solidFill>
                <a:latin typeface="Arial" panose="020B0604020202020204" pitchFamily="34" charset="0"/>
                <a:cs typeface="Arial" panose="020B0604020202020204" pitchFamily="34" charset="0"/>
              </a:rPr>
              <a:t>Try to be as </a:t>
            </a:r>
            <a:r>
              <a:rPr lang="en-GB" sz="2200" b="1" dirty="0">
                <a:solidFill>
                  <a:schemeClr val="bg1">
                    <a:lumMod val="95000"/>
                    <a:lumOff val="5000"/>
                  </a:schemeClr>
                </a:solidFill>
                <a:latin typeface="Arial" panose="020B0604020202020204" pitchFamily="34" charset="0"/>
                <a:cs typeface="Arial" panose="020B0604020202020204" pitchFamily="34" charset="0"/>
              </a:rPr>
              <a:t>accurate</a:t>
            </a:r>
            <a:r>
              <a:rPr lang="en-GB" sz="2200" dirty="0">
                <a:solidFill>
                  <a:schemeClr val="bg1">
                    <a:lumMod val="95000"/>
                    <a:lumOff val="5000"/>
                  </a:schemeClr>
                </a:solidFill>
                <a:latin typeface="Arial" panose="020B0604020202020204" pitchFamily="34" charset="0"/>
                <a:cs typeface="Arial" panose="020B0604020202020204" pitchFamily="34" charset="0"/>
              </a:rPr>
              <a:t> and as </a:t>
            </a:r>
            <a:r>
              <a:rPr lang="en-GB" sz="2200" b="1" dirty="0" smtClean="0">
                <a:solidFill>
                  <a:schemeClr val="bg1">
                    <a:lumMod val="95000"/>
                    <a:lumOff val="5000"/>
                  </a:schemeClr>
                </a:solidFill>
                <a:latin typeface="Arial" panose="020B0604020202020204" pitchFamily="34" charset="0"/>
                <a:cs typeface="Arial" panose="020B0604020202020204" pitchFamily="34" charset="0"/>
              </a:rPr>
              <a:t>honest </a:t>
            </a:r>
            <a:r>
              <a:rPr lang="en-GB" sz="2200" dirty="0">
                <a:solidFill>
                  <a:schemeClr val="bg1">
                    <a:lumMod val="95000"/>
                    <a:lumOff val="5000"/>
                  </a:schemeClr>
                </a:solidFill>
                <a:latin typeface="Arial" panose="020B0604020202020204" pitchFamily="34" charset="0"/>
                <a:cs typeface="Arial" panose="020B0604020202020204" pitchFamily="34" charset="0"/>
              </a:rPr>
              <a:t>as you can</a:t>
            </a:r>
          </a:p>
          <a:p>
            <a:pPr marL="342900" indent="-342900">
              <a:lnSpc>
                <a:spcPct val="150000"/>
              </a:lnSpc>
              <a:buFont typeface="Arial" panose="020B0604020202020204" pitchFamily="34" charset="0"/>
              <a:buChar char="•"/>
            </a:pPr>
            <a:r>
              <a:rPr lang="en-GB" sz="2200" dirty="0">
                <a:solidFill>
                  <a:schemeClr val="bg1">
                    <a:lumMod val="95000"/>
                    <a:lumOff val="5000"/>
                  </a:schemeClr>
                </a:solidFill>
                <a:latin typeface="Arial" panose="020B0604020202020204" pitchFamily="34" charset="0"/>
                <a:cs typeface="Arial" panose="020B0604020202020204" pitchFamily="34" charset="0"/>
              </a:rPr>
              <a:t>Try to use the whole width of the confidence bar</a:t>
            </a:r>
          </a:p>
          <a:p>
            <a:pPr marL="342900" indent="-342900">
              <a:lnSpc>
                <a:spcPct val="150000"/>
              </a:lnSpc>
              <a:buFont typeface="Arial" panose="020B0604020202020204" pitchFamily="34" charset="0"/>
              <a:buChar char="•"/>
            </a:pPr>
            <a:r>
              <a:rPr lang="en-GB" sz="2200" dirty="0">
                <a:solidFill>
                  <a:schemeClr val="bg1">
                    <a:lumMod val="95000"/>
                    <a:lumOff val="5000"/>
                  </a:schemeClr>
                </a:solidFill>
                <a:latin typeface="Arial" panose="020B0604020202020204" pitchFamily="34" charset="0"/>
                <a:cs typeface="Arial" panose="020B0604020202020204" pitchFamily="34" charset="0"/>
              </a:rPr>
              <a:t>The advisors are </a:t>
            </a:r>
            <a:r>
              <a:rPr lang="en-GB" sz="2200" b="1" dirty="0">
                <a:solidFill>
                  <a:schemeClr val="bg1">
                    <a:lumMod val="95000"/>
                    <a:lumOff val="5000"/>
                  </a:schemeClr>
                </a:solidFill>
                <a:latin typeface="Arial" panose="020B0604020202020204" pitchFamily="34" charset="0"/>
                <a:cs typeface="Arial" panose="020B0604020202020204" pitchFamily="34" charset="0"/>
              </a:rPr>
              <a:t>different</a:t>
            </a: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GB" sz="2200" dirty="0">
                <a:solidFill>
                  <a:schemeClr val="bg1">
                    <a:lumMod val="95000"/>
                    <a:lumOff val="5000"/>
                  </a:schemeClr>
                </a:solidFill>
                <a:latin typeface="Arial" panose="020B0604020202020204" pitchFamily="34" charset="0"/>
                <a:cs typeface="Arial" panose="020B0604020202020204" pitchFamily="34" charset="0"/>
              </a:rPr>
              <a:t>The advisors are sometimes </a:t>
            </a:r>
            <a:r>
              <a:rPr lang="en-GB" sz="2200" b="1" dirty="0">
                <a:solidFill>
                  <a:schemeClr val="bg1">
                    <a:lumMod val="95000"/>
                    <a:lumOff val="5000"/>
                  </a:schemeClr>
                </a:solidFill>
                <a:latin typeface="Arial" panose="020B0604020202020204" pitchFamily="34" charset="0"/>
                <a:cs typeface="Arial" panose="020B0604020202020204" pitchFamily="34" charset="0"/>
              </a:rPr>
              <a:t>wrong</a:t>
            </a:r>
          </a:p>
          <a:p>
            <a:pPr marL="342900" indent="-342900">
              <a:buFont typeface="Arial" panose="020B0604020202020204" pitchFamily="34" charset="0"/>
              <a:buChar char="•"/>
            </a:pPr>
            <a:r>
              <a:rPr lang="en-GB" sz="2200" dirty="0">
                <a:solidFill>
                  <a:schemeClr val="bg1">
                    <a:lumMod val="95000"/>
                    <a:lumOff val="5000"/>
                  </a:schemeClr>
                </a:solidFill>
                <a:latin typeface="Arial" panose="020B0604020202020204" pitchFamily="34" charset="0"/>
                <a:cs typeface="Arial" panose="020B0604020202020204" pitchFamily="34" charset="0"/>
              </a:rPr>
              <a:t>Sometimes you don’t get advice, so make sure </a:t>
            </a:r>
            <a:r>
              <a:rPr lang="en-GB" sz="2200" b="1" dirty="0">
                <a:solidFill>
                  <a:schemeClr val="bg1">
                    <a:lumMod val="95000"/>
                    <a:lumOff val="5000"/>
                  </a:schemeClr>
                </a:solidFill>
                <a:latin typeface="Arial" panose="020B0604020202020204" pitchFamily="34" charset="0"/>
                <a:cs typeface="Arial" panose="020B0604020202020204" pitchFamily="34" charset="0"/>
              </a:rPr>
              <a:t>your first marker placement</a:t>
            </a:r>
            <a:r>
              <a:rPr lang="en-GB" sz="2200" dirty="0">
                <a:solidFill>
                  <a:schemeClr val="bg1">
                    <a:lumMod val="95000"/>
                    <a:lumOff val="5000"/>
                  </a:schemeClr>
                </a:solidFill>
                <a:latin typeface="Arial" panose="020B0604020202020204" pitchFamily="34" charset="0"/>
                <a:cs typeface="Arial" panose="020B0604020202020204" pitchFamily="34" charset="0"/>
              </a:rPr>
              <a:t> is as good as you can make it</a:t>
            </a:r>
          </a:p>
        </p:txBody>
      </p:sp>
    </p:spTree>
    <p:extLst>
      <p:ext uri="{BB962C8B-B14F-4D97-AF65-F5344CB8AC3E}">
        <p14:creationId xmlns:p14="http://schemas.microsoft.com/office/powerpoint/2010/main" val="593675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02409" y="2617541"/>
            <a:ext cx="8599820" cy="1384995"/>
          </a:xfrm>
          <a:prstGeom prst="rect">
            <a:avLst/>
          </a:prstGeom>
          <a:noFill/>
        </p:spPr>
        <p:txBody>
          <a:bodyPr wrap="square" rtlCol="0">
            <a:spAutoFit/>
          </a:bodyPr>
          <a:lstStyle/>
          <a:p>
            <a:pPr algn="ctr"/>
            <a:r>
              <a:rPr lang="en-US" sz="4200" dirty="0">
                <a:solidFill>
                  <a:schemeClr val="bg1">
                    <a:lumMod val="95000"/>
                    <a:lumOff val="5000"/>
                  </a:schemeClr>
                </a:solidFill>
                <a:latin typeface="Arial" panose="020B0604020202020204" pitchFamily="34" charset="0"/>
                <a:cs typeface="Arial" panose="020B0604020202020204" pitchFamily="34" charset="0"/>
              </a:rPr>
              <a:t>Thank you so much for participating!</a:t>
            </a:r>
            <a:endParaRPr lang="en-GB" sz="42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6501915" y="520953"/>
            <a:ext cx="2593980" cy="803297"/>
          </a:xfrm>
          <a:prstGeom prst="rect">
            <a:avLst/>
          </a:prstGeom>
          <a:noFill/>
        </p:spPr>
        <p:txBody>
          <a:bodyPr wrap="none" rtlCol="0">
            <a:spAutoFit/>
          </a:bodyPr>
          <a:lstStyle/>
          <a:p>
            <a:r>
              <a:rPr lang="en-US" sz="4620" dirty="0">
                <a:solidFill>
                  <a:schemeClr val="accent1">
                    <a:lumMod val="50000"/>
                  </a:schemeClr>
                </a:solidFill>
                <a:latin typeface="Arial" panose="020B0604020202020204" pitchFamily="34" charset="0"/>
                <a:cs typeface="Arial" panose="020B0604020202020204" pitchFamily="34" charset="0"/>
              </a:rPr>
              <a:t>The End!</a:t>
            </a:r>
            <a:endParaRPr lang="en-GB" sz="462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1625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256650" y="2071979"/>
            <a:ext cx="11107700" cy="2210108"/>
          </a:xfrm>
          <a:prstGeom prst="rect">
            <a:avLst/>
          </a:prstGeom>
        </p:spPr>
      </p:pic>
      <p:sp>
        <p:nvSpPr>
          <p:cNvPr id="5" name="Rectangle 4"/>
          <p:cNvSpPr/>
          <p:nvPr/>
        </p:nvSpPr>
        <p:spPr>
          <a:xfrm>
            <a:off x="3175" y="4536908"/>
            <a:ext cx="15621000" cy="1446550"/>
          </a:xfrm>
          <a:prstGeom prst="rect">
            <a:avLst/>
          </a:prstGeom>
        </p:spPr>
        <p:txBody>
          <a:bodyPr wrap="square">
            <a:spAutoFit/>
          </a:bodyPr>
          <a:lstStyle/>
          <a:p>
            <a:pPr algn="ctr"/>
            <a:r>
              <a:rPr lang="en-GB" sz="2200" dirty="0">
                <a:solidFill>
                  <a:schemeClr val="bg1">
                    <a:lumMod val="95000"/>
                    <a:lumOff val="5000"/>
                  </a:schemeClr>
                </a:solidFill>
                <a:latin typeface="Arial" panose="020B0604020202020204" pitchFamily="34" charset="0"/>
                <a:cs typeface="Arial" panose="020B0604020202020204" pitchFamily="34" charset="0"/>
              </a:rPr>
              <a:t>The scale allows you to indicate two things: your </a:t>
            </a:r>
            <a:r>
              <a:rPr lang="en-GB" sz="2200" b="1" dirty="0">
                <a:solidFill>
                  <a:schemeClr val="bg1">
                    <a:lumMod val="95000"/>
                    <a:lumOff val="5000"/>
                  </a:schemeClr>
                </a:solidFill>
                <a:latin typeface="Arial" panose="020B0604020202020204" pitchFamily="34" charset="0"/>
                <a:cs typeface="Arial" panose="020B0604020202020204" pitchFamily="34" charset="0"/>
              </a:rPr>
              <a:t>decision</a:t>
            </a:r>
            <a:r>
              <a:rPr lang="en-GB" sz="2200" dirty="0">
                <a:solidFill>
                  <a:schemeClr val="bg1">
                    <a:lumMod val="95000"/>
                    <a:lumOff val="5000"/>
                  </a:schemeClr>
                </a:solidFill>
                <a:latin typeface="Arial" panose="020B0604020202020204" pitchFamily="34" charset="0"/>
                <a:cs typeface="Arial" panose="020B0604020202020204" pitchFamily="34" charset="0"/>
              </a:rPr>
              <a:t> and your </a:t>
            </a:r>
            <a:r>
              <a:rPr lang="en-GB" sz="2200" b="1" dirty="0">
                <a:solidFill>
                  <a:schemeClr val="bg1">
                    <a:lumMod val="95000"/>
                    <a:lumOff val="5000"/>
                  </a:schemeClr>
                </a:solidFill>
                <a:latin typeface="Arial" panose="020B0604020202020204" pitchFamily="34" charset="0"/>
                <a:cs typeface="Arial" panose="020B0604020202020204" pitchFamily="34" charset="0"/>
              </a:rPr>
              <a:t>confidence in your decision</a:t>
            </a:r>
            <a:r>
              <a:rPr lang="en-GB" sz="2200" dirty="0" smtClean="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2200" dirty="0" smtClean="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You indicate your </a:t>
            </a:r>
            <a:r>
              <a:rPr lang="en-GB" sz="2200" b="1" dirty="0">
                <a:solidFill>
                  <a:schemeClr val="bg1">
                    <a:lumMod val="95000"/>
                    <a:lumOff val="5000"/>
                  </a:schemeClr>
                </a:solidFill>
                <a:latin typeface="Arial" panose="020B0604020202020204" pitchFamily="34" charset="0"/>
                <a:cs typeface="Arial" panose="020B0604020202020204" pitchFamily="34" charset="0"/>
              </a:rPr>
              <a:t>decision</a:t>
            </a:r>
            <a:r>
              <a:rPr lang="en-GB" sz="2200" dirty="0">
                <a:solidFill>
                  <a:schemeClr val="bg1">
                    <a:lumMod val="95000"/>
                    <a:lumOff val="5000"/>
                  </a:schemeClr>
                </a:solidFill>
                <a:latin typeface="Arial" panose="020B0604020202020204" pitchFamily="34" charset="0"/>
                <a:cs typeface="Arial" panose="020B0604020202020204" pitchFamily="34" charset="0"/>
              </a:rPr>
              <a:t> by choosing to place your marker (shown in white in the right box above) in either the left or the right bar. </a:t>
            </a:r>
          </a:p>
        </p:txBody>
      </p:sp>
      <p:sp>
        <p:nvSpPr>
          <p:cNvPr id="2" name="TextBox 1"/>
          <p:cNvSpPr txBox="1"/>
          <p:nvPr/>
        </p:nvSpPr>
        <p:spPr>
          <a:xfrm>
            <a:off x="0" y="650563"/>
            <a:ext cx="15624174" cy="507831"/>
          </a:xfrm>
          <a:prstGeom prst="rect">
            <a:avLst/>
          </a:prstGeom>
          <a:noFill/>
        </p:spPr>
        <p:txBody>
          <a:bodyPr wrap="square" rtlCol="0">
            <a:spAutoFit/>
          </a:bodyPr>
          <a:lstStyle/>
          <a:p>
            <a:pPr algn="ctr"/>
            <a:r>
              <a:rPr lang="en-GB" sz="2700" dirty="0">
                <a:solidFill>
                  <a:schemeClr val="bg1">
                    <a:lumMod val="95000"/>
                    <a:lumOff val="5000"/>
                  </a:schemeClr>
                </a:solidFill>
                <a:latin typeface="Arial" panose="020B0604020202020204" pitchFamily="34" charset="0"/>
                <a:cs typeface="Arial" panose="020B0604020202020204" pitchFamily="34" charset="0"/>
              </a:rPr>
              <a:t>To make your choice you use the scale shown below</a:t>
            </a:r>
            <a:r>
              <a:rPr lang="en-US" sz="2700" dirty="0">
                <a:solidFill>
                  <a:schemeClr val="bg1">
                    <a:lumMod val="95000"/>
                    <a:lumOff val="5000"/>
                  </a:schemeClr>
                </a:solidFill>
                <a:latin typeface="Arial" panose="020B0604020202020204" pitchFamily="34" charset="0"/>
                <a:cs typeface="Arial" panose="020B0604020202020204" pitchFamily="34" charset="0"/>
              </a:rPr>
              <a:t>:</a:t>
            </a:r>
            <a:endParaRPr lang="en-GB" sz="27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Indicating your Decision</a:t>
            </a:r>
          </a:p>
        </p:txBody>
      </p:sp>
      <p:graphicFrame>
        <p:nvGraphicFramePr>
          <p:cNvPr id="9" name="Table 8"/>
          <p:cNvGraphicFramePr>
            <a:graphicFrameLocks noGrp="1"/>
          </p:cNvGraphicFramePr>
          <p:nvPr>
            <p:extLst>
              <p:ext uri="{D42A27DB-BD31-4B8C-83A1-F6EECF244321}">
                <p14:modId xmlns:p14="http://schemas.microsoft.com/office/powerpoint/2010/main" val="2214351217"/>
              </p:ext>
            </p:extLst>
          </p:nvPr>
        </p:nvGraphicFramePr>
        <p:xfrm>
          <a:off x="-1" y="6493100"/>
          <a:ext cx="15624176" cy="680604"/>
        </p:xfrm>
        <a:graphic>
          <a:graphicData uri="http://schemas.openxmlformats.org/drawingml/2006/table">
            <a:tbl>
              <a:tblPr firstRow="1" bandRow="1">
                <a:tableStyleId>{2D5ABB26-0587-4C30-8999-92F81FD0307C}</a:tableStyleId>
              </a:tblPr>
              <a:tblGrid>
                <a:gridCol w="7812088">
                  <a:extLst>
                    <a:ext uri="{9D8B030D-6E8A-4147-A177-3AD203B41FA5}">
                      <a16:colId xmlns:a16="http://schemas.microsoft.com/office/drawing/2014/main" val="3649932964"/>
                    </a:ext>
                  </a:extLst>
                </a:gridCol>
                <a:gridCol w="7812088">
                  <a:extLst>
                    <a:ext uri="{9D8B030D-6E8A-4147-A177-3AD203B41FA5}">
                      <a16:colId xmlns:a16="http://schemas.microsoft.com/office/drawing/2014/main" val="1309862621"/>
                    </a:ext>
                  </a:extLst>
                </a:gridCol>
              </a:tblGrid>
              <a:tr h="680604">
                <a:tc>
                  <a:txBody>
                    <a:bodyPr/>
                    <a:lstStyle/>
                    <a:p>
                      <a:pPr algn="ctr"/>
                      <a:r>
                        <a:rPr lang="en-GB" sz="3200" dirty="0" smtClean="0"/>
                        <a:t>Left</a:t>
                      </a:r>
                      <a:r>
                        <a:rPr lang="en-GB" sz="3200" baseline="0" dirty="0" smtClean="0"/>
                        <a:t> Arrow: Previous</a:t>
                      </a:r>
                      <a:endParaRPr lang="en-GB" sz="3200" dirty="0"/>
                    </a:p>
                  </a:txBody>
                  <a:tcPr marL="182880" marR="182880" marT="91440" marB="91440"/>
                </a:tc>
                <a:tc>
                  <a:txBody>
                    <a:bodyPr/>
                    <a:lstStyle/>
                    <a:p>
                      <a:pPr algn="ctr"/>
                      <a:r>
                        <a:rPr lang="en-GB" sz="3200" i="1" dirty="0" smtClean="0"/>
                        <a:t>any</a:t>
                      </a:r>
                      <a:r>
                        <a:rPr lang="en-GB" sz="3200" i="1" baseline="0" dirty="0" smtClean="0"/>
                        <a:t> other key</a:t>
                      </a:r>
                      <a:r>
                        <a:rPr lang="en-GB" sz="3200" i="0" baseline="0" dirty="0" smtClean="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348231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258237" y="2106555"/>
            <a:ext cx="11107700" cy="2210108"/>
          </a:xfrm>
          <a:prstGeom prst="rect">
            <a:avLst/>
          </a:prstGeom>
        </p:spPr>
      </p:pic>
      <p:sp>
        <p:nvSpPr>
          <p:cNvPr id="5" name="Rectangle 4"/>
          <p:cNvSpPr/>
          <p:nvPr/>
        </p:nvSpPr>
        <p:spPr>
          <a:xfrm>
            <a:off x="-1" y="4567578"/>
            <a:ext cx="15621000" cy="1446550"/>
          </a:xfrm>
          <a:prstGeom prst="rect">
            <a:avLst/>
          </a:prstGeom>
        </p:spPr>
        <p:txBody>
          <a:bodyPr wrap="square">
            <a:spAutoFit/>
          </a:bodyPr>
          <a:lstStyle/>
          <a:p>
            <a:pPr algn="ctr"/>
            <a:r>
              <a:rPr lang="en-GB" sz="2200" dirty="0" smtClean="0">
                <a:solidFill>
                  <a:schemeClr val="bg1">
                    <a:lumMod val="95000"/>
                    <a:lumOff val="5000"/>
                  </a:schemeClr>
                </a:solidFill>
                <a:latin typeface="Arial" panose="020B0604020202020204" pitchFamily="34" charset="0"/>
                <a:cs typeface="Arial" panose="020B0604020202020204" pitchFamily="34" charset="0"/>
              </a:rPr>
              <a:t>For example:</a:t>
            </a: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i</a:t>
            </a:r>
            <a:r>
              <a:rPr lang="en-GB" sz="2200" dirty="0" smtClean="0">
                <a:solidFill>
                  <a:schemeClr val="bg1">
                    <a:lumMod val="95000"/>
                    <a:lumOff val="5000"/>
                  </a:schemeClr>
                </a:solidFill>
                <a:latin typeface="Arial" panose="020B0604020202020204" pitchFamily="34" charset="0"/>
                <a:cs typeface="Arial" panose="020B0604020202020204" pitchFamily="34" charset="0"/>
              </a:rPr>
              <a:t>f </a:t>
            </a:r>
            <a:r>
              <a:rPr lang="en-GB" sz="2200" dirty="0">
                <a:solidFill>
                  <a:schemeClr val="bg1">
                    <a:lumMod val="95000"/>
                    <a:lumOff val="5000"/>
                  </a:schemeClr>
                </a:solidFill>
                <a:latin typeface="Arial" panose="020B0604020202020204" pitchFamily="34" charset="0"/>
                <a:cs typeface="Arial" panose="020B0604020202020204" pitchFamily="34" charset="0"/>
              </a:rPr>
              <a:t>you think the </a:t>
            </a:r>
            <a:r>
              <a:rPr lang="en-GB" sz="2200" b="1" dirty="0">
                <a:solidFill>
                  <a:schemeClr val="bg1">
                    <a:lumMod val="95000"/>
                    <a:lumOff val="5000"/>
                  </a:schemeClr>
                </a:solidFill>
                <a:latin typeface="Arial" panose="020B0604020202020204" pitchFamily="34" charset="0"/>
                <a:cs typeface="Arial" panose="020B0604020202020204" pitchFamily="34" charset="0"/>
              </a:rPr>
              <a:t>right box</a:t>
            </a:r>
            <a:r>
              <a:rPr lang="en-GB" sz="2200" dirty="0">
                <a:solidFill>
                  <a:schemeClr val="bg1">
                    <a:lumMod val="95000"/>
                    <a:lumOff val="5000"/>
                  </a:schemeClr>
                </a:solidFill>
                <a:latin typeface="Arial" panose="020B0604020202020204" pitchFamily="34" charset="0"/>
                <a:cs typeface="Arial" panose="020B0604020202020204" pitchFamily="34" charset="0"/>
              </a:rPr>
              <a:t> had more dots you would place your marker in the </a:t>
            </a:r>
            <a:r>
              <a:rPr lang="en-GB" sz="2200" b="1" dirty="0">
                <a:solidFill>
                  <a:schemeClr val="bg1">
                    <a:lumMod val="95000"/>
                    <a:lumOff val="5000"/>
                  </a:schemeClr>
                </a:solidFill>
                <a:latin typeface="Arial" panose="020B0604020202020204" pitchFamily="34" charset="0"/>
                <a:cs typeface="Arial" panose="020B0604020202020204" pitchFamily="34" charset="0"/>
              </a:rPr>
              <a:t>right bar</a:t>
            </a:r>
            <a:r>
              <a:rPr lang="en-GB" sz="2200"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You place your marker by clicking the </a:t>
            </a:r>
            <a:r>
              <a:rPr lang="en-GB" sz="2200" b="1" dirty="0">
                <a:solidFill>
                  <a:schemeClr val="bg1">
                    <a:lumMod val="95000"/>
                    <a:lumOff val="5000"/>
                  </a:schemeClr>
                </a:solidFill>
                <a:latin typeface="Arial" panose="020B0604020202020204" pitchFamily="34" charset="0"/>
                <a:cs typeface="Arial" panose="020B0604020202020204" pitchFamily="34" charset="0"/>
              </a:rPr>
              <a:t>mouse</a:t>
            </a:r>
            <a:r>
              <a:rPr lang="en-GB" sz="2200" dirty="0">
                <a:solidFill>
                  <a:schemeClr val="bg1">
                    <a:lumMod val="95000"/>
                    <a:lumOff val="5000"/>
                  </a:schemeClr>
                </a:solidFill>
                <a:latin typeface="Arial" panose="020B0604020202020204" pitchFamily="34" charset="0"/>
                <a:cs typeface="Arial" panose="020B0604020202020204" pitchFamily="34" charset="0"/>
              </a:rPr>
              <a:t>.</a:t>
            </a:r>
          </a:p>
        </p:txBody>
      </p:sp>
      <p:sp>
        <p:nvSpPr>
          <p:cNvPr id="7"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Indicating your Decision</a:t>
            </a:r>
          </a:p>
        </p:txBody>
      </p:sp>
      <p:graphicFrame>
        <p:nvGraphicFramePr>
          <p:cNvPr id="9" name="Table 8"/>
          <p:cNvGraphicFramePr>
            <a:graphicFrameLocks noGrp="1"/>
          </p:cNvGraphicFramePr>
          <p:nvPr>
            <p:extLst>
              <p:ext uri="{D42A27DB-BD31-4B8C-83A1-F6EECF244321}">
                <p14:modId xmlns:p14="http://schemas.microsoft.com/office/powerpoint/2010/main" val="2214351217"/>
              </p:ext>
            </p:extLst>
          </p:nvPr>
        </p:nvGraphicFramePr>
        <p:xfrm>
          <a:off x="-1" y="6493100"/>
          <a:ext cx="15624176" cy="680604"/>
        </p:xfrm>
        <a:graphic>
          <a:graphicData uri="http://schemas.openxmlformats.org/drawingml/2006/table">
            <a:tbl>
              <a:tblPr firstRow="1" bandRow="1">
                <a:tableStyleId>{2D5ABB26-0587-4C30-8999-92F81FD0307C}</a:tableStyleId>
              </a:tblPr>
              <a:tblGrid>
                <a:gridCol w="7812088">
                  <a:extLst>
                    <a:ext uri="{9D8B030D-6E8A-4147-A177-3AD203B41FA5}">
                      <a16:colId xmlns:a16="http://schemas.microsoft.com/office/drawing/2014/main" val="3649932964"/>
                    </a:ext>
                  </a:extLst>
                </a:gridCol>
                <a:gridCol w="7812088">
                  <a:extLst>
                    <a:ext uri="{9D8B030D-6E8A-4147-A177-3AD203B41FA5}">
                      <a16:colId xmlns:a16="http://schemas.microsoft.com/office/drawing/2014/main" val="1309862621"/>
                    </a:ext>
                  </a:extLst>
                </a:gridCol>
              </a:tblGrid>
              <a:tr h="680604">
                <a:tc>
                  <a:txBody>
                    <a:bodyPr/>
                    <a:lstStyle/>
                    <a:p>
                      <a:pPr algn="ctr"/>
                      <a:r>
                        <a:rPr lang="en-GB" sz="3200" dirty="0" smtClean="0"/>
                        <a:t>Left</a:t>
                      </a:r>
                      <a:r>
                        <a:rPr lang="en-GB" sz="3200" baseline="0" dirty="0" smtClean="0"/>
                        <a:t> Arrow: Previous</a:t>
                      </a:r>
                      <a:endParaRPr lang="en-GB" sz="3200" dirty="0"/>
                    </a:p>
                  </a:txBody>
                  <a:tcPr marL="182880" marR="182880" marT="91440" marB="91440"/>
                </a:tc>
                <a:tc>
                  <a:txBody>
                    <a:bodyPr/>
                    <a:lstStyle/>
                    <a:p>
                      <a:pPr algn="ctr"/>
                      <a:r>
                        <a:rPr lang="en-GB" sz="3200" i="1" dirty="0" smtClean="0"/>
                        <a:t>any</a:t>
                      </a:r>
                      <a:r>
                        <a:rPr lang="en-GB" sz="3200" i="1" baseline="0" dirty="0" smtClean="0"/>
                        <a:t> other key</a:t>
                      </a:r>
                      <a:r>
                        <a:rPr lang="en-GB" sz="3200" i="0" baseline="0" dirty="0" smtClean="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cxnSp>
        <p:nvCxnSpPr>
          <p:cNvPr id="10" name="Straight Arrow Connector 9"/>
          <p:cNvCxnSpPr/>
          <p:nvPr/>
        </p:nvCxnSpPr>
        <p:spPr>
          <a:xfrm flipH="1" flipV="1">
            <a:off x="10757044" y="3608391"/>
            <a:ext cx="1705509" cy="1271834"/>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174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3600450"/>
            <a:ext cx="15621000" cy="2123658"/>
          </a:xfrm>
          <a:prstGeom prst="rect">
            <a:avLst/>
          </a:prstGeom>
        </p:spPr>
        <p:txBody>
          <a:bodyPr wrap="square">
            <a:spAutoFit/>
          </a:bodyPr>
          <a:lstStyle/>
          <a:p>
            <a:pPr algn="ctr"/>
            <a:r>
              <a:rPr lang="en-GB" sz="2200" dirty="0" smtClean="0">
                <a:solidFill>
                  <a:schemeClr val="bg1">
                    <a:lumMod val="95000"/>
                    <a:lumOff val="5000"/>
                  </a:schemeClr>
                </a:solidFill>
                <a:latin typeface="Arial" panose="020B0604020202020204" pitchFamily="34" charset="0"/>
                <a:cs typeface="Arial" panose="020B0604020202020204" pitchFamily="34" charset="0"/>
              </a:rPr>
              <a:t>You </a:t>
            </a:r>
            <a:r>
              <a:rPr lang="en-GB" sz="2200" dirty="0">
                <a:solidFill>
                  <a:schemeClr val="bg1">
                    <a:lumMod val="95000"/>
                    <a:lumOff val="5000"/>
                  </a:schemeClr>
                </a:solidFill>
                <a:latin typeface="Arial" panose="020B0604020202020204" pitchFamily="34" charset="0"/>
                <a:cs typeface="Arial" panose="020B0604020202020204" pitchFamily="34" charset="0"/>
              </a:rPr>
              <a:t>indicate your </a:t>
            </a:r>
            <a:r>
              <a:rPr lang="en-GB" sz="2200" b="1" dirty="0">
                <a:solidFill>
                  <a:schemeClr val="bg1">
                    <a:lumMod val="95000"/>
                    <a:lumOff val="5000"/>
                  </a:schemeClr>
                </a:solidFill>
                <a:latin typeface="Arial" panose="020B0604020202020204" pitchFamily="34" charset="0"/>
                <a:cs typeface="Arial" panose="020B0604020202020204" pitchFamily="34" charset="0"/>
              </a:rPr>
              <a:t>confidence in your decision</a:t>
            </a:r>
            <a:r>
              <a:rPr lang="en-GB" sz="2200" dirty="0">
                <a:solidFill>
                  <a:schemeClr val="bg1">
                    <a:lumMod val="95000"/>
                    <a:lumOff val="5000"/>
                  </a:schemeClr>
                </a:solidFill>
                <a:latin typeface="Arial" panose="020B0604020202020204" pitchFamily="34" charset="0"/>
                <a:cs typeface="Arial" panose="020B0604020202020204" pitchFamily="34" charset="0"/>
              </a:rPr>
              <a:t> by choosing to whereabouts in the bar you place your marker</a:t>
            </a:r>
            <a:r>
              <a:rPr lang="en-GB" sz="2200" dirty="0" smtClean="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By placing the indicator </a:t>
            </a:r>
            <a:r>
              <a:rPr lang="en-GB" sz="2200" b="1" dirty="0">
                <a:solidFill>
                  <a:schemeClr val="bg1">
                    <a:lumMod val="95000"/>
                    <a:lumOff val="5000"/>
                  </a:schemeClr>
                </a:solidFill>
                <a:latin typeface="Arial" panose="020B0604020202020204" pitchFamily="34" charset="0"/>
                <a:cs typeface="Arial" panose="020B0604020202020204" pitchFamily="34" charset="0"/>
              </a:rPr>
              <a:t>further away from the centre </a:t>
            </a:r>
            <a:r>
              <a:rPr lang="en-GB" sz="2200"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sz="2200" b="1" dirty="0">
                <a:solidFill>
                  <a:schemeClr val="bg1">
                    <a:lumMod val="95000"/>
                    <a:lumOff val="5000"/>
                  </a:schemeClr>
                </a:solidFill>
                <a:latin typeface="Arial" panose="020B0604020202020204" pitchFamily="34" charset="0"/>
                <a:cs typeface="Arial" panose="020B0604020202020204" pitchFamily="34" charset="0"/>
              </a:rPr>
              <a:t>higher confidence</a:t>
            </a:r>
            <a:r>
              <a:rPr lang="en-GB" sz="2200" dirty="0">
                <a:solidFill>
                  <a:schemeClr val="bg1">
                    <a:lumMod val="95000"/>
                    <a:lumOff val="5000"/>
                  </a:schemeClr>
                </a:solidFill>
                <a:latin typeface="Arial" panose="020B0604020202020204" pitchFamily="34" charset="0"/>
                <a:cs typeface="Arial" panose="020B0604020202020204" pitchFamily="34" charset="0"/>
              </a:rPr>
              <a:t>.</a:t>
            </a: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By placing the indicator </a:t>
            </a:r>
            <a:r>
              <a:rPr lang="en-GB" sz="2200" b="1" dirty="0">
                <a:solidFill>
                  <a:schemeClr val="bg1">
                    <a:lumMod val="95000"/>
                    <a:lumOff val="5000"/>
                  </a:schemeClr>
                </a:solidFill>
                <a:latin typeface="Arial" panose="020B0604020202020204" pitchFamily="34" charset="0"/>
                <a:cs typeface="Arial" panose="020B0604020202020204" pitchFamily="34" charset="0"/>
              </a:rPr>
              <a:t>closer to the centre </a:t>
            </a:r>
            <a:r>
              <a:rPr lang="en-GB" sz="2200"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sz="2200" b="1" dirty="0">
                <a:solidFill>
                  <a:schemeClr val="bg1">
                    <a:lumMod val="95000"/>
                    <a:lumOff val="5000"/>
                  </a:schemeClr>
                </a:solidFill>
                <a:latin typeface="Arial" panose="020B0604020202020204" pitchFamily="34" charset="0"/>
                <a:cs typeface="Arial" panose="020B0604020202020204" pitchFamily="34" charset="0"/>
              </a:rPr>
              <a:t>lower confidence</a:t>
            </a:r>
            <a:r>
              <a:rPr lang="en-GB" sz="2200"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In the example above the marker suggests </a:t>
            </a:r>
            <a:r>
              <a:rPr lang="en-GB" sz="2200" b="1" dirty="0">
                <a:solidFill>
                  <a:schemeClr val="bg1">
                    <a:lumMod val="95000"/>
                    <a:lumOff val="5000"/>
                  </a:schemeClr>
                </a:solidFill>
                <a:latin typeface="Arial" panose="020B0604020202020204" pitchFamily="34" charset="0"/>
                <a:cs typeface="Arial" panose="020B0604020202020204" pitchFamily="34" charset="0"/>
              </a:rPr>
              <a:t>high confidence</a:t>
            </a:r>
            <a:r>
              <a:rPr lang="en-GB" sz="2200" dirty="0">
                <a:solidFill>
                  <a:schemeClr val="bg1">
                    <a:lumMod val="95000"/>
                    <a:lumOff val="5000"/>
                  </a:schemeClr>
                </a:solidFill>
                <a:latin typeface="Arial" panose="020B0604020202020204" pitchFamily="34" charset="0"/>
                <a:cs typeface="Arial" panose="020B0604020202020204" pitchFamily="34" charset="0"/>
              </a:rPr>
              <a:t> that the </a:t>
            </a:r>
            <a:r>
              <a:rPr lang="en-GB" sz="2200" b="1" dirty="0">
                <a:solidFill>
                  <a:schemeClr val="bg1">
                    <a:lumMod val="95000"/>
                    <a:lumOff val="5000"/>
                  </a:schemeClr>
                </a:solidFill>
                <a:latin typeface="Arial" panose="020B0604020202020204" pitchFamily="34" charset="0"/>
                <a:cs typeface="Arial" panose="020B0604020202020204" pitchFamily="34" charset="0"/>
              </a:rPr>
              <a:t>right box </a:t>
            </a:r>
            <a:r>
              <a:rPr lang="en-GB" sz="2200" dirty="0">
                <a:solidFill>
                  <a:schemeClr val="bg1">
                    <a:lumMod val="95000"/>
                    <a:lumOff val="5000"/>
                  </a:schemeClr>
                </a:solidFill>
                <a:latin typeface="Arial" panose="020B0604020202020204" pitchFamily="34" charset="0"/>
                <a:cs typeface="Arial" panose="020B0604020202020204" pitchFamily="34" charset="0"/>
              </a:rPr>
              <a:t>had more dots.</a:t>
            </a:r>
          </a:p>
        </p:txBody>
      </p:sp>
      <p:sp>
        <p:nvSpPr>
          <p:cNvPr id="7"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Indicating your Confidence</a:t>
            </a:r>
          </a:p>
        </p:txBody>
      </p:sp>
      <p:graphicFrame>
        <p:nvGraphicFramePr>
          <p:cNvPr id="10" name="Table 9"/>
          <p:cNvGraphicFramePr>
            <a:graphicFrameLocks noGrp="1"/>
          </p:cNvGraphicFramePr>
          <p:nvPr>
            <p:extLst>
              <p:ext uri="{D42A27DB-BD31-4B8C-83A1-F6EECF244321}">
                <p14:modId xmlns:p14="http://schemas.microsoft.com/office/powerpoint/2010/main" val="4008418424"/>
              </p:ext>
            </p:extLst>
          </p:nvPr>
        </p:nvGraphicFramePr>
        <p:xfrm>
          <a:off x="-1" y="6493100"/>
          <a:ext cx="15624176" cy="680604"/>
        </p:xfrm>
        <a:graphic>
          <a:graphicData uri="http://schemas.openxmlformats.org/drawingml/2006/table">
            <a:tbl>
              <a:tblPr firstRow="1" bandRow="1">
                <a:tableStyleId>{2D5ABB26-0587-4C30-8999-92F81FD0307C}</a:tableStyleId>
              </a:tblPr>
              <a:tblGrid>
                <a:gridCol w="7812088">
                  <a:extLst>
                    <a:ext uri="{9D8B030D-6E8A-4147-A177-3AD203B41FA5}">
                      <a16:colId xmlns:a16="http://schemas.microsoft.com/office/drawing/2014/main" val="3649932964"/>
                    </a:ext>
                  </a:extLst>
                </a:gridCol>
                <a:gridCol w="7812088">
                  <a:extLst>
                    <a:ext uri="{9D8B030D-6E8A-4147-A177-3AD203B41FA5}">
                      <a16:colId xmlns:a16="http://schemas.microsoft.com/office/drawing/2014/main" val="1309862621"/>
                    </a:ext>
                  </a:extLst>
                </a:gridCol>
              </a:tblGrid>
              <a:tr h="680604">
                <a:tc>
                  <a:txBody>
                    <a:bodyPr/>
                    <a:lstStyle/>
                    <a:p>
                      <a:pPr algn="ctr"/>
                      <a:r>
                        <a:rPr lang="en-GB" sz="3200" dirty="0" smtClean="0"/>
                        <a:t>Left</a:t>
                      </a:r>
                      <a:r>
                        <a:rPr lang="en-GB" sz="3200" baseline="0" dirty="0" smtClean="0"/>
                        <a:t> Arrow: Previous</a:t>
                      </a:r>
                      <a:endParaRPr lang="en-GB" sz="3200" dirty="0"/>
                    </a:p>
                  </a:txBody>
                  <a:tcPr marL="182880" marR="182880" marT="91440" marB="91440"/>
                </a:tc>
                <a:tc>
                  <a:txBody>
                    <a:bodyPr/>
                    <a:lstStyle/>
                    <a:p>
                      <a:pPr algn="ctr"/>
                      <a:r>
                        <a:rPr lang="en-GB" sz="3200" i="1" dirty="0" smtClean="0"/>
                        <a:t>any</a:t>
                      </a:r>
                      <a:r>
                        <a:rPr lang="en-GB" sz="3200" i="1" baseline="0" dirty="0" smtClean="0"/>
                        <a:t> other key</a:t>
                      </a:r>
                      <a:r>
                        <a:rPr lang="en-GB" sz="3200" i="0" baseline="0" dirty="0" smtClean="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pic>
        <p:nvPicPr>
          <p:cNvPr id="2" name="Picture 1"/>
          <p:cNvPicPr>
            <a:picLocks noChangeAspect="1"/>
          </p:cNvPicPr>
          <p:nvPr/>
        </p:nvPicPr>
        <p:blipFill>
          <a:blip r:embed="rId2"/>
          <a:stretch>
            <a:fillRect/>
          </a:stretch>
        </p:blipFill>
        <p:spPr>
          <a:xfrm>
            <a:off x="2256650" y="785524"/>
            <a:ext cx="11107700" cy="2210108"/>
          </a:xfrm>
          <a:prstGeom prst="rect">
            <a:avLst/>
          </a:prstGeom>
        </p:spPr>
      </p:pic>
    </p:spTree>
    <p:extLst>
      <p:ext uri="{BB962C8B-B14F-4D97-AF65-F5344CB8AC3E}">
        <p14:creationId xmlns:p14="http://schemas.microsoft.com/office/powerpoint/2010/main" val="1097378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3600450"/>
            <a:ext cx="15621000" cy="430887"/>
          </a:xfrm>
          <a:prstGeom prst="rect">
            <a:avLst/>
          </a:prstGeom>
        </p:spPr>
        <p:txBody>
          <a:bodyPr wrap="square">
            <a:spAutoFit/>
          </a:bodyPr>
          <a:lstStyle/>
          <a:p>
            <a:pPr algn="ctr"/>
            <a:r>
              <a:rPr lang="en-GB" sz="2200" dirty="0" smtClean="0">
                <a:solidFill>
                  <a:schemeClr val="bg1">
                    <a:lumMod val="95000"/>
                    <a:lumOff val="5000"/>
                  </a:schemeClr>
                </a:solidFill>
                <a:latin typeface="Arial" panose="020B0604020202020204" pitchFamily="34" charset="0"/>
                <a:cs typeface="Arial" panose="020B0604020202020204" pitchFamily="34" charset="0"/>
              </a:rPr>
              <a:t>Placing the marker here indicates you are </a:t>
            </a:r>
            <a:r>
              <a:rPr lang="en-GB" sz="2200" b="1" dirty="0" smtClean="0">
                <a:solidFill>
                  <a:schemeClr val="bg1">
                    <a:lumMod val="95000"/>
                    <a:lumOff val="5000"/>
                  </a:schemeClr>
                </a:solidFill>
                <a:latin typeface="Arial" panose="020B0604020202020204" pitchFamily="34" charset="0"/>
                <a:cs typeface="Arial" panose="020B0604020202020204" pitchFamily="34" charset="0"/>
              </a:rPr>
              <a:t>100% sure </a:t>
            </a:r>
            <a:r>
              <a:rPr lang="en-GB" sz="2200" dirty="0" smtClean="0">
                <a:solidFill>
                  <a:schemeClr val="bg1">
                    <a:lumMod val="95000"/>
                    <a:lumOff val="5000"/>
                  </a:schemeClr>
                </a:solidFill>
                <a:latin typeface="Arial" panose="020B0604020202020204" pitchFamily="34" charset="0"/>
                <a:cs typeface="Arial" panose="020B0604020202020204" pitchFamily="34" charset="0"/>
              </a:rPr>
              <a:t>the </a:t>
            </a:r>
            <a:r>
              <a:rPr lang="en-GB" sz="2200" b="1" dirty="0" smtClean="0">
                <a:solidFill>
                  <a:schemeClr val="bg1">
                    <a:lumMod val="95000"/>
                    <a:lumOff val="5000"/>
                  </a:schemeClr>
                </a:solidFill>
                <a:latin typeface="Arial" panose="020B0604020202020204" pitchFamily="34" charset="0"/>
                <a:cs typeface="Arial" panose="020B0604020202020204" pitchFamily="34" charset="0"/>
              </a:rPr>
              <a:t>right box </a:t>
            </a:r>
            <a:r>
              <a:rPr lang="en-GB" sz="2200" dirty="0" smtClean="0">
                <a:solidFill>
                  <a:schemeClr val="bg1">
                    <a:lumMod val="95000"/>
                    <a:lumOff val="5000"/>
                  </a:schemeClr>
                </a:solidFill>
                <a:latin typeface="Arial" panose="020B0604020202020204" pitchFamily="34" charset="0"/>
                <a:cs typeface="Arial" panose="020B0604020202020204" pitchFamily="34" charset="0"/>
              </a:rPr>
              <a:t>had more dots.</a:t>
            </a:r>
            <a:endParaRPr lang="en-GB" sz="22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Indicating your Confidence</a:t>
            </a:r>
          </a:p>
        </p:txBody>
      </p:sp>
      <p:graphicFrame>
        <p:nvGraphicFramePr>
          <p:cNvPr id="10" name="Table 9"/>
          <p:cNvGraphicFramePr>
            <a:graphicFrameLocks noGrp="1"/>
          </p:cNvGraphicFramePr>
          <p:nvPr>
            <p:extLst>
              <p:ext uri="{D42A27DB-BD31-4B8C-83A1-F6EECF244321}">
                <p14:modId xmlns:p14="http://schemas.microsoft.com/office/powerpoint/2010/main" val="4008418424"/>
              </p:ext>
            </p:extLst>
          </p:nvPr>
        </p:nvGraphicFramePr>
        <p:xfrm>
          <a:off x="-1" y="6493100"/>
          <a:ext cx="15624176" cy="680604"/>
        </p:xfrm>
        <a:graphic>
          <a:graphicData uri="http://schemas.openxmlformats.org/drawingml/2006/table">
            <a:tbl>
              <a:tblPr firstRow="1" bandRow="1">
                <a:tableStyleId>{2D5ABB26-0587-4C30-8999-92F81FD0307C}</a:tableStyleId>
              </a:tblPr>
              <a:tblGrid>
                <a:gridCol w="7812088">
                  <a:extLst>
                    <a:ext uri="{9D8B030D-6E8A-4147-A177-3AD203B41FA5}">
                      <a16:colId xmlns:a16="http://schemas.microsoft.com/office/drawing/2014/main" val="3649932964"/>
                    </a:ext>
                  </a:extLst>
                </a:gridCol>
                <a:gridCol w="7812088">
                  <a:extLst>
                    <a:ext uri="{9D8B030D-6E8A-4147-A177-3AD203B41FA5}">
                      <a16:colId xmlns:a16="http://schemas.microsoft.com/office/drawing/2014/main" val="1309862621"/>
                    </a:ext>
                  </a:extLst>
                </a:gridCol>
              </a:tblGrid>
              <a:tr h="680604">
                <a:tc>
                  <a:txBody>
                    <a:bodyPr/>
                    <a:lstStyle/>
                    <a:p>
                      <a:pPr algn="ctr"/>
                      <a:r>
                        <a:rPr lang="en-GB" sz="3200" dirty="0" smtClean="0"/>
                        <a:t>Left</a:t>
                      </a:r>
                      <a:r>
                        <a:rPr lang="en-GB" sz="3200" baseline="0" dirty="0" smtClean="0"/>
                        <a:t> Arrow: Previous</a:t>
                      </a:r>
                      <a:endParaRPr lang="en-GB" sz="3200" dirty="0"/>
                    </a:p>
                  </a:txBody>
                  <a:tcPr marL="182880" marR="182880" marT="91440" marB="91440"/>
                </a:tc>
                <a:tc>
                  <a:txBody>
                    <a:bodyPr/>
                    <a:lstStyle/>
                    <a:p>
                      <a:pPr algn="ctr"/>
                      <a:r>
                        <a:rPr lang="en-GB" sz="3200" i="1" dirty="0" smtClean="0"/>
                        <a:t>any</a:t>
                      </a:r>
                      <a:r>
                        <a:rPr lang="en-GB" sz="3200" i="1" baseline="0" dirty="0" smtClean="0"/>
                        <a:t> other key</a:t>
                      </a:r>
                      <a:r>
                        <a:rPr lang="en-GB" sz="3200" i="0" baseline="0" dirty="0" smtClean="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grpSp>
        <p:nvGrpSpPr>
          <p:cNvPr id="6" name="Group 5"/>
          <p:cNvGrpSpPr/>
          <p:nvPr/>
        </p:nvGrpSpPr>
        <p:grpSpPr>
          <a:xfrm>
            <a:off x="2256649" y="785524"/>
            <a:ext cx="11107700" cy="2780740"/>
            <a:chOff x="2256649" y="785524"/>
            <a:chExt cx="11107700" cy="2780740"/>
          </a:xfrm>
        </p:grpSpPr>
        <p:pic>
          <p:nvPicPr>
            <p:cNvPr id="4" name="Picture 3"/>
            <p:cNvPicPr>
              <a:picLocks noChangeAspect="1"/>
            </p:cNvPicPr>
            <p:nvPr/>
          </p:nvPicPr>
          <p:blipFill>
            <a:blip r:embed="rId2"/>
            <a:stretch>
              <a:fillRect/>
            </a:stretch>
          </p:blipFill>
          <p:spPr>
            <a:xfrm>
              <a:off x="2256649" y="785524"/>
              <a:ext cx="11107700" cy="2210108"/>
            </a:xfrm>
            <a:prstGeom prst="rect">
              <a:avLst/>
            </a:prstGeom>
          </p:spPr>
        </p:pic>
        <p:cxnSp>
          <p:nvCxnSpPr>
            <p:cNvPr id="8" name="Straight Arrow Connector 7"/>
            <p:cNvCxnSpPr/>
            <p:nvPr/>
          </p:nvCxnSpPr>
          <p:spPr>
            <a:xfrm flipH="1" flipV="1">
              <a:off x="13048189" y="1808698"/>
              <a:ext cx="20548" cy="1757566"/>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08930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3600450"/>
            <a:ext cx="15621000" cy="430887"/>
          </a:xfrm>
          <a:prstGeom prst="rect">
            <a:avLst/>
          </a:prstGeom>
        </p:spPr>
        <p:txBody>
          <a:bodyPr wrap="square">
            <a:spAutoFit/>
          </a:bodyPr>
          <a:lstStyle/>
          <a:p>
            <a:pPr algn="ctr"/>
            <a:r>
              <a:rPr lang="en-GB" sz="2200" dirty="0" smtClean="0">
                <a:solidFill>
                  <a:schemeClr val="bg1">
                    <a:lumMod val="95000"/>
                    <a:lumOff val="5000"/>
                  </a:schemeClr>
                </a:solidFill>
                <a:latin typeface="Arial" panose="020B0604020202020204" pitchFamily="34" charset="0"/>
                <a:cs typeface="Arial" panose="020B0604020202020204" pitchFamily="34" charset="0"/>
              </a:rPr>
              <a:t>Placing the marker here indicates you are guessing: the two boxes are almost indistinguishable</a:t>
            </a:r>
            <a:r>
              <a:rPr lang="en-GB" sz="2200" dirty="0" smtClean="0">
                <a:solidFill>
                  <a:schemeClr val="bg1">
                    <a:lumMod val="95000"/>
                    <a:lumOff val="5000"/>
                  </a:schemeClr>
                </a:solidFill>
                <a:latin typeface="Arial" panose="020B0604020202020204" pitchFamily="34" charset="0"/>
                <a:cs typeface="Arial" panose="020B0604020202020204" pitchFamily="34" charset="0"/>
              </a:rPr>
              <a:t>.</a:t>
            </a:r>
            <a:endParaRPr lang="en-GB" sz="22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Indicating your Confidence</a:t>
            </a:r>
          </a:p>
        </p:txBody>
      </p:sp>
      <p:graphicFrame>
        <p:nvGraphicFramePr>
          <p:cNvPr id="10" name="Table 9"/>
          <p:cNvGraphicFramePr>
            <a:graphicFrameLocks noGrp="1"/>
          </p:cNvGraphicFramePr>
          <p:nvPr>
            <p:extLst>
              <p:ext uri="{D42A27DB-BD31-4B8C-83A1-F6EECF244321}">
                <p14:modId xmlns:p14="http://schemas.microsoft.com/office/powerpoint/2010/main" val="4008418424"/>
              </p:ext>
            </p:extLst>
          </p:nvPr>
        </p:nvGraphicFramePr>
        <p:xfrm>
          <a:off x="-1" y="6493100"/>
          <a:ext cx="15624176" cy="680604"/>
        </p:xfrm>
        <a:graphic>
          <a:graphicData uri="http://schemas.openxmlformats.org/drawingml/2006/table">
            <a:tbl>
              <a:tblPr firstRow="1" bandRow="1">
                <a:tableStyleId>{2D5ABB26-0587-4C30-8999-92F81FD0307C}</a:tableStyleId>
              </a:tblPr>
              <a:tblGrid>
                <a:gridCol w="7812088">
                  <a:extLst>
                    <a:ext uri="{9D8B030D-6E8A-4147-A177-3AD203B41FA5}">
                      <a16:colId xmlns:a16="http://schemas.microsoft.com/office/drawing/2014/main" val="3649932964"/>
                    </a:ext>
                  </a:extLst>
                </a:gridCol>
                <a:gridCol w="7812088">
                  <a:extLst>
                    <a:ext uri="{9D8B030D-6E8A-4147-A177-3AD203B41FA5}">
                      <a16:colId xmlns:a16="http://schemas.microsoft.com/office/drawing/2014/main" val="1309862621"/>
                    </a:ext>
                  </a:extLst>
                </a:gridCol>
              </a:tblGrid>
              <a:tr h="680604">
                <a:tc>
                  <a:txBody>
                    <a:bodyPr/>
                    <a:lstStyle/>
                    <a:p>
                      <a:pPr algn="ctr"/>
                      <a:r>
                        <a:rPr lang="en-GB" sz="3200" dirty="0" smtClean="0"/>
                        <a:t>Left</a:t>
                      </a:r>
                      <a:r>
                        <a:rPr lang="en-GB" sz="3200" baseline="0" dirty="0" smtClean="0"/>
                        <a:t> Arrow: Previous</a:t>
                      </a:r>
                      <a:endParaRPr lang="en-GB" sz="3200" dirty="0"/>
                    </a:p>
                  </a:txBody>
                  <a:tcPr marL="182880" marR="182880" marT="91440" marB="91440"/>
                </a:tc>
                <a:tc>
                  <a:txBody>
                    <a:bodyPr/>
                    <a:lstStyle/>
                    <a:p>
                      <a:pPr algn="ctr"/>
                      <a:r>
                        <a:rPr lang="en-GB" sz="3200" i="1" dirty="0" smtClean="0"/>
                        <a:t>any</a:t>
                      </a:r>
                      <a:r>
                        <a:rPr lang="en-GB" sz="3200" i="1" baseline="0" dirty="0" smtClean="0"/>
                        <a:t> other key</a:t>
                      </a:r>
                      <a:r>
                        <a:rPr lang="en-GB" sz="3200" i="0" baseline="0" dirty="0" smtClean="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grpSp>
        <p:nvGrpSpPr>
          <p:cNvPr id="12" name="Group 11"/>
          <p:cNvGrpSpPr/>
          <p:nvPr/>
        </p:nvGrpSpPr>
        <p:grpSpPr>
          <a:xfrm>
            <a:off x="2256649" y="785524"/>
            <a:ext cx="11107700" cy="2780740"/>
            <a:chOff x="2256649" y="785524"/>
            <a:chExt cx="11107700" cy="2780740"/>
          </a:xfrm>
        </p:grpSpPr>
        <p:pic>
          <p:nvPicPr>
            <p:cNvPr id="2" name="Picture 1"/>
            <p:cNvPicPr>
              <a:picLocks noChangeAspect="1"/>
            </p:cNvPicPr>
            <p:nvPr/>
          </p:nvPicPr>
          <p:blipFill>
            <a:blip r:embed="rId2"/>
            <a:stretch>
              <a:fillRect/>
            </a:stretch>
          </p:blipFill>
          <p:spPr>
            <a:xfrm>
              <a:off x="2256649" y="785524"/>
              <a:ext cx="11107700" cy="2210108"/>
            </a:xfrm>
            <a:prstGeom prst="rect">
              <a:avLst/>
            </a:prstGeom>
          </p:spPr>
        </p:pic>
        <p:cxnSp>
          <p:nvCxnSpPr>
            <p:cNvPr id="9" name="Straight Arrow Connector 8"/>
            <p:cNvCxnSpPr/>
            <p:nvPr/>
          </p:nvCxnSpPr>
          <p:spPr>
            <a:xfrm flipH="1" flipV="1">
              <a:off x="8393987" y="1808698"/>
              <a:ext cx="20548" cy="1757566"/>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08176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56650" y="88294"/>
            <a:ext cx="11107700" cy="2210108"/>
          </a:xfrm>
          <a:prstGeom prst="rect">
            <a:avLst/>
          </a:prstGeom>
        </p:spPr>
      </p:pic>
      <p:sp>
        <p:nvSpPr>
          <p:cNvPr id="7"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smtClean="0">
                <a:solidFill>
                  <a:schemeClr val="accent1">
                    <a:lumMod val="50000"/>
                  </a:schemeClr>
                </a:solidFill>
                <a:latin typeface="Arial" panose="020B0604020202020204" pitchFamily="34" charset="0"/>
                <a:cs typeface="Arial" panose="020B0604020202020204" pitchFamily="34" charset="0"/>
              </a:rPr>
              <a:t>Strategy</a:t>
            </a:r>
            <a:endParaRPr lang="en-GB" sz="3600" dirty="0">
              <a:solidFill>
                <a:schemeClr val="accent1">
                  <a:lumMod val="50000"/>
                </a:schemeClr>
              </a:solidFill>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008418424"/>
              </p:ext>
            </p:extLst>
          </p:nvPr>
        </p:nvGraphicFramePr>
        <p:xfrm>
          <a:off x="-1" y="6493100"/>
          <a:ext cx="15624176" cy="680604"/>
        </p:xfrm>
        <a:graphic>
          <a:graphicData uri="http://schemas.openxmlformats.org/drawingml/2006/table">
            <a:tbl>
              <a:tblPr firstRow="1" bandRow="1">
                <a:tableStyleId>{2D5ABB26-0587-4C30-8999-92F81FD0307C}</a:tableStyleId>
              </a:tblPr>
              <a:tblGrid>
                <a:gridCol w="7812088">
                  <a:extLst>
                    <a:ext uri="{9D8B030D-6E8A-4147-A177-3AD203B41FA5}">
                      <a16:colId xmlns:a16="http://schemas.microsoft.com/office/drawing/2014/main" val="3649932964"/>
                    </a:ext>
                  </a:extLst>
                </a:gridCol>
                <a:gridCol w="7812088">
                  <a:extLst>
                    <a:ext uri="{9D8B030D-6E8A-4147-A177-3AD203B41FA5}">
                      <a16:colId xmlns:a16="http://schemas.microsoft.com/office/drawing/2014/main" val="1309862621"/>
                    </a:ext>
                  </a:extLst>
                </a:gridCol>
              </a:tblGrid>
              <a:tr h="680604">
                <a:tc>
                  <a:txBody>
                    <a:bodyPr/>
                    <a:lstStyle/>
                    <a:p>
                      <a:pPr algn="ctr"/>
                      <a:r>
                        <a:rPr lang="en-GB" sz="3200" dirty="0" smtClean="0"/>
                        <a:t>Left</a:t>
                      </a:r>
                      <a:r>
                        <a:rPr lang="en-GB" sz="3200" baseline="0" dirty="0" smtClean="0"/>
                        <a:t> Arrow: Previous</a:t>
                      </a:r>
                      <a:endParaRPr lang="en-GB" sz="3200" dirty="0"/>
                    </a:p>
                  </a:txBody>
                  <a:tcPr marL="182880" marR="182880" marT="91440" marB="91440"/>
                </a:tc>
                <a:tc>
                  <a:txBody>
                    <a:bodyPr/>
                    <a:lstStyle/>
                    <a:p>
                      <a:pPr algn="ctr"/>
                      <a:r>
                        <a:rPr lang="en-GB" sz="3200" i="1" dirty="0" smtClean="0"/>
                        <a:t>any</a:t>
                      </a:r>
                      <a:r>
                        <a:rPr lang="en-GB" sz="3200" i="1" baseline="0" dirty="0" smtClean="0"/>
                        <a:t> other key</a:t>
                      </a:r>
                      <a:r>
                        <a:rPr lang="en-GB" sz="3200" i="0" baseline="0" dirty="0" smtClean="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
        <p:nvSpPr>
          <p:cNvPr id="9" name="TextBox 8"/>
          <p:cNvSpPr txBox="1"/>
          <p:nvPr/>
        </p:nvSpPr>
        <p:spPr>
          <a:xfrm>
            <a:off x="359044" y="2134015"/>
            <a:ext cx="14902911" cy="4172553"/>
          </a:xfrm>
          <a:prstGeom prst="rect">
            <a:avLst/>
          </a:prstGeom>
          <a:noFill/>
        </p:spPr>
        <p:txBody>
          <a:bodyPr wrap="square" rtlCol="0">
            <a:spAutoFit/>
          </a:bodyPr>
          <a:lstStyle/>
          <a:p>
            <a:pPr algn="ctr"/>
            <a:r>
              <a:rPr lang="en-GB" b="1" dirty="0">
                <a:solidFill>
                  <a:schemeClr val="bg1">
                    <a:lumMod val="95000"/>
                    <a:lumOff val="5000"/>
                  </a:schemeClr>
                </a:solidFill>
                <a:latin typeface="Arial" panose="020B0604020202020204" pitchFamily="34" charset="0"/>
                <a:cs typeface="Arial" panose="020B0604020202020204" pitchFamily="34" charset="0"/>
              </a:rPr>
              <a:t>Should I always place the cursor in the same position?</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No!</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Try not to be overconfident OR under-confident.  Please try to use the confidence scale in a meaningful way.</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What is the best strategy?</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The best strategy </a:t>
            </a:r>
            <a:r>
              <a:rPr lang="en-GB" dirty="0" smtClean="0">
                <a:solidFill>
                  <a:schemeClr val="bg1">
                    <a:lumMod val="95000"/>
                    <a:lumOff val="5000"/>
                  </a:schemeClr>
                </a:solidFill>
                <a:latin typeface="Arial" panose="020B0604020202020204" pitchFamily="34" charset="0"/>
                <a:cs typeface="Arial" panose="020B0604020202020204" pitchFamily="34" charset="0"/>
              </a:rPr>
              <a:t>is:</a:t>
            </a: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smtClean="0">
                <a:solidFill>
                  <a:schemeClr val="bg1">
                    <a:lumMod val="95000"/>
                    <a:lumOff val="5000"/>
                  </a:schemeClr>
                </a:solidFill>
                <a:latin typeface="Arial" panose="020B0604020202020204" pitchFamily="34" charset="0"/>
                <a:cs typeface="Arial" panose="020B0604020202020204" pitchFamily="34" charset="0"/>
              </a:rPr>
              <a:t>go </a:t>
            </a:r>
            <a:r>
              <a:rPr lang="en-GB" dirty="0">
                <a:solidFill>
                  <a:schemeClr val="bg1">
                    <a:lumMod val="95000"/>
                    <a:lumOff val="5000"/>
                  </a:schemeClr>
                </a:solidFill>
                <a:latin typeface="Arial" panose="020B0604020202020204" pitchFamily="34" charset="0"/>
                <a:cs typeface="Arial" panose="020B0604020202020204" pitchFamily="34" charset="0"/>
              </a:rPr>
              <a:t>toward the </a:t>
            </a:r>
            <a:r>
              <a:rPr lang="en-GB" b="1" dirty="0">
                <a:solidFill>
                  <a:schemeClr val="bg1">
                    <a:lumMod val="95000"/>
                    <a:lumOff val="5000"/>
                  </a:schemeClr>
                </a:solidFill>
                <a:latin typeface="Arial" panose="020B0604020202020204" pitchFamily="34" charset="0"/>
                <a:cs typeface="Arial" panose="020B0604020202020204" pitchFamily="34" charset="0"/>
              </a:rPr>
              <a:t>extremes</a:t>
            </a:r>
            <a:r>
              <a:rPr lang="en-GB" dirty="0">
                <a:solidFill>
                  <a:schemeClr val="bg1">
                    <a:lumMod val="95000"/>
                    <a:lumOff val="5000"/>
                  </a:schemeClr>
                </a:solidFill>
                <a:latin typeface="Arial" panose="020B0604020202020204" pitchFamily="34" charset="0"/>
                <a:cs typeface="Arial" panose="020B0604020202020204" pitchFamily="34" charset="0"/>
              </a:rPr>
              <a:t> of the scale </a:t>
            </a:r>
            <a:r>
              <a:rPr lang="en-GB" b="1" dirty="0">
                <a:solidFill>
                  <a:schemeClr val="bg1">
                    <a:lumMod val="95000"/>
                    <a:lumOff val="5000"/>
                  </a:schemeClr>
                </a:solidFill>
                <a:latin typeface="Arial" panose="020B0604020202020204" pitchFamily="34" charset="0"/>
                <a:cs typeface="Arial" panose="020B0604020202020204" pitchFamily="34" charset="0"/>
              </a:rPr>
              <a:t>only</a:t>
            </a:r>
            <a:r>
              <a:rPr lang="en-GB" dirty="0">
                <a:solidFill>
                  <a:schemeClr val="bg1">
                    <a:lumMod val="95000"/>
                    <a:lumOff val="5000"/>
                  </a:schemeClr>
                </a:solidFill>
                <a:latin typeface="Arial" panose="020B0604020202020204" pitchFamily="34" charset="0"/>
                <a:cs typeface="Arial" panose="020B0604020202020204" pitchFamily="34" charset="0"/>
              </a:rPr>
              <a:t> when you are </a:t>
            </a:r>
            <a:r>
              <a:rPr lang="en-GB" b="1" dirty="0">
                <a:solidFill>
                  <a:schemeClr val="bg1">
                    <a:lumMod val="95000"/>
                    <a:lumOff val="5000"/>
                  </a:schemeClr>
                </a:solidFill>
                <a:latin typeface="Arial" panose="020B0604020202020204" pitchFamily="34" charset="0"/>
                <a:cs typeface="Arial" panose="020B0604020202020204" pitchFamily="34" charset="0"/>
              </a:rPr>
              <a:t>truly confident</a:t>
            </a:r>
            <a:r>
              <a:rPr lang="en-GB" dirty="0">
                <a:solidFill>
                  <a:schemeClr val="bg1">
                    <a:lumMod val="95000"/>
                    <a:lumOff val="5000"/>
                  </a:schemeClr>
                </a:solidFill>
                <a:latin typeface="Arial" panose="020B0604020202020204" pitchFamily="34" charset="0"/>
                <a:cs typeface="Arial" panose="020B0604020202020204" pitchFamily="34" charset="0"/>
              </a:rPr>
              <a:t> or</a:t>
            </a:r>
          </a:p>
          <a:p>
            <a:pPr algn="ctr"/>
            <a:r>
              <a:rPr lang="en-GB" dirty="0" smtClean="0">
                <a:solidFill>
                  <a:schemeClr val="bg1">
                    <a:lumMod val="95000"/>
                    <a:lumOff val="5000"/>
                  </a:schemeClr>
                </a:solidFill>
                <a:latin typeface="Arial" panose="020B0604020202020204" pitchFamily="34" charset="0"/>
                <a:cs typeface="Arial" panose="020B0604020202020204" pitchFamily="34" charset="0"/>
              </a:rPr>
              <a:t>go </a:t>
            </a:r>
            <a:r>
              <a:rPr lang="en-GB" dirty="0">
                <a:solidFill>
                  <a:schemeClr val="bg1">
                    <a:lumMod val="95000"/>
                    <a:lumOff val="5000"/>
                  </a:schemeClr>
                </a:solidFill>
                <a:latin typeface="Arial" panose="020B0604020202020204" pitchFamily="34" charset="0"/>
                <a:cs typeface="Arial" panose="020B0604020202020204" pitchFamily="34" charset="0"/>
              </a:rPr>
              <a:t>toward the </a:t>
            </a:r>
            <a:r>
              <a:rPr lang="en-GB" b="1" dirty="0">
                <a:solidFill>
                  <a:schemeClr val="bg1">
                    <a:lumMod val="95000"/>
                    <a:lumOff val="5000"/>
                  </a:schemeClr>
                </a:solidFill>
                <a:latin typeface="Arial" panose="020B0604020202020204" pitchFamily="34" charset="0"/>
                <a:cs typeface="Arial" panose="020B0604020202020204" pitchFamily="34" charset="0"/>
              </a:rPr>
              <a:t>middle</a:t>
            </a:r>
            <a:r>
              <a:rPr lang="en-GB" dirty="0">
                <a:solidFill>
                  <a:schemeClr val="bg1">
                    <a:lumMod val="95000"/>
                    <a:lumOff val="5000"/>
                  </a:schemeClr>
                </a:solidFill>
                <a:latin typeface="Arial" panose="020B0604020202020204" pitchFamily="34" charset="0"/>
                <a:cs typeface="Arial" panose="020B0604020202020204" pitchFamily="34" charset="0"/>
              </a:rPr>
              <a:t> of the scale </a:t>
            </a:r>
            <a:r>
              <a:rPr lang="en-GB" b="1" dirty="0">
                <a:solidFill>
                  <a:schemeClr val="bg1">
                    <a:lumMod val="95000"/>
                    <a:lumOff val="5000"/>
                  </a:schemeClr>
                </a:solidFill>
                <a:latin typeface="Arial" panose="020B0604020202020204" pitchFamily="34" charset="0"/>
                <a:cs typeface="Arial" panose="020B0604020202020204" pitchFamily="34" charset="0"/>
              </a:rPr>
              <a:t>only</a:t>
            </a:r>
            <a:r>
              <a:rPr lang="en-GB" dirty="0">
                <a:solidFill>
                  <a:schemeClr val="bg1">
                    <a:lumMod val="95000"/>
                    <a:lumOff val="5000"/>
                  </a:schemeClr>
                </a:solidFill>
                <a:latin typeface="Arial" panose="020B0604020202020204" pitchFamily="34" charset="0"/>
                <a:cs typeface="Arial" panose="020B0604020202020204" pitchFamily="34" charset="0"/>
              </a:rPr>
              <a:t> when you are </a:t>
            </a:r>
            <a:r>
              <a:rPr lang="en-GB" b="1" dirty="0">
                <a:solidFill>
                  <a:schemeClr val="bg1">
                    <a:lumMod val="95000"/>
                    <a:lumOff val="5000"/>
                  </a:schemeClr>
                </a:solidFill>
                <a:latin typeface="Arial" panose="020B0604020202020204" pitchFamily="34" charset="0"/>
                <a:cs typeface="Arial" panose="020B0604020202020204" pitchFamily="34" charset="0"/>
              </a:rPr>
              <a:t>truly unsure</a:t>
            </a:r>
            <a:r>
              <a:rPr lang="en-GB"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The best way to do this task is thus to </a:t>
            </a:r>
            <a:r>
              <a:rPr lang="en-GB" b="1" dirty="0" smtClean="0">
                <a:solidFill>
                  <a:schemeClr val="bg1">
                    <a:lumMod val="95000"/>
                    <a:lumOff val="5000"/>
                  </a:schemeClr>
                </a:solidFill>
                <a:latin typeface="Arial" panose="020B0604020202020204" pitchFamily="34" charset="0"/>
                <a:cs typeface="Arial" panose="020B0604020202020204" pitchFamily="34" charset="0"/>
              </a:rPr>
              <a:t>honestly</a:t>
            </a:r>
            <a:r>
              <a:rPr lang="en-GB" i="1" dirty="0" smtClean="0">
                <a:solidFill>
                  <a:schemeClr val="bg1">
                    <a:lumMod val="95000"/>
                    <a:lumOff val="5000"/>
                  </a:schemeClr>
                </a:solidFill>
                <a:latin typeface="Arial" panose="020B0604020202020204" pitchFamily="34" charset="0"/>
                <a:cs typeface="Arial" panose="020B0604020202020204" pitchFamily="34" charset="0"/>
              </a:rPr>
              <a:t> </a:t>
            </a:r>
            <a:r>
              <a:rPr lang="en-GB" dirty="0">
                <a:solidFill>
                  <a:schemeClr val="bg1">
                    <a:lumMod val="95000"/>
                    <a:lumOff val="5000"/>
                  </a:schemeClr>
                </a:solidFill>
                <a:latin typeface="Arial" panose="020B0604020202020204" pitchFamily="34" charset="0"/>
                <a:cs typeface="Arial" panose="020B0604020202020204" pitchFamily="34" charset="0"/>
              </a:rPr>
              <a:t>report </a:t>
            </a:r>
            <a:r>
              <a:rPr lang="en-GB" dirty="0" smtClean="0">
                <a:solidFill>
                  <a:schemeClr val="bg1">
                    <a:lumMod val="95000"/>
                    <a:lumOff val="5000"/>
                  </a:schemeClr>
                </a:solidFill>
                <a:latin typeface="Arial" panose="020B0604020202020204" pitchFamily="34" charset="0"/>
                <a:cs typeface="Arial" panose="020B0604020202020204" pitchFamily="34" charset="0"/>
              </a:rPr>
              <a:t>how sure you are you chose correctly using </a:t>
            </a:r>
            <a:r>
              <a:rPr lang="en-GB" dirty="0">
                <a:solidFill>
                  <a:schemeClr val="bg1">
                    <a:lumMod val="95000"/>
                    <a:lumOff val="5000"/>
                  </a:schemeClr>
                </a:solidFill>
                <a:latin typeface="Arial" panose="020B0604020202020204" pitchFamily="34" charset="0"/>
                <a:cs typeface="Arial" panose="020B0604020202020204" pitchFamily="34" charset="0"/>
              </a:rPr>
              <a:t>the confidence scale.</a:t>
            </a:r>
          </a:p>
        </p:txBody>
      </p:sp>
    </p:spTree>
    <p:extLst>
      <p:ext uri="{BB962C8B-B14F-4D97-AF65-F5344CB8AC3E}">
        <p14:creationId xmlns:p14="http://schemas.microsoft.com/office/powerpoint/2010/main" val="3918810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993758" y="2408557"/>
            <a:ext cx="5734850" cy="2629266"/>
          </a:xfrm>
          <a:prstGeom prst="rect">
            <a:avLst/>
          </a:prstGeom>
        </p:spPr>
      </p:pic>
      <p:sp>
        <p:nvSpPr>
          <p:cNvPr id="4" name="Rectangle 3"/>
          <p:cNvSpPr/>
          <p:nvPr/>
        </p:nvSpPr>
        <p:spPr>
          <a:xfrm>
            <a:off x="-1" y="4851076"/>
            <a:ext cx="15621000" cy="1446550"/>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Looking at the cross will allow you to </a:t>
            </a:r>
            <a:r>
              <a:rPr lang="en-US" sz="2200" b="1" dirty="0">
                <a:solidFill>
                  <a:schemeClr val="bg1">
                    <a:lumMod val="95000"/>
                    <a:lumOff val="5000"/>
                  </a:schemeClr>
                </a:solidFill>
                <a:latin typeface="Arial" panose="020B0604020202020204" pitchFamily="34" charset="0"/>
                <a:cs typeface="Arial" panose="020B0604020202020204" pitchFamily="34" charset="0"/>
              </a:rPr>
              <a:t>see both boxes</a:t>
            </a:r>
            <a:r>
              <a:rPr lang="en-US" sz="2200" dirty="0">
                <a:solidFill>
                  <a:schemeClr val="bg1">
                    <a:lumMod val="95000"/>
                    <a:lumOff val="5000"/>
                  </a:schemeClr>
                </a:solidFill>
                <a:latin typeface="Arial" panose="020B0604020202020204" pitchFamily="34" charset="0"/>
                <a:cs typeface="Arial" panose="020B0604020202020204" pitchFamily="34" charset="0"/>
              </a:rPr>
              <a:t> at the same time.</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2200" dirty="0">
                <a:solidFill>
                  <a:schemeClr val="bg1">
                    <a:lumMod val="95000"/>
                    <a:lumOff val="5000"/>
                  </a:schemeClr>
                </a:solidFill>
                <a:latin typeface="Arial" panose="020B0604020202020204" pitchFamily="34" charset="0"/>
                <a:cs typeface="Arial" panose="020B0604020202020204" pitchFamily="34" charset="0"/>
              </a:rPr>
              <a:t>Now you can </a:t>
            </a:r>
            <a:r>
              <a:rPr lang="en-US" sz="2200" b="1" dirty="0">
                <a:solidFill>
                  <a:schemeClr val="bg1">
                    <a:lumMod val="95000"/>
                    <a:lumOff val="5000"/>
                  </a:schemeClr>
                </a:solidFill>
                <a:latin typeface="Arial" panose="020B0604020202020204" pitchFamily="34" charset="0"/>
                <a:cs typeface="Arial" panose="020B0604020202020204" pitchFamily="34" charset="0"/>
              </a:rPr>
              <a:t>practice</a:t>
            </a:r>
            <a:r>
              <a:rPr lang="en-US" sz="2200" dirty="0">
                <a:solidFill>
                  <a:schemeClr val="bg1">
                    <a:lumMod val="95000"/>
                    <a:lumOff val="5000"/>
                  </a:schemeClr>
                </a:solidFill>
                <a:latin typeface="Arial" panose="020B0604020202020204" pitchFamily="34" charset="0"/>
                <a:cs typeface="Arial" panose="020B0604020202020204" pitchFamily="34" charset="0"/>
              </a:rPr>
              <a:t> the task. </a:t>
            </a:r>
          </a:p>
          <a:p>
            <a:pPr algn="ctr"/>
            <a:r>
              <a:rPr lang="en-US" sz="2200" dirty="0">
                <a:solidFill>
                  <a:schemeClr val="bg1">
                    <a:lumMod val="95000"/>
                    <a:lumOff val="5000"/>
                  </a:schemeClr>
                </a:solidFill>
                <a:latin typeface="Arial" panose="020B0604020202020204" pitchFamily="34" charset="0"/>
                <a:cs typeface="Arial" panose="020B0604020202020204" pitchFamily="34" charset="0"/>
              </a:rPr>
              <a:t>Remember: look at the cross and try to be as </a:t>
            </a:r>
            <a:r>
              <a:rPr lang="en-US" sz="2200" b="1" dirty="0">
                <a:solidFill>
                  <a:schemeClr val="bg1">
                    <a:lumMod val="95000"/>
                    <a:lumOff val="5000"/>
                  </a:schemeClr>
                </a:solidFill>
                <a:latin typeface="Arial" panose="020B0604020202020204" pitchFamily="34" charset="0"/>
                <a:cs typeface="Arial" panose="020B0604020202020204" pitchFamily="34" charset="0"/>
              </a:rPr>
              <a:t>accurate</a:t>
            </a:r>
            <a:r>
              <a:rPr lang="en-US" sz="2200" dirty="0">
                <a:solidFill>
                  <a:schemeClr val="bg1">
                    <a:lumMod val="95000"/>
                    <a:lumOff val="5000"/>
                  </a:schemeClr>
                </a:solidFill>
                <a:latin typeface="Arial" panose="020B0604020202020204" pitchFamily="34" charset="0"/>
                <a:cs typeface="Arial" panose="020B0604020202020204" pitchFamily="34" charset="0"/>
              </a:rPr>
              <a:t> and </a:t>
            </a:r>
            <a:r>
              <a:rPr lang="en-US" sz="2200" b="1" dirty="0" smtClean="0">
                <a:solidFill>
                  <a:schemeClr val="bg1">
                    <a:lumMod val="95000"/>
                    <a:lumOff val="5000"/>
                  </a:schemeClr>
                </a:solidFill>
                <a:latin typeface="Arial" panose="020B0604020202020204" pitchFamily="34" charset="0"/>
                <a:cs typeface="Arial" panose="020B0604020202020204" pitchFamily="34" charset="0"/>
              </a:rPr>
              <a:t>honest</a:t>
            </a:r>
            <a:r>
              <a:rPr lang="en-US" sz="2200" dirty="0" smtClean="0">
                <a:solidFill>
                  <a:schemeClr val="bg1">
                    <a:lumMod val="95000"/>
                    <a:lumOff val="5000"/>
                  </a:schemeClr>
                </a:solidFill>
                <a:latin typeface="Arial" panose="020B0604020202020204" pitchFamily="34" charset="0"/>
                <a:cs typeface="Arial" panose="020B0604020202020204" pitchFamily="34" charset="0"/>
              </a:rPr>
              <a:t> </a:t>
            </a:r>
            <a:r>
              <a:rPr lang="en-US" sz="2200" dirty="0">
                <a:solidFill>
                  <a:schemeClr val="bg1">
                    <a:lumMod val="95000"/>
                    <a:lumOff val="5000"/>
                  </a:schemeClr>
                </a:solidFill>
                <a:latin typeface="Arial" panose="020B0604020202020204" pitchFamily="34" charset="0"/>
                <a:cs typeface="Arial" panose="020B0604020202020204" pitchFamily="34" charset="0"/>
              </a:rPr>
              <a:t>as you can!</a:t>
            </a:r>
            <a:endParaRPr lang="en-GB" sz="22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Task Difficulty</a:t>
            </a:r>
          </a:p>
        </p:txBody>
      </p:sp>
      <p:sp>
        <p:nvSpPr>
          <p:cNvPr id="8" name="Rectangle 7"/>
          <p:cNvSpPr/>
          <p:nvPr/>
        </p:nvSpPr>
        <p:spPr>
          <a:xfrm>
            <a:off x="50681" y="700674"/>
            <a:ext cx="15621000" cy="1446550"/>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You will find the task difficult at first. The boxes appear </a:t>
            </a:r>
            <a:r>
              <a:rPr lang="en-US" sz="2200" b="1" dirty="0">
                <a:solidFill>
                  <a:schemeClr val="bg1">
                    <a:lumMod val="95000"/>
                    <a:lumOff val="5000"/>
                  </a:schemeClr>
                </a:solidFill>
                <a:latin typeface="Arial" panose="020B0604020202020204" pitchFamily="34" charset="0"/>
                <a:cs typeface="Arial" panose="020B0604020202020204" pitchFamily="34" charset="0"/>
              </a:rPr>
              <a:t>very briefly</a:t>
            </a:r>
            <a:r>
              <a:rPr lang="en-US" sz="2200" dirty="0">
                <a:solidFill>
                  <a:schemeClr val="bg1">
                    <a:lumMod val="95000"/>
                    <a:lumOff val="5000"/>
                  </a:schemeClr>
                </a:solidFill>
                <a:latin typeface="Arial" panose="020B0604020202020204" pitchFamily="34" charset="0"/>
                <a:cs typeface="Arial" panose="020B0604020202020204" pitchFamily="34" charset="0"/>
              </a:rPr>
              <a:t> and the </a:t>
            </a:r>
            <a:r>
              <a:rPr lang="en-US" sz="2200" b="1" dirty="0">
                <a:solidFill>
                  <a:schemeClr val="bg1">
                    <a:lumMod val="95000"/>
                    <a:lumOff val="5000"/>
                  </a:schemeClr>
                </a:solidFill>
                <a:latin typeface="Arial" panose="020B0604020202020204" pitchFamily="34" charset="0"/>
                <a:cs typeface="Arial" panose="020B0604020202020204" pitchFamily="34" charset="0"/>
              </a:rPr>
              <a:t>dots are small</a:t>
            </a:r>
            <a:r>
              <a:rPr lang="en-US" sz="2200"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2200" dirty="0">
                <a:solidFill>
                  <a:schemeClr val="bg1">
                    <a:lumMod val="95000"/>
                    <a:lumOff val="5000"/>
                  </a:schemeClr>
                </a:solidFill>
                <a:latin typeface="Arial" panose="020B0604020202020204" pitchFamily="34" charset="0"/>
                <a:cs typeface="Arial" panose="020B0604020202020204" pitchFamily="34" charset="0"/>
              </a:rPr>
              <a:t>In the middle of the screen there is a </a:t>
            </a:r>
            <a:r>
              <a:rPr lang="en-US" sz="2200" b="1" dirty="0">
                <a:solidFill>
                  <a:schemeClr val="bg1">
                    <a:lumMod val="95000"/>
                    <a:lumOff val="5000"/>
                  </a:schemeClr>
                </a:solidFill>
                <a:latin typeface="Arial" panose="020B0604020202020204" pitchFamily="34" charset="0"/>
                <a:cs typeface="Arial" panose="020B0604020202020204" pitchFamily="34" charset="0"/>
              </a:rPr>
              <a:t>cross</a:t>
            </a:r>
            <a:r>
              <a:rPr lang="en-US" sz="2200" dirty="0">
                <a:solidFill>
                  <a:schemeClr val="bg1">
                    <a:lumMod val="95000"/>
                    <a:lumOff val="5000"/>
                  </a:schemeClr>
                </a:solidFill>
                <a:latin typeface="Arial" panose="020B0604020202020204" pitchFamily="34" charset="0"/>
                <a:cs typeface="Arial" panose="020B0604020202020204" pitchFamily="34" charset="0"/>
              </a:rPr>
              <a:t>.</a:t>
            </a:r>
          </a:p>
          <a:p>
            <a:pPr algn="ctr"/>
            <a:r>
              <a:rPr lang="en-US" sz="2200" dirty="0">
                <a:solidFill>
                  <a:schemeClr val="bg1">
                    <a:lumMod val="95000"/>
                    <a:lumOff val="5000"/>
                  </a:schemeClr>
                </a:solidFill>
                <a:latin typeface="Arial" panose="020B0604020202020204" pitchFamily="34" charset="0"/>
                <a:cs typeface="Arial" panose="020B0604020202020204" pitchFamily="34" charset="0"/>
              </a:rPr>
              <a:t>This cross will </a:t>
            </a:r>
            <a:r>
              <a:rPr lang="en-US" sz="2200" b="1" dirty="0">
                <a:solidFill>
                  <a:schemeClr val="bg1">
                    <a:lumMod val="95000"/>
                    <a:lumOff val="5000"/>
                  </a:schemeClr>
                </a:solidFill>
                <a:latin typeface="Arial" panose="020B0604020202020204" pitchFamily="34" charset="0"/>
                <a:cs typeface="Arial" panose="020B0604020202020204" pitchFamily="34" charset="0"/>
              </a:rPr>
              <a:t>flicker</a:t>
            </a:r>
            <a:r>
              <a:rPr lang="en-US" sz="2200" dirty="0">
                <a:solidFill>
                  <a:schemeClr val="bg1">
                    <a:lumMod val="95000"/>
                    <a:lumOff val="5000"/>
                  </a:schemeClr>
                </a:solidFill>
                <a:latin typeface="Arial" panose="020B0604020202020204" pitchFamily="34" charset="0"/>
                <a:cs typeface="Arial" panose="020B0604020202020204" pitchFamily="34" charset="0"/>
              </a:rPr>
              <a:t> just before the boxes appear.</a:t>
            </a:r>
            <a:endParaRPr lang="en-GB" sz="2200" dirty="0">
              <a:solidFill>
                <a:schemeClr val="bg1">
                  <a:lumMod val="95000"/>
                  <a:lumOff val="5000"/>
                </a:schemeClr>
              </a:solidFill>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699801630"/>
              </p:ext>
            </p:extLst>
          </p:nvPr>
        </p:nvGraphicFramePr>
        <p:xfrm>
          <a:off x="-1" y="6493100"/>
          <a:ext cx="15624176" cy="680604"/>
        </p:xfrm>
        <a:graphic>
          <a:graphicData uri="http://schemas.openxmlformats.org/drawingml/2006/table">
            <a:tbl>
              <a:tblPr firstRow="1" bandRow="1">
                <a:tableStyleId>{2D5ABB26-0587-4C30-8999-92F81FD0307C}</a:tableStyleId>
              </a:tblPr>
              <a:tblGrid>
                <a:gridCol w="7812088">
                  <a:extLst>
                    <a:ext uri="{9D8B030D-6E8A-4147-A177-3AD203B41FA5}">
                      <a16:colId xmlns:a16="http://schemas.microsoft.com/office/drawing/2014/main" val="3649932964"/>
                    </a:ext>
                  </a:extLst>
                </a:gridCol>
                <a:gridCol w="7812088">
                  <a:extLst>
                    <a:ext uri="{9D8B030D-6E8A-4147-A177-3AD203B41FA5}">
                      <a16:colId xmlns:a16="http://schemas.microsoft.com/office/drawing/2014/main" val="1309862621"/>
                    </a:ext>
                  </a:extLst>
                </a:gridCol>
              </a:tblGrid>
              <a:tr h="680604">
                <a:tc>
                  <a:txBody>
                    <a:bodyPr/>
                    <a:lstStyle/>
                    <a:p>
                      <a:pPr algn="ctr"/>
                      <a:r>
                        <a:rPr lang="en-GB" sz="3200" dirty="0" smtClean="0"/>
                        <a:t>Left</a:t>
                      </a:r>
                      <a:r>
                        <a:rPr lang="en-GB" sz="3200" baseline="0" dirty="0" smtClean="0"/>
                        <a:t> Arrow: Previous</a:t>
                      </a:r>
                      <a:endParaRPr lang="en-GB" sz="3200" dirty="0"/>
                    </a:p>
                  </a:txBody>
                  <a:tcPr marL="182880" marR="182880" marT="91440" marB="91440"/>
                </a:tc>
                <a:tc>
                  <a:txBody>
                    <a:bodyPr/>
                    <a:lstStyle/>
                    <a:p>
                      <a:pPr algn="ctr"/>
                      <a:r>
                        <a:rPr lang="en-GB" sz="3200" i="1" dirty="0" smtClean="0"/>
                        <a:t>any</a:t>
                      </a:r>
                      <a:r>
                        <a:rPr lang="en-GB" sz="3200" i="1" baseline="0" dirty="0" smtClean="0"/>
                        <a:t> other key</a:t>
                      </a:r>
                      <a:r>
                        <a:rPr lang="en-GB" sz="3200" i="0" baseline="0" dirty="0" smtClean="0"/>
                        <a:t>: Start Practice</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4273712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Well done</a:t>
            </a:r>
            <a:r>
              <a:rPr lang="de-DE" sz="3600" dirty="0">
                <a:solidFill>
                  <a:schemeClr val="accent1">
                    <a:lumMod val="50000"/>
                  </a:schemeClr>
                </a:solidFill>
                <a:latin typeface="Arial" panose="020B0604020202020204" pitchFamily="34" charset="0"/>
                <a:cs typeface="Arial" panose="020B0604020202020204" pitchFamily="34" charset="0"/>
              </a:rPr>
              <a:t>!</a:t>
            </a:r>
            <a:endParaRPr lang="en-GB" sz="3600" dirty="0">
              <a:solidFill>
                <a:schemeClr val="accent1">
                  <a:lumMod val="50000"/>
                </a:schemeClr>
              </a:solidFill>
              <a:latin typeface="Arial" panose="020B0604020202020204" pitchFamily="34" charset="0"/>
              <a:cs typeface="Arial" panose="020B0604020202020204" pitchFamily="34" charset="0"/>
            </a:endParaRPr>
          </a:p>
        </p:txBody>
      </p:sp>
      <p:sp>
        <p:nvSpPr>
          <p:cNvPr id="3" name="Rectangle 2"/>
          <p:cNvSpPr/>
          <p:nvPr/>
        </p:nvSpPr>
        <p:spPr>
          <a:xfrm>
            <a:off x="50681" y="700675"/>
            <a:ext cx="15621000" cy="1785104"/>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From now on you will receive advice on your decisions from </a:t>
            </a:r>
            <a:r>
              <a:rPr lang="en-US" sz="2200" b="1" dirty="0">
                <a:solidFill>
                  <a:schemeClr val="bg1">
                    <a:lumMod val="95000"/>
                    <a:lumOff val="5000"/>
                  </a:schemeClr>
                </a:solidFill>
                <a:latin typeface="Arial" panose="020B0604020202020204" pitchFamily="34" charset="0"/>
                <a:cs typeface="Arial" panose="020B0604020202020204" pitchFamily="34" charset="0"/>
              </a:rPr>
              <a:t>virtual agents</a:t>
            </a:r>
            <a:r>
              <a:rPr lang="en-US" sz="2200"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2200" dirty="0">
                <a:solidFill>
                  <a:schemeClr val="bg1">
                    <a:lumMod val="95000"/>
                    <a:lumOff val="5000"/>
                  </a:schemeClr>
                </a:solidFill>
                <a:latin typeface="Arial" panose="020B0604020202020204" pitchFamily="34" charset="0"/>
                <a:cs typeface="Arial" panose="020B0604020202020204" pitchFamily="34" charset="0"/>
              </a:rPr>
              <a:t>These virtual agents are performing the same task as you do, and they will inform you as to whether they think the box with the most dots was on the left or the right.</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04197253"/>
              </p:ext>
            </p:extLst>
          </p:nvPr>
        </p:nvGraphicFramePr>
        <p:xfrm>
          <a:off x="-1" y="6493100"/>
          <a:ext cx="15621000" cy="680604"/>
        </p:xfrm>
        <a:graphic>
          <a:graphicData uri="http://schemas.openxmlformats.org/drawingml/2006/table">
            <a:tbl>
              <a:tblPr firstRow="1" bandRow="1">
                <a:tableStyleId>{2D5ABB26-0587-4C30-8999-92F81FD0307C}</a:tableStyleId>
              </a:tblPr>
              <a:tblGrid>
                <a:gridCol w="15621000">
                  <a:extLst>
                    <a:ext uri="{9D8B030D-6E8A-4147-A177-3AD203B41FA5}">
                      <a16:colId xmlns:a16="http://schemas.microsoft.com/office/drawing/2014/main" val="1309862621"/>
                    </a:ext>
                  </a:extLst>
                </a:gridCol>
              </a:tblGrid>
              <a:tr h="680604">
                <a:tc>
                  <a:txBody>
                    <a:bodyPr/>
                    <a:lstStyle/>
                    <a:p>
                      <a:pPr algn="ctr"/>
                      <a:r>
                        <a:rPr lang="en-GB" sz="3200" i="1" dirty="0" smtClean="0"/>
                        <a:t>any</a:t>
                      </a:r>
                      <a:r>
                        <a:rPr lang="en-GB" sz="3200" i="1" baseline="0" dirty="0" smtClean="0"/>
                        <a:t> key</a:t>
                      </a:r>
                      <a:r>
                        <a:rPr lang="en-GB" sz="3200" i="0" baseline="0" dirty="0" smtClean="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15988296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394</TotalTime>
  <Words>1220</Words>
  <Application>Microsoft Office PowerPoint</Application>
  <PresentationFormat>Custom</PresentationFormat>
  <Paragraphs>129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Oxford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Jaquiery</dc:creator>
  <cp:lastModifiedBy>Matthew Jaquiery</cp:lastModifiedBy>
  <cp:revision>29</cp:revision>
  <dcterms:created xsi:type="dcterms:W3CDTF">2017-11-20T10:16:56Z</dcterms:created>
  <dcterms:modified xsi:type="dcterms:W3CDTF">2017-11-24T13:54:48Z</dcterms:modified>
</cp:coreProperties>
</file>