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72" r:id="rId3"/>
    <p:sldId id="258" r:id="rId4"/>
    <p:sldId id="259" r:id="rId5"/>
    <p:sldId id="270" r:id="rId6"/>
    <p:sldId id="271" r:id="rId7"/>
    <p:sldId id="260" r:id="rId8"/>
    <p:sldId id="273" r:id="rId9"/>
    <p:sldId id="274" r:id="rId10"/>
    <p:sldId id="275" r:id="rId11"/>
    <p:sldId id="276" r:id="rId12"/>
    <p:sldId id="277" r:id="rId13"/>
    <p:sldId id="261" r:id="rId14"/>
    <p:sldId id="262" r:id="rId15"/>
    <p:sldId id="267" r:id="rId16"/>
    <p:sldId id="268" r:id="rId17"/>
    <p:sldId id="278" r:id="rId18"/>
    <p:sldId id="264" r:id="rId19"/>
    <p:sldId id="266" r:id="rId20"/>
    <p:sldId id="279" r:id="rId21"/>
    <p:sldId id="280" r:id="rId22"/>
    <p:sldId id="265" r:id="rId23"/>
  </p:sldIdLst>
  <p:sldSz cx="9601200" cy="72009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dot intro" id="{EEB26C8F-2200-4B3A-BC3B-1584FBD014CD}">
          <p14:sldIdLst>
            <p14:sldId id="257"/>
            <p14:sldId id="272"/>
            <p14:sldId id="258"/>
            <p14:sldId id="259"/>
            <p14:sldId id="270"/>
            <p14:sldId id="271"/>
            <p14:sldId id="260"/>
            <p14:sldId id="273"/>
          </p14:sldIdLst>
        </p14:section>
        <p14:section name="Pre-dot advice" id="{70A2C0EB-BFAC-481D-85DD-FFD11B5F0D16}">
          <p14:sldIdLst>
            <p14:sldId id="274"/>
          </p14:sldIdLst>
        </p14:section>
        <p14:section name="Pre-quiz intro" id="{74F7CC7E-6F24-48B6-929A-95F8BD10B9F7}">
          <p14:sldIdLst>
            <p14:sldId id="275"/>
          </p14:sldIdLst>
        </p14:section>
        <p14:section name="Pre-quiz advice" id="{586A8AC5-28EF-4541-81A5-52CFA459F2B4}">
          <p14:sldIdLst>
            <p14:sldId id="276"/>
          </p14:sldIdLst>
        </p14:section>
        <p14:section name="Pre-block 1" id="{6E6511B4-F290-4C35-9D76-DB3C5814CF51}">
          <p14:sldIdLst>
            <p14:sldId id="277"/>
            <p14:sldId id="261"/>
          </p14:sldIdLst>
        </p14:section>
        <p14:section name="Pre-block 2" id="{13C5D4A9-EA89-40B7-98DD-96CCEC6208AF}">
          <p14:sldIdLst>
            <p14:sldId id="262"/>
            <p14:sldId id="267"/>
            <p14:sldId id="268"/>
            <p14:sldId id="278"/>
            <p14:sldId id="264"/>
          </p14:sldIdLst>
        </p14:section>
        <p14:section name="Pre-real experiment" id="{1D3D8369-B9C3-444B-9518-0FD437C3DB2B}">
          <p14:sldIdLst>
            <p14:sldId id="266"/>
          </p14:sldIdLst>
        </p14:section>
        <p14:section name="Task switch" id="{F5F6918B-6D25-481A-B149-BF6E4284A9DA}">
          <p14:sldIdLst>
            <p14:sldId id="279"/>
          </p14:sldIdLst>
        </p14:section>
        <p14:section name="Task switch 2" id="{0142B385-60A7-4584-87AD-E18F0B72E71E}">
          <p14:sldIdLst>
            <p14:sldId id="280"/>
          </p14:sldIdLst>
        </p14:section>
        <p14:section name="Post-real experiment" id="{675F9AF8-AE80-4235-98D6-7B4C55FF050D}">
          <p14:sldIdLst>
            <p14:sldId id="265"/>
          </p14:sldIdLst>
        </p14:section>
      </p14:sectionLst>
    </p:ext>
    <p:ext uri="{EFAFB233-063F-42B5-8137-9DF3F51BA10A}">
      <p15:sldGuideLst xmlns:p15="http://schemas.microsoft.com/office/powerpoint/2012/main">
        <p15:guide id="1" orient="horz" pos="2268" userDrawn="1">
          <p15:clr>
            <a:srgbClr val="A4A3A4"/>
          </p15:clr>
        </p15:guide>
        <p15:guide id="2" pos="30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1" d="100"/>
          <a:sy n="111" d="100"/>
        </p:scale>
        <p:origin x="1236" y="96"/>
      </p:cViewPr>
      <p:guideLst>
        <p:guide orient="horz" pos="2268"/>
        <p:guide pos="30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178481"/>
            <a:ext cx="8161020" cy="2506980"/>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3782140"/>
            <a:ext cx="7200900" cy="173855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15/02/2018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9282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15/02/2018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235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3381"/>
            <a:ext cx="2070259" cy="61024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383381"/>
            <a:ext cx="6090761" cy="61024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15/02/2018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87817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15/02/2018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61136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1795226"/>
            <a:ext cx="8281035" cy="2995374"/>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4818938"/>
            <a:ext cx="8281035" cy="1575196"/>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4DD76-DAF4-41C3-81F8-403CC17608AA}" type="datetimeFigureOut">
              <a:rPr lang="en-GB" smtClean="0"/>
              <a:t>15/02/2018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6784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1916906"/>
            <a:ext cx="4080510"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1916906"/>
            <a:ext cx="4080510"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4DD76-DAF4-41C3-81F8-403CC17608AA}" type="datetimeFigureOut">
              <a:rPr lang="en-GB" smtClean="0"/>
              <a:t>15/02/2018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1530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383383"/>
            <a:ext cx="8281035" cy="1391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1765221"/>
            <a:ext cx="4061757"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661334" y="2630329"/>
            <a:ext cx="4061757"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1765221"/>
            <a:ext cx="4081761"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6" name="Content Placeholder 5"/>
          <p:cNvSpPr>
            <a:spLocks noGrp="1"/>
          </p:cNvSpPr>
          <p:nvPr>
            <p:ph sz="quarter" idx="4"/>
          </p:nvPr>
        </p:nvSpPr>
        <p:spPr>
          <a:xfrm>
            <a:off x="4860608" y="2630329"/>
            <a:ext cx="4081761"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4DD76-DAF4-41C3-81F8-403CC17608AA}" type="datetimeFigureOut">
              <a:rPr lang="en-GB" smtClean="0"/>
              <a:t>15/02/2018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016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4DD76-DAF4-41C3-81F8-403CC17608AA}" type="datetimeFigureOut">
              <a:rPr lang="en-GB" smtClean="0"/>
              <a:t>15/02/2018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4222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4DD76-DAF4-41C3-81F8-403CC17608AA}" type="datetimeFigureOut">
              <a:rPr lang="en-GB" smtClean="0"/>
              <a:t>15/02/2018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61244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0060"/>
            <a:ext cx="3096637" cy="168021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036798"/>
            <a:ext cx="4860608" cy="5117306"/>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2160270"/>
            <a:ext cx="3096637"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15/02/2018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75826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0060"/>
            <a:ext cx="3096637" cy="168021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036798"/>
            <a:ext cx="4860608" cy="5117306"/>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2160270"/>
            <a:ext cx="3096637"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15/02/2018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74875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383383"/>
            <a:ext cx="8281035" cy="1391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1916906"/>
            <a:ext cx="8281035" cy="45689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6674169"/>
            <a:ext cx="2160270" cy="383381"/>
          </a:xfrm>
          <a:prstGeom prst="rect">
            <a:avLst/>
          </a:prstGeom>
        </p:spPr>
        <p:txBody>
          <a:bodyPr vert="horz" lIns="91440" tIns="45720" rIns="91440" bIns="45720" rtlCol="0" anchor="ctr"/>
          <a:lstStyle>
            <a:lvl1pPr algn="l">
              <a:defRPr sz="1260">
                <a:solidFill>
                  <a:schemeClr val="tx1">
                    <a:tint val="75000"/>
                  </a:schemeClr>
                </a:solidFill>
              </a:defRPr>
            </a:lvl1pPr>
          </a:lstStyle>
          <a:p>
            <a:fld id="{D1C4DD76-DAF4-41C3-81F8-403CC17608AA}" type="datetimeFigureOut">
              <a:rPr lang="en-GB" smtClean="0"/>
              <a:t>15/02/2018</a:t>
            </a:fld>
            <a:endParaRPr lang="en-GB"/>
          </a:p>
        </p:txBody>
      </p:sp>
      <p:sp>
        <p:nvSpPr>
          <p:cNvPr id="5" name="Footer Placeholder 4"/>
          <p:cNvSpPr>
            <a:spLocks noGrp="1"/>
          </p:cNvSpPr>
          <p:nvPr>
            <p:ph type="ftr" sz="quarter" idx="3"/>
          </p:nvPr>
        </p:nvSpPr>
        <p:spPr>
          <a:xfrm>
            <a:off x="3180398" y="6674169"/>
            <a:ext cx="3240405" cy="383381"/>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780848" y="6674169"/>
            <a:ext cx="2160270" cy="383381"/>
          </a:xfrm>
          <a:prstGeom prst="rect">
            <a:avLst/>
          </a:prstGeom>
        </p:spPr>
        <p:txBody>
          <a:bodyPr vert="horz" lIns="91440" tIns="45720" rIns="91440" bIns="45720" rtlCol="0" anchor="ctr"/>
          <a:lstStyle>
            <a:lvl1pPr algn="r">
              <a:defRPr sz="1260">
                <a:solidFill>
                  <a:schemeClr val="tx1">
                    <a:tint val="75000"/>
                  </a:schemeClr>
                </a:solidFill>
              </a:defRPr>
            </a:lvl1pPr>
          </a:lstStyle>
          <a:p>
            <a:fld id="{6BA51620-C946-4093-B914-52334BC81CDC}" type="slidenum">
              <a:rPr lang="en-GB" smtClean="0"/>
              <a:t>‹#›</a:t>
            </a:fld>
            <a:endParaRPr lang="en-GB"/>
          </a:p>
        </p:txBody>
      </p:sp>
    </p:spTree>
    <p:extLst>
      <p:ext uri="{BB962C8B-B14F-4D97-AF65-F5344CB8AC3E}">
        <p14:creationId xmlns:p14="http://schemas.microsoft.com/office/powerpoint/2010/main" val="15219702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9341" y="2285485"/>
            <a:ext cx="9610542" cy="347659"/>
          </a:xfrm>
          <a:prstGeom prst="rect">
            <a:avLst/>
          </a:prstGeom>
          <a:noFill/>
        </p:spPr>
        <p:txBody>
          <a:bodyPr wrap="square" rtlCol="0">
            <a:spAutoFit/>
          </a:bodyPr>
          <a:lstStyle/>
          <a:p>
            <a:pPr algn="ctr"/>
            <a:r>
              <a:rPr lang="en-GB" sz="1659"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p:txBody>
      </p:sp>
      <p:sp>
        <p:nvSpPr>
          <p:cNvPr id="4" name="Rectangle 3"/>
          <p:cNvSpPr/>
          <p:nvPr/>
        </p:nvSpPr>
        <p:spPr>
          <a:xfrm>
            <a:off x="0" y="4617874"/>
            <a:ext cx="9599249" cy="300403"/>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068711" y="2868021"/>
            <a:ext cx="3524118" cy="161570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629795425"/>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28660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944843"/>
            <a:ext cx="9599249"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There is also a general knowledge task.</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This task uses the same confidence scale, but this time you will see a general knowledge question and two possible answers.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General Knowledge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28343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944843"/>
            <a:ext cx="9599249" cy="71654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Sometimes you will get advice from your advisors on the general knowledge task, too.</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Press any key to see how this works.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General Knowledge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234747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944843"/>
            <a:ext cx="9599249" cy="113268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now get some practice on the dot task on its own.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Then you will get some practice on the dot task with advice.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Once the practice is completed, you will begin the task proper.</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Experiment Structure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ext uri="{D42A27DB-BD31-4B8C-83A1-F6EECF244321}">
                <p14:modId xmlns:p14="http://schemas.microsoft.com/office/powerpoint/2010/main" val="24677837"/>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75970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Confidence Reporting</a:t>
            </a:r>
          </a:p>
        </p:txBody>
      </p:sp>
      <p:graphicFrame>
        <p:nvGraphicFramePr>
          <p:cNvPr id="8" name="Table 7"/>
          <p:cNvGraphicFramePr>
            <a:graphicFrameLocks noGrp="1"/>
          </p:cNvGraphicFramePr>
          <p:nvPr>
            <p:extLst>
              <p:ext uri="{D42A27DB-BD31-4B8C-83A1-F6EECF244321}">
                <p14:modId xmlns:p14="http://schemas.microsoft.com/office/powerpoint/2010/main" val="2710217710"/>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
        <p:nvSpPr>
          <p:cNvPr id="9" name="TextBox 8"/>
          <p:cNvSpPr txBox="1"/>
          <p:nvPr/>
        </p:nvSpPr>
        <p:spPr>
          <a:xfrm>
            <a:off x="221610" y="2281976"/>
            <a:ext cx="9157977" cy="2100575"/>
          </a:xfrm>
          <a:prstGeom prst="rect">
            <a:avLst/>
          </a:prstGeom>
          <a:noFill/>
        </p:spPr>
        <p:txBody>
          <a:bodyPr wrap="square" rtlCol="0">
            <a:spAutoFit/>
          </a:bodyPr>
          <a:lstStyle/>
          <a:p>
            <a:pPr algn="ctr"/>
            <a:r>
              <a:rPr lang="en-GB" sz="1600" dirty="0">
                <a:solidFill>
                  <a:schemeClr val="bg1">
                    <a:lumMod val="95000"/>
                    <a:lumOff val="5000"/>
                  </a:schemeClr>
                </a:solidFill>
                <a:latin typeface="Arial" panose="020B0604020202020204" pitchFamily="34" charset="0"/>
                <a:cs typeface="Arial" panose="020B0604020202020204" pitchFamily="34" charset="0"/>
              </a:rPr>
              <a:t>Please try to use the confidence scale in a meaningful way.</a:t>
            </a:r>
          </a:p>
          <a:p>
            <a:pPr algn="ctr"/>
            <a:endParaRPr lang="en-GB" sz="1325"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25"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600" dirty="0">
                <a:solidFill>
                  <a:schemeClr val="bg1">
                    <a:lumMod val="95000"/>
                    <a:lumOff val="5000"/>
                  </a:schemeClr>
                </a:solidFill>
                <a:latin typeface="Arial" panose="020B0604020202020204" pitchFamily="34" charset="0"/>
                <a:cs typeface="Arial" panose="020B0604020202020204" pitchFamily="34" charset="0"/>
              </a:rPr>
              <a:t>This means you should:</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go toward the </a:t>
            </a:r>
            <a:r>
              <a:rPr lang="en-GB" b="1" dirty="0">
                <a:solidFill>
                  <a:schemeClr val="bg1">
                    <a:lumMod val="95000"/>
                    <a:lumOff val="5000"/>
                  </a:schemeClr>
                </a:solidFill>
                <a:latin typeface="Arial" panose="020B0604020202020204" pitchFamily="34" charset="0"/>
                <a:cs typeface="Arial" panose="020B0604020202020204" pitchFamily="34" charset="0"/>
              </a:rPr>
              <a:t>extremes</a:t>
            </a:r>
            <a:r>
              <a:rPr lang="en-GB" dirty="0">
                <a:solidFill>
                  <a:schemeClr val="bg1">
                    <a:lumMod val="95000"/>
                    <a:lumOff val="5000"/>
                  </a:schemeClr>
                </a:solidFill>
                <a:latin typeface="Arial" panose="020B0604020202020204" pitchFamily="34" charset="0"/>
                <a:cs typeface="Arial" panose="020B0604020202020204" pitchFamily="34" charset="0"/>
              </a:rPr>
              <a:t> only when you are </a:t>
            </a:r>
            <a:r>
              <a:rPr lang="en-GB" b="1" dirty="0">
                <a:solidFill>
                  <a:schemeClr val="bg1">
                    <a:lumMod val="95000"/>
                    <a:lumOff val="5000"/>
                  </a:schemeClr>
                </a:solidFill>
                <a:latin typeface="Arial" panose="020B0604020202020204" pitchFamily="34" charset="0"/>
                <a:cs typeface="Arial" panose="020B0604020202020204" pitchFamily="34" charset="0"/>
              </a:rPr>
              <a:t>truly confident</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go toward the </a:t>
            </a:r>
            <a:r>
              <a:rPr lang="en-GB" b="1" dirty="0">
                <a:solidFill>
                  <a:schemeClr val="bg1">
                    <a:lumMod val="95000"/>
                    <a:lumOff val="5000"/>
                  </a:schemeClr>
                </a:solidFill>
                <a:latin typeface="Arial" panose="020B0604020202020204" pitchFamily="34" charset="0"/>
                <a:cs typeface="Arial" panose="020B0604020202020204" pitchFamily="34" charset="0"/>
              </a:rPr>
              <a:t>middle</a:t>
            </a:r>
            <a:r>
              <a:rPr lang="en-GB" dirty="0">
                <a:solidFill>
                  <a:schemeClr val="bg1">
                    <a:lumMod val="95000"/>
                    <a:lumOff val="5000"/>
                  </a:schemeClr>
                </a:solidFill>
                <a:latin typeface="Arial" panose="020B0604020202020204" pitchFamily="34" charset="0"/>
                <a:cs typeface="Arial" panose="020B0604020202020204" pitchFamily="34" charset="0"/>
              </a:rPr>
              <a:t> only when you are </a:t>
            </a:r>
            <a:r>
              <a:rPr lang="en-GB" b="1" dirty="0">
                <a:solidFill>
                  <a:schemeClr val="bg1">
                    <a:lumMod val="95000"/>
                    <a:lumOff val="5000"/>
                  </a:schemeClr>
                </a:solidFill>
                <a:latin typeface="Arial" panose="020B0604020202020204" pitchFamily="34" charset="0"/>
                <a:cs typeface="Arial" panose="020B0604020202020204" pitchFamily="34" charset="0"/>
              </a:rPr>
              <a:t>truly unsure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81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144" y="1818511"/>
            <a:ext cx="9599249" cy="113268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598829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144" y="1818511"/>
            <a:ext cx="9599249" cy="154882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196679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144" y="1818512"/>
            <a:ext cx="9599249" cy="3005310"/>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Next, an advisor will tell you what they think the answer is.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see the scale again, with </a:t>
            </a:r>
            <a:r>
              <a:rPr lang="en-GB" sz="1352" b="1" dirty="0">
                <a:solidFill>
                  <a:srgbClr val="FFFF00"/>
                </a:solidFill>
                <a:latin typeface="Arial" panose="020B0604020202020204" pitchFamily="34" charset="0"/>
                <a:cs typeface="Arial" panose="020B0604020202020204" pitchFamily="34" charset="0"/>
              </a:rPr>
              <a:t>your previous marker position</a:t>
            </a:r>
            <a:r>
              <a:rPr lang="en-GB" sz="1352" dirty="0">
                <a:solidFill>
                  <a:srgbClr val="FFFF00"/>
                </a:solidFill>
                <a:latin typeface="Arial" panose="020B0604020202020204" pitchFamily="34" charset="0"/>
                <a:cs typeface="Arial" panose="020B0604020202020204" pitchFamily="34" charset="0"/>
              </a:rPr>
              <a:t> highlighted in </a:t>
            </a:r>
            <a:r>
              <a:rPr lang="en-GB" sz="1352" b="1" dirty="0">
                <a:solidFill>
                  <a:srgbClr val="FFFF00"/>
                </a:solidFill>
                <a:latin typeface="Arial" panose="020B0604020202020204" pitchFamily="34" charset="0"/>
                <a:cs typeface="Arial" panose="020B0604020202020204" pitchFamily="34" charset="0"/>
              </a:rPr>
              <a:t>yellow</a:t>
            </a:r>
            <a:r>
              <a:rPr lang="en-GB"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place another marker; this marker can be in a </a:t>
            </a:r>
            <a:r>
              <a:rPr lang="en-GB" sz="1352"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1352"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or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a:t>
            </a:r>
            <a:endParaRPr lang="en-GB" sz="1352"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63706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144" y="1818512"/>
            <a:ext cx="9599249" cy="3629520"/>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Next, an advisor will tell you what they think the answer is.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see the scale again, with </a:t>
            </a:r>
            <a:r>
              <a:rPr lang="en-GB" sz="1352" b="1" dirty="0">
                <a:solidFill>
                  <a:srgbClr val="FFFF00"/>
                </a:solidFill>
                <a:latin typeface="Arial" panose="020B0604020202020204" pitchFamily="34" charset="0"/>
                <a:cs typeface="Arial" panose="020B0604020202020204" pitchFamily="34" charset="0"/>
              </a:rPr>
              <a:t>your previous marker position</a:t>
            </a:r>
            <a:r>
              <a:rPr lang="en-GB" sz="1352" dirty="0">
                <a:solidFill>
                  <a:srgbClr val="FFFF00"/>
                </a:solidFill>
                <a:latin typeface="Arial" panose="020B0604020202020204" pitchFamily="34" charset="0"/>
                <a:cs typeface="Arial" panose="020B0604020202020204" pitchFamily="34" charset="0"/>
              </a:rPr>
              <a:t> highlighted in </a:t>
            </a:r>
            <a:r>
              <a:rPr lang="en-GB" sz="1352" b="1" dirty="0">
                <a:solidFill>
                  <a:srgbClr val="FFFF00"/>
                </a:solidFill>
                <a:latin typeface="Arial" panose="020B0604020202020204" pitchFamily="34" charset="0"/>
                <a:cs typeface="Arial" panose="020B0604020202020204" pitchFamily="34" charset="0"/>
              </a:rPr>
              <a:t>yellow</a:t>
            </a:r>
            <a:r>
              <a:rPr lang="en-GB"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place another marker; this marker can be in a </a:t>
            </a:r>
            <a:r>
              <a:rPr lang="en-GB" sz="1352"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1352"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or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b="1" dirty="0">
                <a:solidFill>
                  <a:schemeClr val="bg1">
                    <a:lumMod val="95000"/>
                    <a:lumOff val="5000"/>
                  </a:schemeClr>
                </a:solidFill>
                <a:latin typeface="Arial" panose="020B0604020202020204" pitchFamily="34" charset="0"/>
                <a:cs typeface="Arial" panose="020B0604020202020204" pitchFamily="34" charset="0"/>
              </a:rPr>
              <a:t>The advisors perform the task differently from one another</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 </a:t>
            </a:r>
            <a:r>
              <a:rPr lang="en-GB" sz="1352" b="1" dirty="0">
                <a:solidFill>
                  <a:schemeClr val="bg1">
                    <a:lumMod val="95000"/>
                    <a:lumOff val="5000"/>
                  </a:schemeClr>
                </a:solidFill>
                <a:latin typeface="Arial" panose="020B0604020202020204" pitchFamily="34" charset="0"/>
                <a:cs typeface="Arial" panose="020B0604020202020204" pitchFamily="34" charset="0"/>
              </a:rPr>
              <a:t>advisors can be wrong</a:t>
            </a:r>
            <a:r>
              <a:rPr lang="en-GB" sz="1352" dirty="0">
                <a:solidFill>
                  <a:schemeClr val="bg1">
                    <a:lumMod val="95000"/>
                    <a:lumOff val="5000"/>
                  </a:schemeClr>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253878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Silhouettes</a:t>
            </a:r>
          </a:p>
        </p:txBody>
      </p:sp>
      <p:sp>
        <p:nvSpPr>
          <p:cNvPr id="8" name="Rectangle 7"/>
          <p:cNvSpPr/>
          <p:nvPr/>
        </p:nvSpPr>
        <p:spPr>
          <a:xfrm>
            <a:off x="-3" y="2146287"/>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Sometimes you will not get advice, in which case your advisor will be replaced with a silhouette:</a:t>
            </a: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Start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pic>
        <p:nvPicPr>
          <p:cNvPr id="3" name="Picture 2"/>
          <p:cNvPicPr>
            <a:picLocks noChangeAspect="1"/>
          </p:cNvPicPr>
          <p:nvPr/>
        </p:nvPicPr>
        <p:blipFill>
          <a:blip r:embed="rId2"/>
          <a:stretch>
            <a:fillRect/>
          </a:stretch>
        </p:blipFill>
        <p:spPr>
          <a:xfrm>
            <a:off x="4375065" y="2820510"/>
            <a:ext cx="849115" cy="1072915"/>
          </a:xfrm>
          <a:prstGeom prst="rect">
            <a:avLst/>
          </a:prstGeom>
        </p:spPr>
      </p:pic>
      <p:sp>
        <p:nvSpPr>
          <p:cNvPr id="13" name="Rectangle 12"/>
          <p:cNvSpPr/>
          <p:nvPr/>
        </p:nvSpPr>
        <p:spPr>
          <a:xfrm>
            <a:off x="-1" y="4200369"/>
            <a:ext cx="9599249" cy="92461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This means you should always try to make your first answer as accurate as you can:</a:t>
            </a: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 you will not always have the chance to change your mind!</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Press any key to begin the practice with advice.</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64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1951" y="2134206"/>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Now you will start the real experiment.</a:t>
            </a:r>
          </a:p>
        </p:txBody>
      </p:sp>
      <p:graphicFrame>
        <p:nvGraphicFramePr>
          <p:cNvPr id="4" name="Table 3"/>
          <p:cNvGraphicFramePr>
            <a:graphicFrameLocks noGrp="1"/>
          </p:cNvGraphicFramePr>
          <p:nvPr>
            <p:extLst>
              <p:ext uri="{D42A27DB-BD31-4B8C-83A1-F6EECF244321}">
                <p14:modId xmlns:p14="http://schemas.microsoft.com/office/powerpoint/2010/main" val="2187922182"/>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Start Experiment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
        <p:nvSpPr>
          <p:cNvPr id="5" name="TextBox 4"/>
          <p:cNvSpPr txBox="1"/>
          <p:nvPr/>
        </p:nvSpPr>
        <p:spPr>
          <a:xfrm>
            <a:off x="2234250" y="2715884"/>
            <a:ext cx="5130748" cy="2381293"/>
          </a:xfrm>
          <a:prstGeom prst="rect">
            <a:avLst/>
          </a:prstGeom>
          <a:noFill/>
        </p:spPr>
        <p:txBody>
          <a:bodyPr wrap="square" rtlCol="0">
            <a:spAutoFit/>
          </a:bodyPr>
          <a:lstStyle/>
          <a:p>
            <a:pPr>
              <a:lnSpc>
                <a:spcPct val="150000"/>
              </a:lnSpc>
            </a:pPr>
            <a:r>
              <a:rPr lang="en-GB" sz="1352" dirty="0">
                <a:solidFill>
                  <a:schemeClr val="bg1">
                    <a:lumMod val="95000"/>
                    <a:lumOff val="5000"/>
                  </a:schemeClr>
                </a:solidFill>
                <a:latin typeface="Arial" panose="020B0604020202020204" pitchFamily="34" charset="0"/>
                <a:cs typeface="Arial" panose="020B0604020202020204" pitchFamily="34" charset="0"/>
              </a:rPr>
              <a:t>Remember:</a:t>
            </a:r>
          </a:p>
          <a:p>
            <a:pPr marL="210712" indent="-210712">
              <a:lnSpc>
                <a:spcPct val="150000"/>
              </a:lnSpc>
              <a:buFont typeface="Arial" panose="020B0604020202020204" pitchFamily="34" charset="0"/>
              <a:buChar char="•"/>
            </a:pPr>
            <a:r>
              <a:rPr lang="en-GB" sz="1352" b="1" dirty="0">
                <a:solidFill>
                  <a:schemeClr val="bg1">
                    <a:lumMod val="95000"/>
                    <a:lumOff val="5000"/>
                  </a:schemeClr>
                </a:solidFill>
                <a:latin typeface="Arial" panose="020B0604020202020204" pitchFamily="34" charset="0"/>
                <a:cs typeface="Arial" panose="020B0604020202020204" pitchFamily="34" charset="0"/>
              </a:rPr>
              <a:t>look at the cross</a:t>
            </a:r>
            <a:r>
              <a:rPr lang="en-GB" sz="1352" dirty="0">
                <a:solidFill>
                  <a:schemeClr val="bg1">
                    <a:lumMod val="95000"/>
                    <a:lumOff val="5000"/>
                  </a:schemeClr>
                </a:solidFill>
                <a:latin typeface="Arial" panose="020B0604020202020204" pitchFamily="34" charset="0"/>
                <a:cs typeface="Arial" panose="020B0604020202020204" pitchFamily="34" charset="0"/>
              </a:rPr>
              <a:t> so you can see both boxes</a:t>
            </a:r>
            <a:endParaRPr lang="en-GB" sz="1352" dirty="0"/>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Try to be as </a:t>
            </a:r>
            <a:r>
              <a:rPr lang="en-GB" sz="1352" b="1">
                <a:solidFill>
                  <a:schemeClr val="bg1">
                    <a:lumMod val="95000"/>
                    <a:lumOff val="5000"/>
                  </a:schemeClr>
                </a:solidFill>
                <a:latin typeface="Arial" panose="020B0604020202020204" pitchFamily="34" charset="0"/>
                <a:cs typeface="Arial" panose="020B0604020202020204" pitchFamily="34" charset="0"/>
              </a:rPr>
              <a:t>accurate</a:t>
            </a:r>
            <a:r>
              <a:rPr lang="en-GB" sz="1352">
                <a:solidFill>
                  <a:schemeClr val="bg1">
                    <a:lumMod val="95000"/>
                    <a:lumOff val="5000"/>
                  </a:schemeClr>
                </a:solidFill>
                <a:latin typeface="Arial" panose="020B0604020202020204" pitchFamily="34" charset="0"/>
                <a:cs typeface="Arial" panose="020B0604020202020204" pitchFamily="34" charset="0"/>
              </a:rPr>
              <a:t> as </a:t>
            </a:r>
            <a:r>
              <a:rPr lang="en-GB" sz="1352" dirty="0">
                <a:solidFill>
                  <a:schemeClr val="bg1">
                    <a:lumMod val="95000"/>
                    <a:lumOff val="5000"/>
                  </a:schemeClr>
                </a:solidFill>
                <a:latin typeface="Arial" panose="020B0604020202020204" pitchFamily="34" charset="0"/>
                <a:cs typeface="Arial" panose="020B0604020202020204" pitchFamily="34" charset="0"/>
              </a:rPr>
              <a:t>you can</a:t>
            </a:r>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Try to use the whole width of the confidence bar</a:t>
            </a:r>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The advisors are </a:t>
            </a:r>
            <a:r>
              <a:rPr lang="en-GB" sz="1352" b="1" dirty="0">
                <a:solidFill>
                  <a:schemeClr val="bg1">
                    <a:lumMod val="95000"/>
                    <a:lumOff val="5000"/>
                  </a:schemeClr>
                </a:solidFill>
                <a:latin typeface="Arial" panose="020B0604020202020204" pitchFamily="34" charset="0"/>
                <a:cs typeface="Arial" panose="020B0604020202020204" pitchFamily="34" charset="0"/>
              </a:rPr>
              <a:t>different</a:t>
            </a: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The advisors are sometimes </a:t>
            </a:r>
            <a:r>
              <a:rPr lang="en-GB" sz="1352" b="1" dirty="0">
                <a:solidFill>
                  <a:schemeClr val="bg1">
                    <a:lumMod val="95000"/>
                    <a:lumOff val="5000"/>
                  </a:schemeClr>
                </a:solidFill>
                <a:latin typeface="Arial" panose="020B0604020202020204" pitchFamily="34" charset="0"/>
                <a:cs typeface="Arial" panose="020B0604020202020204" pitchFamily="34" charset="0"/>
              </a:rPr>
              <a:t>wrong</a:t>
            </a:r>
          </a:p>
          <a:p>
            <a:pPr marL="210712" indent="-210712">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Sometimes you don’t get advice, so make sure </a:t>
            </a:r>
            <a:r>
              <a:rPr lang="en-GB" sz="1352" b="1" dirty="0">
                <a:solidFill>
                  <a:schemeClr val="bg1">
                    <a:lumMod val="95000"/>
                    <a:lumOff val="5000"/>
                  </a:schemeClr>
                </a:solidFill>
                <a:latin typeface="Arial" panose="020B0604020202020204" pitchFamily="34" charset="0"/>
                <a:cs typeface="Arial" panose="020B0604020202020204" pitchFamily="34" charset="0"/>
              </a:rPr>
              <a:t>your first marker placement</a:t>
            </a:r>
            <a:r>
              <a:rPr lang="en-GB" sz="1352" dirty="0">
                <a:solidFill>
                  <a:schemeClr val="bg1">
                    <a:lumMod val="95000"/>
                    <a:lumOff val="5000"/>
                  </a:schemeClr>
                </a:solidFill>
                <a:latin typeface="Arial" panose="020B0604020202020204" pitchFamily="34" charset="0"/>
                <a:cs typeface="Arial" panose="020B0604020202020204" pitchFamily="34" charset="0"/>
              </a:rPr>
              <a:t> is as good as you can make it</a:t>
            </a:r>
          </a:p>
        </p:txBody>
      </p:sp>
    </p:spTree>
    <p:extLst>
      <p:ext uri="{BB962C8B-B14F-4D97-AF65-F5344CB8AC3E}">
        <p14:creationId xmlns:p14="http://schemas.microsoft.com/office/powerpoint/2010/main" val="59367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86733" y="2661190"/>
            <a:ext cx="6825784" cy="1358132"/>
          </a:xfrm>
          <a:prstGeom prst="rect">
            <a:avLst/>
          </a:prstGeom>
        </p:spPr>
      </p:pic>
      <p:sp>
        <p:nvSpPr>
          <p:cNvPr id="5" name="Rectangle 4"/>
          <p:cNvSpPr/>
          <p:nvPr/>
        </p:nvSpPr>
        <p:spPr>
          <a:xfrm>
            <a:off x="1951" y="4175913"/>
            <a:ext cx="9599249"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 scale allows you to indicate two things: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and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by choosing to place your marker (shown in white in the right box above) in either the left or the right bar. </a:t>
            </a:r>
          </a:p>
        </p:txBody>
      </p:sp>
      <p:sp>
        <p:nvSpPr>
          <p:cNvPr id="2" name="TextBox 1"/>
          <p:cNvSpPr txBox="1"/>
          <p:nvPr/>
        </p:nvSpPr>
        <p:spPr>
          <a:xfrm>
            <a:off x="1" y="1787717"/>
            <a:ext cx="9601199" cy="347659"/>
          </a:xfrm>
          <a:prstGeom prst="rect">
            <a:avLst/>
          </a:prstGeom>
          <a:noFill/>
        </p:spPr>
        <p:txBody>
          <a:bodyPr wrap="square" rtlCol="0">
            <a:spAutoFit/>
          </a:bodyPr>
          <a:lstStyle/>
          <a:p>
            <a:pPr algn="ctr"/>
            <a:r>
              <a:rPr lang="en-GB" sz="1659" dirty="0">
                <a:solidFill>
                  <a:schemeClr val="bg1">
                    <a:lumMod val="95000"/>
                    <a:lumOff val="5000"/>
                  </a:schemeClr>
                </a:solidFill>
                <a:latin typeface="Arial" panose="020B0604020202020204" pitchFamily="34" charset="0"/>
                <a:cs typeface="Arial" panose="020B0604020202020204" pitchFamily="34" charset="0"/>
              </a:rPr>
              <a:t>To make your choice you use the scale shown below</a:t>
            </a:r>
            <a:r>
              <a:rPr lang="en-US" sz="1659" dirty="0">
                <a:solidFill>
                  <a:schemeClr val="bg1">
                    <a:lumMod val="95000"/>
                    <a:lumOff val="5000"/>
                  </a:schemeClr>
                </a:solidFill>
                <a:latin typeface="Arial" panose="020B0604020202020204" pitchFamily="34" charset="0"/>
                <a:cs typeface="Arial" panose="020B0604020202020204" pitchFamily="34" charset="0"/>
              </a:rPr>
              <a:t>:</a:t>
            </a:r>
            <a:endParaRPr lang="en-GB" sz="1659"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48231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944843"/>
            <a:ext cx="9599249" cy="113268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Next you will do some general knowledge questions.</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get advice on these questions from the same advisors you just saw.</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General Knowledge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2128058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944843"/>
            <a:ext cx="9599249"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Finally, you will do a bit more of the dot task.</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continue to receive advice from </a:t>
            </a:r>
            <a:r>
              <a:rPr lang="en-GB" sz="1352">
                <a:solidFill>
                  <a:schemeClr val="bg1">
                    <a:lumMod val="95000"/>
                    <a:lumOff val="5000"/>
                  </a:schemeClr>
                </a:solidFill>
                <a:latin typeface="Arial" panose="020B0604020202020204" pitchFamily="34" charset="0"/>
                <a:cs typeface="Arial" panose="020B0604020202020204" pitchFamily="34" charset="0"/>
              </a:rPr>
              <a:t>your advisors.</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Dot Task</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84363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2263" y="2996444"/>
            <a:ext cx="5284669" cy="886653"/>
          </a:xfrm>
          <a:prstGeom prst="rect">
            <a:avLst/>
          </a:prstGeom>
          <a:noFill/>
        </p:spPr>
        <p:txBody>
          <a:bodyPr wrap="square" rtlCol="0">
            <a:spAutoFit/>
          </a:bodyPr>
          <a:lstStyle/>
          <a:p>
            <a:pPr algn="ctr"/>
            <a:r>
              <a:rPr lang="en-US" sz="2581"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2581"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995488" y="1708071"/>
            <a:ext cx="1659429" cy="529247"/>
          </a:xfrm>
          <a:prstGeom prst="rect">
            <a:avLst/>
          </a:prstGeom>
          <a:noFill/>
        </p:spPr>
        <p:txBody>
          <a:bodyPr wrap="none" rtlCol="0">
            <a:spAutoFit/>
          </a:bodyPr>
          <a:lstStyle/>
          <a:p>
            <a:r>
              <a:rPr lang="en-US" sz="2839" dirty="0">
                <a:solidFill>
                  <a:schemeClr val="accent1">
                    <a:lumMod val="50000"/>
                  </a:schemeClr>
                </a:solidFill>
                <a:latin typeface="Arial" panose="020B0604020202020204" pitchFamily="34" charset="0"/>
                <a:cs typeface="Arial" panose="020B0604020202020204" pitchFamily="34" charset="0"/>
              </a:rPr>
              <a:t>The End!</a:t>
            </a:r>
            <a:endParaRPr lang="en-GB" sz="2839"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62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87708" y="2682438"/>
            <a:ext cx="6825784" cy="1358132"/>
          </a:xfrm>
          <a:prstGeom prst="rect">
            <a:avLst/>
          </a:prstGeom>
        </p:spPr>
      </p:pic>
      <p:sp>
        <p:nvSpPr>
          <p:cNvPr id="5" name="Rectangle 4"/>
          <p:cNvSpPr/>
          <p:nvPr/>
        </p:nvSpPr>
        <p:spPr>
          <a:xfrm>
            <a:off x="0" y="4194759"/>
            <a:ext cx="9599249"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For example:</a:t>
            </a: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if you think 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box</a:t>
            </a:r>
            <a:r>
              <a:rPr lang="en-GB" sz="1352" dirty="0">
                <a:solidFill>
                  <a:schemeClr val="bg1">
                    <a:lumMod val="95000"/>
                    <a:lumOff val="5000"/>
                  </a:schemeClr>
                </a:solidFill>
                <a:latin typeface="Arial" panose="020B0604020202020204" pitchFamily="34" charset="0"/>
                <a:cs typeface="Arial" panose="020B0604020202020204" pitchFamily="34" charset="0"/>
              </a:rPr>
              <a:t> had more dots you would place your marker in 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bar</a:t>
            </a:r>
            <a:r>
              <a:rPr lang="en-GB"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place your marker by clicking the </a:t>
            </a:r>
            <a:r>
              <a:rPr lang="en-GB" sz="1352" b="1" dirty="0">
                <a:solidFill>
                  <a:schemeClr val="bg1">
                    <a:lumMod val="95000"/>
                    <a:lumOff val="5000"/>
                  </a:schemeClr>
                </a:solidFill>
                <a:latin typeface="Arial" panose="020B0604020202020204" pitchFamily="34" charset="0"/>
                <a:cs typeface="Arial" panose="020B0604020202020204" pitchFamily="34" charset="0"/>
              </a:rPr>
              <a:t>mouse</a:t>
            </a:r>
            <a:r>
              <a:rPr lang="en-GB" sz="1352" dirty="0">
                <a:solidFill>
                  <a:schemeClr val="bg1">
                    <a:lumMod val="95000"/>
                    <a:lumOff val="5000"/>
                  </a:schemeClr>
                </a:solidFill>
                <a:latin typeface="Arial" panose="020B0604020202020204" pitchFamily="34" charset="0"/>
                <a:cs typeface="Arial" panose="020B0604020202020204" pitchFamily="34" charset="0"/>
              </a:rPr>
              <a:t>.</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cxnSp>
        <p:nvCxnSpPr>
          <p:cNvPr id="10" name="Straight Arrow Connector 9"/>
          <p:cNvCxnSpPr/>
          <p:nvPr/>
        </p:nvCxnSpPr>
        <p:spPr>
          <a:xfrm flipH="1" flipV="1">
            <a:off x="6610304" y="3605330"/>
            <a:ext cx="1048051" cy="781554"/>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17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00450"/>
            <a:ext cx="9599249" cy="134075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 by choosing to whereabouts in the bar you place your marker.</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1352" b="1" dirty="0">
                <a:solidFill>
                  <a:schemeClr val="bg1">
                    <a:lumMod val="95000"/>
                    <a:lumOff val="5000"/>
                  </a:schemeClr>
                </a:solidFill>
                <a:latin typeface="Arial" panose="020B0604020202020204" pitchFamily="34" charset="0"/>
                <a:cs typeface="Arial" panose="020B0604020202020204" pitchFamily="34" charset="0"/>
              </a:rPr>
              <a:t>further away from the centre </a:t>
            </a:r>
            <a:r>
              <a:rPr lang="en-GB" sz="1352"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1352" b="1" dirty="0">
                <a:solidFill>
                  <a:schemeClr val="bg1">
                    <a:lumMod val="95000"/>
                    <a:lumOff val="5000"/>
                  </a:schemeClr>
                </a:solidFill>
                <a:latin typeface="Arial" panose="020B0604020202020204" pitchFamily="34" charset="0"/>
                <a:cs typeface="Arial" panose="020B0604020202020204" pitchFamily="34" charset="0"/>
              </a:rPr>
              <a:t>higher confidence</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1352"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sz="1352"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1352" b="1" dirty="0">
                <a:solidFill>
                  <a:schemeClr val="bg1">
                    <a:lumMod val="95000"/>
                    <a:lumOff val="5000"/>
                  </a:schemeClr>
                </a:solidFill>
                <a:latin typeface="Arial" panose="020B0604020202020204" pitchFamily="34" charset="0"/>
                <a:cs typeface="Arial" panose="020B0604020202020204" pitchFamily="34" charset="0"/>
              </a:rPr>
              <a:t>lower confidence</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In the example above the marker suggests </a:t>
            </a:r>
            <a:r>
              <a:rPr lang="en-GB" sz="1352" b="1" dirty="0">
                <a:solidFill>
                  <a:schemeClr val="bg1">
                    <a:lumMod val="95000"/>
                    <a:lumOff val="5000"/>
                  </a:schemeClr>
                </a:solidFill>
                <a:latin typeface="Arial" panose="020B0604020202020204" pitchFamily="34" charset="0"/>
                <a:cs typeface="Arial" panose="020B0604020202020204" pitchFamily="34" charset="0"/>
              </a:rPr>
              <a:t>high confidence</a:t>
            </a:r>
            <a:r>
              <a:rPr lang="en-GB" sz="1352" dirty="0">
                <a:solidFill>
                  <a:schemeClr val="bg1">
                    <a:lumMod val="95000"/>
                    <a:lumOff val="5000"/>
                  </a:schemeClr>
                </a:solidFill>
                <a:latin typeface="Arial" panose="020B0604020202020204" pitchFamily="34" charset="0"/>
                <a:cs typeface="Arial" panose="020B0604020202020204" pitchFamily="34" charset="0"/>
              </a:rPr>
              <a:t> that 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box </a:t>
            </a:r>
            <a:r>
              <a:rPr lang="en-GB" sz="1352"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pic>
        <p:nvPicPr>
          <p:cNvPr id="2" name="Picture 1"/>
          <p:cNvPicPr>
            <a:picLocks noChangeAspect="1"/>
          </p:cNvPicPr>
          <p:nvPr/>
        </p:nvPicPr>
        <p:blipFill>
          <a:blip r:embed="rId2"/>
          <a:stretch>
            <a:fillRect/>
          </a:stretch>
        </p:blipFill>
        <p:spPr>
          <a:xfrm>
            <a:off x="1386733" y="1870652"/>
            <a:ext cx="6825784" cy="1358132"/>
          </a:xfrm>
          <a:prstGeom prst="rect">
            <a:avLst/>
          </a:prstGeom>
        </p:spPr>
      </p:pic>
    </p:spTree>
    <p:extLst>
      <p:ext uri="{BB962C8B-B14F-4D97-AF65-F5344CB8AC3E}">
        <p14:creationId xmlns:p14="http://schemas.microsoft.com/office/powerpoint/2010/main" val="109737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00451"/>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Placing the marker here indicates you are </a:t>
            </a:r>
            <a:r>
              <a:rPr lang="en-GB" sz="1352" b="1" dirty="0">
                <a:solidFill>
                  <a:schemeClr val="bg1">
                    <a:lumMod val="95000"/>
                    <a:lumOff val="5000"/>
                  </a:schemeClr>
                </a:solidFill>
                <a:latin typeface="Arial" panose="020B0604020202020204" pitchFamily="34" charset="0"/>
                <a:cs typeface="Arial" panose="020B0604020202020204" pitchFamily="34" charset="0"/>
              </a:rPr>
              <a:t>100% sure </a:t>
            </a:r>
            <a:r>
              <a:rPr lang="en-GB" sz="1352" dirty="0">
                <a:solidFill>
                  <a:schemeClr val="bg1">
                    <a:lumMod val="95000"/>
                    <a:lumOff val="5000"/>
                  </a:schemeClr>
                </a:solidFill>
                <a:latin typeface="Arial" panose="020B0604020202020204" pitchFamily="34" charset="0"/>
                <a:cs typeface="Arial" panose="020B0604020202020204" pitchFamily="34" charset="0"/>
              </a:rPr>
              <a:t>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box </a:t>
            </a:r>
            <a:r>
              <a:rPr lang="en-GB" sz="1352"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grpSp>
        <p:nvGrpSpPr>
          <p:cNvPr id="6" name="Group 5"/>
          <p:cNvGrpSpPr/>
          <p:nvPr/>
        </p:nvGrpSpPr>
        <p:grpSpPr>
          <a:xfrm>
            <a:off x="1386732" y="1870652"/>
            <a:ext cx="6825784" cy="1708790"/>
            <a:chOff x="2256649" y="785524"/>
            <a:chExt cx="11107700" cy="2780740"/>
          </a:xfrm>
        </p:grpSpPr>
        <p:pic>
          <p:nvPicPr>
            <p:cNvPr id="4" name="Picture 3"/>
            <p:cNvPicPr>
              <a:picLocks noChangeAspect="1"/>
            </p:cNvPicPr>
            <p:nvPr/>
          </p:nvPicPr>
          <p:blipFill>
            <a:blip r:embed="rId2"/>
            <a:stretch>
              <a:fillRect/>
            </a:stretch>
          </p:blipFill>
          <p:spPr>
            <a:xfrm>
              <a:off x="2256649" y="785524"/>
              <a:ext cx="11107700" cy="2210108"/>
            </a:xfrm>
            <a:prstGeom prst="rect">
              <a:avLst/>
            </a:prstGeom>
          </p:spPr>
        </p:pic>
        <p:cxnSp>
          <p:nvCxnSpPr>
            <p:cNvPr id="8" name="Straight Arrow Connector 7"/>
            <p:cNvCxnSpPr/>
            <p:nvPr/>
          </p:nvCxnSpPr>
          <p:spPr>
            <a:xfrm flipH="1" flipV="1">
              <a:off x="13048189"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893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00451"/>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Placing the marker here indicates you are guessing: the two boxes are almost indistinguishable.</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grpSp>
        <p:nvGrpSpPr>
          <p:cNvPr id="12" name="Group 11"/>
          <p:cNvGrpSpPr/>
          <p:nvPr/>
        </p:nvGrpSpPr>
        <p:grpSpPr>
          <a:xfrm>
            <a:off x="1386732" y="1870652"/>
            <a:ext cx="6825784" cy="1708790"/>
            <a:chOff x="2256649" y="785524"/>
            <a:chExt cx="11107700" cy="2780740"/>
          </a:xfrm>
        </p:grpSpPr>
        <p:pic>
          <p:nvPicPr>
            <p:cNvPr id="2" name="Picture 1"/>
            <p:cNvPicPr>
              <a:picLocks noChangeAspect="1"/>
            </p:cNvPicPr>
            <p:nvPr/>
          </p:nvPicPr>
          <p:blipFill>
            <a:blip r:embed="rId2"/>
            <a:stretch>
              <a:fillRect/>
            </a:stretch>
          </p:blipFill>
          <p:spPr>
            <a:xfrm>
              <a:off x="2256649" y="785524"/>
              <a:ext cx="11107700" cy="2210108"/>
            </a:xfrm>
            <a:prstGeom prst="rect">
              <a:avLst/>
            </a:prstGeom>
          </p:spPr>
        </p:pic>
        <p:cxnSp>
          <p:nvCxnSpPr>
            <p:cNvPr id="9" name="Straight Arrow Connector 8"/>
            <p:cNvCxnSpPr/>
            <p:nvPr/>
          </p:nvCxnSpPr>
          <p:spPr>
            <a:xfrm flipH="1" flipV="1">
              <a:off x="8393987"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817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68711" y="2868021"/>
            <a:ext cx="3524118" cy="1615708"/>
          </a:xfrm>
          <a:prstGeom prst="rect">
            <a:avLst/>
          </a:prstGeom>
        </p:spPr>
      </p:pic>
      <p:sp>
        <p:nvSpPr>
          <p:cNvPr id="4" name="Rectangle 3"/>
          <p:cNvSpPr/>
          <p:nvPr/>
        </p:nvSpPr>
        <p:spPr>
          <a:xfrm>
            <a:off x="0" y="4368971"/>
            <a:ext cx="9599249" cy="716543"/>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Looking at the cross will allow you to </a:t>
            </a:r>
            <a:r>
              <a:rPr lang="en-US" sz="1352" b="1" dirty="0">
                <a:solidFill>
                  <a:schemeClr val="bg1">
                    <a:lumMod val="95000"/>
                    <a:lumOff val="5000"/>
                  </a:schemeClr>
                </a:solidFill>
                <a:latin typeface="Arial" panose="020B0604020202020204" pitchFamily="34" charset="0"/>
                <a:cs typeface="Arial" panose="020B0604020202020204" pitchFamily="34" charset="0"/>
              </a:rPr>
              <a:t>see both boxes</a:t>
            </a:r>
            <a:r>
              <a:rPr lang="en-US" sz="1352" dirty="0">
                <a:solidFill>
                  <a:schemeClr val="bg1">
                    <a:lumMod val="95000"/>
                    <a:lumOff val="5000"/>
                  </a:schemeClr>
                </a:solidFill>
                <a:latin typeface="Arial" panose="020B0604020202020204" pitchFamily="34" charset="0"/>
                <a:cs typeface="Arial" panose="020B0604020202020204" pitchFamily="34" charset="0"/>
              </a:rPr>
              <a:t> at the same time.</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Remember: look at the cross and try to be as </a:t>
            </a:r>
            <a:r>
              <a:rPr lang="en-US" sz="1352" b="1" dirty="0">
                <a:solidFill>
                  <a:schemeClr val="bg1">
                    <a:lumMod val="95000"/>
                    <a:lumOff val="5000"/>
                  </a:schemeClr>
                </a:solidFill>
                <a:latin typeface="Arial" panose="020B0604020202020204" pitchFamily="34" charset="0"/>
                <a:cs typeface="Arial" panose="020B0604020202020204" pitchFamily="34" charset="0"/>
              </a:rPr>
              <a:t>accurate</a:t>
            </a:r>
            <a:r>
              <a:rPr lang="en-US" sz="1352" dirty="0">
                <a:solidFill>
                  <a:schemeClr val="bg1">
                    <a:lumMod val="95000"/>
                    <a:lumOff val="5000"/>
                  </a:schemeClr>
                </a:solidFill>
                <a:latin typeface="Arial" panose="020B0604020202020204" pitchFamily="34" charset="0"/>
                <a:cs typeface="Arial" panose="020B0604020202020204" pitchFamily="34" charset="0"/>
              </a:rPr>
              <a:t> as you can!</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Task Difficulty</a:t>
            </a:r>
          </a:p>
        </p:txBody>
      </p:sp>
      <p:sp>
        <p:nvSpPr>
          <p:cNvPr id="8" name="Rectangle 7"/>
          <p:cNvSpPr/>
          <p:nvPr/>
        </p:nvSpPr>
        <p:spPr>
          <a:xfrm>
            <a:off x="31144" y="1818511"/>
            <a:ext cx="9599249" cy="92461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You will find the task difficult at first. The boxes appear </a:t>
            </a:r>
            <a:r>
              <a:rPr lang="en-US" sz="1352" b="1" dirty="0">
                <a:solidFill>
                  <a:schemeClr val="bg1">
                    <a:lumMod val="95000"/>
                    <a:lumOff val="5000"/>
                  </a:schemeClr>
                </a:solidFill>
                <a:latin typeface="Arial" panose="020B0604020202020204" pitchFamily="34" charset="0"/>
                <a:cs typeface="Arial" panose="020B0604020202020204" pitchFamily="34" charset="0"/>
              </a:rPr>
              <a:t>very briefly</a:t>
            </a:r>
            <a:r>
              <a:rPr lang="en-US" sz="1352" dirty="0">
                <a:solidFill>
                  <a:schemeClr val="bg1">
                    <a:lumMod val="95000"/>
                    <a:lumOff val="5000"/>
                  </a:schemeClr>
                </a:solidFill>
                <a:latin typeface="Arial" panose="020B0604020202020204" pitchFamily="34" charset="0"/>
                <a:cs typeface="Arial" panose="020B0604020202020204" pitchFamily="34" charset="0"/>
              </a:rPr>
              <a:t> and the </a:t>
            </a:r>
            <a:r>
              <a:rPr lang="en-US" sz="1352" b="1" dirty="0">
                <a:solidFill>
                  <a:schemeClr val="bg1">
                    <a:lumMod val="95000"/>
                    <a:lumOff val="5000"/>
                  </a:schemeClr>
                </a:solidFill>
                <a:latin typeface="Arial" panose="020B0604020202020204" pitchFamily="34" charset="0"/>
                <a:cs typeface="Arial" panose="020B0604020202020204" pitchFamily="34" charset="0"/>
              </a:rPr>
              <a:t>dots are small</a:t>
            </a:r>
            <a:r>
              <a:rPr lang="en-US"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In the middle of the screen there is a </a:t>
            </a:r>
            <a:r>
              <a:rPr lang="en-US" sz="1352" b="1" dirty="0">
                <a:solidFill>
                  <a:schemeClr val="bg1">
                    <a:lumMod val="95000"/>
                    <a:lumOff val="5000"/>
                  </a:schemeClr>
                </a:solidFill>
                <a:latin typeface="Arial" panose="020B0604020202020204" pitchFamily="34" charset="0"/>
                <a:cs typeface="Arial" panose="020B0604020202020204" pitchFamily="34" charset="0"/>
              </a:rPr>
              <a:t>cross</a:t>
            </a:r>
            <a:r>
              <a:rPr lang="en-US" sz="1352" dirty="0">
                <a:solidFill>
                  <a:schemeClr val="bg1">
                    <a:lumMod val="95000"/>
                    <a:lumOff val="5000"/>
                  </a:schemeClr>
                </a:solidFill>
                <a:latin typeface="Arial" panose="020B0604020202020204" pitchFamily="34" charset="0"/>
                <a:cs typeface="Arial" panose="020B0604020202020204" pitchFamily="34" charset="0"/>
              </a:rPr>
              <a:t>.</a:t>
            </a: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This cross will </a:t>
            </a:r>
            <a:r>
              <a:rPr lang="en-US" sz="1352" b="1" dirty="0">
                <a:solidFill>
                  <a:schemeClr val="bg1">
                    <a:lumMod val="95000"/>
                    <a:lumOff val="5000"/>
                  </a:schemeClr>
                </a:solidFill>
                <a:latin typeface="Arial" panose="020B0604020202020204" pitchFamily="34" charset="0"/>
                <a:cs typeface="Arial" panose="020B0604020202020204" pitchFamily="34" charset="0"/>
              </a:rPr>
              <a:t>flicker</a:t>
            </a:r>
            <a:r>
              <a:rPr lang="en-US" sz="1352" dirty="0">
                <a:solidFill>
                  <a:schemeClr val="bg1">
                    <a:lumMod val="95000"/>
                    <a:lumOff val="5000"/>
                  </a:schemeClr>
                </a:solidFill>
                <a:latin typeface="Arial" panose="020B0604020202020204" pitchFamily="34" charset="0"/>
                <a:cs typeface="Arial" panose="020B0604020202020204" pitchFamily="34" charset="0"/>
              </a:rPr>
              <a:t> just before the boxes appear.</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67746912"/>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427371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944843"/>
            <a:ext cx="9599249" cy="71654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Now you will get a chance to experience the task.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Press a key when you are ready, and pay attention – the dots only appear very briefly!</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Practice</a:t>
            </a:r>
          </a:p>
        </p:txBody>
      </p:sp>
      <p:graphicFrame>
        <p:nvGraphicFramePr>
          <p:cNvPr id="10" name="Table 9"/>
          <p:cNvGraphicFramePr>
            <a:graphicFrameLocks noGrp="1"/>
          </p:cNvGraphicFramePr>
          <p:nvPr>
            <p:extLst>
              <p:ext uri="{D42A27DB-BD31-4B8C-83A1-F6EECF244321}">
                <p14:modId xmlns:p14="http://schemas.microsoft.com/office/powerpoint/2010/main" val="3715237643"/>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1855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944843"/>
            <a:ext cx="9599249" cy="2041264"/>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Good.</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Sometimes you will get advisors who give you advice on your decisions. </a:t>
            </a: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They’re not always right, but they can be helpful.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600" dirty="0">
                <a:solidFill>
                  <a:schemeClr val="bg1">
                    <a:lumMod val="95000"/>
                    <a:lumOff val="5000"/>
                  </a:schemeClr>
                </a:solidFill>
                <a:latin typeface="Arial" panose="020B0604020202020204" pitchFamily="34" charset="0"/>
                <a:cs typeface="Arial" panose="020B0604020202020204" pitchFamily="34" charset="0"/>
              </a:rPr>
              <a:t>After you receive advice, you must provide a </a:t>
            </a:r>
            <a:r>
              <a:rPr lang="en-GB" sz="1600" b="1" dirty="0">
                <a:solidFill>
                  <a:schemeClr val="bg1">
                    <a:lumMod val="95000"/>
                    <a:lumOff val="5000"/>
                  </a:schemeClr>
                </a:solidFill>
                <a:latin typeface="Arial" panose="020B0604020202020204" pitchFamily="34" charset="0"/>
                <a:cs typeface="Arial" panose="020B0604020202020204" pitchFamily="34" charset="0"/>
              </a:rPr>
              <a:t>second answer</a:t>
            </a:r>
            <a:r>
              <a:rPr lang="en-GB" sz="1600" dirty="0">
                <a:solidFill>
                  <a:schemeClr val="bg1">
                    <a:lumMod val="95000"/>
                    <a:lumOff val="5000"/>
                  </a:schemeClr>
                </a:solidFill>
                <a:latin typeface="Arial" panose="020B0604020202020204" pitchFamily="34" charset="0"/>
                <a:cs typeface="Arial" panose="020B0604020202020204" pitchFamily="34" charset="0"/>
              </a:rPr>
              <a:t> </a:t>
            </a:r>
          </a:p>
          <a:p>
            <a:pPr algn="ctr"/>
            <a:r>
              <a:rPr lang="en-GB" sz="1600" dirty="0">
                <a:solidFill>
                  <a:schemeClr val="bg1">
                    <a:lumMod val="95000"/>
                    <a:lumOff val="5000"/>
                  </a:schemeClr>
                </a:solidFill>
                <a:latin typeface="Arial" panose="020B0604020202020204" pitchFamily="34" charset="0"/>
                <a:cs typeface="Arial" panose="020B0604020202020204" pitchFamily="34" charset="0"/>
              </a:rPr>
              <a:t>(your first answer is displayed in yellow)</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Press any key to see how the advice works.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Advice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ext uri="{D42A27DB-BD31-4B8C-83A1-F6EECF244321}">
                <p14:modId xmlns:p14="http://schemas.microsoft.com/office/powerpoint/2010/main" val="3585264537"/>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4705821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TotalTime>
  <Words>1266</Words>
  <Application>Microsoft Office PowerPoint</Application>
  <PresentationFormat>Custom</PresentationFormat>
  <Paragraphs>165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Jaquiery</dc:creator>
  <cp:lastModifiedBy>M J</cp:lastModifiedBy>
  <cp:revision>38</cp:revision>
  <dcterms:created xsi:type="dcterms:W3CDTF">2017-11-20T10:16:56Z</dcterms:created>
  <dcterms:modified xsi:type="dcterms:W3CDTF">2018-02-15T11:45:03Z</dcterms:modified>
</cp:coreProperties>
</file>