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73" r:id="rId3"/>
    <p:sldId id="274" r:id="rId4"/>
    <p:sldId id="264" r:id="rId5"/>
    <p:sldId id="276" r:id="rId6"/>
    <p:sldId id="277" r:id="rId7"/>
    <p:sldId id="275" r:id="rId8"/>
  </p:sldIdLst>
  <p:sldSz cx="15624175" cy="7200900"/>
  <p:notesSz cx="6858000" cy="9144000"/>
  <p:defaultTextStyle>
    <a:defPPr>
      <a:defRPr lang="en-US"/>
    </a:defPPr>
    <a:lvl1pPr marL="0" algn="l" defTabSz="1095452" rtl="0" eaLnBrk="1" latinLnBrk="0" hangingPunct="1">
      <a:defRPr sz="2156" kern="1200">
        <a:solidFill>
          <a:schemeClr val="tx1"/>
        </a:solidFill>
        <a:latin typeface="+mn-lt"/>
        <a:ea typeface="+mn-ea"/>
        <a:cs typeface="+mn-cs"/>
      </a:defRPr>
    </a:lvl1pPr>
    <a:lvl2pPr marL="547726" algn="l" defTabSz="1095452" rtl="0" eaLnBrk="1" latinLnBrk="0" hangingPunct="1">
      <a:defRPr sz="2156" kern="1200">
        <a:solidFill>
          <a:schemeClr val="tx1"/>
        </a:solidFill>
        <a:latin typeface="+mn-lt"/>
        <a:ea typeface="+mn-ea"/>
        <a:cs typeface="+mn-cs"/>
      </a:defRPr>
    </a:lvl2pPr>
    <a:lvl3pPr marL="1095452" algn="l" defTabSz="1095452" rtl="0" eaLnBrk="1" latinLnBrk="0" hangingPunct="1">
      <a:defRPr sz="2156" kern="1200">
        <a:solidFill>
          <a:schemeClr val="tx1"/>
        </a:solidFill>
        <a:latin typeface="+mn-lt"/>
        <a:ea typeface="+mn-ea"/>
        <a:cs typeface="+mn-cs"/>
      </a:defRPr>
    </a:lvl3pPr>
    <a:lvl4pPr marL="1643176" algn="l" defTabSz="1095452" rtl="0" eaLnBrk="1" latinLnBrk="0" hangingPunct="1">
      <a:defRPr sz="2156" kern="1200">
        <a:solidFill>
          <a:schemeClr val="tx1"/>
        </a:solidFill>
        <a:latin typeface="+mn-lt"/>
        <a:ea typeface="+mn-ea"/>
        <a:cs typeface="+mn-cs"/>
      </a:defRPr>
    </a:lvl4pPr>
    <a:lvl5pPr marL="2190902" algn="l" defTabSz="1095452" rtl="0" eaLnBrk="1" latinLnBrk="0" hangingPunct="1">
      <a:defRPr sz="2156" kern="1200">
        <a:solidFill>
          <a:schemeClr val="tx1"/>
        </a:solidFill>
        <a:latin typeface="+mn-lt"/>
        <a:ea typeface="+mn-ea"/>
        <a:cs typeface="+mn-cs"/>
      </a:defRPr>
    </a:lvl5pPr>
    <a:lvl6pPr marL="2738628" algn="l" defTabSz="1095452" rtl="0" eaLnBrk="1" latinLnBrk="0" hangingPunct="1">
      <a:defRPr sz="2156" kern="1200">
        <a:solidFill>
          <a:schemeClr val="tx1"/>
        </a:solidFill>
        <a:latin typeface="+mn-lt"/>
        <a:ea typeface="+mn-ea"/>
        <a:cs typeface="+mn-cs"/>
      </a:defRPr>
    </a:lvl6pPr>
    <a:lvl7pPr marL="3286354" algn="l" defTabSz="1095452" rtl="0" eaLnBrk="1" latinLnBrk="0" hangingPunct="1">
      <a:defRPr sz="2156" kern="1200">
        <a:solidFill>
          <a:schemeClr val="tx1"/>
        </a:solidFill>
        <a:latin typeface="+mn-lt"/>
        <a:ea typeface="+mn-ea"/>
        <a:cs typeface="+mn-cs"/>
      </a:defRPr>
    </a:lvl7pPr>
    <a:lvl8pPr marL="3834080" algn="l" defTabSz="1095452" rtl="0" eaLnBrk="1" latinLnBrk="0" hangingPunct="1">
      <a:defRPr sz="2156" kern="1200">
        <a:solidFill>
          <a:schemeClr val="tx1"/>
        </a:solidFill>
        <a:latin typeface="+mn-lt"/>
        <a:ea typeface="+mn-ea"/>
        <a:cs typeface="+mn-cs"/>
      </a:defRPr>
    </a:lvl8pPr>
    <a:lvl9pPr marL="4381804" algn="l" defTabSz="1095452" rtl="0" eaLnBrk="1" latinLnBrk="0" hangingPunct="1">
      <a:defRPr sz="215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userDrawn="1">
          <p15:clr>
            <a:srgbClr val="A4A3A4"/>
          </p15:clr>
        </p15:guide>
        <p15:guide id="2" pos="49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1" d="100"/>
          <a:sy n="91" d="100"/>
        </p:scale>
        <p:origin x="114" y="546"/>
      </p:cViewPr>
      <p:guideLst>
        <p:guide orient="horz" pos="2268"/>
        <p:guide pos="49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53022" y="1178481"/>
            <a:ext cx="11718131" cy="2506980"/>
          </a:xfrm>
        </p:spPr>
        <p:txBody>
          <a:bodyPr anchor="b"/>
          <a:lstStyle>
            <a:lvl1pPr algn="ctr">
              <a:defRPr sz="6300"/>
            </a:lvl1pPr>
          </a:lstStyle>
          <a:p>
            <a:r>
              <a:rPr lang="en-US"/>
              <a:t>Click to edit Master title style</a:t>
            </a:r>
            <a:endParaRPr lang="en-US" dirty="0"/>
          </a:p>
        </p:txBody>
      </p:sp>
      <p:sp>
        <p:nvSpPr>
          <p:cNvPr id="3" name="Subtitle 2"/>
          <p:cNvSpPr>
            <a:spLocks noGrp="1"/>
          </p:cNvSpPr>
          <p:nvPr>
            <p:ph type="subTitle" idx="1"/>
          </p:nvPr>
        </p:nvSpPr>
        <p:spPr>
          <a:xfrm>
            <a:off x="1953022" y="3782140"/>
            <a:ext cx="11718131" cy="1738550"/>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C4DD76-DAF4-41C3-81F8-403CC17608AA}" type="datetimeFigureOut">
              <a:rPr lang="en-GB" smtClean="0"/>
              <a:t>08/01/2018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2863305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4DD76-DAF4-41C3-81F8-403CC17608AA}" type="datetimeFigureOut">
              <a:rPr lang="en-GB" smtClean="0"/>
              <a:t>08/01/2018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3058649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81050" y="383381"/>
            <a:ext cx="3368963" cy="610243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74162" y="383381"/>
            <a:ext cx="9911586" cy="610243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4DD76-DAF4-41C3-81F8-403CC17608AA}" type="datetimeFigureOut">
              <a:rPr lang="en-GB" smtClean="0"/>
              <a:t>08/01/2018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4187842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4DD76-DAF4-41C3-81F8-403CC17608AA}" type="datetimeFigureOut">
              <a:rPr lang="en-GB" smtClean="0"/>
              <a:t>08/01/2018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259072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7F7F7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024" y="1795225"/>
            <a:ext cx="13475851" cy="2995374"/>
          </a:xfrm>
        </p:spPr>
        <p:txBody>
          <a:bodyPr anchor="b"/>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1066024" y="4818937"/>
            <a:ext cx="13475851" cy="1575196"/>
          </a:xfrm>
        </p:spPr>
        <p:txBody>
          <a:bodyPr/>
          <a:lstStyle>
            <a:lvl1pPr marL="0" indent="0">
              <a:buNone/>
              <a:defRPr sz="2520">
                <a:solidFill>
                  <a:schemeClr val="tx1">
                    <a:tint val="75000"/>
                  </a:schemeClr>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C4DD76-DAF4-41C3-81F8-403CC17608AA}" type="datetimeFigureOut">
              <a:rPr lang="en-GB" smtClean="0"/>
              <a:t>08/01/2018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417842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74162" y="1916906"/>
            <a:ext cx="6640274" cy="45689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909739" y="1916906"/>
            <a:ext cx="6640274" cy="45689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C4DD76-DAF4-41C3-81F8-403CC17608AA}" type="datetimeFigureOut">
              <a:rPr lang="en-GB" smtClean="0"/>
              <a:t>08/01/2018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1846194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76197" y="383382"/>
            <a:ext cx="13475851" cy="139184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6198" y="1765221"/>
            <a:ext cx="6609758" cy="865108"/>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Edit Master text styles</a:t>
            </a:r>
          </a:p>
        </p:txBody>
      </p:sp>
      <p:sp>
        <p:nvSpPr>
          <p:cNvPr id="4" name="Content Placeholder 3"/>
          <p:cNvSpPr>
            <a:spLocks noGrp="1"/>
          </p:cNvSpPr>
          <p:nvPr>
            <p:ph sz="half" idx="2"/>
          </p:nvPr>
        </p:nvSpPr>
        <p:spPr>
          <a:xfrm>
            <a:off x="1076198" y="2630329"/>
            <a:ext cx="6609758" cy="38688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909739" y="1765221"/>
            <a:ext cx="6642309" cy="865108"/>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Edit Master text styles</a:t>
            </a:r>
          </a:p>
        </p:txBody>
      </p:sp>
      <p:sp>
        <p:nvSpPr>
          <p:cNvPr id="6" name="Content Placeholder 5"/>
          <p:cNvSpPr>
            <a:spLocks noGrp="1"/>
          </p:cNvSpPr>
          <p:nvPr>
            <p:ph sz="quarter" idx="4"/>
          </p:nvPr>
        </p:nvSpPr>
        <p:spPr>
          <a:xfrm>
            <a:off x="7909739" y="2630329"/>
            <a:ext cx="6642309" cy="38688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C4DD76-DAF4-41C3-81F8-403CC17608AA}" type="datetimeFigureOut">
              <a:rPr lang="en-GB" smtClean="0"/>
              <a:t>08/01/2018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231666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C4DD76-DAF4-41C3-81F8-403CC17608AA}" type="datetimeFigureOut">
              <a:rPr lang="en-GB" smtClean="0"/>
              <a:t>08/01/2018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1481191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C4DD76-DAF4-41C3-81F8-403CC17608AA}" type="datetimeFigureOut">
              <a:rPr lang="en-GB" smtClean="0"/>
              <a:t>08/01/2018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3249566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6198" y="480060"/>
            <a:ext cx="5039203" cy="1680210"/>
          </a:xfrm>
        </p:spPr>
        <p:txBody>
          <a:bodyPr anchor="b"/>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6642309" y="1036797"/>
            <a:ext cx="7909739" cy="5117306"/>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6198" y="2160270"/>
            <a:ext cx="5039203" cy="4002167"/>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Edit Master text styles</a:t>
            </a:r>
          </a:p>
        </p:txBody>
      </p:sp>
      <p:sp>
        <p:nvSpPr>
          <p:cNvPr id="5" name="Date Placeholder 4"/>
          <p:cNvSpPr>
            <a:spLocks noGrp="1"/>
          </p:cNvSpPr>
          <p:nvPr>
            <p:ph type="dt" sz="half" idx="10"/>
          </p:nvPr>
        </p:nvSpPr>
        <p:spPr/>
        <p:txBody>
          <a:bodyPr/>
          <a:lstStyle/>
          <a:p>
            <a:fld id="{D1C4DD76-DAF4-41C3-81F8-403CC17608AA}" type="datetimeFigureOut">
              <a:rPr lang="en-GB" smtClean="0"/>
              <a:t>08/01/2018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34145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6198" y="480060"/>
            <a:ext cx="5039203" cy="1680210"/>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42309" y="1036797"/>
            <a:ext cx="7909739" cy="5117306"/>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1076198" y="2160270"/>
            <a:ext cx="5039203" cy="4002167"/>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Edit Master text styles</a:t>
            </a:r>
          </a:p>
        </p:txBody>
      </p:sp>
      <p:sp>
        <p:nvSpPr>
          <p:cNvPr id="5" name="Date Placeholder 4"/>
          <p:cNvSpPr>
            <a:spLocks noGrp="1"/>
          </p:cNvSpPr>
          <p:nvPr>
            <p:ph type="dt" sz="half" idx="10"/>
          </p:nvPr>
        </p:nvSpPr>
        <p:spPr/>
        <p:txBody>
          <a:bodyPr/>
          <a:lstStyle/>
          <a:p>
            <a:fld id="{D1C4DD76-DAF4-41C3-81F8-403CC17608AA}" type="datetimeFigureOut">
              <a:rPr lang="en-GB" smtClean="0"/>
              <a:t>08/01/2018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3157110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F7F7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74162" y="383382"/>
            <a:ext cx="13475851" cy="139184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74162" y="1916906"/>
            <a:ext cx="13475851" cy="456890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74162" y="6674168"/>
            <a:ext cx="3515439" cy="383381"/>
          </a:xfrm>
          <a:prstGeom prst="rect">
            <a:avLst/>
          </a:prstGeom>
        </p:spPr>
        <p:txBody>
          <a:bodyPr vert="horz" lIns="91440" tIns="45720" rIns="91440" bIns="45720" rtlCol="0" anchor="ctr"/>
          <a:lstStyle>
            <a:lvl1pPr algn="l">
              <a:defRPr sz="1260">
                <a:solidFill>
                  <a:schemeClr val="tx1">
                    <a:tint val="75000"/>
                  </a:schemeClr>
                </a:solidFill>
              </a:defRPr>
            </a:lvl1pPr>
          </a:lstStyle>
          <a:p>
            <a:fld id="{D1C4DD76-DAF4-41C3-81F8-403CC17608AA}" type="datetimeFigureOut">
              <a:rPr lang="en-GB" smtClean="0"/>
              <a:t>08/01/2018</a:t>
            </a:fld>
            <a:endParaRPr lang="en-GB"/>
          </a:p>
        </p:txBody>
      </p:sp>
      <p:sp>
        <p:nvSpPr>
          <p:cNvPr id="5" name="Footer Placeholder 4"/>
          <p:cNvSpPr>
            <a:spLocks noGrp="1"/>
          </p:cNvSpPr>
          <p:nvPr>
            <p:ph type="ftr" sz="quarter" idx="3"/>
          </p:nvPr>
        </p:nvSpPr>
        <p:spPr>
          <a:xfrm>
            <a:off x="5175508" y="6674168"/>
            <a:ext cx="5273159" cy="383381"/>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1034574" y="6674168"/>
            <a:ext cx="3515439" cy="383381"/>
          </a:xfrm>
          <a:prstGeom prst="rect">
            <a:avLst/>
          </a:prstGeom>
        </p:spPr>
        <p:txBody>
          <a:bodyPr vert="horz" lIns="91440" tIns="45720" rIns="91440" bIns="45720" rtlCol="0" anchor="ctr"/>
          <a:lstStyle>
            <a:lvl1pPr algn="r">
              <a:defRPr sz="1260">
                <a:solidFill>
                  <a:schemeClr val="tx1">
                    <a:tint val="75000"/>
                  </a:schemeClr>
                </a:solidFill>
              </a:defRPr>
            </a:lvl1pPr>
          </a:lstStyle>
          <a:p>
            <a:fld id="{6BA51620-C946-4093-B914-52334BC81CDC}" type="slidenum">
              <a:rPr lang="en-GB" smtClean="0"/>
              <a:t>‹#›</a:t>
            </a:fld>
            <a:endParaRPr lang="en-GB"/>
          </a:p>
        </p:txBody>
      </p:sp>
    </p:spTree>
    <p:extLst>
      <p:ext uri="{BB962C8B-B14F-4D97-AF65-F5344CB8AC3E}">
        <p14:creationId xmlns:p14="http://schemas.microsoft.com/office/powerpoint/2010/main" val="40813969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Hello and thank you for participating in this study</a:t>
            </a:r>
            <a:r>
              <a:rPr lang="de-DE" sz="3600" dirty="0">
                <a:solidFill>
                  <a:schemeClr val="accent1">
                    <a:lumMod val="50000"/>
                  </a:schemeClr>
                </a:solidFill>
                <a:latin typeface="Arial" panose="020B0604020202020204" pitchFamily="34" charset="0"/>
                <a:cs typeface="Arial" panose="020B0604020202020204" pitchFamily="34" charset="0"/>
              </a:rPr>
              <a:t>!</a:t>
            </a:r>
            <a:endParaRPr lang="en-GB" sz="3600" dirty="0">
              <a:solidFill>
                <a:schemeClr val="accent1">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15202" y="1460588"/>
            <a:ext cx="15639378" cy="1338828"/>
          </a:xfrm>
          <a:prstGeom prst="rect">
            <a:avLst/>
          </a:prstGeom>
          <a:noFill/>
        </p:spPr>
        <p:txBody>
          <a:bodyPr wrap="square" rtlCol="0">
            <a:spAutoFit/>
          </a:bodyPr>
          <a:lstStyle/>
          <a:p>
            <a:pPr algn="ctr"/>
            <a:r>
              <a:rPr lang="en-GB" sz="2700" dirty="0">
                <a:solidFill>
                  <a:schemeClr val="bg1">
                    <a:lumMod val="95000"/>
                    <a:lumOff val="5000"/>
                  </a:schemeClr>
                </a:solidFill>
                <a:latin typeface="Arial" panose="020B0604020202020204" pitchFamily="34" charset="0"/>
                <a:cs typeface="Arial" panose="020B0604020202020204" pitchFamily="34" charset="0"/>
              </a:rPr>
              <a:t>To begin with you will be asked some questions about your political opinions. </a:t>
            </a:r>
          </a:p>
          <a:p>
            <a:pPr algn="ctr"/>
            <a:endParaRPr lang="en-GB" sz="27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700" dirty="0">
                <a:solidFill>
                  <a:schemeClr val="bg1">
                    <a:lumMod val="95000"/>
                    <a:lumOff val="5000"/>
                  </a:schemeClr>
                </a:solidFill>
                <a:latin typeface="Arial" panose="020B0604020202020204" pitchFamily="34" charset="0"/>
                <a:cs typeface="Arial" panose="020B0604020202020204" pitchFamily="34" charset="0"/>
              </a:rPr>
              <a:t>You will be asked for a political opinion using a short prompt phrase, </a:t>
            </a:r>
            <a:r>
              <a:rPr lang="en-GB" sz="2700" dirty="0" err="1">
                <a:solidFill>
                  <a:schemeClr val="bg1">
                    <a:lumMod val="95000"/>
                    <a:lumOff val="5000"/>
                  </a:schemeClr>
                </a:solidFill>
                <a:latin typeface="Arial" panose="020B0604020202020204" pitchFamily="34" charset="0"/>
                <a:cs typeface="Arial" panose="020B0604020202020204" pitchFamily="34" charset="0"/>
              </a:rPr>
              <a:t>e.g</a:t>
            </a:r>
            <a:r>
              <a:rPr lang="en-GB" sz="2700" dirty="0">
                <a:solidFill>
                  <a:schemeClr val="bg1">
                    <a:lumMod val="95000"/>
                    <a:lumOff val="5000"/>
                  </a:schemeClr>
                </a:solidFill>
                <a:latin typeface="Arial" panose="020B0604020202020204" pitchFamily="34" charset="0"/>
                <a:cs typeface="Arial" panose="020B0604020202020204" pitchFamily="34" charset="0"/>
              </a:rPr>
              <a:t>: </a:t>
            </a:r>
          </a:p>
        </p:txBody>
      </p:sp>
      <p:graphicFrame>
        <p:nvGraphicFramePr>
          <p:cNvPr id="7" name="Table 6"/>
          <p:cNvGraphicFramePr>
            <a:graphicFrameLocks noGrp="1"/>
          </p:cNvGraphicFramePr>
          <p:nvPr>
            <p:extLst>
              <p:ext uri="{D42A27DB-BD31-4B8C-83A1-F6EECF244321}">
                <p14:modId xmlns:p14="http://schemas.microsoft.com/office/powerpoint/2010/main" val="1629795425"/>
              </p:ext>
            </p:extLst>
          </p:nvPr>
        </p:nvGraphicFramePr>
        <p:xfrm>
          <a:off x="-1" y="6493100"/>
          <a:ext cx="15621000" cy="680604"/>
        </p:xfrm>
        <a:graphic>
          <a:graphicData uri="http://schemas.openxmlformats.org/drawingml/2006/table">
            <a:tbl>
              <a:tblPr firstRow="1" bandRow="1">
                <a:tableStyleId>{2D5ABB26-0587-4C30-8999-92F81FD0307C}</a:tableStyleId>
              </a:tblPr>
              <a:tblGrid>
                <a:gridCol w="15621000">
                  <a:extLst>
                    <a:ext uri="{9D8B030D-6E8A-4147-A177-3AD203B41FA5}">
                      <a16:colId xmlns:a16="http://schemas.microsoft.com/office/drawing/2014/main" val="1309862621"/>
                    </a:ext>
                  </a:extLst>
                </a:gridCol>
              </a:tblGrid>
              <a:tr h="680604">
                <a:tc>
                  <a:txBody>
                    <a:bodyPr/>
                    <a:lstStyle/>
                    <a:p>
                      <a:pPr algn="ctr"/>
                      <a:r>
                        <a:rPr lang="en-GB" sz="3200" i="1" dirty="0"/>
                        <a:t>any</a:t>
                      </a:r>
                      <a:r>
                        <a:rPr lang="en-GB" sz="3200" i="1" baseline="0" dirty="0"/>
                        <a:t> key</a:t>
                      </a:r>
                      <a:r>
                        <a:rPr lang="en-GB" sz="3200" i="0" baseline="0" dirty="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
        <p:nvSpPr>
          <p:cNvPr id="8" name="TextBox 7">
            <a:extLst>
              <a:ext uri="{FF2B5EF4-FFF2-40B4-BE49-F238E27FC236}">
                <a16:creationId xmlns:a16="http://schemas.microsoft.com/office/drawing/2014/main" id="{2B9CBD11-9703-4196-A545-27E8ADE713A4}"/>
              </a:ext>
            </a:extLst>
          </p:cNvPr>
          <p:cNvSpPr txBox="1"/>
          <p:nvPr/>
        </p:nvSpPr>
        <p:spPr>
          <a:xfrm>
            <a:off x="0" y="3307430"/>
            <a:ext cx="15639378" cy="769441"/>
          </a:xfrm>
          <a:prstGeom prst="rect">
            <a:avLst/>
          </a:prstGeom>
          <a:noFill/>
        </p:spPr>
        <p:txBody>
          <a:bodyPr wrap="square" rtlCol="0">
            <a:spAutoFit/>
          </a:bodyPr>
          <a:lstStyle/>
          <a:p>
            <a:pPr algn="ctr"/>
            <a:r>
              <a:rPr lang="en-GB" sz="4400" dirty="0">
                <a:solidFill>
                  <a:schemeClr val="bg1">
                    <a:lumMod val="95000"/>
                    <a:lumOff val="5000"/>
                  </a:schemeClr>
                </a:solidFill>
                <a:latin typeface="Arial" panose="020B0604020202020204" pitchFamily="34" charset="0"/>
                <a:cs typeface="Arial" panose="020B0604020202020204" pitchFamily="34" charset="0"/>
              </a:rPr>
              <a:t>Gun control</a:t>
            </a:r>
          </a:p>
        </p:txBody>
      </p:sp>
      <p:sp>
        <p:nvSpPr>
          <p:cNvPr id="9" name="TextBox 8">
            <a:extLst>
              <a:ext uri="{FF2B5EF4-FFF2-40B4-BE49-F238E27FC236}">
                <a16:creationId xmlns:a16="http://schemas.microsoft.com/office/drawing/2014/main" id="{ACD7F6F3-663E-476C-9F8B-42E2031C4B45}"/>
              </a:ext>
            </a:extLst>
          </p:cNvPr>
          <p:cNvSpPr txBox="1"/>
          <p:nvPr/>
        </p:nvSpPr>
        <p:spPr>
          <a:xfrm>
            <a:off x="0" y="4766091"/>
            <a:ext cx="15639378" cy="923330"/>
          </a:xfrm>
          <a:prstGeom prst="rect">
            <a:avLst/>
          </a:prstGeom>
          <a:noFill/>
        </p:spPr>
        <p:txBody>
          <a:bodyPr wrap="square" rtlCol="0">
            <a:spAutoFit/>
          </a:bodyPr>
          <a:lstStyle/>
          <a:p>
            <a:pPr algn="ctr"/>
            <a:r>
              <a:rPr lang="en-GB" sz="2700" dirty="0">
                <a:solidFill>
                  <a:schemeClr val="bg1">
                    <a:lumMod val="95000"/>
                    <a:lumOff val="5000"/>
                  </a:schemeClr>
                </a:solidFill>
                <a:latin typeface="Arial" panose="020B0604020202020204" pitchFamily="34" charset="0"/>
                <a:cs typeface="Arial" panose="020B0604020202020204" pitchFamily="34" charset="0"/>
              </a:rPr>
              <a:t>How you interpret the phrase is up to you. </a:t>
            </a:r>
          </a:p>
          <a:p>
            <a:pPr algn="ctr"/>
            <a:r>
              <a:rPr lang="en-GB" sz="2700" dirty="0">
                <a:solidFill>
                  <a:schemeClr val="bg1">
                    <a:lumMod val="95000"/>
                    <a:lumOff val="5000"/>
                  </a:schemeClr>
                </a:solidFill>
                <a:latin typeface="Arial" panose="020B0604020202020204" pitchFamily="34" charset="0"/>
                <a:cs typeface="Arial" panose="020B0604020202020204" pitchFamily="34" charset="0"/>
              </a:rPr>
              <a:t>All you have to do is indicate your general feelings about the issue.</a:t>
            </a:r>
          </a:p>
        </p:txBody>
      </p:sp>
    </p:spTree>
    <p:extLst>
      <p:ext uri="{BB962C8B-B14F-4D97-AF65-F5344CB8AC3E}">
        <p14:creationId xmlns:p14="http://schemas.microsoft.com/office/powerpoint/2010/main" val="3286602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Political questions: responses</a:t>
            </a:r>
          </a:p>
        </p:txBody>
      </p:sp>
      <p:sp>
        <p:nvSpPr>
          <p:cNvPr id="8" name="TextBox 7">
            <a:extLst>
              <a:ext uri="{FF2B5EF4-FFF2-40B4-BE49-F238E27FC236}">
                <a16:creationId xmlns:a16="http://schemas.microsoft.com/office/drawing/2014/main" id="{2B9CBD11-9703-4196-A545-27E8ADE713A4}"/>
              </a:ext>
            </a:extLst>
          </p:cNvPr>
          <p:cNvSpPr txBox="1"/>
          <p:nvPr/>
        </p:nvSpPr>
        <p:spPr>
          <a:xfrm>
            <a:off x="-18379" y="1436590"/>
            <a:ext cx="15639378" cy="769441"/>
          </a:xfrm>
          <a:prstGeom prst="rect">
            <a:avLst/>
          </a:prstGeom>
          <a:noFill/>
        </p:spPr>
        <p:txBody>
          <a:bodyPr wrap="square" rtlCol="0">
            <a:spAutoFit/>
          </a:bodyPr>
          <a:lstStyle/>
          <a:p>
            <a:pPr algn="ctr"/>
            <a:r>
              <a:rPr lang="en-GB" sz="4400" dirty="0">
                <a:solidFill>
                  <a:schemeClr val="bg1">
                    <a:lumMod val="95000"/>
                    <a:lumOff val="5000"/>
                  </a:schemeClr>
                </a:solidFill>
                <a:latin typeface="Arial" panose="020B0604020202020204" pitchFamily="34" charset="0"/>
                <a:cs typeface="Arial" panose="020B0604020202020204" pitchFamily="34" charset="0"/>
              </a:rPr>
              <a:t>Gun control</a:t>
            </a:r>
          </a:p>
        </p:txBody>
      </p:sp>
      <p:sp>
        <p:nvSpPr>
          <p:cNvPr id="9" name="TextBox 8">
            <a:extLst>
              <a:ext uri="{FF2B5EF4-FFF2-40B4-BE49-F238E27FC236}">
                <a16:creationId xmlns:a16="http://schemas.microsoft.com/office/drawing/2014/main" id="{ACD7F6F3-663E-476C-9F8B-42E2031C4B45}"/>
              </a:ext>
            </a:extLst>
          </p:cNvPr>
          <p:cNvSpPr txBox="1"/>
          <p:nvPr/>
        </p:nvSpPr>
        <p:spPr>
          <a:xfrm>
            <a:off x="-18379" y="649392"/>
            <a:ext cx="15639378" cy="507831"/>
          </a:xfrm>
          <a:prstGeom prst="rect">
            <a:avLst/>
          </a:prstGeom>
          <a:noFill/>
        </p:spPr>
        <p:txBody>
          <a:bodyPr wrap="square" rtlCol="0">
            <a:spAutoFit/>
          </a:bodyPr>
          <a:lstStyle/>
          <a:p>
            <a:pPr algn="ctr"/>
            <a:r>
              <a:rPr lang="en-GB" sz="2700" dirty="0">
                <a:solidFill>
                  <a:schemeClr val="bg1">
                    <a:lumMod val="95000"/>
                    <a:lumOff val="5000"/>
                  </a:schemeClr>
                </a:solidFill>
                <a:latin typeface="Arial" panose="020B0604020202020204" pitchFamily="34" charset="0"/>
                <a:cs typeface="Arial" panose="020B0604020202020204" pitchFamily="34" charset="0"/>
              </a:rPr>
              <a:t>The prompt will appear with a scale below ranging from ‘negative’ to ‘positive’:</a:t>
            </a:r>
          </a:p>
        </p:txBody>
      </p:sp>
      <p:sp>
        <p:nvSpPr>
          <p:cNvPr id="10" name="TextBox 9">
            <a:extLst>
              <a:ext uri="{FF2B5EF4-FFF2-40B4-BE49-F238E27FC236}">
                <a16:creationId xmlns:a16="http://schemas.microsoft.com/office/drawing/2014/main" id="{BC90794A-1527-4A66-800A-5E7729D2088B}"/>
              </a:ext>
            </a:extLst>
          </p:cNvPr>
          <p:cNvSpPr txBox="1"/>
          <p:nvPr/>
        </p:nvSpPr>
        <p:spPr>
          <a:xfrm>
            <a:off x="-2605" y="4425919"/>
            <a:ext cx="15639378" cy="1338828"/>
          </a:xfrm>
          <a:prstGeom prst="rect">
            <a:avLst/>
          </a:prstGeom>
          <a:noFill/>
        </p:spPr>
        <p:txBody>
          <a:bodyPr wrap="square" rtlCol="0">
            <a:spAutoFit/>
          </a:bodyPr>
          <a:lstStyle/>
          <a:p>
            <a:pPr algn="ctr"/>
            <a:r>
              <a:rPr lang="en-GB" sz="2700" dirty="0">
                <a:solidFill>
                  <a:schemeClr val="bg1">
                    <a:lumMod val="95000"/>
                    <a:lumOff val="5000"/>
                  </a:schemeClr>
                </a:solidFill>
                <a:latin typeface="Arial" panose="020B0604020202020204" pitchFamily="34" charset="0"/>
                <a:cs typeface="Arial" panose="020B0604020202020204" pitchFamily="34" charset="0"/>
              </a:rPr>
              <a:t>Using the mouse, indicate on the scale how you feel about the issue. </a:t>
            </a:r>
          </a:p>
          <a:p>
            <a:pPr algn="ctr"/>
            <a:endParaRPr lang="en-GB" sz="27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700" dirty="0">
                <a:solidFill>
                  <a:schemeClr val="bg1">
                    <a:lumMod val="95000"/>
                    <a:lumOff val="5000"/>
                  </a:schemeClr>
                </a:solidFill>
                <a:latin typeface="Arial" panose="020B0604020202020204" pitchFamily="34" charset="0"/>
                <a:cs typeface="Arial" panose="020B0604020202020204" pitchFamily="34" charset="0"/>
              </a:rPr>
              <a:t>Then press the spacebar to confirm your response and move on.</a:t>
            </a:r>
          </a:p>
        </p:txBody>
      </p:sp>
      <p:graphicFrame>
        <p:nvGraphicFramePr>
          <p:cNvPr id="11" name="Table 10">
            <a:extLst>
              <a:ext uri="{FF2B5EF4-FFF2-40B4-BE49-F238E27FC236}">
                <a16:creationId xmlns:a16="http://schemas.microsoft.com/office/drawing/2014/main" id="{CED4FACF-CE3A-42A4-A2C7-96BDF158759C}"/>
              </a:ext>
            </a:extLst>
          </p:cNvPr>
          <p:cNvGraphicFramePr>
            <a:graphicFrameLocks noGrp="1"/>
          </p:cNvGraphicFramePr>
          <p:nvPr>
            <p:extLst>
              <p:ext uri="{D42A27DB-BD31-4B8C-83A1-F6EECF244321}">
                <p14:modId xmlns:p14="http://schemas.microsoft.com/office/powerpoint/2010/main" val="4153005897"/>
              </p:ext>
            </p:extLst>
          </p:nvPr>
        </p:nvGraphicFramePr>
        <p:xfrm>
          <a:off x="-1" y="6493100"/>
          <a:ext cx="15624176" cy="680604"/>
        </p:xfrm>
        <a:graphic>
          <a:graphicData uri="http://schemas.openxmlformats.org/drawingml/2006/table">
            <a:tbl>
              <a:tblPr firstRow="1" bandRow="1">
                <a:tableStyleId>{2D5ABB26-0587-4C30-8999-92F81FD0307C}</a:tableStyleId>
              </a:tblPr>
              <a:tblGrid>
                <a:gridCol w="7812088">
                  <a:extLst>
                    <a:ext uri="{9D8B030D-6E8A-4147-A177-3AD203B41FA5}">
                      <a16:colId xmlns:a16="http://schemas.microsoft.com/office/drawing/2014/main" val="3649932964"/>
                    </a:ext>
                  </a:extLst>
                </a:gridCol>
                <a:gridCol w="7812088">
                  <a:extLst>
                    <a:ext uri="{9D8B030D-6E8A-4147-A177-3AD203B41FA5}">
                      <a16:colId xmlns:a16="http://schemas.microsoft.com/office/drawing/2014/main" val="1309862621"/>
                    </a:ext>
                  </a:extLst>
                </a:gridCol>
              </a:tblGrid>
              <a:tr h="680604">
                <a:tc>
                  <a:txBody>
                    <a:bodyPr/>
                    <a:lstStyle/>
                    <a:p>
                      <a:pPr algn="ctr"/>
                      <a:r>
                        <a:rPr lang="en-GB" sz="3200" dirty="0"/>
                        <a:t>Left</a:t>
                      </a:r>
                      <a:r>
                        <a:rPr lang="en-GB" sz="3200" baseline="0" dirty="0"/>
                        <a:t> Arrow: Previous</a:t>
                      </a:r>
                      <a:endParaRPr lang="en-GB" sz="3200" dirty="0"/>
                    </a:p>
                  </a:txBody>
                  <a:tcPr marL="182880" marR="182880" marT="91440" marB="91440"/>
                </a:tc>
                <a:tc>
                  <a:txBody>
                    <a:bodyPr/>
                    <a:lstStyle/>
                    <a:p>
                      <a:pPr algn="ctr"/>
                      <a:r>
                        <a:rPr lang="en-GB" sz="3200" i="1" dirty="0"/>
                        <a:t>any</a:t>
                      </a:r>
                      <a:r>
                        <a:rPr lang="en-GB" sz="3200" i="1" baseline="0" dirty="0"/>
                        <a:t> other key</a:t>
                      </a:r>
                      <a:r>
                        <a:rPr lang="en-GB" sz="3200" i="0" baseline="0" dirty="0"/>
                        <a:t>: Start Questionnaire</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4111663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Dot task</a:t>
            </a:r>
          </a:p>
        </p:txBody>
      </p:sp>
      <p:sp>
        <p:nvSpPr>
          <p:cNvPr id="3" name="TextBox 2"/>
          <p:cNvSpPr txBox="1"/>
          <p:nvPr/>
        </p:nvSpPr>
        <p:spPr>
          <a:xfrm>
            <a:off x="-18379" y="785524"/>
            <a:ext cx="15639378" cy="1338828"/>
          </a:xfrm>
          <a:prstGeom prst="rect">
            <a:avLst/>
          </a:prstGeom>
          <a:noFill/>
        </p:spPr>
        <p:txBody>
          <a:bodyPr wrap="square" rtlCol="0">
            <a:spAutoFit/>
          </a:bodyPr>
          <a:lstStyle/>
          <a:p>
            <a:pPr algn="ctr"/>
            <a:r>
              <a:rPr lang="en-GB" sz="2700" dirty="0">
                <a:solidFill>
                  <a:schemeClr val="bg1">
                    <a:lumMod val="95000"/>
                    <a:lumOff val="5000"/>
                  </a:schemeClr>
                </a:solidFill>
                <a:latin typeface="Arial" panose="020B0604020202020204" pitchFamily="34" charset="0"/>
                <a:cs typeface="Arial" panose="020B0604020202020204" pitchFamily="34" charset="0"/>
              </a:rPr>
              <a:t>Now you have a discrimination task to perform.</a:t>
            </a:r>
          </a:p>
          <a:p>
            <a:pPr algn="ctr"/>
            <a:endParaRPr lang="en-GB" sz="27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700" dirty="0">
                <a:solidFill>
                  <a:schemeClr val="bg1">
                    <a:lumMod val="95000"/>
                    <a:lumOff val="5000"/>
                  </a:schemeClr>
                </a:solidFill>
                <a:latin typeface="Arial" panose="020B0604020202020204" pitchFamily="34" charset="0"/>
                <a:cs typeface="Arial" panose="020B0604020202020204" pitchFamily="34" charset="0"/>
              </a:rPr>
              <a:t>In each trial of this task you will see two boxes containing dots, like this:</a:t>
            </a:r>
          </a:p>
        </p:txBody>
      </p:sp>
      <p:sp>
        <p:nvSpPr>
          <p:cNvPr id="4" name="Rectangle 3"/>
          <p:cNvSpPr/>
          <p:nvPr/>
        </p:nvSpPr>
        <p:spPr>
          <a:xfrm>
            <a:off x="-1" y="5256119"/>
            <a:ext cx="15621000" cy="430887"/>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It is your task to determine which one contains more dots. In this case the right box contains more dots.</a:t>
            </a:r>
            <a:endParaRPr lang="en-GB" sz="2200"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4993758" y="2408557"/>
            <a:ext cx="5734850" cy="2629266"/>
          </a:xfrm>
          <a:prstGeom prst="rect">
            <a:avLst/>
          </a:prstGeom>
        </p:spPr>
      </p:pic>
      <p:graphicFrame>
        <p:nvGraphicFramePr>
          <p:cNvPr id="7" name="Table 6"/>
          <p:cNvGraphicFramePr>
            <a:graphicFrameLocks noGrp="1"/>
          </p:cNvGraphicFramePr>
          <p:nvPr>
            <p:extLst/>
          </p:nvPr>
        </p:nvGraphicFramePr>
        <p:xfrm>
          <a:off x="-1" y="6493100"/>
          <a:ext cx="15621000" cy="680604"/>
        </p:xfrm>
        <a:graphic>
          <a:graphicData uri="http://schemas.openxmlformats.org/drawingml/2006/table">
            <a:tbl>
              <a:tblPr firstRow="1" bandRow="1">
                <a:tableStyleId>{2D5ABB26-0587-4C30-8999-92F81FD0307C}</a:tableStyleId>
              </a:tblPr>
              <a:tblGrid>
                <a:gridCol w="15621000">
                  <a:extLst>
                    <a:ext uri="{9D8B030D-6E8A-4147-A177-3AD203B41FA5}">
                      <a16:colId xmlns:a16="http://schemas.microsoft.com/office/drawing/2014/main" val="1309862621"/>
                    </a:ext>
                  </a:extLst>
                </a:gridCol>
              </a:tblGrid>
              <a:tr h="680604">
                <a:tc>
                  <a:txBody>
                    <a:bodyPr/>
                    <a:lstStyle/>
                    <a:p>
                      <a:pPr algn="ctr"/>
                      <a:r>
                        <a:rPr lang="en-GB" sz="3200" i="1" dirty="0"/>
                        <a:t>any</a:t>
                      </a:r>
                      <a:r>
                        <a:rPr lang="en-GB" sz="3200" i="1" baseline="0" dirty="0"/>
                        <a:t> key</a:t>
                      </a:r>
                      <a:r>
                        <a:rPr lang="en-GB" sz="3200" i="0" baseline="0" dirty="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3493517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Advisor Portraits</a:t>
            </a:r>
          </a:p>
        </p:txBody>
      </p:sp>
      <p:sp>
        <p:nvSpPr>
          <p:cNvPr id="8" name="Rectangle 7"/>
          <p:cNvSpPr/>
          <p:nvPr/>
        </p:nvSpPr>
        <p:spPr>
          <a:xfrm>
            <a:off x="50681" y="700675"/>
            <a:ext cx="15621000" cy="430887"/>
          </a:xfrm>
          <a:prstGeom prst="rect">
            <a:avLst/>
          </a:prstGeom>
        </p:spPr>
        <p:txBody>
          <a:bodyPr wrap="square">
            <a:spAutoFit/>
          </a:bodyPr>
          <a:lstStyle/>
          <a:p>
            <a:pPr algn="ctr"/>
            <a:r>
              <a:rPr lang="en-GB" sz="2200" dirty="0">
                <a:solidFill>
                  <a:schemeClr val="bg1">
                    <a:lumMod val="95000"/>
                    <a:lumOff val="5000"/>
                  </a:schemeClr>
                </a:solidFill>
                <a:latin typeface="Arial" panose="020B0604020202020204" pitchFamily="34" charset="0"/>
                <a:cs typeface="Arial" panose="020B0604020202020204" pitchFamily="34" charset="0"/>
              </a:rPr>
              <a:t>When you have given your first answer, you will see a portrait:</a:t>
            </a:r>
          </a:p>
        </p:txBody>
      </p:sp>
      <p:graphicFrame>
        <p:nvGraphicFramePr>
          <p:cNvPr id="10" name="Table 9"/>
          <p:cNvGraphicFramePr>
            <a:graphicFrameLocks noGrp="1"/>
          </p:cNvGraphicFramePr>
          <p:nvPr>
            <p:extLst>
              <p:ext uri="{D42A27DB-BD31-4B8C-83A1-F6EECF244321}">
                <p14:modId xmlns:p14="http://schemas.microsoft.com/office/powerpoint/2010/main" val="2699801630"/>
              </p:ext>
            </p:extLst>
          </p:nvPr>
        </p:nvGraphicFramePr>
        <p:xfrm>
          <a:off x="-1" y="6493100"/>
          <a:ext cx="15624176" cy="680604"/>
        </p:xfrm>
        <a:graphic>
          <a:graphicData uri="http://schemas.openxmlformats.org/drawingml/2006/table">
            <a:tbl>
              <a:tblPr firstRow="1" bandRow="1">
                <a:tableStyleId>{2D5ABB26-0587-4C30-8999-92F81FD0307C}</a:tableStyleId>
              </a:tblPr>
              <a:tblGrid>
                <a:gridCol w="7812088">
                  <a:extLst>
                    <a:ext uri="{9D8B030D-6E8A-4147-A177-3AD203B41FA5}">
                      <a16:colId xmlns:a16="http://schemas.microsoft.com/office/drawing/2014/main" val="3649932964"/>
                    </a:ext>
                  </a:extLst>
                </a:gridCol>
                <a:gridCol w="7812088">
                  <a:extLst>
                    <a:ext uri="{9D8B030D-6E8A-4147-A177-3AD203B41FA5}">
                      <a16:colId xmlns:a16="http://schemas.microsoft.com/office/drawing/2014/main" val="1309862621"/>
                    </a:ext>
                  </a:extLst>
                </a:gridCol>
              </a:tblGrid>
              <a:tr h="680604">
                <a:tc>
                  <a:txBody>
                    <a:bodyPr/>
                    <a:lstStyle/>
                    <a:p>
                      <a:pPr algn="ctr"/>
                      <a:r>
                        <a:rPr lang="en-GB" sz="3200" dirty="0"/>
                        <a:t>Left</a:t>
                      </a:r>
                      <a:r>
                        <a:rPr lang="en-GB" sz="3200" baseline="0" dirty="0"/>
                        <a:t> Arrow: Previous</a:t>
                      </a:r>
                      <a:endParaRPr lang="en-GB" sz="3200" dirty="0"/>
                    </a:p>
                  </a:txBody>
                  <a:tcPr marL="182880" marR="182880" marT="91440" marB="91440"/>
                </a:tc>
                <a:tc>
                  <a:txBody>
                    <a:bodyPr/>
                    <a:lstStyle/>
                    <a:p>
                      <a:pPr algn="ctr"/>
                      <a:r>
                        <a:rPr lang="en-GB" sz="3200" i="1" dirty="0"/>
                        <a:t>any</a:t>
                      </a:r>
                      <a:r>
                        <a:rPr lang="en-GB" sz="3200" i="1" baseline="0" dirty="0"/>
                        <a:t> other key</a:t>
                      </a:r>
                      <a:r>
                        <a:rPr lang="en-GB" sz="3200" i="0" baseline="0" dirty="0"/>
                        <a:t>: Start Practice</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pic>
        <p:nvPicPr>
          <p:cNvPr id="2" name="Picture 1"/>
          <p:cNvPicPr>
            <a:picLocks noChangeAspect="1"/>
          </p:cNvPicPr>
          <p:nvPr/>
        </p:nvPicPr>
        <p:blipFill>
          <a:blip r:embed="rId2"/>
          <a:stretch>
            <a:fillRect/>
          </a:stretch>
        </p:blipFill>
        <p:spPr>
          <a:xfrm>
            <a:off x="2213709" y="1461183"/>
            <a:ext cx="1381780" cy="1745970"/>
          </a:xfrm>
          <a:prstGeom prst="rect">
            <a:avLst/>
          </a:prstGeom>
        </p:spPr>
      </p:pic>
      <p:pic>
        <p:nvPicPr>
          <p:cNvPr id="3" name="Picture 2"/>
          <p:cNvPicPr>
            <a:picLocks noChangeAspect="1"/>
          </p:cNvPicPr>
          <p:nvPr/>
        </p:nvPicPr>
        <p:blipFill>
          <a:blip r:embed="rId3"/>
          <a:stretch>
            <a:fillRect/>
          </a:stretch>
        </p:blipFill>
        <p:spPr>
          <a:xfrm>
            <a:off x="2213709" y="3726938"/>
            <a:ext cx="1381778" cy="1745970"/>
          </a:xfrm>
          <a:prstGeom prst="rect">
            <a:avLst/>
          </a:prstGeom>
        </p:spPr>
      </p:pic>
      <p:sp>
        <p:nvSpPr>
          <p:cNvPr id="6" name="TextBox 5"/>
          <p:cNvSpPr txBox="1"/>
          <p:nvPr/>
        </p:nvSpPr>
        <p:spPr>
          <a:xfrm>
            <a:off x="3595486" y="1486405"/>
            <a:ext cx="9248154" cy="1446550"/>
          </a:xfrm>
          <a:prstGeom prst="rect">
            <a:avLst/>
          </a:prstGeom>
          <a:noFill/>
        </p:spPr>
        <p:txBody>
          <a:bodyPr wrap="square" rtlCol="0">
            <a:spAutoFit/>
          </a:bodyPr>
          <a:lstStyle/>
          <a:p>
            <a:pPr algn="ctr"/>
            <a:r>
              <a:rPr lang="en-GB" sz="2200" dirty="0">
                <a:solidFill>
                  <a:schemeClr val="bg1"/>
                </a:solidFill>
              </a:rPr>
              <a:t>Advisor portrait:</a:t>
            </a:r>
          </a:p>
          <a:p>
            <a:pPr algn="ctr"/>
            <a:r>
              <a:rPr lang="en-GB" sz="2200" dirty="0">
                <a:solidFill>
                  <a:schemeClr val="bg1"/>
                </a:solidFill>
              </a:rPr>
              <a:t>When you see the advisor’s portrait, </a:t>
            </a:r>
            <a:r>
              <a:rPr lang="en-GB" sz="2200" b="1" dirty="0">
                <a:solidFill>
                  <a:schemeClr val="bg1"/>
                </a:solidFill>
              </a:rPr>
              <a:t>you get to hear the advisor’s answer</a:t>
            </a:r>
            <a:r>
              <a:rPr lang="en-GB" sz="2200" dirty="0">
                <a:solidFill>
                  <a:schemeClr val="bg1"/>
                </a:solidFill>
              </a:rPr>
              <a:t>. </a:t>
            </a:r>
          </a:p>
          <a:p>
            <a:pPr algn="ctr"/>
            <a:endParaRPr lang="en-GB" sz="2200" dirty="0">
              <a:solidFill>
                <a:schemeClr val="bg1"/>
              </a:solidFill>
            </a:endParaRPr>
          </a:p>
          <a:p>
            <a:pPr algn="ctr"/>
            <a:r>
              <a:rPr lang="en-GB" sz="2200" dirty="0">
                <a:solidFill>
                  <a:schemeClr val="bg1"/>
                </a:solidFill>
              </a:rPr>
              <a:t>Once heard, you will get the opportunity to </a:t>
            </a:r>
            <a:r>
              <a:rPr lang="en-GB" sz="2200" b="1" dirty="0">
                <a:solidFill>
                  <a:schemeClr val="bg1"/>
                </a:solidFill>
              </a:rPr>
              <a:t>adjust your marker </a:t>
            </a:r>
            <a:r>
              <a:rPr lang="en-GB" sz="2200" dirty="0">
                <a:solidFill>
                  <a:schemeClr val="bg1"/>
                </a:solidFill>
              </a:rPr>
              <a:t>position.</a:t>
            </a:r>
          </a:p>
        </p:txBody>
      </p:sp>
      <p:sp>
        <p:nvSpPr>
          <p:cNvPr id="11" name="TextBox 10"/>
          <p:cNvSpPr txBox="1"/>
          <p:nvPr/>
        </p:nvSpPr>
        <p:spPr>
          <a:xfrm>
            <a:off x="3595486" y="3726938"/>
            <a:ext cx="9248153" cy="1446550"/>
          </a:xfrm>
          <a:prstGeom prst="rect">
            <a:avLst/>
          </a:prstGeom>
          <a:noFill/>
        </p:spPr>
        <p:txBody>
          <a:bodyPr wrap="square" rtlCol="0">
            <a:spAutoFit/>
          </a:bodyPr>
          <a:lstStyle/>
          <a:p>
            <a:pPr algn="ctr"/>
            <a:r>
              <a:rPr lang="en-GB" sz="2200" dirty="0">
                <a:solidFill>
                  <a:schemeClr val="bg1"/>
                </a:solidFill>
              </a:rPr>
              <a:t>Silhouette:</a:t>
            </a:r>
          </a:p>
          <a:p>
            <a:pPr algn="ctr"/>
            <a:r>
              <a:rPr lang="en-GB" sz="2200" dirty="0">
                <a:solidFill>
                  <a:schemeClr val="bg1"/>
                </a:solidFill>
              </a:rPr>
              <a:t>When you see the silhouette, you </a:t>
            </a:r>
            <a:r>
              <a:rPr lang="en-GB" sz="2200" b="1" dirty="0">
                <a:solidFill>
                  <a:schemeClr val="bg1"/>
                </a:solidFill>
              </a:rPr>
              <a:t>do not get advice</a:t>
            </a:r>
            <a:r>
              <a:rPr lang="en-GB" sz="2200" dirty="0">
                <a:solidFill>
                  <a:schemeClr val="bg1"/>
                </a:solidFill>
              </a:rPr>
              <a:t>.</a:t>
            </a:r>
          </a:p>
          <a:p>
            <a:pPr algn="ctr"/>
            <a:endParaRPr lang="en-GB" sz="2200" dirty="0">
              <a:solidFill>
                <a:schemeClr val="bg1"/>
              </a:solidFill>
            </a:endParaRPr>
          </a:p>
          <a:p>
            <a:pPr algn="ctr"/>
            <a:r>
              <a:rPr lang="en-GB" sz="2200" dirty="0">
                <a:solidFill>
                  <a:schemeClr val="bg1"/>
                </a:solidFill>
              </a:rPr>
              <a:t>Your </a:t>
            </a:r>
            <a:r>
              <a:rPr lang="en-GB" sz="2200" b="1" dirty="0">
                <a:solidFill>
                  <a:schemeClr val="bg1"/>
                </a:solidFill>
              </a:rPr>
              <a:t>initial marker placement</a:t>
            </a:r>
            <a:r>
              <a:rPr lang="en-GB" sz="2200" dirty="0">
                <a:solidFill>
                  <a:schemeClr val="bg1"/>
                </a:solidFill>
              </a:rPr>
              <a:t> is taken as your final answer.</a:t>
            </a:r>
          </a:p>
        </p:txBody>
      </p:sp>
    </p:spTree>
    <p:extLst>
      <p:ext uri="{BB962C8B-B14F-4D97-AF65-F5344CB8AC3E}">
        <p14:creationId xmlns:p14="http://schemas.microsoft.com/office/powerpoint/2010/main" val="352964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Well done</a:t>
            </a:r>
            <a:r>
              <a:rPr lang="de-DE" sz="3600" dirty="0">
                <a:solidFill>
                  <a:schemeClr val="accent1">
                    <a:lumMod val="50000"/>
                  </a:schemeClr>
                </a:solidFill>
                <a:latin typeface="Arial" panose="020B0604020202020204" pitchFamily="34" charset="0"/>
                <a:cs typeface="Arial" panose="020B0604020202020204" pitchFamily="34" charset="0"/>
              </a:rPr>
              <a:t>!</a:t>
            </a:r>
            <a:endParaRPr lang="en-GB" sz="3600" dirty="0">
              <a:solidFill>
                <a:schemeClr val="accent1">
                  <a:lumMod val="50000"/>
                </a:schemeClr>
              </a:solidFill>
              <a:latin typeface="Arial" panose="020B0604020202020204" pitchFamily="34" charset="0"/>
              <a:cs typeface="Arial" panose="020B0604020202020204" pitchFamily="34" charset="0"/>
            </a:endParaRPr>
          </a:p>
        </p:txBody>
      </p:sp>
      <p:sp>
        <p:nvSpPr>
          <p:cNvPr id="3" name="Rectangle 2"/>
          <p:cNvSpPr/>
          <p:nvPr/>
        </p:nvSpPr>
        <p:spPr>
          <a:xfrm>
            <a:off x="50681" y="700675"/>
            <a:ext cx="15621000" cy="3816429"/>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From now on you will receive advice on your decisions from </a:t>
            </a:r>
            <a:r>
              <a:rPr lang="en-US" sz="2200" b="1" dirty="0">
                <a:solidFill>
                  <a:schemeClr val="bg1">
                    <a:lumMod val="95000"/>
                    <a:lumOff val="5000"/>
                  </a:schemeClr>
                </a:solidFill>
                <a:latin typeface="Arial" panose="020B0604020202020204" pitchFamily="34" charset="0"/>
                <a:cs typeface="Arial" panose="020B0604020202020204" pitchFamily="34" charset="0"/>
              </a:rPr>
              <a:t>virtual agents</a:t>
            </a:r>
            <a:r>
              <a:rPr lang="en-US" sz="2200"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2200" dirty="0">
                <a:solidFill>
                  <a:schemeClr val="bg1">
                    <a:lumMod val="95000"/>
                    <a:lumOff val="5000"/>
                  </a:schemeClr>
                </a:solidFill>
                <a:latin typeface="Arial" panose="020B0604020202020204" pitchFamily="34" charset="0"/>
                <a:cs typeface="Arial" panose="020B0604020202020204" pitchFamily="34" charset="0"/>
              </a:rPr>
              <a:t>These virtual agents are performing the same task as you do, and they will inform you as to whether they think the box with the most dots was on the left or the right.</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You will see the boxes and place your marker as before.</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Once you have chosen an advisor, they will tell you what they think the answer is. You will then see the scale again, with </a:t>
            </a:r>
            <a:r>
              <a:rPr lang="en-GB" sz="2200" b="1" dirty="0">
                <a:solidFill>
                  <a:srgbClr val="FFFF00"/>
                </a:solidFill>
                <a:latin typeface="Arial" panose="020B0604020202020204" pitchFamily="34" charset="0"/>
                <a:cs typeface="Arial" panose="020B0604020202020204" pitchFamily="34" charset="0"/>
              </a:rPr>
              <a:t>your previous marker position</a:t>
            </a:r>
            <a:r>
              <a:rPr lang="en-GB" sz="2200" dirty="0">
                <a:solidFill>
                  <a:srgbClr val="FFFF00"/>
                </a:solidFill>
                <a:latin typeface="Arial" panose="020B0604020202020204" pitchFamily="34" charset="0"/>
                <a:cs typeface="Arial" panose="020B0604020202020204" pitchFamily="34" charset="0"/>
              </a:rPr>
              <a:t> highlighted in </a:t>
            </a:r>
            <a:r>
              <a:rPr lang="en-GB" sz="2200" b="1" dirty="0">
                <a:solidFill>
                  <a:srgbClr val="FFFF00"/>
                </a:solidFill>
                <a:latin typeface="Arial" panose="020B0604020202020204" pitchFamily="34" charset="0"/>
                <a:cs typeface="Arial" panose="020B0604020202020204" pitchFamily="34" charset="0"/>
              </a:rPr>
              <a:t>yellow</a:t>
            </a:r>
            <a:r>
              <a:rPr lang="en-GB" sz="2200" dirty="0">
                <a:solidFill>
                  <a:schemeClr val="bg1">
                    <a:lumMod val="95000"/>
                    <a:lumOff val="5000"/>
                  </a:schemeClr>
                </a:solidFill>
                <a:latin typeface="Arial" panose="020B0604020202020204" pitchFamily="34" charset="0"/>
                <a:cs typeface="Arial" panose="020B0604020202020204" pitchFamily="34" charset="0"/>
              </a:rPr>
              <a:t>. You will then place another marker; this marker can be in a </a:t>
            </a:r>
            <a:r>
              <a:rPr lang="en-GB" sz="2200" b="1" dirty="0">
                <a:solidFill>
                  <a:schemeClr val="bg1">
                    <a:lumMod val="95000"/>
                    <a:lumOff val="5000"/>
                  </a:schemeClr>
                </a:solidFill>
                <a:latin typeface="Arial" panose="020B0604020202020204" pitchFamily="34" charset="0"/>
                <a:cs typeface="Arial" panose="020B0604020202020204" pitchFamily="34" charset="0"/>
              </a:rPr>
              <a:t>different place</a:t>
            </a:r>
            <a:r>
              <a:rPr lang="en-GB" sz="2200" dirty="0">
                <a:solidFill>
                  <a:schemeClr val="bg1">
                    <a:lumMod val="95000"/>
                    <a:lumOff val="5000"/>
                  </a:schemeClr>
                </a:solidFill>
                <a:latin typeface="Arial" panose="020B0604020202020204" pitchFamily="34" charset="0"/>
                <a:cs typeface="Arial" panose="020B0604020202020204" pitchFamily="34" charset="0"/>
              </a:rPr>
              <a:t> if you change either your </a:t>
            </a:r>
            <a:r>
              <a:rPr lang="en-GB" sz="2200" b="1" dirty="0">
                <a:solidFill>
                  <a:schemeClr val="bg1">
                    <a:lumMod val="95000"/>
                    <a:lumOff val="5000"/>
                  </a:schemeClr>
                </a:solidFill>
                <a:latin typeface="Arial" panose="020B0604020202020204" pitchFamily="34" charset="0"/>
                <a:cs typeface="Arial" panose="020B0604020202020204" pitchFamily="34" charset="0"/>
              </a:rPr>
              <a:t>decision</a:t>
            </a:r>
            <a:r>
              <a:rPr lang="en-GB" sz="2200" dirty="0">
                <a:solidFill>
                  <a:schemeClr val="bg1">
                    <a:lumMod val="95000"/>
                    <a:lumOff val="5000"/>
                  </a:schemeClr>
                </a:solidFill>
                <a:latin typeface="Arial" panose="020B0604020202020204" pitchFamily="34" charset="0"/>
                <a:cs typeface="Arial" panose="020B0604020202020204" pitchFamily="34" charset="0"/>
              </a:rPr>
              <a:t> or your </a:t>
            </a:r>
            <a:r>
              <a:rPr lang="en-GB" sz="2200" b="1" dirty="0">
                <a:solidFill>
                  <a:schemeClr val="bg1">
                    <a:lumMod val="95000"/>
                    <a:lumOff val="5000"/>
                  </a:schemeClr>
                </a:solidFill>
                <a:latin typeface="Arial" panose="020B0604020202020204" pitchFamily="34" charset="0"/>
                <a:cs typeface="Arial" panose="020B0604020202020204" pitchFamily="34" charset="0"/>
              </a:rPr>
              <a:t>confidence in your decision</a:t>
            </a:r>
            <a:r>
              <a:rPr lang="en-GB" sz="2200" dirty="0">
                <a:solidFill>
                  <a:schemeClr val="bg1">
                    <a:lumMod val="95000"/>
                    <a:lumOff val="5000"/>
                  </a:schemeClr>
                </a:solidFill>
                <a:latin typeface="Arial" panose="020B0604020202020204" pitchFamily="34" charset="0"/>
                <a:cs typeface="Arial" panose="020B0604020202020204" pitchFamily="34" charset="0"/>
              </a:rPr>
              <a:t>.</a:t>
            </a:r>
            <a:endParaRPr lang="en-GB" sz="2200" b="1"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nvPr>
        </p:nvGraphicFramePr>
        <p:xfrm>
          <a:off x="-1" y="6493100"/>
          <a:ext cx="15621000" cy="680604"/>
        </p:xfrm>
        <a:graphic>
          <a:graphicData uri="http://schemas.openxmlformats.org/drawingml/2006/table">
            <a:tbl>
              <a:tblPr firstRow="1" bandRow="1">
                <a:tableStyleId>{2D5ABB26-0587-4C30-8999-92F81FD0307C}</a:tableStyleId>
              </a:tblPr>
              <a:tblGrid>
                <a:gridCol w="15621000">
                  <a:extLst>
                    <a:ext uri="{9D8B030D-6E8A-4147-A177-3AD203B41FA5}">
                      <a16:colId xmlns:a16="http://schemas.microsoft.com/office/drawing/2014/main" val="1309862621"/>
                    </a:ext>
                  </a:extLst>
                </a:gridCol>
              </a:tblGrid>
              <a:tr h="680604">
                <a:tc>
                  <a:txBody>
                    <a:bodyPr/>
                    <a:lstStyle/>
                    <a:p>
                      <a:pPr algn="ctr"/>
                      <a:r>
                        <a:rPr lang="en-GB" sz="3200" i="1" dirty="0"/>
                        <a:t>any</a:t>
                      </a:r>
                      <a:r>
                        <a:rPr lang="en-GB" sz="3200" i="1" baseline="0" dirty="0"/>
                        <a:t> key</a:t>
                      </a:r>
                      <a:r>
                        <a:rPr lang="en-GB" sz="3200" i="0" baseline="0" dirty="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637061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Well done</a:t>
            </a:r>
            <a:r>
              <a:rPr lang="de-DE" sz="3600" dirty="0">
                <a:solidFill>
                  <a:schemeClr val="accent1">
                    <a:lumMod val="50000"/>
                  </a:schemeClr>
                </a:solidFill>
                <a:latin typeface="Arial" panose="020B0604020202020204" pitchFamily="34" charset="0"/>
                <a:cs typeface="Arial" panose="020B0604020202020204" pitchFamily="34" charset="0"/>
              </a:rPr>
              <a:t>!</a:t>
            </a:r>
            <a:endParaRPr lang="en-GB" sz="3600" dirty="0">
              <a:solidFill>
                <a:schemeClr val="accent1">
                  <a:lumMod val="50000"/>
                </a:schemeClr>
              </a:solidFill>
              <a:latin typeface="Arial" panose="020B0604020202020204" pitchFamily="34" charset="0"/>
              <a:cs typeface="Arial" panose="020B0604020202020204" pitchFamily="34" charset="0"/>
            </a:endParaRPr>
          </a:p>
        </p:txBody>
      </p:sp>
      <p:sp>
        <p:nvSpPr>
          <p:cNvPr id="3" name="Rectangle 2"/>
          <p:cNvSpPr/>
          <p:nvPr/>
        </p:nvSpPr>
        <p:spPr>
          <a:xfrm>
            <a:off x="50681" y="700674"/>
            <a:ext cx="15621000" cy="5170646"/>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From now on you will receive advice on your decisions from </a:t>
            </a:r>
            <a:r>
              <a:rPr lang="en-US" sz="2200" b="1" dirty="0">
                <a:solidFill>
                  <a:schemeClr val="bg1">
                    <a:lumMod val="95000"/>
                    <a:lumOff val="5000"/>
                  </a:schemeClr>
                </a:solidFill>
                <a:latin typeface="Arial" panose="020B0604020202020204" pitchFamily="34" charset="0"/>
                <a:cs typeface="Arial" panose="020B0604020202020204" pitchFamily="34" charset="0"/>
              </a:rPr>
              <a:t>virtual agents</a:t>
            </a:r>
            <a:r>
              <a:rPr lang="en-US" sz="2200"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2200" dirty="0">
                <a:solidFill>
                  <a:schemeClr val="bg1">
                    <a:lumMod val="95000"/>
                    <a:lumOff val="5000"/>
                  </a:schemeClr>
                </a:solidFill>
                <a:latin typeface="Arial" panose="020B0604020202020204" pitchFamily="34" charset="0"/>
                <a:cs typeface="Arial" panose="020B0604020202020204" pitchFamily="34" charset="0"/>
              </a:rPr>
              <a:t>These virtual agents are performing the same task as you do, and they will inform you as to whether they think the box with the most dots was on the left or the right.</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You will see the boxes and place your marker as before.</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Once you have chosen an advisor, they will tell you what they think the answer is. You will then see the scale again, with </a:t>
            </a:r>
            <a:r>
              <a:rPr lang="en-GB" sz="2200" b="1" dirty="0">
                <a:solidFill>
                  <a:srgbClr val="FFFF00"/>
                </a:solidFill>
                <a:latin typeface="Arial" panose="020B0604020202020204" pitchFamily="34" charset="0"/>
                <a:cs typeface="Arial" panose="020B0604020202020204" pitchFamily="34" charset="0"/>
              </a:rPr>
              <a:t>your previous marker position</a:t>
            </a:r>
            <a:r>
              <a:rPr lang="en-GB" sz="2200" dirty="0">
                <a:solidFill>
                  <a:srgbClr val="FFFF00"/>
                </a:solidFill>
                <a:latin typeface="Arial" panose="020B0604020202020204" pitchFamily="34" charset="0"/>
                <a:cs typeface="Arial" panose="020B0604020202020204" pitchFamily="34" charset="0"/>
              </a:rPr>
              <a:t> highlighted in </a:t>
            </a:r>
            <a:r>
              <a:rPr lang="en-GB" sz="2200" b="1" dirty="0">
                <a:solidFill>
                  <a:srgbClr val="FFFF00"/>
                </a:solidFill>
                <a:latin typeface="Arial" panose="020B0604020202020204" pitchFamily="34" charset="0"/>
                <a:cs typeface="Arial" panose="020B0604020202020204" pitchFamily="34" charset="0"/>
              </a:rPr>
              <a:t>yellow</a:t>
            </a:r>
            <a:r>
              <a:rPr lang="en-GB" sz="2200" dirty="0">
                <a:solidFill>
                  <a:schemeClr val="bg1">
                    <a:lumMod val="95000"/>
                    <a:lumOff val="5000"/>
                  </a:schemeClr>
                </a:solidFill>
                <a:latin typeface="Arial" panose="020B0604020202020204" pitchFamily="34" charset="0"/>
                <a:cs typeface="Arial" panose="020B0604020202020204" pitchFamily="34" charset="0"/>
              </a:rPr>
              <a:t>. You will then place another marker; this marker can be in a </a:t>
            </a:r>
            <a:r>
              <a:rPr lang="en-GB" sz="2200" b="1" dirty="0">
                <a:solidFill>
                  <a:schemeClr val="bg1">
                    <a:lumMod val="95000"/>
                    <a:lumOff val="5000"/>
                  </a:schemeClr>
                </a:solidFill>
                <a:latin typeface="Arial" panose="020B0604020202020204" pitchFamily="34" charset="0"/>
                <a:cs typeface="Arial" panose="020B0604020202020204" pitchFamily="34" charset="0"/>
              </a:rPr>
              <a:t>different place</a:t>
            </a:r>
            <a:r>
              <a:rPr lang="en-GB" sz="2200" dirty="0">
                <a:solidFill>
                  <a:schemeClr val="bg1">
                    <a:lumMod val="95000"/>
                    <a:lumOff val="5000"/>
                  </a:schemeClr>
                </a:solidFill>
                <a:latin typeface="Arial" panose="020B0604020202020204" pitchFamily="34" charset="0"/>
                <a:cs typeface="Arial" panose="020B0604020202020204" pitchFamily="34" charset="0"/>
              </a:rPr>
              <a:t> if you change either your </a:t>
            </a:r>
            <a:r>
              <a:rPr lang="en-GB" sz="2200" b="1" dirty="0">
                <a:solidFill>
                  <a:schemeClr val="bg1">
                    <a:lumMod val="95000"/>
                    <a:lumOff val="5000"/>
                  </a:schemeClr>
                </a:solidFill>
                <a:latin typeface="Arial" panose="020B0604020202020204" pitchFamily="34" charset="0"/>
                <a:cs typeface="Arial" panose="020B0604020202020204" pitchFamily="34" charset="0"/>
              </a:rPr>
              <a:t>decision</a:t>
            </a:r>
            <a:r>
              <a:rPr lang="en-GB" sz="2200" dirty="0">
                <a:solidFill>
                  <a:schemeClr val="bg1">
                    <a:lumMod val="95000"/>
                    <a:lumOff val="5000"/>
                  </a:schemeClr>
                </a:solidFill>
                <a:latin typeface="Arial" panose="020B0604020202020204" pitchFamily="34" charset="0"/>
                <a:cs typeface="Arial" panose="020B0604020202020204" pitchFamily="34" charset="0"/>
              </a:rPr>
              <a:t> or your </a:t>
            </a:r>
            <a:r>
              <a:rPr lang="en-GB" sz="2200" b="1" dirty="0">
                <a:solidFill>
                  <a:schemeClr val="bg1">
                    <a:lumMod val="95000"/>
                    <a:lumOff val="5000"/>
                  </a:schemeClr>
                </a:solidFill>
                <a:latin typeface="Arial" panose="020B0604020202020204" pitchFamily="34" charset="0"/>
                <a:cs typeface="Arial" panose="020B0604020202020204" pitchFamily="34" charset="0"/>
              </a:rPr>
              <a:t>confidence in your decision</a:t>
            </a:r>
            <a:r>
              <a:rPr lang="en-GB" sz="2200"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2200" b="1"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b="1" dirty="0">
                <a:solidFill>
                  <a:schemeClr val="bg1">
                    <a:lumMod val="95000"/>
                    <a:lumOff val="5000"/>
                  </a:schemeClr>
                </a:solidFill>
                <a:latin typeface="Arial" panose="020B0604020202020204" pitchFamily="34" charset="0"/>
                <a:cs typeface="Arial" panose="020B0604020202020204" pitchFamily="34" charset="0"/>
              </a:rPr>
              <a:t>The advisors perform the task differently from one another</a:t>
            </a:r>
            <a:r>
              <a:rPr lang="en-GB" sz="2200"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The </a:t>
            </a:r>
            <a:r>
              <a:rPr lang="en-GB" sz="2200" b="1" dirty="0">
                <a:solidFill>
                  <a:schemeClr val="bg1">
                    <a:lumMod val="95000"/>
                    <a:lumOff val="5000"/>
                  </a:schemeClr>
                </a:solidFill>
                <a:latin typeface="Arial" panose="020B0604020202020204" pitchFamily="34" charset="0"/>
                <a:cs typeface="Arial" panose="020B0604020202020204" pitchFamily="34" charset="0"/>
              </a:rPr>
              <a:t>advisors can be wrong</a:t>
            </a:r>
            <a:r>
              <a:rPr lang="en-GB" sz="2200" dirty="0">
                <a:solidFill>
                  <a:schemeClr val="bg1">
                    <a:lumMod val="95000"/>
                    <a:lumOff val="5000"/>
                  </a:schemeClr>
                </a:solidFill>
                <a:latin typeface="Arial" panose="020B0604020202020204" pitchFamily="34" charset="0"/>
                <a:cs typeface="Arial" panose="020B0604020202020204" pitchFamily="34" charset="0"/>
              </a:rPr>
              <a:t>.</a:t>
            </a:r>
          </a:p>
        </p:txBody>
      </p:sp>
      <p:graphicFrame>
        <p:nvGraphicFramePr>
          <p:cNvPr id="4" name="Table 3"/>
          <p:cNvGraphicFramePr>
            <a:graphicFrameLocks noGrp="1"/>
          </p:cNvGraphicFramePr>
          <p:nvPr>
            <p:extLst/>
          </p:nvPr>
        </p:nvGraphicFramePr>
        <p:xfrm>
          <a:off x="-1" y="6493100"/>
          <a:ext cx="15621000" cy="680604"/>
        </p:xfrm>
        <a:graphic>
          <a:graphicData uri="http://schemas.openxmlformats.org/drawingml/2006/table">
            <a:tbl>
              <a:tblPr firstRow="1" bandRow="1">
                <a:tableStyleId>{2D5ABB26-0587-4C30-8999-92F81FD0307C}</a:tableStyleId>
              </a:tblPr>
              <a:tblGrid>
                <a:gridCol w="15621000">
                  <a:extLst>
                    <a:ext uri="{9D8B030D-6E8A-4147-A177-3AD203B41FA5}">
                      <a16:colId xmlns:a16="http://schemas.microsoft.com/office/drawing/2014/main" val="1309862621"/>
                    </a:ext>
                  </a:extLst>
                </a:gridCol>
              </a:tblGrid>
              <a:tr h="680604">
                <a:tc>
                  <a:txBody>
                    <a:bodyPr/>
                    <a:lstStyle/>
                    <a:p>
                      <a:pPr algn="ctr"/>
                      <a:r>
                        <a:rPr lang="en-GB" sz="3200" i="1" dirty="0"/>
                        <a:t>any</a:t>
                      </a:r>
                      <a:r>
                        <a:rPr lang="en-GB" sz="3200" i="1" baseline="0" dirty="0"/>
                        <a:t> key</a:t>
                      </a:r>
                      <a:r>
                        <a:rPr lang="en-GB" sz="3200" i="0" baseline="0" dirty="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1635129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Advisor’s political stance</a:t>
            </a:r>
          </a:p>
        </p:txBody>
      </p:sp>
      <p:sp>
        <p:nvSpPr>
          <p:cNvPr id="8" name="TextBox 7">
            <a:extLst>
              <a:ext uri="{FF2B5EF4-FFF2-40B4-BE49-F238E27FC236}">
                <a16:creationId xmlns:a16="http://schemas.microsoft.com/office/drawing/2014/main" id="{2B9CBD11-9703-4196-A545-27E8ADE713A4}"/>
              </a:ext>
            </a:extLst>
          </p:cNvPr>
          <p:cNvSpPr txBox="1"/>
          <p:nvPr/>
        </p:nvSpPr>
        <p:spPr>
          <a:xfrm>
            <a:off x="-18379" y="3070952"/>
            <a:ext cx="15639378" cy="769441"/>
          </a:xfrm>
          <a:prstGeom prst="rect">
            <a:avLst/>
          </a:prstGeom>
          <a:noFill/>
        </p:spPr>
        <p:txBody>
          <a:bodyPr wrap="square" rtlCol="0">
            <a:spAutoFit/>
          </a:bodyPr>
          <a:lstStyle/>
          <a:p>
            <a:pPr algn="ctr"/>
            <a:r>
              <a:rPr lang="en-GB" sz="4400" dirty="0">
                <a:solidFill>
                  <a:schemeClr val="bg1">
                    <a:lumMod val="95000"/>
                    <a:lumOff val="5000"/>
                  </a:schemeClr>
                </a:solidFill>
                <a:latin typeface="Arial" panose="020B0604020202020204" pitchFamily="34" charset="0"/>
                <a:cs typeface="Arial" panose="020B0604020202020204" pitchFamily="34" charset="0"/>
              </a:rPr>
              <a:t>Gun control</a:t>
            </a:r>
          </a:p>
        </p:txBody>
      </p:sp>
      <p:sp>
        <p:nvSpPr>
          <p:cNvPr id="9" name="TextBox 8">
            <a:extLst>
              <a:ext uri="{FF2B5EF4-FFF2-40B4-BE49-F238E27FC236}">
                <a16:creationId xmlns:a16="http://schemas.microsoft.com/office/drawing/2014/main" id="{ACD7F6F3-663E-476C-9F8B-42E2031C4B45}"/>
              </a:ext>
            </a:extLst>
          </p:cNvPr>
          <p:cNvSpPr txBox="1"/>
          <p:nvPr/>
        </p:nvSpPr>
        <p:spPr>
          <a:xfrm>
            <a:off x="-18379" y="649392"/>
            <a:ext cx="15639378" cy="2169825"/>
          </a:xfrm>
          <a:prstGeom prst="rect">
            <a:avLst/>
          </a:prstGeom>
          <a:noFill/>
        </p:spPr>
        <p:txBody>
          <a:bodyPr wrap="square" rtlCol="0">
            <a:spAutoFit/>
          </a:bodyPr>
          <a:lstStyle/>
          <a:p>
            <a:pPr algn="ctr"/>
            <a:r>
              <a:rPr lang="en-GB" sz="2700" dirty="0">
                <a:solidFill>
                  <a:schemeClr val="bg1">
                    <a:lumMod val="95000"/>
                    <a:lumOff val="5000"/>
                  </a:schemeClr>
                </a:solidFill>
                <a:latin typeface="Arial" panose="020B0604020202020204" pitchFamily="34" charset="0"/>
                <a:cs typeface="Arial" panose="020B0604020202020204" pitchFamily="34" charset="0"/>
              </a:rPr>
              <a:t>Now you are ready to start the real experiment. </a:t>
            </a:r>
          </a:p>
          <a:p>
            <a:pPr algn="ctr"/>
            <a:endParaRPr lang="en-GB" sz="27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700" dirty="0">
                <a:solidFill>
                  <a:schemeClr val="bg1">
                    <a:lumMod val="95000"/>
                    <a:lumOff val="5000"/>
                  </a:schemeClr>
                </a:solidFill>
                <a:latin typeface="Arial" panose="020B0604020202020204" pitchFamily="34" charset="0"/>
                <a:cs typeface="Arial" panose="020B0604020202020204" pitchFamily="34" charset="0"/>
              </a:rPr>
              <a:t>Periodically, you will see information about the political orientation of your advisor.</a:t>
            </a:r>
          </a:p>
          <a:p>
            <a:pPr algn="ctr"/>
            <a:endParaRPr lang="en-GB" sz="27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700" dirty="0">
                <a:solidFill>
                  <a:schemeClr val="bg1">
                    <a:lumMod val="95000"/>
                    <a:lumOff val="5000"/>
                  </a:schemeClr>
                </a:solidFill>
                <a:latin typeface="Arial" panose="020B0604020202020204" pitchFamily="34" charset="0"/>
                <a:cs typeface="Arial" panose="020B0604020202020204" pitchFamily="34" charset="0"/>
              </a:rPr>
              <a:t>You will see one of the prompts you saw in the political orientation questionnaire. </a:t>
            </a:r>
          </a:p>
        </p:txBody>
      </p:sp>
      <p:sp>
        <p:nvSpPr>
          <p:cNvPr id="10" name="TextBox 9">
            <a:extLst>
              <a:ext uri="{FF2B5EF4-FFF2-40B4-BE49-F238E27FC236}">
                <a16:creationId xmlns:a16="http://schemas.microsoft.com/office/drawing/2014/main" id="{BC90794A-1527-4A66-800A-5E7729D2088B}"/>
              </a:ext>
            </a:extLst>
          </p:cNvPr>
          <p:cNvSpPr txBox="1"/>
          <p:nvPr/>
        </p:nvSpPr>
        <p:spPr>
          <a:xfrm>
            <a:off x="-18379" y="5958238"/>
            <a:ext cx="15639378" cy="507831"/>
          </a:xfrm>
          <a:prstGeom prst="rect">
            <a:avLst/>
          </a:prstGeom>
          <a:noFill/>
        </p:spPr>
        <p:txBody>
          <a:bodyPr wrap="square" rtlCol="0">
            <a:spAutoFit/>
          </a:bodyPr>
          <a:lstStyle/>
          <a:p>
            <a:pPr algn="ctr"/>
            <a:r>
              <a:rPr lang="en-GB" sz="2700" dirty="0">
                <a:solidFill>
                  <a:schemeClr val="bg1">
                    <a:lumMod val="95000"/>
                    <a:lumOff val="5000"/>
                  </a:schemeClr>
                </a:solidFill>
                <a:latin typeface="Arial" panose="020B0604020202020204" pitchFamily="34" charset="0"/>
                <a:cs typeface="Arial" panose="020B0604020202020204" pitchFamily="34" charset="0"/>
              </a:rPr>
              <a:t>Below the prompt you will see the scale, with indicators for your answer and your advisor’s answer.</a:t>
            </a:r>
          </a:p>
        </p:txBody>
      </p:sp>
      <p:graphicFrame>
        <p:nvGraphicFramePr>
          <p:cNvPr id="7" name="Table 6">
            <a:extLst>
              <a:ext uri="{FF2B5EF4-FFF2-40B4-BE49-F238E27FC236}">
                <a16:creationId xmlns:a16="http://schemas.microsoft.com/office/drawing/2014/main" id="{6F613705-C217-4C2E-94B9-336013119C3F}"/>
              </a:ext>
            </a:extLst>
          </p:cNvPr>
          <p:cNvGraphicFramePr>
            <a:graphicFrameLocks noGrp="1"/>
          </p:cNvGraphicFramePr>
          <p:nvPr>
            <p:extLst/>
          </p:nvPr>
        </p:nvGraphicFramePr>
        <p:xfrm>
          <a:off x="-1" y="6493100"/>
          <a:ext cx="15621000" cy="680604"/>
        </p:xfrm>
        <a:graphic>
          <a:graphicData uri="http://schemas.openxmlformats.org/drawingml/2006/table">
            <a:tbl>
              <a:tblPr firstRow="1" bandRow="1">
                <a:tableStyleId>{2D5ABB26-0587-4C30-8999-92F81FD0307C}</a:tableStyleId>
              </a:tblPr>
              <a:tblGrid>
                <a:gridCol w="15621000">
                  <a:extLst>
                    <a:ext uri="{9D8B030D-6E8A-4147-A177-3AD203B41FA5}">
                      <a16:colId xmlns:a16="http://schemas.microsoft.com/office/drawing/2014/main" val="1309862621"/>
                    </a:ext>
                  </a:extLst>
                </a:gridCol>
              </a:tblGrid>
              <a:tr h="680604">
                <a:tc>
                  <a:txBody>
                    <a:bodyPr/>
                    <a:lstStyle/>
                    <a:p>
                      <a:pPr algn="ctr"/>
                      <a:r>
                        <a:rPr lang="en-GB" sz="3200" i="1" dirty="0"/>
                        <a:t>any</a:t>
                      </a:r>
                      <a:r>
                        <a:rPr lang="en-GB" sz="3200" i="1" baseline="0" dirty="0"/>
                        <a:t> key</a:t>
                      </a:r>
                      <a:r>
                        <a:rPr lang="en-GB" sz="3200" i="0" baseline="0" dirty="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3809660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498</TotalTime>
  <Words>616</Words>
  <Application>Microsoft Office PowerPoint</Application>
  <PresentationFormat>Custom</PresentationFormat>
  <Paragraphs>66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Oxford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Jaquiery</dc:creator>
  <cp:lastModifiedBy>M J</cp:lastModifiedBy>
  <cp:revision>36</cp:revision>
  <dcterms:created xsi:type="dcterms:W3CDTF">2017-11-20T10:16:56Z</dcterms:created>
  <dcterms:modified xsi:type="dcterms:W3CDTF">2018-01-08T17:58:23Z</dcterms:modified>
</cp:coreProperties>
</file>