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24" r:id="rId17"/>
    <p:sldId id="458" r:id="rId18"/>
    <p:sldId id="459" r:id="rId19"/>
    <p:sldId id="460" r:id="rId20"/>
    <p:sldId id="461" r:id="rId21"/>
    <p:sldId id="4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PhD Progress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IFAC 2023 Submission: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Exploring Unknown Plant Configurations under a Multiple Model Adaptive Control Framework.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IFAC 2023 Submission: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Proposed methodology for unknown plant configuration detection.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A study from an MMAC context.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u="sng" dirty="0" smtClean="0">
                <a:solidFill>
                  <a:schemeClr val="bg1"/>
                </a:solidFill>
              </a:rPr>
              <a:t>Weak paper, from a theoretical point of view.</a:t>
            </a:r>
            <a:endParaRPr lang="en-US" altLang="en-IE" sz="4400" u="sng" dirty="0" smtClean="0">
              <a:solidFill>
                <a:schemeClr val="bg1"/>
              </a:solidFill>
            </a:endParaRPr>
          </a:p>
          <a:p>
            <a:endParaRPr lang="en-US" altLang="en-IE" sz="4400" u="sng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6014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Detailed review of Edin Omerdic’s publications.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Closer look at the available field-validated ROV simulator.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Discussion of possible RBC implementations.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Access to simplified ROV simulator.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6014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Open issues: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Design and implement low level control for simplified ROV model.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Implement RBC in simplified ROV model.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Set up remote machine in Limerick with available ROV simulator.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Implement UDP interface.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Comparing progress to 2022 Plan.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850390"/>
            <a:ext cx="10922635" cy="4351655"/>
          </a:xfrm>
        </p:spPr>
        <p:txBody>
          <a:bodyPr>
            <a:normAutofit fontScale="80000"/>
          </a:bodyPr>
          <a:p>
            <a:pPr marL="514350" indent="-514350"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Develop and implement a change point detection algorithm for novel modes.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1200150" lvl="1" indent="-742950">
              <a:buFont typeface="+mj-lt"/>
              <a:buAutoNum type="alphaLcPeriod"/>
            </a:pPr>
            <a:r>
              <a:rPr lang="en-US" altLang="en-IE" sz="3425" dirty="0" smtClean="0">
                <a:solidFill>
                  <a:schemeClr val="bg1"/>
                </a:solidFill>
                <a:highlight>
                  <a:srgbClr val="FF0000"/>
                </a:highlight>
              </a:rPr>
              <a:t>Implement RL-based randomized blended control for a quadcopter. (Reproduce the results achieved with Yves Sohege using a Python-based vehicle model).</a:t>
            </a:r>
            <a:endParaRPr lang="en-US" altLang="en-IE" sz="3425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1200150" lvl="1" indent="-7429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00FF00"/>
                </a:highlight>
              </a:rPr>
              <a:t>Implement a change point detection algorithm.</a:t>
            </a:r>
            <a:endParaRPr lang="en-US" altLang="en-IE" sz="4000" dirty="0" smtClean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marL="1200150" lvl="1" indent="-7429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00FF00"/>
                </a:highlight>
              </a:rPr>
              <a:t>Run the required experiments to validate the algorithm’s effectiveness.</a:t>
            </a:r>
            <a:endParaRPr lang="en-US" altLang="en-IE" sz="4000" dirty="0" smtClean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marL="1200150" lvl="1" indent="-7429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00FF00"/>
                </a:highlight>
              </a:rPr>
              <a:t>Present results for publication.</a:t>
            </a:r>
            <a:endParaRPr lang="en-US" altLang="en-IE" sz="4000" dirty="0" smtClean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Comparing progress to 2022 Plan.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850390"/>
            <a:ext cx="10922635" cy="4351655"/>
          </a:xfrm>
        </p:spPr>
        <p:txBody>
          <a:bodyPr>
            <a:normAutofit fontScale="70000"/>
          </a:bodyPr>
          <a:p>
            <a:pPr marL="457200" indent="-457200">
              <a:buFont typeface="+mj-lt"/>
              <a:buAutoNum type="arabicPeriod" startAt="2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FF0000"/>
                </a:highlight>
              </a:rPr>
              <a:t>Verify controllability and stabilizability of the newly identified anomalous state and its relation to detectability.</a:t>
            </a:r>
            <a:endParaRPr lang="en-US" altLang="en-IE" sz="4000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457200" lvl="1" indent="0">
              <a:buNone/>
            </a:pPr>
            <a:r>
              <a:rPr lang="en-US" altLang="en-IE" sz="3425" dirty="0" smtClean="0">
                <a:solidFill>
                  <a:schemeClr val="bg1"/>
                </a:solidFill>
              </a:rPr>
              <a:t>a. Analyze the stability of the already implemented controller ensemble when presented with different novel modes.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en-IE" sz="3425" dirty="0" smtClean="0">
                <a:solidFill>
                  <a:schemeClr val="bg1"/>
                </a:solidFill>
              </a:rPr>
              <a:t>b. Analyze the performance of the control strategy (a performance index must be defined, maybe mean integral square error, or similar) when faced with novel modes.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en-IE" sz="3425" dirty="0" smtClean="0">
                <a:solidFill>
                  <a:schemeClr val="bg1"/>
                </a:solidFill>
              </a:rPr>
              <a:t>c. Analyze the relationship between novel mode detectability and indexes 2.a and 2.b.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en-IE" sz="3425" dirty="0" smtClean="0">
                <a:solidFill>
                  <a:schemeClr val="bg1"/>
                </a:solidFill>
              </a:rPr>
              <a:t>d. Run any further experiments necessary.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en-IE" sz="3425" dirty="0" smtClean="0">
                <a:solidFill>
                  <a:schemeClr val="bg1"/>
                </a:solidFill>
              </a:rPr>
              <a:t>e. Present results for publication (If they are interesting enough)</a:t>
            </a:r>
            <a:endParaRPr lang="en-US" altLang="en-IE" sz="3425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Comparing progress to 2022 Plan.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850390"/>
            <a:ext cx="11328400" cy="4610100"/>
          </a:xfrm>
        </p:spPr>
        <p:txBody>
          <a:bodyPr>
            <a:noAutofit/>
          </a:bodyPr>
          <a:p>
            <a:pPr marL="342900" indent="-342900">
              <a:buFont typeface="+mj-lt"/>
              <a:buAutoNum type="arabicPeriod" startAt="3"/>
            </a:pPr>
            <a:r>
              <a:rPr lang="en-US" altLang="en-IE" sz="2400" dirty="0" smtClean="0">
                <a:solidFill>
                  <a:schemeClr val="bg1"/>
                </a:solidFill>
              </a:rPr>
              <a:t>Implement a model for underwater vehicle simulation.</a:t>
            </a:r>
            <a:endParaRPr lang="en-US" altLang="en-IE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en-IE" dirty="0" smtClean="0">
                <a:solidFill>
                  <a:schemeClr val="bg1"/>
                </a:solidFill>
              </a:rPr>
              <a:t>Literature review.</a:t>
            </a:r>
            <a:endParaRPr lang="en-US" altLang="en-IE" dirty="0" smtClean="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00FF00"/>
                </a:highlight>
              </a:rPr>
              <a:t>Review dynamic principles for automated underwater vehicle (AUV) modeling, as well as possible model simplifications.</a:t>
            </a:r>
            <a:endParaRPr lang="en-US" altLang="en-IE" sz="2400" dirty="0" smtClean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FF00FF"/>
                </a:highlight>
              </a:rPr>
              <a:t>Contrast existing AUV simulators.</a:t>
            </a:r>
            <a:endParaRPr lang="en-US" altLang="en-IE" sz="2400" dirty="0" smtClean="0">
              <a:solidFill>
                <a:schemeClr val="bg1"/>
              </a:solidFill>
              <a:highlight>
                <a:srgbClr val="FF00FF"/>
              </a:highlight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FF00FF"/>
                </a:highlight>
              </a:rPr>
              <a:t>Identify common anomalous states in AUVs and propose modeling and simulation techniques for these anomalous modes.</a:t>
            </a:r>
            <a:endParaRPr lang="en-US" altLang="en-IE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en-IE" dirty="0" smtClean="0">
                <a:solidFill>
                  <a:schemeClr val="bg1"/>
                </a:solidFill>
                <a:highlight>
                  <a:srgbClr val="FF0000"/>
                </a:highlight>
              </a:rPr>
              <a:t>Implement a Gym compatible, vehicle specific, AUV simulator.</a:t>
            </a:r>
            <a:endParaRPr lang="en-US" altLang="en-IE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1371600" lvl="2" indent="-4572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FF0000"/>
                </a:highlight>
              </a:rPr>
              <a:t>Implement a nominal state simulator (without anomalous modes).</a:t>
            </a:r>
            <a:endParaRPr lang="en-US" altLang="en-IE" sz="2400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1371600" lvl="2" indent="-4572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FF0000"/>
                </a:highlight>
              </a:rPr>
              <a:t>Upgrade the simulator in order to include a variety of anomalous states.</a:t>
            </a:r>
            <a:endParaRPr lang="en-US" altLang="en-IE" sz="2400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1371600" lvl="2" indent="-457200">
              <a:buFont typeface="+mj-lt"/>
              <a:buAutoNum type="romanLcPeriod"/>
            </a:pPr>
            <a:r>
              <a:rPr lang="en-US" altLang="en-IE" sz="2400" dirty="0" smtClean="0">
                <a:solidFill>
                  <a:schemeClr val="bg1"/>
                </a:solidFill>
                <a:highlight>
                  <a:srgbClr val="FF0000"/>
                </a:highlight>
              </a:rPr>
              <a:t>Validate the model.</a:t>
            </a:r>
            <a:endParaRPr lang="en-US" altLang="en-IE" sz="2400" dirty="0" smtClean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Comparing progress to 2022 Plan.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850390"/>
            <a:ext cx="10922635" cy="4351655"/>
          </a:xfrm>
        </p:spPr>
        <p:txBody>
          <a:bodyPr>
            <a:normAutofit fontScale="70000"/>
          </a:bodyPr>
          <a:p>
            <a:pPr marL="514350" indent="-514350">
              <a:buFont typeface="+mj-lt"/>
              <a:buAutoNum type="arabicPeriod" startAt="4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FF0000"/>
                </a:highlight>
              </a:rPr>
              <a:t>Learn to handle novel modes of operation in controller space (online).</a:t>
            </a:r>
            <a:endParaRPr lang="en-US" altLang="en-IE" sz="4000" dirty="0" smtClean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FF00FF"/>
                </a:highlight>
              </a:rPr>
              <a:t>Literature review.</a:t>
            </a:r>
            <a:endParaRPr lang="en-US" altLang="en-IE" sz="4000" dirty="0" smtClean="0">
              <a:solidFill>
                <a:schemeClr val="bg1"/>
              </a:solidFill>
              <a:highlight>
                <a:srgbClr val="FF00FF"/>
              </a:highlight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Propose an algorithm for novel mode control using the implemented low level controllers.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Implement the algorithm.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Evaluate the performance of the algorithm.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Repeat tasks 4.b to 4.d if necessary.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Present results for publication.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Comparing progress to 2022 Plan.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850390"/>
            <a:ext cx="1092263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000" dirty="0" smtClean="0">
                <a:solidFill>
                  <a:schemeClr val="bg1"/>
                </a:solidFill>
                <a:highlight>
                  <a:srgbClr val="FF0000"/>
                </a:highlight>
              </a:rPr>
              <a:t>5. Validate the developed algorithms for both aerial and underwater vehicle simulations.</a:t>
            </a:r>
            <a:endParaRPr lang="en-US" altLang="en-IE" sz="4000" dirty="0" smtClean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Overall 2022 Review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fontScale="90000"/>
          </a:bodyPr>
          <a:p>
            <a:r>
              <a:rPr lang="en-US" altLang="en-IE" sz="4400" dirty="0" smtClean="0">
                <a:solidFill>
                  <a:schemeClr val="bg1"/>
                </a:solidFill>
              </a:rPr>
              <a:t>Mostly successful integration with previous work.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Moderate experimental results achieved.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Two papers produced for conference submissions.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400" dirty="0" smtClean="0">
                <a:solidFill>
                  <a:schemeClr val="bg1"/>
                </a:solidFill>
              </a:rPr>
              <a:t>No follow up for ICRA paper.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400" dirty="0" smtClean="0">
                <a:solidFill>
                  <a:schemeClr val="bg1"/>
                </a:solidFill>
              </a:rPr>
              <a:t>Weak theoretical work for IFAC paper.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Very limited progress compared to plan.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Close to null theoretical work produced.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Collaboration with Edin Omerdic and Planning for 2023.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(November-December)</a:t>
            </a:r>
            <a:endParaRPr 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Initial Changepoint Detection and</a:t>
            </a:r>
            <a:endParaRPr lang="en-US" sz="2000"/>
          </a:p>
          <a:p>
            <a:pPr algn="ctr"/>
            <a:r>
              <a:rPr lang="en-US" sz="2000">
                <a:sym typeface="+mn-ea"/>
              </a:rPr>
              <a:t>Controller Autotuning</a:t>
            </a:r>
            <a:endParaRPr lang="en-US" sz="20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06550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59023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Quadcopter simulator selection.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Quadcopter trajectory tracking and low level control.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Quadcopter controller tuning and RBC.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Modeling different faults and anomalous states.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2336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Open Issues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RL-based randomized blended control could not be implemented properly.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Initial CPD (no progress initially):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Explore classic CPD repositories.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Explore interest variables and their behaviour in the presence of an abrupt change in plant parameters.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Controller Autotuning (no progress):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Learning-based control autotuning.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Attempted higher online tuning speed.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VAE based latent representation.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Open Issues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Controller Autotuning: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Failed latent space representation.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Integrate gap-metric to the VAE’s loss function.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ICRA 2023 Submission: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Robustness Guarantees for Fault Tolerant Control of UAVs under intermittent Faults.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Collaboration with Edin Omerdic and Planning for 2023.</a:t>
            </a:r>
            <a:endParaRPr lang="en-US" sz="2400"/>
          </a:p>
          <a:p>
            <a:pPr algn="ctr"/>
            <a:r>
              <a:rPr lang="en-US" sz="2400"/>
              <a:t>(November-December)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Initial Changepoint Detection and</a:t>
            </a:r>
            <a:endParaRPr lang="en-US" sz="2000"/>
          </a:p>
          <a:p>
            <a:pPr algn="ctr"/>
            <a:r>
              <a:rPr lang="en-US" sz="2000"/>
              <a:t>Controller Autotuning</a:t>
            </a:r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5285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62090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ICRA 2023 Submission: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Fully empirical analysis.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Studying the niche problem of intermittent faults.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u="sng" dirty="0" smtClean="0">
                <a:solidFill>
                  <a:schemeClr val="bg1"/>
                </a:solidFill>
              </a:rPr>
              <a:t>Can’t see how it contributes to my final PhD results.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IE" sz="4400" u="sng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6467</Words>
  <Application>WPS Presentation</Application>
  <PresentationFormat>Panorámica</PresentationFormat>
  <Paragraphs>329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PhD Progress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254</cp:revision>
  <dcterms:created xsi:type="dcterms:W3CDTF">2022-01-26T17:16:00Z</dcterms:created>
  <dcterms:modified xsi:type="dcterms:W3CDTF">2023-01-11T03:46:19Z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