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424" r:id="rId5"/>
    <p:sldId id="425" r:id="rId6"/>
    <p:sldId id="426" r:id="rId7"/>
    <p:sldId id="430" r:id="rId8"/>
    <p:sldId id="431" r:id="rId9"/>
    <p:sldId id="432" r:id="rId10"/>
    <p:sldId id="433" r:id="rId11"/>
    <p:sldId id="435" r:id="rId12"/>
    <p:sldId id="4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" y="4832985"/>
            <a:ext cx="7205345" cy="1884045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Low Level Control For ROVs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Potential Work with OceanRings+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9150" y="1844040"/>
            <a:ext cx="10922635" cy="4351655"/>
          </a:xfrm>
        </p:spPr>
        <p:txBody>
          <a:bodyPr>
            <a:normAutofit lnSpcReduction="10000"/>
          </a:bodyPr>
          <a:p>
            <a:r>
              <a:rPr lang="en-US" altLang="en-IE" sz="4800" dirty="0" smtClean="0">
                <a:solidFill>
                  <a:schemeClr val="bg1"/>
                </a:solidFill>
              </a:rPr>
              <a:t>Study theoretical control guarantees for single controller setups (default setup).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Define operating modes in plant space.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Study operating modes in controller space.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Implement and test uniform blended control.</a:t>
            </a: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Potential Work with OceanRings+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5860" y="3389630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Synthesis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41340" y="3390900"/>
            <a:ext cx="1825625" cy="120967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Control Allocation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12" idx="1"/>
          </p:cNvCxnSpPr>
          <p:nvPr/>
        </p:nvCxnSpPr>
        <p:spPr>
          <a:xfrm flipV="1">
            <a:off x="7466965" y="3994785"/>
            <a:ext cx="1475105" cy="127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471035" y="4105275"/>
            <a:ext cx="1361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Torques and thrusts</a:t>
            </a:r>
            <a:endParaRPr lang="en-US" sz="2000" b="1"/>
          </a:p>
        </p:txBody>
      </p:sp>
      <p:sp>
        <p:nvSpPr>
          <p:cNvPr id="14" name="Text Box 13"/>
          <p:cNvSpPr txBox="1"/>
          <p:nvPr/>
        </p:nvSpPr>
        <p:spPr>
          <a:xfrm>
            <a:off x="7760970" y="4194175"/>
            <a:ext cx="1515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Thruster commands</a:t>
            </a:r>
            <a:endParaRPr lang="en-US" sz="2000" b="1"/>
          </a:p>
        </p:txBody>
      </p:sp>
      <p:sp>
        <p:nvSpPr>
          <p:cNvPr id="15" name="Text Box 14"/>
          <p:cNvSpPr txBox="1"/>
          <p:nvPr/>
        </p:nvSpPr>
        <p:spPr>
          <a:xfrm>
            <a:off x="10269855" y="3472180"/>
            <a:ext cx="176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Measurements</a:t>
            </a:r>
            <a:endParaRPr lang="en-US" sz="2000" b="1"/>
          </a:p>
        </p:txBody>
      </p:sp>
      <p:sp>
        <p:nvSpPr>
          <p:cNvPr id="2" name="Rounded Rectangle 1"/>
          <p:cNvSpPr/>
          <p:nvPr/>
        </p:nvSpPr>
        <p:spPr>
          <a:xfrm>
            <a:off x="8791575" y="1610360"/>
            <a:ext cx="1596390" cy="14605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Thruster</a:t>
            </a:r>
            <a:endParaRPr lang="en-US" sz="2400">
              <a:solidFill>
                <a:schemeClr val="tx1"/>
              </a:solidFill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Fault Diagnosis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2" idx="0"/>
            <a:endCxn id="2" idx="2"/>
          </p:cNvCxnSpPr>
          <p:nvPr/>
        </p:nvCxnSpPr>
        <p:spPr>
          <a:xfrm flipV="1">
            <a:off x="9589770" y="3070860"/>
            <a:ext cx="0" cy="46037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1"/>
            <a:endCxn id="5" idx="0"/>
          </p:cNvCxnSpPr>
          <p:nvPr/>
        </p:nvCxnSpPr>
        <p:spPr>
          <a:xfrm rot="10800000" flipV="1">
            <a:off x="6554470" y="2340610"/>
            <a:ext cx="2237105" cy="105029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4166235" y="3994785"/>
            <a:ext cx="1475105" cy="127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H="1">
            <a:off x="1609725" y="3994785"/>
            <a:ext cx="7980045" cy="297815"/>
          </a:xfrm>
          <a:prstGeom prst="bentConnector4">
            <a:avLst>
              <a:gd name="adj1" fmla="val -23649"/>
              <a:gd name="adj2" fmla="val 69275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12545" y="369824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/>
          </a:p>
        </p:txBody>
      </p:sp>
      <p:cxnSp>
        <p:nvCxnSpPr>
          <p:cNvPr id="22" name="Straight Arrow Connector 21"/>
          <p:cNvCxnSpPr>
            <a:stCxn id="18" idx="6"/>
            <a:endCxn id="3" idx="1"/>
          </p:cNvCxnSpPr>
          <p:nvPr/>
        </p:nvCxnSpPr>
        <p:spPr>
          <a:xfrm flipV="1">
            <a:off x="1906905" y="3994785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3590" y="3995420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4615" y="3795395"/>
            <a:ext cx="629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Ref</a:t>
            </a:r>
            <a:endParaRPr lang="en-US"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125095" y="4105275"/>
            <a:ext cx="14846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-Speed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-Position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-Orientation</a:t>
            </a:r>
            <a:endParaRPr lang="en-US" sz="1400" b="1"/>
          </a:p>
        </p:txBody>
      </p:sp>
      <p:sp>
        <p:nvSpPr>
          <p:cNvPr id="12" name="Rounded Rectangle 11"/>
          <p:cNvSpPr/>
          <p:nvPr/>
        </p:nvSpPr>
        <p:spPr>
          <a:xfrm>
            <a:off x="8942070" y="3531235"/>
            <a:ext cx="1295400" cy="9271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ROV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Potential Work with OceanRings+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5860" y="3389630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Synthesis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41340" y="3390900"/>
            <a:ext cx="1825625" cy="120967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Control Allocation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12" idx="1"/>
          </p:cNvCxnSpPr>
          <p:nvPr/>
        </p:nvCxnSpPr>
        <p:spPr>
          <a:xfrm flipV="1">
            <a:off x="7466965" y="3994785"/>
            <a:ext cx="1475105" cy="127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760970" y="4194175"/>
            <a:ext cx="1515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Thruster commands</a:t>
            </a:r>
            <a:endParaRPr lang="en-US" sz="2000" b="1"/>
          </a:p>
        </p:txBody>
      </p:sp>
      <p:sp>
        <p:nvSpPr>
          <p:cNvPr id="15" name="Text Box 14"/>
          <p:cNvSpPr txBox="1"/>
          <p:nvPr/>
        </p:nvSpPr>
        <p:spPr>
          <a:xfrm>
            <a:off x="10269855" y="3472180"/>
            <a:ext cx="176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Measurements</a:t>
            </a:r>
            <a:endParaRPr lang="en-US" sz="2000" b="1"/>
          </a:p>
        </p:txBody>
      </p:sp>
      <p:sp>
        <p:nvSpPr>
          <p:cNvPr id="2" name="Rounded Rectangle 1"/>
          <p:cNvSpPr/>
          <p:nvPr/>
        </p:nvSpPr>
        <p:spPr>
          <a:xfrm>
            <a:off x="8791575" y="1610360"/>
            <a:ext cx="1596390" cy="14605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Thruster</a:t>
            </a:r>
            <a:endParaRPr lang="en-US" sz="2400">
              <a:solidFill>
                <a:schemeClr val="tx1"/>
              </a:solidFill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Fault Diagnosis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2" idx="0"/>
            <a:endCxn id="2" idx="2"/>
          </p:cNvCxnSpPr>
          <p:nvPr/>
        </p:nvCxnSpPr>
        <p:spPr>
          <a:xfrm flipV="1">
            <a:off x="9589770" y="3070860"/>
            <a:ext cx="0" cy="46037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1"/>
            <a:endCxn id="5" idx="0"/>
          </p:cNvCxnSpPr>
          <p:nvPr/>
        </p:nvCxnSpPr>
        <p:spPr>
          <a:xfrm rot="10800000" flipV="1">
            <a:off x="6554470" y="2340610"/>
            <a:ext cx="2237105" cy="105029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21" idx="1"/>
          </p:cNvCxnSpPr>
          <p:nvPr/>
        </p:nvCxnSpPr>
        <p:spPr>
          <a:xfrm>
            <a:off x="4166235" y="3994785"/>
            <a:ext cx="226695" cy="0"/>
          </a:xfrm>
          <a:prstGeom prst="straightConnector1">
            <a:avLst/>
          </a:prstGeom>
          <a:ln w="31750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H="1">
            <a:off x="1609725" y="3994785"/>
            <a:ext cx="7980045" cy="297815"/>
          </a:xfrm>
          <a:prstGeom prst="bentConnector4">
            <a:avLst>
              <a:gd name="adj1" fmla="val -23649"/>
              <a:gd name="adj2" fmla="val 69275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12545" y="369824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/>
          </a:p>
        </p:txBody>
      </p:sp>
      <p:cxnSp>
        <p:nvCxnSpPr>
          <p:cNvPr id="22" name="Straight Arrow Connector 21"/>
          <p:cNvCxnSpPr>
            <a:stCxn id="18" idx="6"/>
            <a:endCxn id="3" idx="1"/>
          </p:cNvCxnSpPr>
          <p:nvPr/>
        </p:nvCxnSpPr>
        <p:spPr>
          <a:xfrm flipV="1">
            <a:off x="1906905" y="3994785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3590" y="3995420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4615" y="3795395"/>
            <a:ext cx="629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Ref</a:t>
            </a:r>
            <a:endParaRPr lang="en-US"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125095" y="4105275"/>
            <a:ext cx="14846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-Speed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-Position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-Orientation</a:t>
            </a:r>
            <a:endParaRPr lang="en-US" sz="1400" b="1"/>
          </a:p>
        </p:txBody>
      </p:sp>
      <p:sp>
        <p:nvSpPr>
          <p:cNvPr id="12" name="Rounded Rectangle 11"/>
          <p:cNvSpPr/>
          <p:nvPr/>
        </p:nvSpPr>
        <p:spPr>
          <a:xfrm>
            <a:off x="8942070" y="3531235"/>
            <a:ext cx="1295400" cy="9271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ROV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7984490" y="1055370"/>
            <a:ext cx="3362325" cy="2475865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5860" y="1791335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00B050"/>
                </a:solidFill>
                <a:sym typeface="+mn-ea"/>
              </a:rPr>
              <a:t>Synthesis</a:t>
            </a:r>
            <a:endParaRPr lang="en-US" sz="24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19" name="Elbow Connector 18"/>
          <p:cNvCxnSpPr>
            <a:endCxn id="9" idx="1"/>
          </p:cNvCxnSpPr>
          <p:nvPr/>
        </p:nvCxnSpPr>
        <p:spPr>
          <a:xfrm rot="16200000">
            <a:off x="1485265" y="3025775"/>
            <a:ext cx="1579880" cy="32131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92930" y="3543935"/>
            <a:ext cx="1022350" cy="90106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00B050"/>
                </a:solidFill>
              </a:rPr>
              <a:t>Blend</a:t>
            </a:r>
            <a:endParaRPr lang="en-US" sz="240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15280" y="3996055"/>
            <a:ext cx="226695" cy="0"/>
          </a:xfrm>
          <a:prstGeom prst="straightConnector1">
            <a:avLst/>
          </a:prstGeom>
          <a:ln w="31750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21" idx="0"/>
          </p:cNvCxnSpPr>
          <p:nvPr/>
        </p:nvCxnSpPr>
        <p:spPr>
          <a:xfrm>
            <a:off x="4166235" y="2396490"/>
            <a:ext cx="737870" cy="11474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Potential Work with OceanRings+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31085" y="3388995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Synthesis</a:t>
            </a:r>
            <a:endParaRPr lang="en-US" sz="2400">
              <a:solidFill>
                <a:schemeClr val="tx1"/>
              </a:solidFill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Thruster Fault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89345" y="3460750"/>
            <a:ext cx="1608455" cy="10668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Control Allocation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12" idx="1"/>
          </p:cNvCxnSpPr>
          <p:nvPr/>
        </p:nvCxnSpPr>
        <p:spPr>
          <a:xfrm>
            <a:off x="7797800" y="3994150"/>
            <a:ext cx="1144270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835900" y="4194175"/>
            <a:ext cx="1515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Thruster commands</a:t>
            </a:r>
            <a:endParaRPr lang="en-US" sz="2000" b="1"/>
          </a:p>
        </p:txBody>
      </p:sp>
      <p:sp>
        <p:nvSpPr>
          <p:cNvPr id="15" name="Text Box 14"/>
          <p:cNvSpPr txBox="1"/>
          <p:nvPr/>
        </p:nvSpPr>
        <p:spPr>
          <a:xfrm>
            <a:off x="10269855" y="3472180"/>
            <a:ext cx="176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Measurements</a:t>
            </a:r>
            <a:endParaRPr lang="en-US" sz="2000" b="1"/>
          </a:p>
        </p:txBody>
      </p:sp>
      <p:cxnSp>
        <p:nvCxnSpPr>
          <p:cNvPr id="8" name="Elbow Connector 7"/>
          <p:cNvCxnSpPr/>
          <p:nvPr/>
        </p:nvCxnSpPr>
        <p:spPr>
          <a:xfrm flipH="1">
            <a:off x="1609725" y="3994785"/>
            <a:ext cx="7980045" cy="297815"/>
          </a:xfrm>
          <a:prstGeom prst="bentConnector4">
            <a:avLst>
              <a:gd name="adj1" fmla="val -23649"/>
              <a:gd name="adj2" fmla="val 69275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12545" y="369824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/>
          </a:p>
        </p:txBody>
      </p:sp>
      <p:cxnSp>
        <p:nvCxnSpPr>
          <p:cNvPr id="22" name="Straight Arrow Connector 21"/>
          <p:cNvCxnSpPr>
            <a:stCxn id="18" idx="6"/>
            <a:endCxn id="3" idx="1"/>
          </p:cNvCxnSpPr>
          <p:nvPr/>
        </p:nvCxnSpPr>
        <p:spPr>
          <a:xfrm flipV="1">
            <a:off x="1906905" y="3994150"/>
            <a:ext cx="424180" cy="127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3590" y="3995420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4615" y="3795395"/>
            <a:ext cx="629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Ref</a:t>
            </a:r>
            <a:endParaRPr lang="en-US"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125095" y="4105275"/>
            <a:ext cx="14846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-Speed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-Position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-Orientation</a:t>
            </a:r>
            <a:endParaRPr lang="en-US" sz="1400" b="1"/>
          </a:p>
        </p:txBody>
      </p:sp>
      <p:sp>
        <p:nvSpPr>
          <p:cNvPr id="12" name="Rounded Rectangle 11"/>
          <p:cNvSpPr/>
          <p:nvPr/>
        </p:nvSpPr>
        <p:spPr>
          <a:xfrm>
            <a:off x="8942070" y="3531235"/>
            <a:ext cx="1295400" cy="9271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ROV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31085" y="1791335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Synthesis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Nominal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34535" y="3545840"/>
            <a:ext cx="1022350" cy="90106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Blend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335270" y="4394835"/>
            <a:ext cx="1361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Torques and thrusts</a:t>
            </a:r>
            <a:endParaRPr lang="en-US" sz="2000" b="1"/>
          </a:p>
        </p:txBody>
      </p:sp>
      <p:cxnSp>
        <p:nvCxnSpPr>
          <p:cNvPr id="26" name="Straight Arrow Connector 25"/>
          <p:cNvCxnSpPr>
            <a:stCxn id="3" idx="3"/>
            <a:endCxn id="21" idx="1"/>
          </p:cNvCxnSpPr>
          <p:nvPr/>
        </p:nvCxnSpPr>
        <p:spPr>
          <a:xfrm>
            <a:off x="4061460" y="3994150"/>
            <a:ext cx="473075" cy="254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5" idx="1"/>
          </p:cNvCxnSpPr>
          <p:nvPr/>
        </p:nvCxnSpPr>
        <p:spPr>
          <a:xfrm flipV="1">
            <a:off x="5556885" y="3994150"/>
            <a:ext cx="632460" cy="254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9" idx="1"/>
          </p:cNvCxnSpPr>
          <p:nvPr/>
        </p:nvCxnSpPr>
        <p:spPr>
          <a:xfrm rot="16200000">
            <a:off x="1380490" y="3063875"/>
            <a:ext cx="1617980" cy="283210"/>
          </a:xfrm>
          <a:prstGeom prst="bentConnector2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  <a:endCxn id="21" idx="0"/>
          </p:cNvCxnSpPr>
          <p:nvPr/>
        </p:nvCxnSpPr>
        <p:spPr>
          <a:xfrm>
            <a:off x="4061460" y="2396490"/>
            <a:ext cx="984250" cy="1149350"/>
          </a:xfrm>
          <a:prstGeom prst="bentConnector2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Initial Work on Simplified Model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5590" y="3390900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Synthesis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282690" y="4105275"/>
            <a:ext cx="1361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Torques and thrusts</a:t>
            </a:r>
            <a:endParaRPr lang="en-US" sz="2000" b="1"/>
          </a:p>
        </p:txBody>
      </p:sp>
      <p:sp>
        <p:nvSpPr>
          <p:cNvPr id="15" name="Text Box 14"/>
          <p:cNvSpPr txBox="1"/>
          <p:nvPr/>
        </p:nvSpPr>
        <p:spPr>
          <a:xfrm>
            <a:off x="10269855" y="3472180"/>
            <a:ext cx="176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Measurements</a:t>
            </a:r>
            <a:endParaRPr lang="en-US" sz="2000" b="1"/>
          </a:p>
        </p:txBody>
      </p:sp>
      <p:cxnSp>
        <p:nvCxnSpPr>
          <p:cNvPr id="16" name="Straight Arrow Connector 15"/>
          <p:cNvCxnSpPr>
            <a:stCxn id="3" idx="3"/>
            <a:endCxn id="12" idx="1"/>
          </p:cNvCxnSpPr>
          <p:nvPr/>
        </p:nvCxnSpPr>
        <p:spPr>
          <a:xfrm flipV="1">
            <a:off x="5815965" y="3994785"/>
            <a:ext cx="3126105" cy="127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H="1">
            <a:off x="1609725" y="3994785"/>
            <a:ext cx="7980045" cy="297815"/>
          </a:xfrm>
          <a:prstGeom prst="bentConnector4">
            <a:avLst>
              <a:gd name="adj1" fmla="val -23649"/>
              <a:gd name="adj2" fmla="val 69275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12545" y="369824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/>
          </a:p>
        </p:txBody>
      </p:sp>
      <p:cxnSp>
        <p:nvCxnSpPr>
          <p:cNvPr id="22" name="Straight Arrow Connector 21"/>
          <p:cNvCxnSpPr>
            <a:stCxn id="18" idx="6"/>
            <a:endCxn id="3" idx="1"/>
          </p:cNvCxnSpPr>
          <p:nvPr/>
        </p:nvCxnSpPr>
        <p:spPr>
          <a:xfrm>
            <a:off x="1906905" y="3995420"/>
            <a:ext cx="217868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3590" y="3995420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4615" y="3795395"/>
            <a:ext cx="629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Ref</a:t>
            </a:r>
            <a:endParaRPr lang="en-US"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125095" y="4105275"/>
            <a:ext cx="14846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-Speed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-Position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-Orientation</a:t>
            </a:r>
            <a:endParaRPr lang="en-US" sz="1400" b="1"/>
          </a:p>
        </p:txBody>
      </p:sp>
      <p:sp>
        <p:nvSpPr>
          <p:cNvPr id="12" name="Rounded Rectangle 11"/>
          <p:cNvSpPr/>
          <p:nvPr/>
        </p:nvSpPr>
        <p:spPr>
          <a:xfrm>
            <a:off x="8942070" y="3531235"/>
            <a:ext cx="1295400" cy="9271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ROV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Initial Work on Simplified Model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31085" y="3388995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Synthesis</a:t>
            </a:r>
            <a:endParaRPr lang="en-US" sz="2400">
              <a:solidFill>
                <a:schemeClr val="tx1"/>
              </a:solidFill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Thruster Fault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0269855" y="3472180"/>
            <a:ext cx="176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Measurements</a:t>
            </a:r>
            <a:endParaRPr lang="en-US" sz="2000" b="1"/>
          </a:p>
        </p:txBody>
      </p:sp>
      <p:cxnSp>
        <p:nvCxnSpPr>
          <p:cNvPr id="8" name="Elbow Connector 7"/>
          <p:cNvCxnSpPr/>
          <p:nvPr/>
        </p:nvCxnSpPr>
        <p:spPr>
          <a:xfrm flipH="1">
            <a:off x="1609725" y="3994785"/>
            <a:ext cx="7980045" cy="297815"/>
          </a:xfrm>
          <a:prstGeom prst="bentConnector4">
            <a:avLst>
              <a:gd name="adj1" fmla="val -23649"/>
              <a:gd name="adj2" fmla="val 69275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12545" y="369824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/>
          </a:p>
        </p:txBody>
      </p:sp>
      <p:cxnSp>
        <p:nvCxnSpPr>
          <p:cNvPr id="22" name="Straight Arrow Connector 21"/>
          <p:cNvCxnSpPr>
            <a:stCxn id="18" idx="6"/>
            <a:endCxn id="3" idx="1"/>
          </p:cNvCxnSpPr>
          <p:nvPr/>
        </p:nvCxnSpPr>
        <p:spPr>
          <a:xfrm flipV="1">
            <a:off x="1906905" y="3994150"/>
            <a:ext cx="424180" cy="127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3590" y="3995420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4615" y="3795395"/>
            <a:ext cx="629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Ref</a:t>
            </a:r>
            <a:endParaRPr lang="en-US"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125095" y="4105275"/>
            <a:ext cx="14846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-Speed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-Position</a:t>
            </a:r>
            <a:endParaRPr 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-Orientation</a:t>
            </a:r>
            <a:endParaRPr lang="en-US" sz="1400" b="1"/>
          </a:p>
        </p:txBody>
      </p:sp>
      <p:sp>
        <p:nvSpPr>
          <p:cNvPr id="12" name="Rounded Rectangle 11"/>
          <p:cNvSpPr/>
          <p:nvPr/>
        </p:nvSpPr>
        <p:spPr>
          <a:xfrm>
            <a:off x="8942070" y="3531235"/>
            <a:ext cx="1295400" cy="9271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ROV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31085" y="1791335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Synthesis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Nominal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34535" y="3545840"/>
            <a:ext cx="1022350" cy="90106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Blend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668645" y="4194175"/>
            <a:ext cx="1361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Torques and thrusts</a:t>
            </a:r>
            <a:endParaRPr lang="en-US" sz="2000" b="1"/>
          </a:p>
        </p:txBody>
      </p:sp>
      <p:cxnSp>
        <p:nvCxnSpPr>
          <p:cNvPr id="26" name="Straight Arrow Connector 25"/>
          <p:cNvCxnSpPr>
            <a:stCxn id="3" idx="3"/>
            <a:endCxn id="21" idx="1"/>
          </p:cNvCxnSpPr>
          <p:nvPr/>
        </p:nvCxnSpPr>
        <p:spPr>
          <a:xfrm>
            <a:off x="4061460" y="3994150"/>
            <a:ext cx="473075" cy="254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12" idx="1"/>
          </p:cNvCxnSpPr>
          <p:nvPr/>
        </p:nvCxnSpPr>
        <p:spPr>
          <a:xfrm flipV="1">
            <a:off x="5556885" y="3994785"/>
            <a:ext cx="3385185" cy="190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9" idx="1"/>
          </p:cNvCxnSpPr>
          <p:nvPr/>
        </p:nvCxnSpPr>
        <p:spPr>
          <a:xfrm rot="16200000">
            <a:off x="1380490" y="3063875"/>
            <a:ext cx="1617980" cy="283210"/>
          </a:xfrm>
          <a:prstGeom prst="bentConnector2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  <a:endCxn id="21" idx="0"/>
          </p:cNvCxnSpPr>
          <p:nvPr/>
        </p:nvCxnSpPr>
        <p:spPr>
          <a:xfrm>
            <a:off x="4061460" y="2396490"/>
            <a:ext cx="984250" cy="1149350"/>
          </a:xfrm>
          <a:prstGeom prst="bentConnector2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Initial Work on Simplified Model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40430" y="2651125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Surge PID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0275570" y="2549525"/>
            <a:ext cx="1769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X position measurement</a:t>
            </a:r>
            <a:endParaRPr lang="en-US" sz="2000" b="1"/>
          </a:p>
        </p:txBody>
      </p:sp>
      <p:cxnSp>
        <p:nvCxnSpPr>
          <p:cNvPr id="8" name="Elbow Connector 7"/>
          <p:cNvCxnSpPr/>
          <p:nvPr/>
        </p:nvCxnSpPr>
        <p:spPr>
          <a:xfrm flipH="1">
            <a:off x="1647825" y="3256915"/>
            <a:ext cx="7980045" cy="297815"/>
          </a:xfrm>
          <a:prstGeom prst="bentConnector4">
            <a:avLst>
              <a:gd name="adj1" fmla="val -23649"/>
              <a:gd name="adj2" fmla="val 69275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50645" y="296037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/>
          </a:p>
        </p:txBody>
      </p:sp>
      <p:cxnSp>
        <p:nvCxnSpPr>
          <p:cNvPr id="22" name="Straight Arrow Connector 21"/>
          <p:cNvCxnSpPr>
            <a:stCxn id="18" idx="6"/>
            <a:endCxn id="3" idx="1"/>
          </p:cNvCxnSpPr>
          <p:nvPr/>
        </p:nvCxnSpPr>
        <p:spPr>
          <a:xfrm flipV="1">
            <a:off x="1945005" y="3256280"/>
            <a:ext cx="1495425" cy="127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21690" y="3257550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4135" y="3354070"/>
            <a:ext cx="1286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X position reference</a:t>
            </a:r>
            <a:endParaRPr lang="en-US" sz="2000" b="1"/>
          </a:p>
        </p:txBody>
      </p:sp>
      <p:sp>
        <p:nvSpPr>
          <p:cNvPr id="12" name="Rounded Rectangle 11"/>
          <p:cNvSpPr/>
          <p:nvPr/>
        </p:nvSpPr>
        <p:spPr>
          <a:xfrm>
            <a:off x="8980170" y="2793365"/>
            <a:ext cx="1295400" cy="9271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ROV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415280" y="3354070"/>
            <a:ext cx="1361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Surge Force</a:t>
            </a:r>
            <a:endParaRPr lang="en-US" sz="2000" b="1"/>
          </a:p>
        </p:txBody>
      </p:sp>
      <p:cxnSp>
        <p:nvCxnSpPr>
          <p:cNvPr id="27" name="Straight Arrow Connector 26"/>
          <p:cNvCxnSpPr>
            <a:stCxn id="3" idx="3"/>
            <a:endCxn id="12" idx="1"/>
          </p:cNvCxnSpPr>
          <p:nvPr/>
        </p:nvCxnSpPr>
        <p:spPr>
          <a:xfrm>
            <a:off x="5170805" y="3256280"/>
            <a:ext cx="380936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Initial Work on Simplified Model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874895" y="2659380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Surge PID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0275570" y="2549525"/>
            <a:ext cx="1769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Surge speed measurement</a:t>
            </a:r>
            <a:endParaRPr lang="en-US" sz="2000" b="1"/>
          </a:p>
        </p:txBody>
      </p:sp>
      <p:cxnSp>
        <p:nvCxnSpPr>
          <p:cNvPr id="8" name="Elbow Connector 7"/>
          <p:cNvCxnSpPr>
            <a:stCxn id="12" idx="3"/>
            <a:endCxn id="18" idx="4"/>
          </p:cNvCxnSpPr>
          <p:nvPr/>
        </p:nvCxnSpPr>
        <p:spPr>
          <a:xfrm flipH="1">
            <a:off x="4125595" y="3256915"/>
            <a:ext cx="6149975" cy="297180"/>
          </a:xfrm>
          <a:prstGeom prst="bentConnector4">
            <a:avLst>
              <a:gd name="adj1" fmla="val -3872"/>
              <a:gd name="adj2" fmla="val 307051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28415" y="2959735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/>
          </a:p>
        </p:txBody>
      </p:sp>
      <p:cxnSp>
        <p:nvCxnSpPr>
          <p:cNvPr id="24" name="Straight Arrow Connector 23"/>
          <p:cNvCxnSpPr>
            <a:stCxn id="18" idx="6"/>
            <a:endCxn id="3" idx="1"/>
          </p:cNvCxnSpPr>
          <p:nvPr/>
        </p:nvCxnSpPr>
        <p:spPr>
          <a:xfrm>
            <a:off x="4422775" y="3256915"/>
            <a:ext cx="452120" cy="762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883535" y="3296920"/>
            <a:ext cx="1286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Surge speed reference</a:t>
            </a:r>
            <a:endParaRPr lang="en-US" sz="2000" b="1"/>
          </a:p>
        </p:txBody>
      </p:sp>
      <p:sp>
        <p:nvSpPr>
          <p:cNvPr id="12" name="Rounded Rectangle 11"/>
          <p:cNvSpPr/>
          <p:nvPr/>
        </p:nvSpPr>
        <p:spPr>
          <a:xfrm>
            <a:off x="8980170" y="2793365"/>
            <a:ext cx="1295400" cy="9271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ROV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900545" y="3354070"/>
            <a:ext cx="1361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Surge Force</a:t>
            </a:r>
            <a:endParaRPr lang="en-US" sz="2000" b="1"/>
          </a:p>
        </p:txBody>
      </p:sp>
      <p:cxnSp>
        <p:nvCxnSpPr>
          <p:cNvPr id="27" name="Straight Arrow Connector 26"/>
          <p:cNvCxnSpPr>
            <a:stCxn id="3" idx="3"/>
            <a:endCxn id="12" idx="1"/>
          </p:cNvCxnSpPr>
          <p:nvPr/>
        </p:nvCxnSpPr>
        <p:spPr>
          <a:xfrm flipV="1">
            <a:off x="6605270" y="3256915"/>
            <a:ext cx="2374900" cy="762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143635" y="2651760"/>
            <a:ext cx="1730375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Velocity Profile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3"/>
            <a:endCxn id="18" idx="2"/>
          </p:cNvCxnSpPr>
          <p:nvPr/>
        </p:nvCxnSpPr>
        <p:spPr>
          <a:xfrm>
            <a:off x="2874010" y="3256915"/>
            <a:ext cx="954405" cy="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9920" y="3257550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-60960" y="3363595"/>
            <a:ext cx="1286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X position reference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431800" y="481965"/>
            <a:ext cx="1132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54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Controller Tuning</a:t>
            </a:r>
            <a:endParaRPr lang="en-US" altLang="en-IE" sz="44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7565" y="2506345"/>
            <a:ext cx="10922635" cy="4351655"/>
          </a:xfrm>
        </p:spPr>
        <p:txBody>
          <a:bodyPr>
            <a:normAutofit lnSpcReduction="10000"/>
          </a:bodyPr>
          <a:p>
            <a:r>
              <a:rPr lang="en-US" altLang="en-IE" sz="4800" dirty="0" smtClean="0">
                <a:solidFill>
                  <a:schemeClr val="bg1"/>
                </a:solidFill>
              </a:rPr>
              <a:t>Empirically: Ziegler-Nichols method.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r>
              <a:rPr lang="en-US" altLang="en-IE" sz="4800" dirty="0" smtClean="0">
                <a:solidFill>
                  <a:schemeClr val="bg1"/>
                </a:solidFill>
              </a:rPr>
              <a:t>Model-based: Root locus method, pole placement.</a:t>
            </a:r>
            <a:endParaRPr lang="en-US" altLang="en-IE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WPS Presentation</Application>
  <PresentationFormat>Panorámica</PresentationFormat>
  <Paragraphs>154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Low Level Control For ROVs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MarlonChan</cp:lastModifiedBy>
  <cp:revision>251</cp:revision>
  <dcterms:created xsi:type="dcterms:W3CDTF">2022-01-26T17:16:00Z</dcterms:created>
  <dcterms:modified xsi:type="dcterms:W3CDTF">2023-01-11T08:07:10Z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AA2EC01506D145DC91DB9C8C20BF2AF3</vt:lpwstr>
  </property>
  <property fmtid="{D5CDD505-2E9C-101B-9397-08002B2CF9AE}" pid="3" name="KSOProductBuildVer">
    <vt:lpwstr>1033-11.2.0.11440</vt:lpwstr>
  </property>
</Properties>
</file>