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464" r:id="rId5"/>
    <p:sldId id="465" r:id="rId6"/>
    <p:sldId id="466" r:id="rId7"/>
    <p:sldId id="467" r:id="rId8"/>
    <p:sldId id="446" r:id="rId9"/>
    <p:sldId id="468" r:id="rId10"/>
    <p:sldId id="469" r:id="rId11"/>
    <p:sldId id="470" r:id="rId12"/>
    <p:sldId id="462" r:id="rId13"/>
    <p:sldId id="471" r:id="rId14"/>
    <p:sldId id="472" r:id="rId15"/>
    <p:sldId id="473" r:id="rId16"/>
    <p:sldId id="474" r:id="rId17"/>
    <p:sldId id="475" r:id="rId18"/>
    <p:sldId id="476" r:id="rId19"/>
    <p:sldId id="477" r:id="rId20"/>
    <p:sldId id="478" r:id="rId21"/>
    <p:sldId id="479" r:id="rId22"/>
    <p:sldId id="4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F5F7F9"/>
    <a:srgbClr val="D29381"/>
    <a:srgbClr val="696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7670D-F4F0-40D8-B7D2-899DB057389E}" type="datetimeFigureOut">
              <a:rPr lang="es-ES" smtClean="0"/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66E04-2AC7-445F-A798-6AA214A80AC1}" type="slidenum">
              <a:rPr lang="es-ES" smtClean="0"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/>
          <a:stretch>
            <a:fillRect/>
          </a:stretch>
        </p:blipFill>
        <p:spPr>
          <a:xfrm>
            <a:off x="450" y="0"/>
            <a:ext cx="12191550" cy="6857999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5745" y="4832985"/>
            <a:ext cx="7205345" cy="1884045"/>
          </a:xfrm>
        </p:spPr>
        <p:txBody>
          <a:bodyPr anchor="t" anchorCtr="0">
            <a:normAutofit/>
          </a:bodyPr>
          <a:lstStyle/>
          <a:p>
            <a:r>
              <a:rPr lang="en-US" sz="4400" dirty="0"/>
              <a:t>Thesis Proposal Discussion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A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8"/>
          <p:cNvSpPr txBox="1"/>
          <p:nvPr/>
        </p:nvSpPr>
        <p:spPr>
          <a:xfrm>
            <a:off x="431800" y="481965"/>
            <a:ext cx="11328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E" sz="5400" u="sng" dirty="0" smtClean="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Overall 2022 Review</a:t>
            </a:r>
            <a:endParaRPr lang="en-US" altLang="en-IE" sz="4400" u="sng" dirty="0" smtClean="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1800" y="1403985"/>
            <a:ext cx="10922635" cy="5095240"/>
          </a:xfrm>
        </p:spPr>
        <p:txBody>
          <a:bodyPr>
            <a:normAutofit fontScale="90000" lnSpcReduction="10000"/>
          </a:bodyPr>
          <a:p>
            <a:r>
              <a:rPr lang="en-US" altLang="en-IE" sz="4400" dirty="0" smtClean="0">
                <a:solidFill>
                  <a:schemeClr val="bg1"/>
                </a:solidFill>
              </a:rPr>
              <a:t>Mostly successful integration with previous work (following up on Yves).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r>
              <a:rPr lang="en-US" altLang="en-IE" sz="4400" dirty="0" smtClean="0">
                <a:solidFill>
                  <a:schemeClr val="bg1"/>
                </a:solidFill>
              </a:rPr>
              <a:t>Moderate experimental results achieved.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r>
              <a:rPr lang="en-US" altLang="en-IE" sz="4400" dirty="0" smtClean="0">
                <a:solidFill>
                  <a:schemeClr val="bg1"/>
                </a:solidFill>
              </a:rPr>
              <a:t>Two papers produced for conference submissions.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pPr lvl="1"/>
            <a:r>
              <a:rPr lang="en-US" altLang="en-IE" sz="4400" dirty="0" smtClean="0">
                <a:solidFill>
                  <a:schemeClr val="bg1"/>
                </a:solidFill>
              </a:rPr>
              <a:t>Rejected ICRA paper.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pPr lvl="1"/>
            <a:r>
              <a:rPr lang="en-US" altLang="en-IE" sz="4400" dirty="0" smtClean="0">
                <a:solidFill>
                  <a:schemeClr val="bg1"/>
                </a:solidFill>
              </a:rPr>
              <a:t>Weak theoretical work for IFAC paper.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r>
              <a:rPr lang="en-US" altLang="en-IE" sz="4400" dirty="0" smtClean="0">
                <a:solidFill>
                  <a:schemeClr val="bg1"/>
                </a:solidFill>
              </a:rPr>
              <a:t>Limited progress compared to plan.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r>
              <a:rPr lang="en-US" altLang="en-IE" sz="4400" dirty="0" smtClean="0">
                <a:solidFill>
                  <a:schemeClr val="bg1"/>
                </a:solidFill>
              </a:rPr>
              <a:t>Close to null theoretical work produced.</a:t>
            </a:r>
            <a:endParaRPr lang="en-US" altLang="en-IE" sz="4000" dirty="0" smtClean="0">
              <a:solidFill>
                <a:schemeClr val="bg1"/>
              </a:solidFill>
            </a:endParaRPr>
          </a:p>
          <a:p>
            <a:endParaRPr lang="en-US" altLang="en-IE" sz="4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A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8"/>
          <p:cNvSpPr txBox="1"/>
          <p:nvPr/>
        </p:nvSpPr>
        <p:spPr>
          <a:xfrm>
            <a:off x="431800" y="481965"/>
            <a:ext cx="11328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E" sz="5400" u="sng" dirty="0" smtClean="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Proposed Research Topics</a:t>
            </a:r>
            <a:endParaRPr lang="en-US" altLang="en-IE" sz="4400" u="sng" dirty="0" smtClean="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1800" y="1403985"/>
            <a:ext cx="10922635" cy="5095240"/>
          </a:xfrm>
        </p:spPr>
        <p:txBody>
          <a:bodyPr/>
          <a:p>
            <a:pPr marL="0" indent="0">
              <a:buNone/>
            </a:pPr>
            <a:r>
              <a:rPr lang="en-US" altLang="en-IE" sz="4400" dirty="0" smtClean="0">
                <a:solidFill>
                  <a:schemeClr val="bg1"/>
                </a:solidFill>
              </a:rPr>
              <a:t>Learning-supported RBC for known modes.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r>
              <a:rPr lang="en-US" altLang="en-IE" sz="4400" dirty="0" smtClean="0">
                <a:solidFill>
                  <a:schemeClr val="bg1"/>
                </a:solidFill>
              </a:rPr>
              <a:t>Follow up on Yves work.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r>
              <a:rPr lang="en-US" altLang="en-IE" sz="4400" dirty="0" smtClean="0">
                <a:solidFill>
                  <a:schemeClr val="bg1"/>
                </a:solidFill>
              </a:rPr>
              <a:t>Safety/stability guarantees are provided.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r>
              <a:rPr lang="en-US" altLang="en-IE" sz="4400" dirty="0" smtClean="0">
                <a:solidFill>
                  <a:schemeClr val="bg1"/>
                </a:solidFill>
              </a:rPr>
              <a:t>Expand experiments to other benchmarks.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endParaRPr lang="en-US" altLang="en-IE" sz="4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A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8"/>
          <p:cNvSpPr txBox="1"/>
          <p:nvPr/>
        </p:nvSpPr>
        <p:spPr>
          <a:xfrm>
            <a:off x="431800" y="481965"/>
            <a:ext cx="11328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E" sz="5400" u="sng" dirty="0" smtClean="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Proposed Research Topics</a:t>
            </a:r>
            <a:endParaRPr lang="en-US" altLang="en-IE" sz="4400" u="sng" dirty="0" smtClean="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1800" y="1403985"/>
            <a:ext cx="10922635" cy="5095240"/>
          </a:xfrm>
        </p:spPr>
        <p:txBody>
          <a:bodyPr/>
          <a:p>
            <a:pPr marL="0" indent="0">
              <a:buNone/>
            </a:pPr>
            <a:r>
              <a:rPr lang="en-US" altLang="en-IE" sz="4400" dirty="0" smtClean="0">
                <a:solidFill>
                  <a:schemeClr val="bg1"/>
                </a:solidFill>
              </a:rPr>
              <a:t>Study unknown plant configurations.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r>
              <a:rPr lang="en-US" altLang="en-IE" sz="4400" dirty="0" smtClean="0">
                <a:solidFill>
                  <a:schemeClr val="bg1"/>
                </a:solidFill>
              </a:rPr>
              <a:t>Analyse stability guarantees, as well as stabilizability for unknown plant configurations.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r>
              <a:rPr lang="en-US" altLang="en-IE" sz="4400" dirty="0" smtClean="0">
                <a:solidFill>
                  <a:schemeClr val="bg1"/>
                </a:solidFill>
              </a:rPr>
              <a:t>Detect transitions from known to unknown configurations in the plant parameter space.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r>
              <a:rPr lang="en-US" altLang="en-IE" sz="4400" dirty="0" smtClean="0">
                <a:solidFill>
                  <a:schemeClr val="bg1"/>
                </a:solidFill>
              </a:rPr>
              <a:t>Validate over a set of benchmarks.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endParaRPr lang="en-US" altLang="en-IE" sz="4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A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8"/>
          <p:cNvSpPr txBox="1"/>
          <p:nvPr/>
        </p:nvSpPr>
        <p:spPr>
          <a:xfrm>
            <a:off x="431800" y="481965"/>
            <a:ext cx="11328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E" sz="5400" u="sng" dirty="0" smtClean="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Proposed Research Topics</a:t>
            </a:r>
            <a:endParaRPr lang="en-US" altLang="en-IE" sz="4400" u="sng" dirty="0" smtClean="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1800" y="1403985"/>
            <a:ext cx="10922635" cy="509524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en-IE" sz="4400" dirty="0" smtClean="0">
                <a:solidFill>
                  <a:schemeClr val="bg1"/>
                </a:solidFill>
              </a:rPr>
              <a:t>Online learning-based adaptation to novel  modes using RBC.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r>
              <a:rPr lang="en-US" altLang="en-IE" sz="4400" dirty="0" smtClean="0">
                <a:solidFill>
                  <a:schemeClr val="bg1"/>
                </a:solidFill>
              </a:rPr>
              <a:t>Control tuning.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r>
              <a:rPr lang="en-US" altLang="en-IE" sz="4400" dirty="0" smtClean="0">
                <a:solidFill>
                  <a:schemeClr val="bg1"/>
                </a:solidFill>
              </a:rPr>
              <a:t>Maintain safety guarantees from RBC during learning.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r>
              <a:rPr lang="en-US" altLang="en-IE" sz="4400" dirty="0" smtClean="0">
                <a:solidFill>
                  <a:schemeClr val="bg1"/>
                </a:solidFill>
              </a:rPr>
              <a:t>Validate over a set of benchmarks.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endParaRPr lang="en-US" altLang="en-IE" sz="4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A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8"/>
          <p:cNvSpPr txBox="1"/>
          <p:nvPr/>
        </p:nvSpPr>
        <p:spPr>
          <a:xfrm>
            <a:off x="431800" y="481965"/>
            <a:ext cx="11328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E" sz="5400" u="sng" dirty="0" smtClean="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Proposed Research Topics</a:t>
            </a:r>
            <a:endParaRPr lang="en-US" altLang="en-IE" sz="4400" u="sng" dirty="0" smtClean="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1800" y="1403985"/>
            <a:ext cx="10922635" cy="5095240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en-US" altLang="en-IE" sz="4400" dirty="0" smtClean="0">
                <a:solidFill>
                  <a:schemeClr val="bg1"/>
                </a:solidFill>
              </a:rPr>
              <a:t>What open research problems will I solve?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r>
              <a:rPr lang="en-US" altLang="en-IE" sz="4400" dirty="0" smtClean="0">
                <a:solidFill>
                  <a:schemeClr val="bg1"/>
                </a:solidFill>
              </a:rPr>
              <a:t>Control of systems under non-stationary conditions providing stability/safety guarantees.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r>
              <a:rPr lang="en-US" altLang="en-IE" sz="4400" dirty="0" smtClean="0">
                <a:solidFill>
                  <a:schemeClr val="bg1"/>
                </a:solidFill>
              </a:rPr>
              <a:t>Little to no work has been done on the study of unknown/unbounded plant configurations.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r>
              <a:rPr lang="en-US" altLang="en-IE" sz="4400" dirty="0" smtClean="0">
                <a:solidFill>
                  <a:schemeClr val="bg1"/>
                </a:solidFill>
              </a:rPr>
              <a:t>Online adaptive learning-supported control for novel modes.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r>
              <a:rPr lang="en-US" altLang="en-IE" sz="4400" dirty="0" smtClean="0">
                <a:solidFill>
                  <a:schemeClr val="bg1"/>
                </a:solidFill>
              </a:rPr>
              <a:t>Limited experimental results on SOA robust control solutions.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endParaRPr lang="en-US" altLang="en-IE" sz="4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A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8"/>
          <p:cNvSpPr txBox="1"/>
          <p:nvPr/>
        </p:nvSpPr>
        <p:spPr>
          <a:xfrm>
            <a:off x="431800" y="481965"/>
            <a:ext cx="11328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E" sz="5400" u="sng" dirty="0" smtClean="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Proposed Research Topics</a:t>
            </a:r>
            <a:endParaRPr lang="en-US" altLang="en-IE" sz="4400" u="sng" dirty="0" smtClean="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1800" y="1403985"/>
            <a:ext cx="10922635" cy="5095240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en-US" altLang="en-IE" sz="4400" dirty="0" smtClean="0">
                <a:solidFill>
                  <a:schemeClr val="bg1"/>
                </a:solidFill>
              </a:rPr>
              <a:t>How will I solve these problems?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r>
              <a:rPr lang="en-US" altLang="en-IE" sz="4400" dirty="0" smtClean="0">
                <a:solidFill>
                  <a:schemeClr val="bg1"/>
                </a:solidFill>
              </a:rPr>
              <a:t>Using RBC as a base framework, stability/safety guarantees are provided.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r>
              <a:rPr lang="en-US" altLang="en-IE" sz="4400" dirty="0" smtClean="0">
                <a:solidFill>
                  <a:schemeClr val="bg1"/>
                </a:solidFill>
              </a:rPr>
              <a:t>Define stability and controlability bounds on the unknown plant parameter space for RBC. 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r>
              <a:rPr lang="en-US" altLang="en-IE" sz="4400" dirty="0" smtClean="0">
                <a:solidFill>
                  <a:schemeClr val="bg1"/>
                </a:solidFill>
              </a:rPr>
              <a:t>Extend RBC with a learning-based supervisor for novel mode detection and control shift/retuning.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r>
              <a:rPr lang="en-US" altLang="en-IE" sz="4400" dirty="0" smtClean="0">
                <a:solidFill>
                  <a:schemeClr val="bg1"/>
                </a:solidFill>
              </a:rPr>
              <a:t>Validate control solutions over a set of experimental benchmarks.</a:t>
            </a:r>
            <a:endParaRPr lang="en-US" altLang="en-IE" sz="4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A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8"/>
          <p:cNvSpPr txBox="1"/>
          <p:nvPr/>
        </p:nvSpPr>
        <p:spPr>
          <a:xfrm>
            <a:off x="431800" y="481965"/>
            <a:ext cx="11328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E" sz="5400" u="sng" dirty="0" smtClean="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Proposed Research Topics</a:t>
            </a:r>
            <a:endParaRPr lang="en-US" altLang="en-IE" sz="4400" u="sng" dirty="0" smtClean="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1800" y="1403985"/>
            <a:ext cx="10922635" cy="509524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en-IE" sz="4400" dirty="0" smtClean="0">
                <a:solidFill>
                  <a:schemeClr val="bg1"/>
                </a:solidFill>
              </a:rPr>
              <a:t>What makes my work novel and of PhD quality?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r>
              <a:rPr lang="en-US" altLang="en-IE" sz="4400" dirty="0" smtClean="0">
                <a:solidFill>
                  <a:schemeClr val="bg1"/>
                </a:solidFill>
              </a:rPr>
              <a:t>Robust control of systems with high plant uncertainty is a very relevant topic.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r>
              <a:rPr lang="en-US" altLang="en-IE" sz="4400" dirty="0" smtClean="0">
                <a:solidFill>
                  <a:schemeClr val="bg1"/>
                </a:solidFill>
              </a:rPr>
              <a:t>Stability/safety guarantees for online learning in robust control is a very relevant topic.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r>
              <a:rPr lang="en-US" altLang="en-IE" sz="4400" dirty="0" smtClean="0">
                <a:solidFill>
                  <a:schemeClr val="bg1"/>
                </a:solidFill>
              </a:rPr>
              <a:t>A strong and thorough experimental design with multiple benchmarks will provide validation for the proposed solutions.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endParaRPr lang="en-US" altLang="en-IE" sz="4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A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8"/>
          <p:cNvSpPr txBox="1"/>
          <p:nvPr/>
        </p:nvSpPr>
        <p:spPr>
          <a:xfrm>
            <a:off x="431800" y="481965"/>
            <a:ext cx="11328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E" sz="5400" u="sng" dirty="0" smtClean="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Timetable</a:t>
            </a:r>
            <a:endParaRPr lang="en-US" altLang="en-IE" sz="4400" u="sng" dirty="0" smtClean="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1800" y="1403985"/>
            <a:ext cx="10922635" cy="509524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en-IE" sz="4400" dirty="0" smtClean="0">
                <a:solidFill>
                  <a:schemeClr val="bg1"/>
                </a:solidFill>
              </a:rPr>
              <a:t>Goals for 2023: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r>
              <a:rPr lang="en-US" altLang="en-IE" sz="4400" dirty="0" smtClean="0">
                <a:solidFill>
                  <a:schemeClr val="bg1"/>
                </a:solidFill>
              </a:rPr>
              <a:t>Detecting transitions in the plant configuration space from known to unknown modes (</a:t>
            </a:r>
            <a:r>
              <a:rPr lang="en-US" altLang="en-IE" sz="4400" u="sng" dirty="0" smtClean="0">
                <a:solidFill>
                  <a:schemeClr val="bg1"/>
                </a:solidFill>
              </a:rPr>
              <a:t>October 2023</a:t>
            </a:r>
            <a:r>
              <a:rPr lang="en-US" altLang="en-IE" sz="4400" dirty="0" smtClean="0">
                <a:solidFill>
                  <a:schemeClr val="bg1"/>
                </a:solidFill>
              </a:rPr>
              <a:t>).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pPr lvl="1"/>
            <a:r>
              <a:rPr lang="en-US" altLang="en-IE" sz="3770" dirty="0" smtClean="0">
                <a:solidFill>
                  <a:schemeClr val="bg1"/>
                </a:solidFill>
              </a:rPr>
              <a:t>Plant space exploration for simpler benchmarks. Justify MMAC (</a:t>
            </a:r>
            <a:r>
              <a:rPr lang="en-US" altLang="en-IE" sz="3770" u="sng" dirty="0" smtClean="0">
                <a:solidFill>
                  <a:schemeClr val="bg1"/>
                </a:solidFill>
              </a:rPr>
              <a:t>March 2023</a:t>
            </a:r>
            <a:r>
              <a:rPr lang="en-US" altLang="en-IE" sz="3770" dirty="0" smtClean="0">
                <a:solidFill>
                  <a:schemeClr val="bg1"/>
                </a:solidFill>
              </a:rPr>
              <a:t>).</a:t>
            </a:r>
            <a:endParaRPr lang="en-US" altLang="en-IE" sz="3770" dirty="0" smtClean="0">
              <a:solidFill>
                <a:schemeClr val="bg1"/>
              </a:solidFill>
            </a:endParaRPr>
          </a:p>
          <a:p>
            <a:pPr lvl="1"/>
            <a:r>
              <a:rPr lang="en-US" altLang="en-IE" sz="3770" dirty="0" smtClean="0">
                <a:solidFill>
                  <a:schemeClr val="bg1"/>
                </a:solidFill>
              </a:rPr>
              <a:t>Unknown plant configuration space characterization (</a:t>
            </a:r>
            <a:r>
              <a:rPr lang="en-US" altLang="en-IE" sz="3770" u="sng" dirty="0" smtClean="0">
                <a:solidFill>
                  <a:schemeClr val="bg1"/>
                </a:solidFill>
              </a:rPr>
              <a:t>June 2023</a:t>
            </a:r>
            <a:r>
              <a:rPr lang="en-US" altLang="en-IE" sz="3770" dirty="0" smtClean="0">
                <a:solidFill>
                  <a:schemeClr val="bg1"/>
                </a:solidFill>
              </a:rPr>
              <a:t>).</a:t>
            </a:r>
            <a:endParaRPr lang="en-US" altLang="en-IE" sz="3770" dirty="0" smtClean="0">
              <a:solidFill>
                <a:schemeClr val="bg1"/>
              </a:solidFill>
            </a:endParaRPr>
          </a:p>
          <a:p>
            <a:pPr lvl="1"/>
            <a:r>
              <a:rPr lang="en-US" altLang="en-IE" sz="3770" dirty="0" smtClean="0">
                <a:solidFill>
                  <a:schemeClr val="bg1"/>
                </a:solidFill>
              </a:rPr>
              <a:t> Change detection (</a:t>
            </a:r>
            <a:r>
              <a:rPr lang="en-US" altLang="en-IE" sz="3770" u="sng" dirty="0" smtClean="0">
                <a:solidFill>
                  <a:schemeClr val="bg1"/>
                </a:solidFill>
              </a:rPr>
              <a:t>October 2023</a:t>
            </a:r>
            <a:r>
              <a:rPr lang="en-US" altLang="en-IE" sz="3770" dirty="0" smtClean="0">
                <a:solidFill>
                  <a:schemeClr val="bg1"/>
                </a:solidFill>
              </a:rPr>
              <a:t>).</a:t>
            </a:r>
            <a:endParaRPr lang="en-US" altLang="en-IE" sz="377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A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8"/>
          <p:cNvSpPr txBox="1"/>
          <p:nvPr/>
        </p:nvSpPr>
        <p:spPr>
          <a:xfrm>
            <a:off x="431800" y="481965"/>
            <a:ext cx="11328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E" sz="5400" u="sng" dirty="0" smtClean="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Timetable</a:t>
            </a:r>
            <a:endParaRPr lang="en-US" altLang="en-IE" sz="4400" u="sng" dirty="0" smtClean="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1800" y="1403985"/>
            <a:ext cx="10922635" cy="509524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en-IE" sz="4400" dirty="0" smtClean="0">
                <a:solidFill>
                  <a:schemeClr val="bg1"/>
                </a:solidFill>
              </a:rPr>
              <a:t>Goals for 2023: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r>
              <a:rPr lang="en-US" altLang="en-IE" sz="4400" dirty="0" smtClean="0">
                <a:solidFill>
                  <a:schemeClr val="bg1"/>
                </a:solidFill>
              </a:rPr>
              <a:t>Expanding available benchmark library (</a:t>
            </a:r>
            <a:r>
              <a:rPr lang="en-US" altLang="en-IE" sz="4400" u="sng" dirty="0" smtClean="0">
                <a:solidFill>
                  <a:schemeClr val="bg1"/>
                </a:solidFill>
              </a:rPr>
              <a:t>March 2023</a:t>
            </a:r>
            <a:r>
              <a:rPr lang="en-US" altLang="en-IE" sz="4400" dirty="0" smtClean="0">
                <a:solidFill>
                  <a:schemeClr val="bg1"/>
                </a:solidFill>
              </a:rPr>
              <a:t>).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pPr lvl="1"/>
            <a:r>
              <a:rPr lang="en-US" altLang="en-IE" sz="4000" dirty="0" smtClean="0">
                <a:solidFill>
                  <a:schemeClr val="bg1"/>
                </a:solidFill>
              </a:rPr>
              <a:t>Setting up ROV simulator interface (</a:t>
            </a:r>
            <a:r>
              <a:rPr lang="en-US" altLang="en-IE" sz="4000" u="sng" dirty="0" smtClean="0">
                <a:solidFill>
                  <a:schemeClr val="bg1"/>
                </a:solidFill>
              </a:rPr>
              <a:t>February 2023</a:t>
            </a:r>
            <a:r>
              <a:rPr lang="en-US" altLang="en-IE" sz="4000" dirty="0" smtClean="0">
                <a:solidFill>
                  <a:schemeClr val="bg1"/>
                </a:solidFill>
              </a:rPr>
              <a:t>).</a:t>
            </a:r>
            <a:endParaRPr lang="en-US" altLang="en-IE" sz="4000" dirty="0" smtClean="0">
              <a:solidFill>
                <a:schemeClr val="bg1"/>
              </a:solidFill>
            </a:endParaRPr>
          </a:p>
          <a:p>
            <a:pPr lvl="1"/>
            <a:r>
              <a:rPr lang="en-US" altLang="en-IE" sz="4000" dirty="0" smtClean="0">
                <a:solidFill>
                  <a:schemeClr val="bg1"/>
                </a:solidFill>
              </a:rPr>
              <a:t>Setting up a set of simpler benchmarks (</a:t>
            </a:r>
            <a:r>
              <a:rPr lang="en-US" altLang="en-IE" sz="4000" u="sng" dirty="0" smtClean="0">
                <a:solidFill>
                  <a:schemeClr val="bg1"/>
                </a:solidFill>
              </a:rPr>
              <a:t>March 2023</a:t>
            </a:r>
            <a:r>
              <a:rPr lang="en-US" altLang="en-IE" sz="4000" dirty="0" smtClean="0">
                <a:solidFill>
                  <a:schemeClr val="bg1"/>
                </a:solidFill>
              </a:rPr>
              <a:t>).</a:t>
            </a:r>
            <a:endParaRPr lang="en-US" altLang="en-IE" sz="4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A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8"/>
          <p:cNvSpPr txBox="1"/>
          <p:nvPr/>
        </p:nvSpPr>
        <p:spPr>
          <a:xfrm>
            <a:off x="431800" y="481965"/>
            <a:ext cx="11328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E" sz="5400" u="sng" dirty="0" smtClean="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Timetable</a:t>
            </a:r>
            <a:endParaRPr lang="en-US" altLang="en-IE" sz="4400" u="sng" dirty="0" smtClean="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1800" y="1403985"/>
            <a:ext cx="10922635" cy="509524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en-IE" sz="4400" dirty="0" smtClean="0">
                <a:solidFill>
                  <a:schemeClr val="bg1"/>
                </a:solidFill>
              </a:rPr>
              <a:t>Goals for 2023: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r>
              <a:rPr lang="en-US" altLang="en-IE" sz="4400" dirty="0" smtClean="0">
                <a:solidFill>
                  <a:schemeClr val="bg1"/>
                </a:solidFill>
              </a:rPr>
              <a:t>Propose potential methodologies for online learning of novel mode control (</a:t>
            </a:r>
            <a:r>
              <a:rPr lang="en-US" altLang="en-IE" sz="4400" u="sng" dirty="0" smtClean="0">
                <a:solidFill>
                  <a:schemeClr val="bg1"/>
                </a:solidFill>
              </a:rPr>
              <a:t>December</a:t>
            </a:r>
            <a:r>
              <a:rPr lang="en-US" altLang="en-IE" sz="4400" u="sng" dirty="0" smtClean="0">
                <a:solidFill>
                  <a:schemeClr val="bg1"/>
                </a:solidFill>
              </a:rPr>
              <a:t> 2023</a:t>
            </a:r>
            <a:r>
              <a:rPr lang="en-US" altLang="en-IE" sz="4400" dirty="0" smtClean="0">
                <a:solidFill>
                  <a:schemeClr val="bg1"/>
                </a:solidFill>
              </a:rPr>
              <a:t>).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pPr lvl="1"/>
            <a:r>
              <a:rPr lang="en-US" altLang="en-IE" sz="4000" dirty="0" smtClean="0">
                <a:solidFill>
                  <a:schemeClr val="bg1"/>
                </a:solidFill>
              </a:rPr>
              <a:t>Planning workload for 2024.</a:t>
            </a:r>
            <a:endParaRPr lang="en-US" altLang="en-IE" sz="4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/>
          <a:stretch>
            <a:fillRect/>
          </a:stretch>
        </p:blipFill>
        <p:spPr>
          <a:xfrm>
            <a:off x="450" y="0"/>
            <a:ext cx="12191550" cy="6857999"/>
          </a:xfrm>
        </p:spPr>
      </p:pic>
      <p:sp>
        <p:nvSpPr>
          <p:cNvPr id="17" name="CuadroTexto 8"/>
          <p:cNvSpPr txBox="1"/>
          <p:nvPr/>
        </p:nvSpPr>
        <p:spPr>
          <a:xfrm>
            <a:off x="431800" y="481965"/>
            <a:ext cx="113284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E" sz="5400" u="sng" dirty="0" smtClean="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SOA Overview. Fault tolerant and adaptive control.</a:t>
            </a:r>
            <a:endParaRPr lang="en-US" altLang="en-IE" sz="4400" u="sng" dirty="0" smtClean="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1800" y="2473960"/>
            <a:ext cx="10922635" cy="4685665"/>
          </a:xfrm>
        </p:spPr>
        <p:txBody>
          <a:bodyPr>
            <a:normAutofit lnSpcReduction="10000"/>
          </a:bodyPr>
          <a:p>
            <a:r>
              <a:rPr lang="en-US" altLang="en-IE" sz="4400" dirty="0" smtClean="0">
                <a:solidFill>
                  <a:schemeClr val="bg1"/>
                </a:solidFill>
              </a:rPr>
              <a:t>Physical systems with multiple operating modes are a topic of significant interest in recent years.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r>
              <a:rPr lang="en-US" altLang="en-IE" sz="4400" dirty="0" smtClean="0">
                <a:solidFill>
                  <a:schemeClr val="bg1"/>
                </a:solidFill>
              </a:rPr>
              <a:t>Safety and stability guarantees  under uncertain/limited information about the plant and/or environment have been the main goal of recent works.</a:t>
            </a:r>
            <a:endParaRPr lang="en-US" altLang="en-IE" sz="4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A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8"/>
          <p:cNvSpPr txBox="1"/>
          <p:nvPr/>
        </p:nvSpPr>
        <p:spPr>
          <a:xfrm>
            <a:off x="431800" y="481965"/>
            <a:ext cx="11328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E" sz="5400" u="sng" dirty="0" smtClean="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Timetable</a:t>
            </a:r>
            <a:endParaRPr lang="en-US" altLang="en-IE" sz="4400" u="sng" dirty="0" smtClean="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1800" y="1403985"/>
            <a:ext cx="10922635" cy="509524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en-IE" sz="4400" dirty="0" smtClean="0">
                <a:solidFill>
                  <a:schemeClr val="bg1"/>
                </a:solidFill>
              </a:rPr>
              <a:t>Goals for 2024: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r>
              <a:rPr lang="en-US" altLang="en-IE" sz="4000" dirty="0" smtClean="0">
                <a:solidFill>
                  <a:schemeClr val="bg1"/>
                </a:solidFill>
              </a:rPr>
              <a:t>Implement a learning-based supervisor for control of novel modes using RBC.</a:t>
            </a:r>
            <a:endParaRPr lang="en-US" altLang="en-IE" sz="4000" dirty="0" smtClean="0">
              <a:solidFill>
                <a:schemeClr val="bg1"/>
              </a:solidFill>
            </a:endParaRPr>
          </a:p>
          <a:p>
            <a:r>
              <a:rPr lang="en-US" altLang="en-IE" sz="4000" dirty="0" smtClean="0">
                <a:solidFill>
                  <a:schemeClr val="bg1"/>
                </a:solidFill>
              </a:rPr>
              <a:t>Validate methodology experiementally with a set of benchmarks.</a:t>
            </a:r>
            <a:endParaRPr lang="en-US" altLang="en-IE" sz="4000" dirty="0" smtClean="0">
              <a:solidFill>
                <a:schemeClr val="bg1"/>
              </a:solidFill>
            </a:endParaRPr>
          </a:p>
          <a:p>
            <a:r>
              <a:rPr lang="en-US" altLang="en-IE" sz="4000" dirty="0" smtClean="0">
                <a:solidFill>
                  <a:schemeClr val="bg1"/>
                </a:solidFill>
              </a:rPr>
              <a:t>Produce theoretical guarantees for stability and safety during online learning. </a:t>
            </a:r>
            <a:endParaRPr lang="en-US" altLang="en-IE" sz="4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/>
          <a:stretch>
            <a:fillRect/>
          </a:stretch>
        </p:blipFill>
        <p:spPr>
          <a:xfrm>
            <a:off x="450" y="0"/>
            <a:ext cx="12191550" cy="6857999"/>
          </a:xfrm>
        </p:spPr>
      </p:pic>
      <p:sp>
        <p:nvSpPr>
          <p:cNvPr id="17" name="CuadroTexto 8"/>
          <p:cNvSpPr txBox="1"/>
          <p:nvPr/>
        </p:nvSpPr>
        <p:spPr>
          <a:xfrm>
            <a:off x="431800" y="481965"/>
            <a:ext cx="113284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E" sz="5400" u="sng" dirty="0" smtClean="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SOA Overview. Fault tolerant and adaptive control.</a:t>
            </a:r>
            <a:endParaRPr lang="en-US" altLang="en-IE" sz="4400" u="sng" dirty="0" smtClean="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1800" y="2473960"/>
            <a:ext cx="10922635" cy="4685665"/>
          </a:xfrm>
        </p:spPr>
        <p:txBody>
          <a:bodyPr>
            <a:normAutofit/>
          </a:bodyPr>
          <a:p>
            <a:r>
              <a:rPr lang="en-US" altLang="en-IE" sz="4000" dirty="0" smtClean="0">
                <a:solidFill>
                  <a:schemeClr val="bg1"/>
                </a:solidFill>
              </a:rPr>
              <a:t>In order to address these issues:</a:t>
            </a:r>
            <a:endParaRPr lang="en-US" altLang="en-IE" sz="4000" dirty="0" smtClean="0">
              <a:solidFill>
                <a:schemeClr val="bg1"/>
              </a:solidFill>
            </a:endParaRPr>
          </a:p>
          <a:p>
            <a:pPr lvl="1"/>
            <a:r>
              <a:rPr lang="en-US" altLang="en-IE" sz="3425" dirty="0" smtClean="0">
                <a:solidFill>
                  <a:schemeClr val="bg1"/>
                </a:solidFill>
              </a:rPr>
              <a:t>MPC and variations. Inlcuding learning enhanced hybrid MPC.</a:t>
            </a:r>
            <a:endParaRPr lang="en-US" altLang="en-IE" sz="3425" dirty="0" smtClean="0">
              <a:solidFill>
                <a:schemeClr val="bg1"/>
              </a:solidFill>
            </a:endParaRPr>
          </a:p>
          <a:p>
            <a:pPr lvl="1"/>
            <a:r>
              <a:rPr lang="en-US" altLang="en-IE" sz="3425" dirty="0" smtClean="0">
                <a:solidFill>
                  <a:schemeClr val="bg1"/>
                </a:solidFill>
              </a:rPr>
              <a:t>RL-based solutions, i.e.: model-based RL, model-free RL.</a:t>
            </a:r>
            <a:endParaRPr lang="en-US" altLang="en-IE" sz="3425" dirty="0" smtClean="0">
              <a:solidFill>
                <a:schemeClr val="bg1"/>
              </a:solidFill>
            </a:endParaRPr>
          </a:p>
          <a:p>
            <a:pPr lvl="1"/>
            <a:r>
              <a:rPr lang="en-US" altLang="en-IE" sz="3425" dirty="0" smtClean="0">
                <a:solidFill>
                  <a:schemeClr val="bg1"/>
                </a:solidFill>
              </a:rPr>
              <a:t>Multi-model adaptive control solutions.</a:t>
            </a:r>
            <a:endParaRPr lang="en-US" altLang="en-IE" sz="3425" dirty="0" smtClean="0">
              <a:solidFill>
                <a:schemeClr val="bg1"/>
              </a:solidFill>
            </a:endParaRPr>
          </a:p>
          <a:p>
            <a:pPr lvl="1"/>
            <a:r>
              <a:rPr lang="en-US" altLang="en-IE" sz="3425" dirty="0" smtClean="0">
                <a:solidFill>
                  <a:schemeClr val="bg1"/>
                </a:solidFill>
              </a:rPr>
              <a:t>Other learning-based controllers.</a:t>
            </a:r>
            <a:endParaRPr lang="en-US" altLang="en-IE" sz="3425" dirty="0" smtClean="0">
              <a:solidFill>
                <a:schemeClr val="bg1"/>
              </a:solidFill>
            </a:endParaRPr>
          </a:p>
          <a:p>
            <a:pPr lvl="1"/>
            <a:r>
              <a:rPr lang="en-US" altLang="en-IE" sz="3425" dirty="0" smtClean="0">
                <a:solidFill>
                  <a:schemeClr val="bg1"/>
                </a:solidFill>
              </a:rPr>
              <a:t>Hybrid solutions.</a:t>
            </a:r>
            <a:endParaRPr lang="en-US" altLang="en-IE" sz="3425" dirty="0" smtClean="0">
              <a:solidFill>
                <a:schemeClr val="bg1"/>
              </a:solidFill>
            </a:endParaRPr>
          </a:p>
          <a:p>
            <a:pPr lvl="1"/>
            <a:endParaRPr lang="en-US" altLang="en-IE" sz="3425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/>
          <a:stretch>
            <a:fillRect/>
          </a:stretch>
        </p:blipFill>
        <p:spPr>
          <a:xfrm>
            <a:off x="450" y="0"/>
            <a:ext cx="12191550" cy="6857999"/>
          </a:xfrm>
        </p:spPr>
      </p:pic>
      <p:sp>
        <p:nvSpPr>
          <p:cNvPr id="17" name="CuadroTexto 8"/>
          <p:cNvSpPr txBox="1"/>
          <p:nvPr/>
        </p:nvSpPr>
        <p:spPr>
          <a:xfrm>
            <a:off x="431800" y="481965"/>
            <a:ext cx="113284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E" sz="5400" u="sng" dirty="0" smtClean="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SOA Overview. Fault tolerant and adaptive control.</a:t>
            </a:r>
            <a:endParaRPr lang="en-US" altLang="en-IE" sz="4400" u="sng" dirty="0" smtClean="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1800" y="2349500"/>
            <a:ext cx="10922635" cy="4685665"/>
          </a:xfrm>
        </p:spPr>
        <p:txBody>
          <a:bodyPr>
            <a:normAutofit/>
          </a:bodyPr>
          <a:p>
            <a:pPr lvl="0"/>
            <a:r>
              <a:rPr lang="en-US" altLang="en-IE" sz="4665" dirty="0" smtClean="0">
                <a:solidFill>
                  <a:schemeClr val="bg1"/>
                </a:solidFill>
              </a:rPr>
              <a:t>Open issues:</a:t>
            </a:r>
            <a:endParaRPr lang="en-US" altLang="en-IE" sz="4665" dirty="0" smtClean="0">
              <a:solidFill>
                <a:schemeClr val="bg1"/>
              </a:solidFill>
            </a:endParaRPr>
          </a:p>
          <a:p>
            <a:pPr lvl="1"/>
            <a:r>
              <a:rPr lang="en-US" altLang="en-IE" sz="3995" dirty="0" smtClean="0">
                <a:solidFill>
                  <a:schemeClr val="bg1"/>
                </a:solidFill>
              </a:rPr>
              <a:t>Safety/stability guarantees for machine learning supported control.</a:t>
            </a:r>
            <a:endParaRPr lang="en-US" altLang="en-IE" sz="3995" dirty="0" smtClean="0">
              <a:solidFill>
                <a:schemeClr val="bg1"/>
              </a:solidFill>
            </a:endParaRPr>
          </a:p>
          <a:p>
            <a:pPr lvl="1"/>
            <a:r>
              <a:rPr lang="en-US" altLang="en-IE" sz="3995" dirty="0" smtClean="0">
                <a:solidFill>
                  <a:schemeClr val="bg1"/>
                </a:solidFill>
              </a:rPr>
              <a:t>Online (learning-based) adaptation to novel modes while maintaining safety/stability guarantees.</a:t>
            </a:r>
            <a:endParaRPr lang="en-US" altLang="en-IE" sz="3995" dirty="0" smtClean="0">
              <a:solidFill>
                <a:schemeClr val="bg1"/>
              </a:solidFill>
            </a:endParaRPr>
          </a:p>
          <a:p>
            <a:pPr lvl="1"/>
            <a:endParaRPr lang="en-US" altLang="en-IE" sz="3995" dirty="0" smtClean="0">
              <a:solidFill>
                <a:schemeClr val="bg1"/>
              </a:solidFill>
            </a:endParaRPr>
          </a:p>
          <a:p>
            <a:pPr lvl="1"/>
            <a:endParaRPr lang="en-US" altLang="en-IE" sz="3995" dirty="0" smtClean="0">
              <a:solidFill>
                <a:schemeClr val="bg1"/>
              </a:solidFill>
            </a:endParaRPr>
          </a:p>
          <a:p>
            <a:pPr lvl="1"/>
            <a:endParaRPr lang="en-US" altLang="en-IE" sz="4000" dirty="0" smtClean="0">
              <a:solidFill>
                <a:schemeClr val="bg1"/>
              </a:solidFill>
            </a:endParaRPr>
          </a:p>
          <a:p>
            <a:pPr lvl="2"/>
            <a:endParaRPr lang="en-US" altLang="en-IE" sz="285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/>
          <a:stretch>
            <a:fillRect/>
          </a:stretch>
        </p:blipFill>
        <p:spPr>
          <a:xfrm>
            <a:off x="450" y="0"/>
            <a:ext cx="12191550" cy="6857999"/>
          </a:xfrm>
        </p:spPr>
      </p:pic>
      <p:sp>
        <p:nvSpPr>
          <p:cNvPr id="17" name="CuadroTexto 8"/>
          <p:cNvSpPr txBox="1"/>
          <p:nvPr/>
        </p:nvSpPr>
        <p:spPr>
          <a:xfrm>
            <a:off x="431800" y="481965"/>
            <a:ext cx="113284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E" sz="5400" u="sng" dirty="0" smtClean="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SOA Overview. Fault tolerant and adaptive control.</a:t>
            </a:r>
            <a:endParaRPr lang="en-US" altLang="en-IE" sz="4400" u="sng" dirty="0" smtClean="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1800" y="2349500"/>
            <a:ext cx="10922635" cy="4685665"/>
          </a:xfrm>
        </p:spPr>
        <p:txBody>
          <a:bodyPr>
            <a:normAutofit/>
          </a:bodyPr>
          <a:p>
            <a:pPr lvl="0"/>
            <a:r>
              <a:rPr lang="en-US" altLang="en-IE" sz="4665" dirty="0" smtClean="0">
                <a:solidFill>
                  <a:schemeClr val="bg1"/>
                </a:solidFill>
              </a:rPr>
              <a:t>Open issues:</a:t>
            </a:r>
            <a:endParaRPr lang="en-US" altLang="en-IE" sz="4665" dirty="0" smtClean="0">
              <a:solidFill>
                <a:schemeClr val="bg1"/>
              </a:solidFill>
            </a:endParaRPr>
          </a:p>
          <a:p>
            <a:pPr lvl="1"/>
            <a:r>
              <a:rPr lang="en-US" altLang="en-IE" sz="3995" dirty="0" smtClean="0">
                <a:solidFill>
                  <a:schemeClr val="bg1"/>
                </a:solidFill>
              </a:rPr>
              <a:t>Most, if not all of the work, assumes bounded disturbances and uncertainties.</a:t>
            </a:r>
            <a:endParaRPr lang="en-US" altLang="en-IE" sz="3995" dirty="0" smtClean="0">
              <a:solidFill>
                <a:schemeClr val="bg1"/>
              </a:solidFill>
            </a:endParaRPr>
          </a:p>
          <a:p>
            <a:pPr lvl="1"/>
            <a:r>
              <a:rPr lang="en-US" altLang="en-IE" sz="3995" dirty="0" smtClean="0">
                <a:solidFill>
                  <a:schemeClr val="bg1"/>
                </a:solidFill>
              </a:rPr>
              <a:t>Stability/safety guarantees for unknown/out-of-bounds modes has not been studied.</a:t>
            </a:r>
            <a:endParaRPr lang="en-US" altLang="en-IE" sz="3995" dirty="0" smtClean="0">
              <a:solidFill>
                <a:schemeClr val="bg1"/>
              </a:solidFill>
            </a:endParaRPr>
          </a:p>
          <a:p>
            <a:pPr lvl="1"/>
            <a:r>
              <a:rPr lang="en-US" altLang="en-IE" sz="3995" dirty="0" smtClean="0">
                <a:solidFill>
                  <a:schemeClr val="bg1"/>
                </a:solidFill>
              </a:rPr>
              <a:t>Limited experimental validation of control solutions.</a:t>
            </a:r>
            <a:endParaRPr lang="en-US" altLang="en-IE" sz="3995" dirty="0" smtClean="0">
              <a:solidFill>
                <a:schemeClr val="bg1"/>
              </a:solidFill>
            </a:endParaRPr>
          </a:p>
          <a:p>
            <a:pPr lvl="1"/>
            <a:endParaRPr lang="en-US" altLang="en-IE" sz="3995" dirty="0" smtClean="0">
              <a:solidFill>
                <a:schemeClr val="bg1"/>
              </a:solidFill>
            </a:endParaRPr>
          </a:p>
          <a:p>
            <a:pPr lvl="1"/>
            <a:endParaRPr lang="en-US" altLang="en-IE" sz="4000" dirty="0" smtClean="0">
              <a:solidFill>
                <a:schemeClr val="bg1"/>
              </a:solidFill>
            </a:endParaRPr>
          </a:p>
          <a:p>
            <a:pPr lvl="2"/>
            <a:endParaRPr lang="en-US" altLang="en-IE" sz="285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/>
          <a:stretch>
            <a:fillRect/>
          </a:stretch>
        </p:blipFill>
        <p:spPr>
          <a:xfrm>
            <a:off x="450" y="-53340"/>
            <a:ext cx="12191550" cy="6857999"/>
          </a:xfrm>
        </p:spPr>
      </p:pic>
      <p:sp>
        <p:nvSpPr>
          <p:cNvPr id="3" name="Rectangles 2"/>
          <p:cNvSpPr/>
          <p:nvPr/>
        </p:nvSpPr>
        <p:spPr>
          <a:xfrm>
            <a:off x="488950" y="8890"/>
            <a:ext cx="5031740" cy="66059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80720" y="825500"/>
            <a:ext cx="4686935" cy="13544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ym typeface="+mn-ea"/>
              </a:rPr>
              <a:t>Introduction</a:t>
            </a:r>
            <a:endParaRPr lang="en-US" sz="2400"/>
          </a:p>
          <a:p>
            <a:pPr algn="ctr"/>
            <a:r>
              <a:rPr lang="en-US" sz="2400">
                <a:sym typeface="+mn-ea"/>
              </a:rPr>
              <a:t>(January-March)</a:t>
            </a:r>
            <a:endParaRPr lang="en-US" sz="2400">
              <a:sym typeface="+mn-ea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3895" y="2278380"/>
            <a:ext cx="4683760" cy="25996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83895" y="4999355"/>
            <a:ext cx="4683760" cy="146621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ym typeface="+mn-ea"/>
              </a:rPr>
              <a:t>Collaboration with Edin Omerdic and Planning for 2023.</a:t>
            </a:r>
            <a:endParaRPr lang="en-US" sz="2400"/>
          </a:p>
          <a:p>
            <a:pPr algn="ctr"/>
            <a:r>
              <a:rPr lang="en-US" sz="2400">
                <a:sym typeface="+mn-ea"/>
              </a:rPr>
              <a:t>(November-December)</a:t>
            </a:r>
            <a:endParaRPr lang="en-US" sz="2400">
              <a:sym typeface="+mn-ea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20420" y="2967355"/>
            <a:ext cx="4437380" cy="8528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>
                <a:sym typeface="+mn-ea"/>
              </a:rPr>
              <a:t>Initial Changepoint Detection and</a:t>
            </a:r>
            <a:endParaRPr lang="en-US" sz="2000"/>
          </a:p>
          <a:p>
            <a:pPr algn="ctr"/>
            <a:r>
              <a:rPr lang="en-US" sz="2000">
                <a:sym typeface="+mn-ea"/>
              </a:rPr>
              <a:t>Controller Autotuning</a:t>
            </a:r>
            <a:endParaRPr lang="en-US" sz="2000">
              <a:sym typeface="+mn-ea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29310" y="3891280"/>
            <a:ext cx="4428490" cy="83312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265170" y="3974465"/>
            <a:ext cx="1831975" cy="667385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/>
              <a:t>IFAC</a:t>
            </a:r>
            <a:endParaRPr lang="en-US" sz="2000"/>
          </a:p>
        </p:txBody>
      </p:sp>
      <p:sp>
        <p:nvSpPr>
          <p:cNvPr id="13" name="Rounded Rectangle 12"/>
          <p:cNvSpPr/>
          <p:nvPr/>
        </p:nvSpPr>
        <p:spPr>
          <a:xfrm>
            <a:off x="997585" y="3973830"/>
            <a:ext cx="1841500" cy="667385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/>
              <a:t>ICRA</a:t>
            </a:r>
            <a:endParaRPr lang="en-US" sz="2000"/>
          </a:p>
        </p:txBody>
      </p:sp>
      <p:sp>
        <p:nvSpPr>
          <p:cNvPr id="14" name="Text Box 13"/>
          <p:cNvSpPr txBox="1"/>
          <p:nvPr/>
        </p:nvSpPr>
        <p:spPr>
          <a:xfrm>
            <a:off x="1370965" y="2191385"/>
            <a:ext cx="31915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solidFill>
                  <a:schemeClr val="bg1"/>
                </a:solidFill>
                <a:sym typeface="+mn-ea"/>
              </a:rPr>
              <a:t>Experimentation</a:t>
            </a:r>
            <a:endParaRPr lang="en-US" sz="24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en-US" sz="2400">
                <a:solidFill>
                  <a:schemeClr val="bg1"/>
                </a:solidFill>
                <a:sym typeface="+mn-ea"/>
              </a:rPr>
              <a:t>(March-November)</a:t>
            </a:r>
            <a:endParaRPr lang="en-US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606550" y="81915"/>
            <a:ext cx="27965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Progress 2022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78805" y="255905"/>
            <a:ext cx="6379210" cy="590232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en-IE" sz="4400" b="1" u="sng" dirty="0" smtClean="0">
                <a:solidFill>
                  <a:schemeClr val="bg1"/>
                </a:solidFill>
              </a:rPr>
              <a:t>Progress 2022</a:t>
            </a:r>
            <a:endParaRPr lang="en-US" altLang="en-IE" sz="4400" b="1" u="sng" dirty="0" smtClean="0">
              <a:solidFill>
                <a:schemeClr val="bg1"/>
              </a:solidFill>
            </a:endParaRPr>
          </a:p>
          <a:p>
            <a:r>
              <a:rPr lang="en-US" altLang="en-IE" sz="4800" dirty="0" smtClean="0">
                <a:solidFill>
                  <a:schemeClr val="bg1"/>
                </a:solidFill>
              </a:rPr>
              <a:t>Literature Review</a:t>
            </a:r>
            <a:r>
              <a:rPr lang="en-US" altLang="en-IE" sz="4000" dirty="0" smtClean="0">
                <a:solidFill>
                  <a:schemeClr val="bg1"/>
                </a:solidFill>
              </a:rPr>
              <a:t> </a:t>
            </a:r>
            <a:endParaRPr lang="en-US" altLang="en-IE" sz="4000" dirty="0" smtClean="0">
              <a:solidFill>
                <a:schemeClr val="bg1"/>
              </a:solidFill>
            </a:endParaRPr>
          </a:p>
          <a:p>
            <a:pPr lvl="1"/>
            <a:r>
              <a:rPr lang="en-US" altLang="en-IE" sz="4000" dirty="0" smtClean="0">
                <a:solidFill>
                  <a:schemeClr val="bg1"/>
                </a:solidFill>
              </a:rPr>
              <a:t>MMAC and RBC.</a:t>
            </a:r>
            <a:endParaRPr lang="en-US" altLang="en-IE" sz="4000" dirty="0" smtClean="0">
              <a:solidFill>
                <a:schemeClr val="bg1"/>
              </a:solidFill>
            </a:endParaRPr>
          </a:p>
          <a:p>
            <a:pPr lvl="1"/>
            <a:r>
              <a:rPr lang="en-US" altLang="en-IE" sz="4000" dirty="0" smtClean="0">
                <a:solidFill>
                  <a:schemeClr val="bg1"/>
                </a:solidFill>
              </a:rPr>
              <a:t>Quadcopter modeling and control.</a:t>
            </a:r>
            <a:endParaRPr lang="en-US" altLang="en-IE" sz="4000" dirty="0" smtClean="0">
              <a:solidFill>
                <a:schemeClr val="bg1"/>
              </a:solidFill>
            </a:endParaRPr>
          </a:p>
          <a:p>
            <a:pPr lvl="1"/>
            <a:r>
              <a:rPr lang="en-US" altLang="en-IE" sz="4000" dirty="0" smtClean="0">
                <a:solidFill>
                  <a:schemeClr val="bg1"/>
                </a:solidFill>
              </a:rPr>
              <a:t>ROV modeling and control.</a:t>
            </a:r>
            <a:endParaRPr lang="en-US" altLang="en-IE" sz="4000" dirty="0" smtClean="0">
              <a:solidFill>
                <a:schemeClr val="bg1"/>
              </a:solidFill>
            </a:endParaRPr>
          </a:p>
          <a:p>
            <a:pPr lvl="1"/>
            <a:r>
              <a:rPr lang="en-US" altLang="en-IE" sz="4000" dirty="0" smtClean="0">
                <a:solidFill>
                  <a:schemeClr val="bg1"/>
                </a:solidFill>
              </a:rPr>
              <a:t>Learning-supported adaptive control (</a:t>
            </a:r>
            <a:r>
              <a:rPr lang="en-US" altLang="en-IE" sz="4000" u="sng" dirty="0" smtClean="0">
                <a:solidFill>
                  <a:schemeClr val="bg1"/>
                </a:solidFill>
              </a:rPr>
              <a:t>in progress</a:t>
            </a:r>
            <a:r>
              <a:rPr lang="en-US" altLang="en-IE" sz="4000" dirty="0" smtClean="0">
                <a:solidFill>
                  <a:schemeClr val="bg1"/>
                </a:solidFill>
              </a:rPr>
              <a:t>).</a:t>
            </a:r>
            <a:endParaRPr lang="en-US" altLang="en-IE" sz="4000" dirty="0" smtClean="0">
              <a:solidFill>
                <a:schemeClr val="bg1"/>
              </a:solidFill>
            </a:endParaRPr>
          </a:p>
          <a:p>
            <a:pPr lvl="1"/>
            <a:r>
              <a:rPr lang="en-US" altLang="en-IE" sz="4000" dirty="0" smtClean="0">
                <a:solidFill>
                  <a:schemeClr val="bg1"/>
                </a:solidFill>
              </a:rPr>
              <a:t>CPD (</a:t>
            </a:r>
            <a:r>
              <a:rPr lang="en-US" altLang="en-IE" sz="4000" u="sng" dirty="0" smtClean="0">
                <a:solidFill>
                  <a:schemeClr val="bg1"/>
                </a:solidFill>
              </a:rPr>
              <a:t>in progress</a:t>
            </a:r>
            <a:r>
              <a:rPr lang="en-US" altLang="en-IE" sz="4000" dirty="0" smtClean="0">
                <a:solidFill>
                  <a:schemeClr val="bg1"/>
                </a:solidFill>
              </a:rPr>
              <a:t>).</a:t>
            </a:r>
            <a:endParaRPr lang="en-US" altLang="en-IE" sz="4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/>
          <a:stretch>
            <a:fillRect/>
          </a:stretch>
        </p:blipFill>
        <p:spPr>
          <a:xfrm>
            <a:off x="450" y="-53340"/>
            <a:ext cx="12191550" cy="6857999"/>
          </a:xfrm>
        </p:spPr>
      </p:pic>
      <p:sp>
        <p:nvSpPr>
          <p:cNvPr id="3" name="Rectangles 2"/>
          <p:cNvSpPr/>
          <p:nvPr/>
        </p:nvSpPr>
        <p:spPr>
          <a:xfrm>
            <a:off x="488950" y="8890"/>
            <a:ext cx="5031740" cy="66059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80720" y="825500"/>
            <a:ext cx="4686935" cy="13544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ym typeface="+mn-ea"/>
              </a:rPr>
              <a:t>Introduction</a:t>
            </a:r>
            <a:endParaRPr lang="en-US" sz="2400"/>
          </a:p>
          <a:p>
            <a:pPr algn="ctr"/>
            <a:r>
              <a:rPr lang="en-US" sz="2400">
                <a:sym typeface="+mn-ea"/>
              </a:rPr>
              <a:t>(January-March)</a:t>
            </a:r>
            <a:endParaRPr lang="en-US" sz="2400">
              <a:sym typeface="+mn-ea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3895" y="2278380"/>
            <a:ext cx="4683760" cy="25996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83895" y="4999355"/>
            <a:ext cx="4683760" cy="146621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ym typeface="+mn-ea"/>
              </a:rPr>
              <a:t>Collaboration with Edin Omerdic and Planning for 2023.</a:t>
            </a:r>
            <a:endParaRPr lang="en-US" sz="2400"/>
          </a:p>
          <a:p>
            <a:pPr algn="ctr"/>
            <a:r>
              <a:rPr lang="en-US" sz="2400">
                <a:sym typeface="+mn-ea"/>
              </a:rPr>
              <a:t>(November-December)</a:t>
            </a:r>
            <a:endParaRPr lang="en-US" sz="2400">
              <a:sym typeface="+mn-ea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20420" y="2967355"/>
            <a:ext cx="4437380" cy="8528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>
                <a:sym typeface="+mn-ea"/>
              </a:rPr>
              <a:t>Initial Changepoint Detection and</a:t>
            </a:r>
            <a:endParaRPr lang="en-US" sz="2000"/>
          </a:p>
          <a:p>
            <a:pPr algn="ctr"/>
            <a:r>
              <a:rPr lang="en-US" sz="2000">
                <a:sym typeface="+mn-ea"/>
              </a:rPr>
              <a:t>Controller Autotuning</a:t>
            </a:r>
            <a:endParaRPr lang="en-US" sz="2000">
              <a:sym typeface="+mn-ea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29310" y="3891280"/>
            <a:ext cx="4428490" cy="83312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265170" y="3974465"/>
            <a:ext cx="1831975" cy="667385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/>
              <a:t>IFAC</a:t>
            </a:r>
            <a:endParaRPr lang="en-US" sz="2000"/>
          </a:p>
        </p:txBody>
      </p:sp>
      <p:sp>
        <p:nvSpPr>
          <p:cNvPr id="13" name="Rounded Rectangle 12"/>
          <p:cNvSpPr/>
          <p:nvPr/>
        </p:nvSpPr>
        <p:spPr>
          <a:xfrm>
            <a:off x="997585" y="3973830"/>
            <a:ext cx="1841500" cy="667385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/>
              <a:t>ICRA</a:t>
            </a:r>
            <a:endParaRPr lang="en-US" sz="2000"/>
          </a:p>
        </p:txBody>
      </p:sp>
      <p:sp>
        <p:nvSpPr>
          <p:cNvPr id="14" name="Text Box 13"/>
          <p:cNvSpPr txBox="1"/>
          <p:nvPr/>
        </p:nvSpPr>
        <p:spPr>
          <a:xfrm>
            <a:off x="1370965" y="2191385"/>
            <a:ext cx="31915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solidFill>
                  <a:schemeClr val="bg1"/>
                </a:solidFill>
                <a:sym typeface="+mn-ea"/>
              </a:rPr>
              <a:t>Experimentation</a:t>
            </a:r>
            <a:endParaRPr lang="en-US" sz="24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en-US" sz="2400">
                <a:solidFill>
                  <a:schemeClr val="bg1"/>
                </a:solidFill>
                <a:sym typeface="+mn-ea"/>
              </a:rPr>
              <a:t>(March-November)</a:t>
            </a:r>
            <a:endParaRPr lang="en-US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606550" y="81915"/>
            <a:ext cx="27965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Progress 2022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78805" y="255905"/>
            <a:ext cx="6379210" cy="590232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en-IE" sz="4400" b="1" u="sng" dirty="0" smtClean="0">
                <a:solidFill>
                  <a:schemeClr val="bg1"/>
                </a:solidFill>
              </a:rPr>
              <a:t>Progress 2022</a:t>
            </a:r>
            <a:endParaRPr lang="en-US" altLang="en-IE" sz="4400" b="1" u="sng" dirty="0" smtClean="0">
              <a:solidFill>
                <a:schemeClr val="bg1"/>
              </a:solidFill>
            </a:endParaRPr>
          </a:p>
          <a:p>
            <a:r>
              <a:rPr lang="en-US" altLang="en-IE" sz="4800" dirty="0" smtClean="0">
                <a:solidFill>
                  <a:schemeClr val="bg1"/>
                </a:solidFill>
              </a:rPr>
              <a:t>Experiments</a:t>
            </a:r>
            <a:r>
              <a:rPr lang="en-US" altLang="en-IE" sz="4000" dirty="0" smtClean="0">
                <a:solidFill>
                  <a:schemeClr val="bg1"/>
                </a:solidFill>
              </a:rPr>
              <a:t> </a:t>
            </a:r>
            <a:endParaRPr lang="en-US" altLang="en-IE" sz="4000" dirty="0" smtClean="0">
              <a:solidFill>
                <a:schemeClr val="bg1"/>
              </a:solidFill>
            </a:endParaRPr>
          </a:p>
          <a:p>
            <a:pPr lvl="1"/>
            <a:r>
              <a:rPr lang="en-US" altLang="en-IE" sz="4000" dirty="0" smtClean="0">
                <a:solidFill>
                  <a:schemeClr val="bg1"/>
                </a:solidFill>
                <a:sym typeface="+mn-ea"/>
              </a:rPr>
              <a:t>Explore interest variables and their behaviour in the presence of an abrupt change in plant parameters (for quadcopters).</a:t>
            </a:r>
            <a:endParaRPr lang="en-US" altLang="en-IE" sz="4000" dirty="0" smtClean="0">
              <a:solidFill>
                <a:schemeClr val="bg1"/>
              </a:solidFill>
              <a:sym typeface="+mn-ea"/>
            </a:endParaRPr>
          </a:p>
          <a:p>
            <a:pPr lvl="1"/>
            <a:r>
              <a:rPr lang="en-US" altLang="en-IE" sz="4000" dirty="0" smtClean="0">
                <a:solidFill>
                  <a:schemeClr val="bg1"/>
                </a:solidFill>
                <a:sym typeface="+mn-ea"/>
              </a:rPr>
              <a:t>Learning-based control autotuning. (</a:t>
            </a:r>
            <a:r>
              <a:rPr lang="en-US" altLang="en-IE" sz="4000" u="sng" dirty="0" smtClean="0">
                <a:solidFill>
                  <a:schemeClr val="bg1"/>
                </a:solidFill>
                <a:sym typeface="+mn-ea"/>
              </a:rPr>
              <a:t>no progress</a:t>
            </a:r>
            <a:r>
              <a:rPr lang="en-US" altLang="en-IE" sz="4000" dirty="0" smtClean="0">
                <a:solidFill>
                  <a:schemeClr val="bg1"/>
                </a:solidFill>
                <a:sym typeface="+mn-ea"/>
              </a:rPr>
              <a:t>)</a:t>
            </a:r>
            <a:endParaRPr lang="en-US" altLang="en-IE" sz="4000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/>
          <a:stretch>
            <a:fillRect/>
          </a:stretch>
        </p:blipFill>
        <p:spPr>
          <a:xfrm>
            <a:off x="450" y="-53340"/>
            <a:ext cx="12191550" cy="6857999"/>
          </a:xfrm>
        </p:spPr>
      </p:pic>
      <p:sp>
        <p:nvSpPr>
          <p:cNvPr id="3" name="Rectangles 2"/>
          <p:cNvSpPr/>
          <p:nvPr/>
        </p:nvSpPr>
        <p:spPr>
          <a:xfrm>
            <a:off x="488950" y="8890"/>
            <a:ext cx="5031740" cy="66059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80720" y="825500"/>
            <a:ext cx="4686935" cy="13544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ym typeface="+mn-ea"/>
              </a:rPr>
              <a:t>Introduction</a:t>
            </a:r>
            <a:endParaRPr lang="en-US" sz="2400"/>
          </a:p>
          <a:p>
            <a:pPr algn="ctr"/>
            <a:r>
              <a:rPr lang="en-US" sz="2400">
                <a:sym typeface="+mn-ea"/>
              </a:rPr>
              <a:t>(January-March)</a:t>
            </a:r>
            <a:endParaRPr lang="en-US" sz="2400">
              <a:sym typeface="+mn-ea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3895" y="2278380"/>
            <a:ext cx="4683760" cy="25996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83895" y="4999355"/>
            <a:ext cx="4683760" cy="146621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ym typeface="+mn-ea"/>
              </a:rPr>
              <a:t>Collaboration with Edin Omerdic and Planning for 2023.</a:t>
            </a:r>
            <a:endParaRPr lang="en-US" sz="2400"/>
          </a:p>
          <a:p>
            <a:pPr algn="ctr"/>
            <a:r>
              <a:rPr lang="en-US" sz="2400">
                <a:sym typeface="+mn-ea"/>
              </a:rPr>
              <a:t>(November-December)</a:t>
            </a:r>
            <a:endParaRPr lang="en-US" sz="2400">
              <a:sym typeface="+mn-ea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20420" y="2967355"/>
            <a:ext cx="4437380" cy="8528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>
                <a:sym typeface="+mn-ea"/>
              </a:rPr>
              <a:t>Initial Changepoint Detection and</a:t>
            </a:r>
            <a:endParaRPr lang="en-US" sz="2000"/>
          </a:p>
          <a:p>
            <a:pPr algn="ctr"/>
            <a:r>
              <a:rPr lang="en-US" sz="2000">
                <a:sym typeface="+mn-ea"/>
              </a:rPr>
              <a:t>Controller Autotuning</a:t>
            </a:r>
            <a:endParaRPr lang="en-US" sz="2000">
              <a:sym typeface="+mn-ea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29310" y="3891280"/>
            <a:ext cx="4428490" cy="83312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265170" y="3974465"/>
            <a:ext cx="1831975" cy="667385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/>
              <a:t>IFAC</a:t>
            </a:r>
            <a:endParaRPr lang="en-US" sz="2000"/>
          </a:p>
        </p:txBody>
      </p:sp>
      <p:sp>
        <p:nvSpPr>
          <p:cNvPr id="13" name="Rounded Rectangle 12"/>
          <p:cNvSpPr/>
          <p:nvPr/>
        </p:nvSpPr>
        <p:spPr>
          <a:xfrm>
            <a:off x="997585" y="3973830"/>
            <a:ext cx="1841500" cy="667385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/>
              <a:t>ICRA</a:t>
            </a:r>
            <a:endParaRPr lang="en-US" sz="2000"/>
          </a:p>
        </p:txBody>
      </p:sp>
      <p:sp>
        <p:nvSpPr>
          <p:cNvPr id="14" name="Text Box 13"/>
          <p:cNvSpPr txBox="1"/>
          <p:nvPr/>
        </p:nvSpPr>
        <p:spPr>
          <a:xfrm>
            <a:off x="1370965" y="2191385"/>
            <a:ext cx="31915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solidFill>
                  <a:schemeClr val="bg1"/>
                </a:solidFill>
                <a:sym typeface="+mn-ea"/>
              </a:rPr>
              <a:t>Experimentation</a:t>
            </a:r>
            <a:endParaRPr lang="en-US" sz="24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en-US" sz="2400">
                <a:solidFill>
                  <a:schemeClr val="bg1"/>
                </a:solidFill>
                <a:sym typeface="+mn-ea"/>
              </a:rPr>
              <a:t>(March-November)</a:t>
            </a:r>
            <a:endParaRPr lang="en-US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606550" y="81915"/>
            <a:ext cx="27965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Progress 2022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78805" y="255905"/>
            <a:ext cx="6379210" cy="590232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en-IE" sz="4400" b="1" u="sng" dirty="0" smtClean="0">
                <a:solidFill>
                  <a:schemeClr val="bg1"/>
                </a:solidFill>
              </a:rPr>
              <a:t>Progress 2022</a:t>
            </a:r>
            <a:endParaRPr lang="en-US" altLang="en-IE" sz="4400" b="1" u="sng" dirty="0" smtClean="0">
              <a:solidFill>
                <a:schemeClr val="bg1"/>
              </a:solidFill>
            </a:endParaRPr>
          </a:p>
          <a:p>
            <a:r>
              <a:rPr lang="en-US" altLang="en-IE" sz="4800" dirty="0" smtClean="0">
                <a:solidFill>
                  <a:schemeClr val="bg1"/>
                </a:solidFill>
              </a:rPr>
              <a:t>Experiments</a:t>
            </a:r>
            <a:r>
              <a:rPr lang="en-US" altLang="en-IE" sz="4000" dirty="0" smtClean="0">
                <a:solidFill>
                  <a:schemeClr val="bg1"/>
                </a:solidFill>
              </a:rPr>
              <a:t> </a:t>
            </a:r>
            <a:endParaRPr lang="en-US" altLang="en-IE" sz="4000" dirty="0" smtClean="0">
              <a:solidFill>
                <a:schemeClr val="bg1"/>
              </a:solidFill>
            </a:endParaRPr>
          </a:p>
          <a:p>
            <a:pPr lvl="1"/>
            <a:r>
              <a:rPr lang="en-US" altLang="en-IE" sz="4000" dirty="0" smtClean="0">
                <a:solidFill>
                  <a:schemeClr val="bg1"/>
                </a:solidFill>
                <a:sym typeface="+mn-ea"/>
              </a:rPr>
              <a:t>Intermittent fault analysis.</a:t>
            </a:r>
            <a:endParaRPr lang="en-US" altLang="en-IE" sz="4000" dirty="0" smtClean="0">
              <a:solidFill>
                <a:schemeClr val="bg1"/>
              </a:solidFill>
              <a:sym typeface="+mn-ea"/>
            </a:endParaRPr>
          </a:p>
          <a:p>
            <a:pPr lvl="1"/>
            <a:r>
              <a:rPr lang="en-US" altLang="en-IE" sz="4000" dirty="0" smtClean="0">
                <a:solidFill>
                  <a:schemeClr val="bg1"/>
                </a:solidFill>
                <a:sym typeface="+mn-ea"/>
              </a:rPr>
              <a:t>Classifier-based mode identification (for quadcopters).</a:t>
            </a:r>
            <a:endParaRPr lang="en-US" altLang="en-IE" sz="4000" dirty="0" smtClean="0">
              <a:solidFill>
                <a:schemeClr val="bg1"/>
              </a:solidFill>
              <a:sym typeface="+mn-ea"/>
            </a:endParaRPr>
          </a:p>
          <a:p>
            <a:pPr lvl="1"/>
            <a:r>
              <a:rPr lang="en-US" altLang="en-IE" sz="4000" dirty="0" smtClean="0">
                <a:solidFill>
                  <a:schemeClr val="bg1"/>
                </a:solidFill>
                <a:sym typeface="+mn-ea"/>
              </a:rPr>
              <a:t>Unknown mode detection (for quadcopters).</a:t>
            </a:r>
            <a:endParaRPr lang="en-US" altLang="en-IE" sz="4000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/>
          <a:stretch>
            <a:fillRect/>
          </a:stretch>
        </p:blipFill>
        <p:spPr>
          <a:xfrm>
            <a:off x="450" y="-53340"/>
            <a:ext cx="12191550" cy="6857999"/>
          </a:xfrm>
        </p:spPr>
      </p:pic>
      <p:sp>
        <p:nvSpPr>
          <p:cNvPr id="3" name="Rectangles 2"/>
          <p:cNvSpPr/>
          <p:nvPr/>
        </p:nvSpPr>
        <p:spPr>
          <a:xfrm>
            <a:off x="488950" y="8890"/>
            <a:ext cx="5031740" cy="66059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80720" y="825500"/>
            <a:ext cx="4686935" cy="13544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ym typeface="+mn-ea"/>
              </a:rPr>
              <a:t>Introduction</a:t>
            </a:r>
            <a:endParaRPr lang="en-US" sz="2400"/>
          </a:p>
          <a:p>
            <a:pPr algn="ctr"/>
            <a:r>
              <a:rPr lang="en-US" sz="2400">
                <a:sym typeface="+mn-ea"/>
              </a:rPr>
              <a:t>(January-March)</a:t>
            </a:r>
            <a:endParaRPr lang="en-US" sz="2400">
              <a:sym typeface="+mn-ea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3895" y="2278380"/>
            <a:ext cx="4683760" cy="25996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83895" y="4999355"/>
            <a:ext cx="4683760" cy="146621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ym typeface="+mn-ea"/>
              </a:rPr>
              <a:t>Collaboration with Edin Omerdic and Planning for 2023.</a:t>
            </a:r>
            <a:endParaRPr lang="en-US" sz="2400"/>
          </a:p>
          <a:p>
            <a:pPr algn="ctr"/>
            <a:r>
              <a:rPr lang="en-US" sz="2400">
                <a:sym typeface="+mn-ea"/>
              </a:rPr>
              <a:t>(November-December)</a:t>
            </a:r>
            <a:endParaRPr lang="en-US" sz="2400">
              <a:sym typeface="+mn-ea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20420" y="2967355"/>
            <a:ext cx="4437380" cy="8528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>
                <a:sym typeface="+mn-ea"/>
              </a:rPr>
              <a:t>Initial Changepoint Detection and</a:t>
            </a:r>
            <a:endParaRPr lang="en-US" sz="2000"/>
          </a:p>
          <a:p>
            <a:pPr algn="ctr"/>
            <a:r>
              <a:rPr lang="en-US" sz="2000">
                <a:sym typeface="+mn-ea"/>
              </a:rPr>
              <a:t>Controller Autotuning</a:t>
            </a:r>
            <a:endParaRPr lang="en-US" sz="2000">
              <a:sym typeface="+mn-ea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29310" y="3891280"/>
            <a:ext cx="4428490" cy="83312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265170" y="3974465"/>
            <a:ext cx="1831975" cy="667385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/>
              <a:t>IFAC</a:t>
            </a:r>
            <a:endParaRPr lang="en-US" sz="2000"/>
          </a:p>
        </p:txBody>
      </p:sp>
      <p:sp>
        <p:nvSpPr>
          <p:cNvPr id="13" name="Rounded Rectangle 12"/>
          <p:cNvSpPr/>
          <p:nvPr/>
        </p:nvSpPr>
        <p:spPr>
          <a:xfrm>
            <a:off x="997585" y="3973830"/>
            <a:ext cx="1841500" cy="667385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/>
              <a:t>ICRA</a:t>
            </a:r>
            <a:endParaRPr lang="en-US" sz="2000"/>
          </a:p>
        </p:txBody>
      </p:sp>
      <p:sp>
        <p:nvSpPr>
          <p:cNvPr id="14" name="Text Box 13"/>
          <p:cNvSpPr txBox="1"/>
          <p:nvPr/>
        </p:nvSpPr>
        <p:spPr>
          <a:xfrm>
            <a:off x="1370965" y="2191385"/>
            <a:ext cx="31915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solidFill>
                  <a:schemeClr val="bg1"/>
                </a:solidFill>
                <a:sym typeface="+mn-ea"/>
              </a:rPr>
              <a:t>Experimentation</a:t>
            </a:r>
            <a:endParaRPr lang="en-US" sz="24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en-US" sz="2400">
                <a:solidFill>
                  <a:schemeClr val="bg1"/>
                </a:solidFill>
                <a:sym typeface="+mn-ea"/>
              </a:rPr>
              <a:t>(March-November)</a:t>
            </a:r>
            <a:endParaRPr lang="en-US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606550" y="81915"/>
            <a:ext cx="27965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Progress 2022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78805" y="255905"/>
            <a:ext cx="6379210" cy="590232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en-IE" sz="4400" b="1" u="sng" dirty="0" smtClean="0">
                <a:solidFill>
                  <a:schemeClr val="bg1"/>
                </a:solidFill>
              </a:rPr>
              <a:t>Progress 2022</a:t>
            </a:r>
            <a:endParaRPr lang="en-US" altLang="en-IE" sz="4400" b="1" u="sng" dirty="0" smtClean="0">
              <a:solidFill>
                <a:schemeClr val="bg1"/>
              </a:solidFill>
            </a:endParaRPr>
          </a:p>
          <a:p>
            <a:r>
              <a:rPr lang="en-US" altLang="en-IE" sz="4800" dirty="0" smtClean="0">
                <a:solidFill>
                  <a:schemeClr val="bg1"/>
                </a:solidFill>
              </a:rPr>
              <a:t>Paper Submissions</a:t>
            </a:r>
            <a:r>
              <a:rPr lang="en-US" altLang="en-IE" sz="4000" dirty="0" smtClean="0">
                <a:solidFill>
                  <a:schemeClr val="bg1"/>
                </a:solidFill>
              </a:rPr>
              <a:t> </a:t>
            </a:r>
            <a:endParaRPr lang="en-US" altLang="en-IE" sz="4000" dirty="0" smtClean="0">
              <a:solidFill>
                <a:schemeClr val="bg1"/>
              </a:solidFill>
            </a:endParaRPr>
          </a:p>
          <a:p>
            <a:pPr lvl="1"/>
            <a:r>
              <a:rPr lang="en-US" altLang="en-IE" sz="4000" dirty="0" smtClean="0">
                <a:solidFill>
                  <a:schemeClr val="bg1"/>
                </a:solidFill>
                <a:sym typeface="+mn-ea"/>
              </a:rPr>
              <a:t>ICRA 2023 submission.</a:t>
            </a:r>
            <a:endParaRPr lang="en-US" altLang="en-IE" sz="4000" dirty="0" smtClean="0">
              <a:solidFill>
                <a:schemeClr val="bg1"/>
              </a:solidFill>
              <a:sym typeface="+mn-ea"/>
            </a:endParaRPr>
          </a:p>
          <a:p>
            <a:pPr lvl="2"/>
            <a:r>
              <a:rPr lang="en-US" altLang="en-IE" sz="3330" dirty="0" smtClean="0">
                <a:solidFill>
                  <a:schemeClr val="bg1"/>
                </a:solidFill>
                <a:sym typeface="+mn-ea"/>
              </a:rPr>
              <a:t>Rejected.</a:t>
            </a:r>
            <a:endParaRPr lang="en-US" altLang="en-IE" sz="3330" dirty="0" smtClean="0">
              <a:solidFill>
                <a:schemeClr val="bg1"/>
              </a:solidFill>
              <a:sym typeface="+mn-ea"/>
            </a:endParaRPr>
          </a:p>
          <a:p>
            <a:pPr lvl="2"/>
            <a:r>
              <a:rPr lang="en-US" altLang="en-IE" sz="3330" dirty="0" smtClean="0">
                <a:solidFill>
                  <a:schemeClr val="bg1"/>
                </a:solidFill>
                <a:sym typeface="+mn-ea"/>
              </a:rPr>
              <a:t>Poorly motivated.</a:t>
            </a:r>
            <a:endParaRPr lang="en-US" altLang="en-IE" sz="3330" dirty="0" smtClean="0">
              <a:solidFill>
                <a:schemeClr val="bg1"/>
              </a:solidFill>
              <a:sym typeface="+mn-ea"/>
            </a:endParaRPr>
          </a:p>
          <a:p>
            <a:pPr lvl="2"/>
            <a:r>
              <a:rPr lang="en-US" altLang="en-IE" sz="3330" dirty="0" smtClean="0">
                <a:solidFill>
                  <a:schemeClr val="bg1"/>
                </a:solidFill>
                <a:sym typeface="+mn-ea"/>
              </a:rPr>
              <a:t>Improve experimental design and its support on contributions.</a:t>
            </a:r>
            <a:endParaRPr lang="en-US" altLang="en-IE" sz="2775" dirty="0" smtClean="0">
              <a:solidFill>
                <a:schemeClr val="bg1"/>
              </a:solidFill>
              <a:sym typeface="+mn-ea"/>
            </a:endParaRPr>
          </a:p>
          <a:p>
            <a:pPr lvl="1"/>
            <a:r>
              <a:rPr lang="en-US" altLang="en-IE" sz="4000" dirty="0" smtClean="0">
                <a:solidFill>
                  <a:schemeClr val="bg1"/>
                </a:solidFill>
                <a:sym typeface="+mn-ea"/>
              </a:rPr>
              <a:t>IFAC 2023 submission.</a:t>
            </a:r>
            <a:endParaRPr lang="en-US" altLang="en-IE" sz="4000" dirty="0" smtClean="0">
              <a:solidFill>
                <a:schemeClr val="bg1"/>
              </a:solidFill>
              <a:sym typeface="+mn-ea"/>
            </a:endParaRPr>
          </a:p>
          <a:p>
            <a:pPr lvl="2"/>
            <a:r>
              <a:rPr lang="en-US" altLang="en-IE" sz="3330" dirty="0" smtClean="0">
                <a:solidFill>
                  <a:schemeClr val="bg1"/>
                </a:solidFill>
                <a:sym typeface="+mn-ea"/>
              </a:rPr>
              <a:t>Weak theoretical analysis and contributions.</a:t>
            </a:r>
            <a:endParaRPr lang="en-US" altLang="en-IE" sz="3330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5517</Words>
  <Application>WPS Presentation</Application>
  <PresentationFormat>Panorámica</PresentationFormat>
  <Paragraphs>225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Thesis Proposal Discussion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MarlonChan</dc:creator>
  <cp:lastModifiedBy>MarlonChan</cp:lastModifiedBy>
  <cp:revision>263</cp:revision>
  <dcterms:created xsi:type="dcterms:W3CDTF">2022-01-26T17:16:00Z</dcterms:created>
  <dcterms:modified xsi:type="dcterms:W3CDTF">2023-01-31T15:28:07Z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AA2EC01506D145DC91DB9C8C20BF2AF3</vt:lpwstr>
  </property>
  <property fmtid="{D5CDD505-2E9C-101B-9397-08002B2CF9AE}" pid="3" name="KSOProductBuildVer">
    <vt:lpwstr>1033-11.2.0.11440</vt:lpwstr>
  </property>
</Properties>
</file>