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464" r:id="rId5"/>
    <p:sldId id="483" r:id="rId6"/>
    <p:sldId id="487" r:id="rId7"/>
    <p:sldId id="484" r:id="rId8"/>
    <p:sldId id="485" r:id="rId9"/>
    <p:sldId id="4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5F7F9"/>
    <a:srgbClr val="D29381"/>
    <a:srgbClr val="696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7670D-F4F0-40D8-B7D2-899DB057389E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66E04-2AC7-445F-A798-6AA214A80AC1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0"/>
            <a:ext cx="12191550" cy="685799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45" y="4832985"/>
            <a:ext cx="7205345" cy="1884045"/>
          </a:xfrm>
        </p:spPr>
        <p:txBody>
          <a:bodyPr anchor="t" anchorCtr="0">
            <a:normAutofit/>
          </a:bodyPr>
          <a:lstStyle/>
          <a:p>
            <a:r>
              <a:rPr lang="en-US" sz="4400" dirty="0"/>
              <a:t>How to control novel modes?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s 22"/>
          <p:cNvSpPr/>
          <p:nvPr/>
        </p:nvSpPr>
        <p:spPr>
          <a:xfrm>
            <a:off x="3975735" y="3771900"/>
            <a:ext cx="3910330" cy="299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3975735" y="698500"/>
            <a:ext cx="3910330" cy="299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092575" y="796925"/>
            <a:ext cx="3854450" cy="2743200"/>
            <a:chOff x="3145" y="5624"/>
            <a:chExt cx="6070" cy="4320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3159" y="5624"/>
              <a:ext cx="0" cy="432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145" y="9939"/>
              <a:ext cx="576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952" y="7044"/>
              <a:ext cx="2453" cy="1995"/>
            </a:xfrm>
            <a:custGeom>
              <a:avLst/>
              <a:gdLst>
                <a:gd name="connisteX0" fmla="*/ 462280 w 1557655"/>
                <a:gd name="connsiteY0" fmla="*/ 62230 h 1266825"/>
                <a:gd name="connisteX1" fmla="*/ 395605 w 1557655"/>
                <a:gd name="connsiteY1" fmla="*/ 85725 h 1266825"/>
                <a:gd name="connisteX2" fmla="*/ 323850 w 1557655"/>
                <a:gd name="connsiteY2" fmla="*/ 123825 h 1266825"/>
                <a:gd name="connisteX3" fmla="*/ 252730 w 1557655"/>
                <a:gd name="connsiteY3" fmla="*/ 180975 h 1266825"/>
                <a:gd name="connisteX4" fmla="*/ 171450 w 1557655"/>
                <a:gd name="connsiteY4" fmla="*/ 276225 h 1266825"/>
                <a:gd name="connisteX5" fmla="*/ 119380 w 1557655"/>
                <a:gd name="connsiteY5" fmla="*/ 342900 h 1266825"/>
                <a:gd name="connisteX6" fmla="*/ 71755 w 1557655"/>
                <a:gd name="connsiteY6" fmla="*/ 424180 h 1266825"/>
                <a:gd name="connisteX7" fmla="*/ 47625 w 1557655"/>
                <a:gd name="connsiteY7" fmla="*/ 495300 h 1266825"/>
                <a:gd name="connisteX8" fmla="*/ 24130 w 1557655"/>
                <a:gd name="connsiteY8" fmla="*/ 590550 h 1266825"/>
                <a:gd name="connisteX9" fmla="*/ 9525 w 1557655"/>
                <a:gd name="connsiteY9" fmla="*/ 662305 h 1266825"/>
                <a:gd name="connisteX10" fmla="*/ 0 w 1557655"/>
                <a:gd name="connsiteY10" fmla="*/ 728980 h 1266825"/>
                <a:gd name="connisteX11" fmla="*/ 0 w 1557655"/>
                <a:gd name="connsiteY11" fmla="*/ 795655 h 1266825"/>
                <a:gd name="connisteX12" fmla="*/ 0 w 1557655"/>
                <a:gd name="connsiteY12" fmla="*/ 871855 h 1266825"/>
                <a:gd name="connisteX13" fmla="*/ 0 w 1557655"/>
                <a:gd name="connsiteY13" fmla="*/ 942975 h 1266825"/>
                <a:gd name="connisteX14" fmla="*/ 24130 w 1557655"/>
                <a:gd name="connsiteY14" fmla="*/ 1014730 h 1266825"/>
                <a:gd name="connisteX15" fmla="*/ 85725 w 1557655"/>
                <a:gd name="connsiteY15" fmla="*/ 1085850 h 1266825"/>
                <a:gd name="connisteX16" fmla="*/ 161925 w 1557655"/>
                <a:gd name="connsiteY16" fmla="*/ 1138555 h 1266825"/>
                <a:gd name="connisteX17" fmla="*/ 233680 w 1557655"/>
                <a:gd name="connsiteY17" fmla="*/ 1157605 h 1266825"/>
                <a:gd name="connisteX18" fmla="*/ 319405 w 1557655"/>
                <a:gd name="connsiteY18" fmla="*/ 1181100 h 1266825"/>
                <a:gd name="connisteX19" fmla="*/ 395605 w 1557655"/>
                <a:gd name="connsiteY19" fmla="*/ 1195705 h 1266825"/>
                <a:gd name="connisteX20" fmla="*/ 466725 w 1557655"/>
                <a:gd name="connsiteY20" fmla="*/ 1214755 h 1266825"/>
                <a:gd name="connisteX21" fmla="*/ 538480 w 1557655"/>
                <a:gd name="connsiteY21" fmla="*/ 1228725 h 1266825"/>
                <a:gd name="connisteX22" fmla="*/ 638175 w 1557655"/>
                <a:gd name="connsiteY22" fmla="*/ 1247775 h 1266825"/>
                <a:gd name="connisteX23" fmla="*/ 704850 w 1557655"/>
                <a:gd name="connsiteY23" fmla="*/ 1252855 h 1266825"/>
                <a:gd name="connisteX24" fmla="*/ 800100 w 1557655"/>
                <a:gd name="connsiteY24" fmla="*/ 1262380 h 1266825"/>
                <a:gd name="connisteX25" fmla="*/ 866775 w 1557655"/>
                <a:gd name="connsiteY25" fmla="*/ 1266825 h 1266825"/>
                <a:gd name="connisteX26" fmla="*/ 933450 w 1557655"/>
                <a:gd name="connsiteY26" fmla="*/ 1266825 h 1266825"/>
                <a:gd name="connisteX27" fmla="*/ 1000125 w 1557655"/>
                <a:gd name="connsiteY27" fmla="*/ 1257300 h 1266825"/>
                <a:gd name="connisteX28" fmla="*/ 1071880 w 1557655"/>
                <a:gd name="connsiteY28" fmla="*/ 1228725 h 1266825"/>
                <a:gd name="connisteX29" fmla="*/ 1138555 w 1557655"/>
                <a:gd name="connsiteY29" fmla="*/ 1190625 h 1266825"/>
                <a:gd name="connisteX30" fmla="*/ 1205230 w 1557655"/>
                <a:gd name="connsiteY30" fmla="*/ 1152525 h 1266825"/>
                <a:gd name="connisteX31" fmla="*/ 1271905 w 1557655"/>
                <a:gd name="connsiteY31" fmla="*/ 1104900 h 1266825"/>
                <a:gd name="connisteX32" fmla="*/ 1319530 w 1557655"/>
                <a:gd name="connsiteY32" fmla="*/ 1038225 h 1266825"/>
                <a:gd name="connisteX33" fmla="*/ 1381125 w 1557655"/>
                <a:gd name="connsiteY33" fmla="*/ 962025 h 1266825"/>
                <a:gd name="connisteX34" fmla="*/ 1419225 w 1557655"/>
                <a:gd name="connsiteY34" fmla="*/ 885825 h 1266825"/>
                <a:gd name="connisteX35" fmla="*/ 1471930 w 1557655"/>
                <a:gd name="connsiteY35" fmla="*/ 776605 h 1266825"/>
                <a:gd name="connisteX36" fmla="*/ 1504950 w 1557655"/>
                <a:gd name="connsiteY36" fmla="*/ 690880 h 1266825"/>
                <a:gd name="connisteX37" fmla="*/ 1524000 w 1557655"/>
                <a:gd name="connsiteY37" fmla="*/ 619125 h 1266825"/>
                <a:gd name="connisteX38" fmla="*/ 1533525 w 1557655"/>
                <a:gd name="connsiteY38" fmla="*/ 542925 h 1266825"/>
                <a:gd name="connisteX39" fmla="*/ 1557655 w 1557655"/>
                <a:gd name="connsiteY39" fmla="*/ 471805 h 1266825"/>
                <a:gd name="connisteX40" fmla="*/ 1557655 w 1557655"/>
                <a:gd name="connsiteY40" fmla="*/ 400050 h 1266825"/>
                <a:gd name="connisteX41" fmla="*/ 1543050 w 1557655"/>
                <a:gd name="connsiteY41" fmla="*/ 328930 h 1266825"/>
                <a:gd name="connisteX42" fmla="*/ 1500505 w 1557655"/>
                <a:gd name="connsiteY42" fmla="*/ 257175 h 1266825"/>
                <a:gd name="connisteX43" fmla="*/ 1419225 w 1557655"/>
                <a:gd name="connsiteY43" fmla="*/ 186055 h 1266825"/>
                <a:gd name="connisteX44" fmla="*/ 1348105 w 1557655"/>
                <a:gd name="connsiteY44" fmla="*/ 138430 h 1266825"/>
                <a:gd name="connisteX45" fmla="*/ 1271905 w 1557655"/>
                <a:gd name="connsiteY45" fmla="*/ 109855 h 1266825"/>
                <a:gd name="connisteX46" fmla="*/ 1205230 w 1557655"/>
                <a:gd name="connsiteY46" fmla="*/ 85725 h 1266825"/>
                <a:gd name="connisteX47" fmla="*/ 1133475 w 1557655"/>
                <a:gd name="connsiteY47" fmla="*/ 57150 h 1266825"/>
                <a:gd name="connisteX48" fmla="*/ 1052830 w 1557655"/>
                <a:gd name="connsiteY48" fmla="*/ 43180 h 1266825"/>
                <a:gd name="connisteX49" fmla="*/ 981075 w 1557655"/>
                <a:gd name="connsiteY49" fmla="*/ 28575 h 1266825"/>
                <a:gd name="connisteX50" fmla="*/ 904875 w 1557655"/>
                <a:gd name="connsiteY50" fmla="*/ 14605 h 1266825"/>
                <a:gd name="connisteX51" fmla="*/ 833755 w 1557655"/>
                <a:gd name="connsiteY51" fmla="*/ 9525 h 1266825"/>
                <a:gd name="connisteX52" fmla="*/ 767080 w 1557655"/>
                <a:gd name="connsiteY52" fmla="*/ 5080 h 1266825"/>
                <a:gd name="connisteX53" fmla="*/ 700405 w 1557655"/>
                <a:gd name="connsiteY53" fmla="*/ 0 h 1266825"/>
                <a:gd name="connisteX54" fmla="*/ 633730 w 1557655"/>
                <a:gd name="connsiteY54" fmla="*/ 0 h 1266825"/>
                <a:gd name="connisteX55" fmla="*/ 519430 w 1557655"/>
                <a:gd name="connsiteY55" fmla="*/ 47625 h 1266825"/>
                <a:gd name="connisteX56" fmla="*/ 462280 w 1557655"/>
                <a:gd name="connsiteY56" fmla="*/ 62230 h 12668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</a:cxnLst>
              <a:rect l="l" t="t" r="r" b="b"/>
              <a:pathLst>
                <a:path w="1557655" h="1266825">
                  <a:moveTo>
                    <a:pt x="462280" y="62230"/>
                  </a:moveTo>
                  <a:lnTo>
                    <a:pt x="395605" y="85725"/>
                  </a:lnTo>
                  <a:lnTo>
                    <a:pt x="323850" y="123825"/>
                  </a:lnTo>
                  <a:lnTo>
                    <a:pt x="252730" y="180975"/>
                  </a:lnTo>
                  <a:lnTo>
                    <a:pt x="171450" y="276225"/>
                  </a:lnTo>
                  <a:lnTo>
                    <a:pt x="119380" y="342900"/>
                  </a:lnTo>
                  <a:lnTo>
                    <a:pt x="71755" y="424180"/>
                  </a:lnTo>
                  <a:lnTo>
                    <a:pt x="47625" y="495300"/>
                  </a:lnTo>
                  <a:lnTo>
                    <a:pt x="24130" y="590550"/>
                  </a:lnTo>
                  <a:lnTo>
                    <a:pt x="9525" y="662305"/>
                  </a:lnTo>
                  <a:lnTo>
                    <a:pt x="0" y="728980"/>
                  </a:lnTo>
                  <a:lnTo>
                    <a:pt x="0" y="795655"/>
                  </a:lnTo>
                  <a:lnTo>
                    <a:pt x="0" y="871855"/>
                  </a:lnTo>
                  <a:lnTo>
                    <a:pt x="0" y="942975"/>
                  </a:lnTo>
                  <a:lnTo>
                    <a:pt x="24130" y="1014730"/>
                  </a:lnTo>
                  <a:lnTo>
                    <a:pt x="85725" y="1085850"/>
                  </a:lnTo>
                  <a:lnTo>
                    <a:pt x="161925" y="1138555"/>
                  </a:lnTo>
                  <a:lnTo>
                    <a:pt x="233680" y="1157605"/>
                  </a:lnTo>
                  <a:lnTo>
                    <a:pt x="319405" y="1181100"/>
                  </a:lnTo>
                  <a:lnTo>
                    <a:pt x="395605" y="1195705"/>
                  </a:lnTo>
                  <a:lnTo>
                    <a:pt x="466725" y="1214755"/>
                  </a:lnTo>
                  <a:lnTo>
                    <a:pt x="538480" y="1228725"/>
                  </a:lnTo>
                  <a:lnTo>
                    <a:pt x="638175" y="1247775"/>
                  </a:lnTo>
                  <a:lnTo>
                    <a:pt x="704850" y="1252855"/>
                  </a:lnTo>
                  <a:lnTo>
                    <a:pt x="800100" y="1262380"/>
                  </a:lnTo>
                  <a:lnTo>
                    <a:pt x="866775" y="1266825"/>
                  </a:lnTo>
                  <a:lnTo>
                    <a:pt x="933450" y="1266825"/>
                  </a:lnTo>
                  <a:lnTo>
                    <a:pt x="1000125" y="1257300"/>
                  </a:lnTo>
                  <a:lnTo>
                    <a:pt x="1071880" y="1228725"/>
                  </a:lnTo>
                  <a:lnTo>
                    <a:pt x="1138555" y="1190625"/>
                  </a:lnTo>
                  <a:lnTo>
                    <a:pt x="1205230" y="1152525"/>
                  </a:lnTo>
                  <a:lnTo>
                    <a:pt x="1271905" y="1104900"/>
                  </a:lnTo>
                  <a:lnTo>
                    <a:pt x="1319530" y="1038225"/>
                  </a:lnTo>
                  <a:lnTo>
                    <a:pt x="1381125" y="962025"/>
                  </a:lnTo>
                  <a:lnTo>
                    <a:pt x="1419225" y="885825"/>
                  </a:lnTo>
                  <a:lnTo>
                    <a:pt x="1471930" y="776605"/>
                  </a:lnTo>
                  <a:lnTo>
                    <a:pt x="1504950" y="690880"/>
                  </a:lnTo>
                  <a:lnTo>
                    <a:pt x="1524000" y="619125"/>
                  </a:lnTo>
                  <a:lnTo>
                    <a:pt x="1533525" y="542925"/>
                  </a:lnTo>
                  <a:lnTo>
                    <a:pt x="1557655" y="471805"/>
                  </a:lnTo>
                  <a:lnTo>
                    <a:pt x="1557655" y="400050"/>
                  </a:lnTo>
                  <a:lnTo>
                    <a:pt x="1543050" y="328930"/>
                  </a:lnTo>
                  <a:lnTo>
                    <a:pt x="1500505" y="257175"/>
                  </a:lnTo>
                  <a:lnTo>
                    <a:pt x="1419225" y="186055"/>
                  </a:lnTo>
                  <a:lnTo>
                    <a:pt x="1348105" y="138430"/>
                  </a:lnTo>
                  <a:lnTo>
                    <a:pt x="1271905" y="109855"/>
                  </a:lnTo>
                  <a:lnTo>
                    <a:pt x="1205230" y="85725"/>
                  </a:lnTo>
                  <a:lnTo>
                    <a:pt x="1133475" y="57150"/>
                  </a:lnTo>
                  <a:lnTo>
                    <a:pt x="1052830" y="43180"/>
                  </a:lnTo>
                  <a:lnTo>
                    <a:pt x="981075" y="28575"/>
                  </a:lnTo>
                  <a:lnTo>
                    <a:pt x="904875" y="14605"/>
                  </a:lnTo>
                  <a:lnTo>
                    <a:pt x="833755" y="9525"/>
                  </a:lnTo>
                  <a:lnTo>
                    <a:pt x="767080" y="5080"/>
                  </a:lnTo>
                  <a:lnTo>
                    <a:pt x="700405" y="0"/>
                  </a:lnTo>
                  <a:lnTo>
                    <a:pt x="633730" y="0"/>
                  </a:lnTo>
                  <a:lnTo>
                    <a:pt x="519430" y="47625"/>
                  </a:lnTo>
                  <a:lnTo>
                    <a:pt x="462280" y="62230"/>
                  </a:lnTo>
                  <a:close/>
                </a:path>
              </a:pathLst>
            </a:cu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192" y="7329"/>
              <a:ext cx="1935" cy="1455"/>
            </a:xfrm>
            <a:custGeom>
              <a:avLst/>
              <a:gdLst>
                <a:gd name="connisteX0" fmla="*/ 352425 w 1228725"/>
                <a:gd name="connsiteY0" fmla="*/ 38100 h 923925"/>
                <a:gd name="connisteX1" fmla="*/ 190500 w 1228725"/>
                <a:gd name="connsiteY1" fmla="*/ 71755 h 923925"/>
                <a:gd name="connisteX2" fmla="*/ 133350 w 1228725"/>
                <a:gd name="connsiteY2" fmla="*/ 138430 h 923925"/>
                <a:gd name="connisteX3" fmla="*/ 85725 w 1228725"/>
                <a:gd name="connsiteY3" fmla="*/ 214630 h 923925"/>
                <a:gd name="connisteX4" fmla="*/ 47625 w 1228725"/>
                <a:gd name="connsiteY4" fmla="*/ 281305 h 923925"/>
                <a:gd name="connisteX5" fmla="*/ 19050 w 1228725"/>
                <a:gd name="connsiteY5" fmla="*/ 347980 h 923925"/>
                <a:gd name="connisteX6" fmla="*/ 0 w 1228725"/>
                <a:gd name="connsiteY6" fmla="*/ 419100 h 923925"/>
                <a:gd name="connisteX7" fmla="*/ 0 w 1228725"/>
                <a:gd name="connsiteY7" fmla="*/ 485775 h 923925"/>
                <a:gd name="connisteX8" fmla="*/ 0 w 1228725"/>
                <a:gd name="connsiteY8" fmla="*/ 557530 h 923925"/>
                <a:gd name="connisteX9" fmla="*/ 0 w 1228725"/>
                <a:gd name="connsiteY9" fmla="*/ 624205 h 923925"/>
                <a:gd name="connisteX10" fmla="*/ 28575 w 1228725"/>
                <a:gd name="connsiteY10" fmla="*/ 690880 h 923925"/>
                <a:gd name="connisteX11" fmla="*/ 76200 w 1228725"/>
                <a:gd name="connsiteY11" fmla="*/ 762000 h 923925"/>
                <a:gd name="connisteX12" fmla="*/ 142875 w 1228725"/>
                <a:gd name="connsiteY12" fmla="*/ 805180 h 923925"/>
                <a:gd name="connisteX13" fmla="*/ 209550 w 1228725"/>
                <a:gd name="connsiteY13" fmla="*/ 828675 h 923925"/>
                <a:gd name="connisteX14" fmla="*/ 281305 w 1228725"/>
                <a:gd name="connsiteY14" fmla="*/ 847725 h 923925"/>
                <a:gd name="connisteX15" fmla="*/ 347980 w 1228725"/>
                <a:gd name="connsiteY15" fmla="*/ 871855 h 923925"/>
                <a:gd name="connisteX16" fmla="*/ 414655 w 1228725"/>
                <a:gd name="connsiteY16" fmla="*/ 885825 h 923925"/>
                <a:gd name="connisteX17" fmla="*/ 481330 w 1228725"/>
                <a:gd name="connsiteY17" fmla="*/ 895350 h 923925"/>
                <a:gd name="connisteX18" fmla="*/ 548005 w 1228725"/>
                <a:gd name="connsiteY18" fmla="*/ 909955 h 923925"/>
                <a:gd name="connisteX19" fmla="*/ 624205 w 1228725"/>
                <a:gd name="connsiteY19" fmla="*/ 919480 h 923925"/>
                <a:gd name="connisteX20" fmla="*/ 690880 w 1228725"/>
                <a:gd name="connsiteY20" fmla="*/ 923925 h 923925"/>
                <a:gd name="connisteX21" fmla="*/ 762000 w 1228725"/>
                <a:gd name="connsiteY21" fmla="*/ 923925 h 923925"/>
                <a:gd name="connisteX22" fmla="*/ 843280 w 1228725"/>
                <a:gd name="connsiteY22" fmla="*/ 909955 h 923925"/>
                <a:gd name="connisteX23" fmla="*/ 914400 w 1228725"/>
                <a:gd name="connsiteY23" fmla="*/ 866775 h 923925"/>
                <a:gd name="connisteX24" fmla="*/ 981075 w 1228725"/>
                <a:gd name="connsiteY24" fmla="*/ 814705 h 923925"/>
                <a:gd name="connisteX25" fmla="*/ 1024255 w 1228725"/>
                <a:gd name="connsiteY25" fmla="*/ 742950 h 923925"/>
                <a:gd name="connisteX26" fmla="*/ 1071880 w 1228725"/>
                <a:gd name="connsiteY26" fmla="*/ 676275 h 923925"/>
                <a:gd name="connisteX27" fmla="*/ 1095375 w 1228725"/>
                <a:gd name="connsiteY27" fmla="*/ 605155 h 923925"/>
                <a:gd name="connisteX28" fmla="*/ 1133475 w 1228725"/>
                <a:gd name="connsiteY28" fmla="*/ 538480 h 923925"/>
                <a:gd name="connisteX29" fmla="*/ 1176655 w 1228725"/>
                <a:gd name="connsiteY29" fmla="*/ 471805 h 923925"/>
                <a:gd name="connisteX30" fmla="*/ 1224280 w 1228725"/>
                <a:gd name="connsiteY30" fmla="*/ 400050 h 923925"/>
                <a:gd name="connisteX31" fmla="*/ 1228725 w 1228725"/>
                <a:gd name="connsiteY31" fmla="*/ 328930 h 923925"/>
                <a:gd name="connisteX32" fmla="*/ 1228725 w 1228725"/>
                <a:gd name="connsiteY32" fmla="*/ 262255 h 923925"/>
                <a:gd name="connisteX33" fmla="*/ 1181100 w 1228725"/>
                <a:gd name="connsiteY33" fmla="*/ 195580 h 923925"/>
                <a:gd name="connisteX34" fmla="*/ 1123950 w 1228725"/>
                <a:gd name="connsiteY34" fmla="*/ 119380 h 923925"/>
                <a:gd name="connisteX35" fmla="*/ 1057275 w 1228725"/>
                <a:gd name="connsiteY35" fmla="*/ 62230 h 923925"/>
                <a:gd name="connisteX36" fmla="*/ 990600 w 1228725"/>
                <a:gd name="connsiteY36" fmla="*/ 38100 h 923925"/>
                <a:gd name="connisteX37" fmla="*/ 919480 w 1228725"/>
                <a:gd name="connsiteY37" fmla="*/ 24130 h 923925"/>
                <a:gd name="connisteX38" fmla="*/ 852805 w 1228725"/>
                <a:gd name="connsiteY38" fmla="*/ 19050 h 923925"/>
                <a:gd name="connisteX39" fmla="*/ 786130 w 1228725"/>
                <a:gd name="connsiteY39" fmla="*/ 9525 h 923925"/>
                <a:gd name="connisteX40" fmla="*/ 700405 w 1228725"/>
                <a:gd name="connsiteY40" fmla="*/ 0 h 923925"/>
                <a:gd name="connisteX41" fmla="*/ 624205 w 1228725"/>
                <a:gd name="connsiteY41" fmla="*/ 0 h 923925"/>
                <a:gd name="connisteX42" fmla="*/ 548005 w 1228725"/>
                <a:gd name="connsiteY42" fmla="*/ 0 h 923925"/>
                <a:gd name="connisteX43" fmla="*/ 481330 w 1228725"/>
                <a:gd name="connsiteY43" fmla="*/ 0 h 923925"/>
                <a:gd name="connisteX44" fmla="*/ 414655 w 1228725"/>
                <a:gd name="connsiteY44" fmla="*/ 14605 h 923925"/>
                <a:gd name="connisteX45" fmla="*/ 352425 w 1228725"/>
                <a:gd name="connsiteY45" fmla="*/ 38100 h 9239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</a:cxnLst>
              <a:rect l="l" t="t" r="r" b="b"/>
              <a:pathLst>
                <a:path w="1228725" h="923925">
                  <a:moveTo>
                    <a:pt x="352425" y="38100"/>
                  </a:moveTo>
                  <a:lnTo>
                    <a:pt x="190500" y="71755"/>
                  </a:lnTo>
                  <a:lnTo>
                    <a:pt x="133350" y="138430"/>
                  </a:lnTo>
                  <a:lnTo>
                    <a:pt x="85725" y="214630"/>
                  </a:lnTo>
                  <a:lnTo>
                    <a:pt x="47625" y="281305"/>
                  </a:lnTo>
                  <a:lnTo>
                    <a:pt x="19050" y="347980"/>
                  </a:lnTo>
                  <a:lnTo>
                    <a:pt x="0" y="419100"/>
                  </a:lnTo>
                  <a:lnTo>
                    <a:pt x="0" y="485775"/>
                  </a:lnTo>
                  <a:lnTo>
                    <a:pt x="0" y="557530"/>
                  </a:lnTo>
                  <a:lnTo>
                    <a:pt x="0" y="624205"/>
                  </a:lnTo>
                  <a:lnTo>
                    <a:pt x="28575" y="690880"/>
                  </a:lnTo>
                  <a:lnTo>
                    <a:pt x="76200" y="762000"/>
                  </a:lnTo>
                  <a:lnTo>
                    <a:pt x="142875" y="805180"/>
                  </a:lnTo>
                  <a:lnTo>
                    <a:pt x="209550" y="828675"/>
                  </a:lnTo>
                  <a:lnTo>
                    <a:pt x="281305" y="847725"/>
                  </a:lnTo>
                  <a:lnTo>
                    <a:pt x="347980" y="871855"/>
                  </a:lnTo>
                  <a:lnTo>
                    <a:pt x="414655" y="885825"/>
                  </a:lnTo>
                  <a:lnTo>
                    <a:pt x="481330" y="895350"/>
                  </a:lnTo>
                  <a:lnTo>
                    <a:pt x="548005" y="909955"/>
                  </a:lnTo>
                  <a:lnTo>
                    <a:pt x="624205" y="919480"/>
                  </a:lnTo>
                  <a:lnTo>
                    <a:pt x="690880" y="923925"/>
                  </a:lnTo>
                  <a:lnTo>
                    <a:pt x="762000" y="923925"/>
                  </a:lnTo>
                  <a:lnTo>
                    <a:pt x="843280" y="909955"/>
                  </a:lnTo>
                  <a:lnTo>
                    <a:pt x="914400" y="866775"/>
                  </a:lnTo>
                  <a:lnTo>
                    <a:pt x="981075" y="814705"/>
                  </a:lnTo>
                  <a:lnTo>
                    <a:pt x="1024255" y="742950"/>
                  </a:lnTo>
                  <a:lnTo>
                    <a:pt x="1071880" y="676275"/>
                  </a:lnTo>
                  <a:lnTo>
                    <a:pt x="1095375" y="605155"/>
                  </a:lnTo>
                  <a:lnTo>
                    <a:pt x="1133475" y="538480"/>
                  </a:lnTo>
                  <a:lnTo>
                    <a:pt x="1176655" y="471805"/>
                  </a:lnTo>
                  <a:lnTo>
                    <a:pt x="1224280" y="400050"/>
                  </a:lnTo>
                  <a:lnTo>
                    <a:pt x="1228725" y="328930"/>
                  </a:lnTo>
                  <a:lnTo>
                    <a:pt x="1228725" y="262255"/>
                  </a:lnTo>
                  <a:lnTo>
                    <a:pt x="1181100" y="195580"/>
                  </a:lnTo>
                  <a:lnTo>
                    <a:pt x="1123950" y="119380"/>
                  </a:lnTo>
                  <a:lnTo>
                    <a:pt x="1057275" y="62230"/>
                  </a:lnTo>
                  <a:lnTo>
                    <a:pt x="990600" y="38100"/>
                  </a:lnTo>
                  <a:lnTo>
                    <a:pt x="919480" y="24130"/>
                  </a:lnTo>
                  <a:lnTo>
                    <a:pt x="852805" y="19050"/>
                  </a:lnTo>
                  <a:lnTo>
                    <a:pt x="786130" y="9525"/>
                  </a:lnTo>
                  <a:lnTo>
                    <a:pt x="700405" y="0"/>
                  </a:lnTo>
                  <a:lnTo>
                    <a:pt x="624205" y="0"/>
                  </a:lnTo>
                  <a:lnTo>
                    <a:pt x="548005" y="0"/>
                  </a:lnTo>
                  <a:lnTo>
                    <a:pt x="481330" y="0"/>
                  </a:lnTo>
                  <a:lnTo>
                    <a:pt x="414655" y="14605"/>
                  </a:lnTo>
                  <a:lnTo>
                    <a:pt x="352425" y="381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Multiply 2"/>
            <p:cNvSpPr/>
            <p:nvPr/>
          </p:nvSpPr>
          <p:spPr>
            <a:xfrm>
              <a:off x="6548" y="7464"/>
              <a:ext cx="307" cy="31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4429" y="7697"/>
              <a:ext cx="1444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000" b="1">
                  <a:solidFill>
                    <a:schemeClr val="accent1">
                      <a:lumMod val="50000"/>
                    </a:schemeClr>
                  </a:solidFill>
                </a:rPr>
                <a:t>Known</a:t>
              </a:r>
              <a:endParaRPr 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6709" y="6829"/>
              <a:ext cx="250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rgbClr val="FF0000"/>
                  </a:solidFill>
                </a:rPr>
                <a:t>Novel Environment</a:t>
              </a:r>
              <a:endParaRPr lang="en-US" sz="20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 flipV="1">
            <a:off x="4101465" y="3900170"/>
            <a:ext cx="0" cy="2743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92575" y="6643370"/>
            <a:ext cx="36576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4605020" y="4805045"/>
            <a:ext cx="1557655" cy="1266825"/>
          </a:xfrm>
          <a:custGeom>
            <a:avLst/>
            <a:gdLst>
              <a:gd name="connisteX0" fmla="*/ 462280 w 1557655"/>
              <a:gd name="connsiteY0" fmla="*/ 62230 h 1266825"/>
              <a:gd name="connisteX1" fmla="*/ 395605 w 1557655"/>
              <a:gd name="connsiteY1" fmla="*/ 85725 h 1266825"/>
              <a:gd name="connisteX2" fmla="*/ 323850 w 1557655"/>
              <a:gd name="connsiteY2" fmla="*/ 123825 h 1266825"/>
              <a:gd name="connisteX3" fmla="*/ 252730 w 1557655"/>
              <a:gd name="connsiteY3" fmla="*/ 180975 h 1266825"/>
              <a:gd name="connisteX4" fmla="*/ 171450 w 1557655"/>
              <a:gd name="connsiteY4" fmla="*/ 276225 h 1266825"/>
              <a:gd name="connisteX5" fmla="*/ 119380 w 1557655"/>
              <a:gd name="connsiteY5" fmla="*/ 342900 h 1266825"/>
              <a:gd name="connisteX6" fmla="*/ 71755 w 1557655"/>
              <a:gd name="connsiteY6" fmla="*/ 424180 h 1266825"/>
              <a:gd name="connisteX7" fmla="*/ 47625 w 1557655"/>
              <a:gd name="connsiteY7" fmla="*/ 495300 h 1266825"/>
              <a:gd name="connisteX8" fmla="*/ 24130 w 1557655"/>
              <a:gd name="connsiteY8" fmla="*/ 590550 h 1266825"/>
              <a:gd name="connisteX9" fmla="*/ 9525 w 1557655"/>
              <a:gd name="connsiteY9" fmla="*/ 662305 h 1266825"/>
              <a:gd name="connisteX10" fmla="*/ 0 w 1557655"/>
              <a:gd name="connsiteY10" fmla="*/ 728980 h 1266825"/>
              <a:gd name="connisteX11" fmla="*/ 0 w 1557655"/>
              <a:gd name="connsiteY11" fmla="*/ 795655 h 1266825"/>
              <a:gd name="connisteX12" fmla="*/ 0 w 1557655"/>
              <a:gd name="connsiteY12" fmla="*/ 871855 h 1266825"/>
              <a:gd name="connisteX13" fmla="*/ 0 w 1557655"/>
              <a:gd name="connsiteY13" fmla="*/ 942975 h 1266825"/>
              <a:gd name="connisteX14" fmla="*/ 24130 w 1557655"/>
              <a:gd name="connsiteY14" fmla="*/ 1014730 h 1266825"/>
              <a:gd name="connisteX15" fmla="*/ 85725 w 1557655"/>
              <a:gd name="connsiteY15" fmla="*/ 1085850 h 1266825"/>
              <a:gd name="connisteX16" fmla="*/ 161925 w 1557655"/>
              <a:gd name="connsiteY16" fmla="*/ 1138555 h 1266825"/>
              <a:gd name="connisteX17" fmla="*/ 233680 w 1557655"/>
              <a:gd name="connsiteY17" fmla="*/ 1157605 h 1266825"/>
              <a:gd name="connisteX18" fmla="*/ 319405 w 1557655"/>
              <a:gd name="connsiteY18" fmla="*/ 1181100 h 1266825"/>
              <a:gd name="connisteX19" fmla="*/ 395605 w 1557655"/>
              <a:gd name="connsiteY19" fmla="*/ 1195705 h 1266825"/>
              <a:gd name="connisteX20" fmla="*/ 466725 w 1557655"/>
              <a:gd name="connsiteY20" fmla="*/ 1214755 h 1266825"/>
              <a:gd name="connisteX21" fmla="*/ 538480 w 1557655"/>
              <a:gd name="connsiteY21" fmla="*/ 1228725 h 1266825"/>
              <a:gd name="connisteX22" fmla="*/ 638175 w 1557655"/>
              <a:gd name="connsiteY22" fmla="*/ 1247775 h 1266825"/>
              <a:gd name="connisteX23" fmla="*/ 704850 w 1557655"/>
              <a:gd name="connsiteY23" fmla="*/ 1252855 h 1266825"/>
              <a:gd name="connisteX24" fmla="*/ 800100 w 1557655"/>
              <a:gd name="connsiteY24" fmla="*/ 1262380 h 1266825"/>
              <a:gd name="connisteX25" fmla="*/ 866775 w 1557655"/>
              <a:gd name="connsiteY25" fmla="*/ 1266825 h 1266825"/>
              <a:gd name="connisteX26" fmla="*/ 933450 w 1557655"/>
              <a:gd name="connsiteY26" fmla="*/ 1266825 h 1266825"/>
              <a:gd name="connisteX27" fmla="*/ 1000125 w 1557655"/>
              <a:gd name="connsiteY27" fmla="*/ 1257300 h 1266825"/>
              <a:gd name="connisteX28" fmla="*/ 1071880 w 1557655"/>
              <a:gd name="connsiteY28" fmla="*/ 1228725 h 1266825"/>
              <a:gd name="connisteX29" fmla="*/ 1138555 w 1557655"/>
              <a:gd name="connsiteY29" fmla="*/ 1190625 h 1266825"/>
              <a:gd name="connisteX30" fmla="*/ 1205230 w 1557655"/>
              <a:gd name="connsiteY30" fmla="*/ 1152525 h 1266825"/>
              <a:gd name="connisteX31" fmla="*/ 1271905 w 1557655"/>
              <a:gd name="connsiteY31" fmla="*/ 1104900 h 1266825"/>
              <a:gd name="connisteX32" fmla="*/ 1319530 w 1557655"/>
              <a:gd name="connsiteY32" fmla="*/ 1038225 h 1266825"/>
              <a:gd name="connisteX33" fmla="*/ 1381125 w 1557655"/>
              <a:gd name="connsiteY33" fmla="*/ 962025 h 1266825"/>
              <a:gd name="connisteX34" fmla="*/ 1419225 w 1557655"/>
              <a:gd name="connsiteY34" fmla="*/ 885825 h 1266825"/>
              <a:gd name="connisteX35" fmla="*/ 1471930 w 1557655"/>
              <a:gd name="connsiteY35" fmla="*/ 776605 h 1266825"/>
              <a:gd name="connisteX36" fmla="*/ 1504950 w 1557655"/>
              <a:gd name="connsiteY36" fmla="*/ 690880 h 1266825"/>
              <a:gd name="connisteX37" fmla="*/ 1524000 w 1557655"/>
              <a:gd name="connsiteY37" fmla="*/ 619125 h 1266825"/>
              <a:gd name="connisteX38" fmla="*/ 1533525 w 1557655"/>
              <a:gd name="connsiteY38" fmla="*/ 542925 h 1266825"/>
              <a:gd name="connisteX39" fmla="*/ 1557655 w 1557655"/>
              <a:gd name="connsiteY39" fmla="*/ 471805 h 1266825"/>
              <a:gd name="connisteX40" fmla="*/ 1557655 w 1557655"/>
              <a:gd name="connsiteY40" fmla="*/ 400050 h 1266825"/>
              <a:gd name="connisteX41" fmla="*/ 1543050 w 1557655"/>
              <a:gd name="connsiteY41" fmla="*/ 328930 h 1266825"/>
              <a:gd name="connisteX42" fmla="*/ 1500505 w 1557655"/>
              <a:gd name="connsiteY42" fmla="*/ 257175 h 1266825"/>
              <a:gd name="connisteX43" fmla="*/ 1419225 w 1557655"/>
              <a:gd name="connsiteY43" fmla="*/ 186055 h 1266825"/>
              <a:gd name="connisteX44" fmla="*/ 1348105 w 1557655"/>
              <a:gd name="connsiteY44" fmla="*/ 138430 h 1266825"/>
              <a:gd name="connisteX45" fmla="*/ 1271905 w 1557655"/>
              <a:gd name="connsiteY45" fmla="*/ 109855 h 1266825"/>
              <a:gd name="connisteX46" fmla="*/ 1205230 w 1557655"/>
              <a:gd name="connsiteY46" fmla="*/ 85725 h 1266825"/>
              <a:gd name="connisteX47" fmla="*/ 1133475 w 1557655"/>
              <a:gd name="connsiteY47" fmla="*/ 57150 h 1266825"/>
              <a:gd name="connisteX48" fmla="*/ 1052830 w 1557655"/>
              <a:gd name="connsiteY48" fmla="*/ 43180 h 1266825"/>
              <a:gd name="connisteX49" fmla="*/ 981075 w 1557655"/>
              <a:gd name="connsiteY49" fmla="*/ 28575 h 1266825"/>
              <a:gd name="connisteX50" fmla="*/ 904875 w 1557655"/>
              <a:gd name="connsiteY50" fmla="*/ 14605 h 1266825"/>
              <a:gd name="connisteX51" fmla="*/ 833755 w 1557655"/>
              <a:gd name="connsiteY51" fmla="*/ 9525 h 1266825"/>
              <a:gd name="connisteX52" fmla="*/ 767080 w 1557655"/>
              <a:gd name="connsiteY52" fmla="*/ 5080 h 1266825"/>
              <a:gd name="connisteX53" fmla="*/ 700405 w 1557655"/>
              <a:gd name="connsiteY53" fmla="*/ 0 h 1266825"/>
              <a:gd name="connisteX54" fmla="*/ 633730 w 1557655"/>
              <a:gd name="connsiteY54" fmla="*/ 0 h 1266825"/>
              <a:gd name="connisteX55" fmla="*/ 519430 w 1557655"/>
              <a:gd name="connsiteY55" fmla="*/ 47625 h 1266825"/>
              <a:gd name="connisteX56" fmla="*/ 462280 w 1557655"/>
              <a:gd name="connsiteY56" fmla="*/ 62230 h 12668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</a:cxnLst>
            <a:rect l="l" t="t" r="r" b="b"/>
            <a:pathLst>
              <a:path w="1557655" h="1266825">
                <a:moveTo>
                  <a:pt x="462280" y="62230"/>
                </a:moveTo>
                <a:lnTo>
                  <a:pt x="395605" y="85725"/>
                </a:lnTo>
                <a:lnTo>
                  <a:pt x="323850" y="123825"/>
                </a:lnTo>
                <a:lnTo>
                  <a:pt x="252730" y="180975"/>
                </a:lnTo>
                <a:lnTo>
                  <a:pt x="171450" y="276225"/>
                </a:lnTo>
                <a:lnTo>
                  <a:pt x="119380" y="342900"/>
                </a:lnTo>
                <a:lnTo>
                  <a:pt x="71755" y="424180"/>
                </a:lnTo>
                <a:lnTo>
                  <a:pt x="47625" y="495300"/>
                </a:lnTo>
                <a:lnTo>
                  <a:pt x="24130" y="590550"/>
                </a:lnTo>
                <a:lnTo>
                  <a:pt x="9525" y="662305"/>
                </a:lnTo>
                <a:lnTo>
                  <a:pt x="0" y="728980"/>
                </a:lnTo>
                <a:lnTo>
                  <a:pt x="0" y="795655"/>
                </a:lnTo>
                <a:lnTo>
                  <a:pt x="0" y="871855"/>
                </a:lnTo>
                <a:lnTo>
                  <a:pt x="0" y="942975"/>
                </a:lnTo>
                <a:lnTo>
                  <a:pt x="24130" y="1014730"/>
                </a:lnTo>
                <a:lnTo>
                  <a:pt x="85725" y="1085850"/>
                </a:lnTo>
                <a:lnTo>
                  <a:pt x="161925" y="1138555"/>
                </a:lnTo>
                <a:lnTo>
                  <a:pt x="233680" y="1157605"/>
                </a:lnTo>
                <a:lnTo>
                  <a:pt x="319405" y="1181100"/>
                </a:lnTo>
                <a:lnTo>
                  <a:pt x="395605" y="1195705"/>
                </a:lnTo>
                <a:lnTo>
                  <a:pt x="466725" y="1214755"/>
                </a:lnTo>
                <a:lnTo>
                  <a:pt x="538480" y="1228725"/>
                </a:lnTo>
                <a:lnTo>
                  <a:pt x="638175" y="1247775"/>
                </a:lnTo>
                <a:lnTo>
                  <a:pt x="704850" y="1252855"/>
                </a:lnTo>
                <a:lnTo>
                  <a:pt x="800100" y="1262380"/>
                </a:lnTo>
                <a:lnTo>
                  <a:pt x="866775" y="1266825"/>
                </a:lnTo>
                <a:lnTo>
                  <a:pt x="933450" y="1266825"/>
                </a:lnTo>
                <a:lnTo>
                  <a:pt x="1000125" y="1257300"/>
                </a:lnTo>
                <a:lnTo>
                  <a:pt x="1071880" y="1228725"/>
                </a:lnTo>
                <a:lnTo>
                  <a:pt x="1138555" y="1190625"/>
                </a:lnTo>
                <a:lnTo>
                  <a:pt x="1205230" y="1152525"/>
                </a:lnTo>
                <a:lnTo>
                  <a:pt x="1271905" y="1104900"/>
                </a:lnTo>
                <a:lnTo>
                  <a:pt x="1319530" y="1038225"/>
                </a:lnTo>
                <a:lnTo>
                  <a:pt x="1381125" y="962025"/>
                </a:lnTo>
                <a:lnTo>
                  <a:pt x="1419225" y="885825"/>
                </a:lnTo>
                <a:lnTo>
                  <a:pt x="1471930" y="776605"/>
                </a:lnTo>
                <a:lnTo>
                  <a:pt x="1504950" y="690880"/>
                </a:lnTo>
                <a:lnTo>
                  <a:pt x="1524000" y="619125"/>
                </a:lnTo>
                <a:lnTo>
                  <a:pt x="1533525" y="542925"/>
                </a:lnTo>
                <a:lnTo>
                  <a:pt x="1557655" y="471805"/>
                </a:lnTo>
                <a:lnTo>
                  <a:pt x="1557655" y="400050"/>
                </a:lnTo>
                <a:lnTo>
                  <a:pt x="1543050" y="328930"/>
                </a:lnTo>
                <a:lnTo>
                  <a:pt x="1500505" y="257175"/>
                </a:lnTo>
                <a:lnTo>
                  <a:pt x="1419225" y="186055"/>
                </a:lnTo>
                <a:lnTo>
                  <a:pt x="1348105" y="138430"/>
                </a:lnTo>
                <a:lnTo>
                  <a:pt x="1271905" y="109855"/>
                </a:lnTo>
                <a:lnTo>
                  <a:pt x="1205230" y="85725"/>
                </a:lnTo>
                <a:lnTo>
                  <a:pt x="1133475" y="57150"/>
                </a:lnTo>
                <a:lnTo>
                  <a:pt x="1052830" y="43180"/>
                </a:lnTo>
                <a:lnTo>
                  <a:pt x="981075" y="28575"/>
                </a:lnTo>
                <a:lnTo>
                  <a:pt x="904875" y="14605"/>
                </a:lnTo>
                <a:lnTo>
                  <a:pt x="833755" y="9525"/>
                </a:lnTo>
                <a:lnTo>
                  <a:pt x="767080" y="5080"/>
                </a:lnTo>
                <a:lnTo>
                  <a:pt x="700405" y="0"/>
                </a:lnTo>
                <a:lnTo>
                  <a:pt x="633730" y="0"/>
                </a:lnTo>
                <a:lnTo>
                  <a:pt x="519430" y="47625"/>
                </a:lnTo>
                <a:lnTo>
                  <a:pt x="462280" y="62230"/>
                </a:lnTo>
                <a:close/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757420" y="4986020"/>
            <a:ext cx="1228725" cy="923925"/>
          </a:xfrm>
          <a:custGeom>
            <a:avLst/>
            <a:gdLst>
              <a:gd name="connisteX0" fmla="*/ 352425 w 1228725"/>
              <a:gd name="connsiteY0" fmla="*/ 38100 h 923925"/>
              <a:gd name="connisteX1" fmla="*/ 190500 w 1228725"/>
              <a:gd name="connsiteY1" fmla="*/ 71755 h 923925"/>
              <a:gd name="connisteX2" fmla="*/ 133350 w 1228725"/>
              <a:gd name="connsiteY2" fmla="*/ 138430 h 923925"/>
              <a:gd name="connisteX3" fmla="*/ 85725 w 1228725"/>
              <a:gd name="connsiteY3" fmla="*/ 214630 h 923925"/>
              <a:gd name="connisteX4" fmla="*/ 47625 w 1228725"/>
              <a:gd name="connsiteY4" fmla="*/ 281305 h 923925"/>
              <a:gd name="connisteX5" fmla="*/ 19050 w 1228725"/>
              <a:gd name="connsiteY5" fmla="*/ 347980 h 923925"/>
              <a:gd name="connisteX6" fmla="*/ 0 w 1228725"/>
              <a:gd name="connsiteY6" fmla="*/ 419100 h 923925"/>
              <a:gd name="connisteX7" fmla="*/ 0 w 1228725"/>
              <a:gd name="connsiteY7" fmla="*/ 485775 h 923925"/>
              <a:gd name="connisteX8" fmla="*/ 0 w 1228725"/>
              <a:gd name="connsiteY8" fmla="*/ 557530 h 923925"/>
              <a:gd name="connisteX9" fmla="*/ 0 w 1228725"/>
              <a:gd name="connsiteY9" fmla="*/ 624205 h 923925"/>
              <a:gd name="connisteX10" fmla="*/ 28575 w 1228725"/>
              <a:gd name="connsiteY10" fmla="*/ 690880 h 923925"/>
              <a:gd name="connisteX11" fmla="*/ 76200 w 1228725"/>
              <a:gd name="connsiteY11" fmla="*/ 762000 h 923925"/>
              <a:gd name="connisteX12" fmla="*/ 142875 w 1228725"/>
              <a:gd name="connsiteY12" fmla="*/ 805180 h 923925"/>
              <a:gd name="connisteX13" fmla="*/ 209550 w 1228725"/>
              <a:gd name="connsiteY13" fmla="*/ 828675 h 923925"/>
              <a:gd name="connisteX14" fmla="*/ 281305 w 1228725"/>
              <a:gd name="connsiteY14" fmla="*/ 847725 h 923925"/>
              <a:gd name="connisteX15" fmla="*/ 347980 w 1228725"/>
              <a:gd name="connsiteY15" fmla="*/ 871855 h 923925"/>
              <a:gd name="connisteX16" fmla="*/ 414655 w 1228725"/>
              <a:gd name="connsiteY16" fmla="*/ 885825 h 923925"/>
              <a:gd name="connisteX17" fmla="*/ 481330 w 1228725"/>
              <a:gd name="connsiteY17" fmla="*/ 895350 h 923925"/>
              <a:gd name="connisteX18" fmla="*/ 548005 w 1228725"/>
              <a:gd name="connsiteY18" fmla="*/ 909955 h 923925"/>
              <a:gd name="connisteX19" fmla="*/ 624205 w 1228725"/>
              <a:gd name="connsiteY19" fmla="*/ 919480 h 923925"/>
              <a:gd name="connisteX20" fmla="*/ 690880 w 1228725"/>
              <a:gd name="connsiteY20" fmla="*/ 923925 h 923925"/>
              <a:gd name="connisteX21" fmla="*/ 762000 w 1228725"/>
              <a:gd name="connsiteY21" fmla="*/ 923925 h 923925"/>
              <a:gd name="connisteX22" fmla="*/ 843280 w 1228725"/>
              <a:gd name="connsiteY22" fmla="*/ 909955 h 923925"/>
              <a:gd name="connisteX23" fmla="*/ 914400 w 1228725"/>
              <a:gd name="connsiteY23" fmla="*/ 866775 h 923925"/>
              <a:gd name="connisteX24" fmla="*/ 981075 w 1228725"/>
              <a:gd name="connsiteY24" fmla="*/ 814705 h 923925"/>
              <a:gd name="connisteX25" fmla="*/ 1024255 w 1228725"/>
              <a:gd name="connsiteY25" fmla="*/ 742950 h 923925"/>
              <a:gd name="connisteX26" fmla="*/ 1071880 w 1228725"/>
              <a:gd name="connsiteY26" fmla="*/ 676275 h 923925"/>
              <a:gd name="connisteX27" fmla="*/ 1095375 w 1228725"/>
              <a:gd name="connsiteY27" fmla="*/ 605155 h 923925"/>
              <a:gd name="connisteX28" fmla="*/ 1133475 w 1228725"/>
              <a:gd name="connsiteY28" fmla="*/ 538480 h 923925"/>
              <a:gd name="connisteX29" fmla="*/ 1176655 w 1228725"/>
              <a:gd name="connsiteY29" fmla="*/ 471805 h 923925"/>
              <a:gd name="connisteX30" fmla="*/ 1224280 w 1228725"/>
              <a:gd name="connsiteY30" fmla="*/ 400050 h 923925"/>
              <a:gd name="connisteX31" fmla="*/ 1228725 w 1228725"/>
              <a:gd name="connsiteY31" fmla="*/ 328930 h 923925"/>
              <a:gd name="connisteX32" fmla="*/ 1228725 w 1228725"/>
              <a:gd name="connsiteY32" fmla="*/ 262255 h 923925"/>
              <a:gd name="connisteX33" fmla="*/ 1181100 w 1228725"/>
              <a:gd name="connsiteY33" fmla="*/ 195580 h 923925"/>
              <a:gd name="connisteX34" fmla="*/ 1123950 w 1228725"/>
              <a:gd name="connsiteY34" fmla="*/ 119380 h 923925"/>
              <a:gd name="connisteX35" fmla="*/ 1057275 w 1228725"/>
              <a:gd name="connsiteY35" fmla="*/ 62230 h 923925"/>
              <a:gd name="connisteX36" fmla="*/ 990600 w 1228725"/>
              <a:gd name="connsiteY36" fmla="*/ 38100 h 923925"/>
              <a:gd name="connisteX37" fmla="*/ 919480 w 1228725"/>
              <a:gd name="connsiteY37" fmla="*/ 24130 h 923925"/>
              <a:gd name="connisteX38" fmla="*/ 852805 w 1228725"/>
              <a:gd name="connsiteY38" fmla="*/ 19050 h 923925"/>
              <a:gd name="connisteX39" fmla="*/ 786130 w 1228725"/>
              <a:gd name="connsiteY39" fmla="*/ 9525 h 923925"/>
              <a:gd name="connisteX40" fmla="*/ 700405 w 1228725"/>
              <a:gd name="connsiteY40" fmla="*/ 0 h 923925"/>
              <a:gd name="connisteX41" fmla="*/ 624205 w 1228725"/>
              <a:gd name="connsiteY41" fmla="*/ 0 h 923925"/>
              <a:gd name="connisteX42" fmla="*/ 548005 w 1228725"/>
              <a:gd name="connsiteY42" fmla="*/ 0 h 923925"/>
              <a:gd name="connisteX43" fmla="*/ 481330 w 1228725"/>
              <a:gd name="connsiteY43" fmla="*/ 0 h 923925"/>
              <a:gd name="connisteX44" fmla="*/ 414655 w 1228725"/>
              <a:gd name="connsiteY44" fmla="*/ 14605 h 923925"/>
              <a:gd name="connisteX45" fmla="*/ 352425 w 1228725"/>
              <a:gd name="connsiteY45" fmla="*/ 38100 h 9239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</a:cxnLst>
            <a:rect l="l" t="t" r="r" b="b"/>
            <a:pathLst>
              <a:path w="1228725" h="923925">
                <a:moveTo>
                  <a:pt x="352425" y="38100"/>
                </a:moveTo>
                <a:lnTo>
                  <a:pt x="190500" y="71755"/>
                </a:lnTo>
                <a:lnTo>
                  <a:pt x="133350" y="138430"/>
                </a:lnTo>
                <a:lnTo>
                  <a:pt x="85725" y="214630"/>
                </a:lnTo>
                <a:lnTo>
                  <a:pt x="47625" y="281305"/>
                </a:lnTo>
                <a:lnTo>
                  <a:pt x="19050" y="347980"/>
                </a:lnTo>
                <a:lnTo>
                  <a:pt x="0" y="419100"/>
                </a:lnTo>
                <a:lnTo>
                  <a:pt x="0" y="485775"/>
                </a:lnTo>
                <a:lnTo>
                  <a:pt x="0" y="557530"/>
                </a:lnTo>
                <a:lnTo>
                  <a:pt x="0" y="624205"/>
                </a:lnTo>
                <a:lnTo>
                  <a:pt x="28575" y="690880"/>
                </a:lnTo>
                <a:lnTo>
                  <a:pt x="76200" y="762000"/>
                </a:lnTo>
                <a:lnTo>
                  <a:pt x="142875" y="805180"/>
                </a:lnTo>
                <a:lnTo>
                  <a:pt x="209550" y="828675"/>
                </a:lnTo>
                <a:lnTo>
                  <a:pt x="281305" y="847725"/>
                </a:lnTo>
                <a:lnTo>
                  <a:pt x="347980" y="871855"/>
                </a:lnTo>
                <a:lnTo>
                  <a:pt x="414655" y="885825"/>
                </a:lnTo>
                <a:lnTo>
                  <a:pt x="481330" y="895350"/>
                </a:lnTo>
                <a:lnTo>
                  <a:pt x="548005" y="909955"/>
                </a:lnTo>
                <a:lnTo>
                  <a:pt x="624205" y="919480"/>
                </a:lnTo>
                <a:lnTo>
                  <a:pt x="690880" y="923925"/>
                </a:lnTo>
                <a:lnTo>
                  <a:pt x="762000" y="923925"/>
                </a:lnTo>
                <a:lnTo>
                  <a:pt x="843280" y="909955"/>
                </a:lnTo>
                <a:lnTo>
                  <a:pt x="914400" y="866775"/>
                </a:lnTo>
                <a:lnTo>
                  <a:pt x="981075" y="814705"/>
                </a:lnTo>
                <a:lnTo>
                  <a:pt x="1024255" y="742950"/>
                </a:lnTo>
                <a:lnTo>
                  <a:pt x="1071880" y="676275"/>
                </a:lnTo>
                <a:lnTo>
                  <a:pt x="1095375" y="605155"/>
                </a:lnTo>
                <a:lnTo>
                  <a:pt x="1133475" y="538480"/>
                </a:lnTo>
                <a:lnTo>
                  <a:pt x="1176655" y="471805"/>
                </a:lnTo>
                <a:lnTo>
                  <a:pt x="1224280" y="400050"/>
                </a:lnTo>
                <a:lnTo>
                  <a:pt x="1228725" y="328930"/>
                </a:lnTo>
                <a:lnTo>
                  <a:pt x="1228725" y="262255"/>
                </a:lnTo>
                <a:lnTo>
                  <a:pt x="1181100" y="195580"/>
                </a:lnTo>
                <a:lnTo>
                  <a:pt x="1123950" y="119380"/>
                </a:lnTo>
                <a:lnTo>
                  <a:pt x="1057275" y="62230"/>
                </a:lnTo>
                <a:lnTo>
                  <a:pt x="990600" y="38100"/>
                </a:lnTo>
                <a:lnTo>
                  <a:pt x="919480" y="24130"/>
                </a:lnTo>
                <a:lnTo>
                  <a:pt x="852805" y="19050"/>
                </a:lnTo>
                <a:lnTo>
                  <a:pt x="786130" y="9525"/>
                </a:lnTo>
                <a:lnTo>
                  <a:pt x="700405" y="0"/>
                </a:lnTo>
                <a:lnTo>
                  <a:pt x="624205" y="0"/>
                </a:lnTo>
                <a:lnTo>
                  <a:pt x="548005" y="0"/>
                </a:lnTo>
                <a:lnTo>
                  <a:pt x="481330" y="0"/>
                </a:lnTo>
                <a:lnTo>
                  <a:pt x="414655" y="14605"/>
                </a:lnTo>
                <a:lnTo>
                  <a:pt x="352425" y="381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6253480" y="5071745"/>
            <a:ext cx="194945" cy="20002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457825" y="4957445"/>
            <a:ext cx="1266825" cy="933450"/>
          </a:xfrm>
          <a:custGeom>
            <a:avLst/>
            <a:gdLst>
              <a:gd name="connisteX0" fmla="*/ 0 w 1266825"/>
              <a:gd name="connsiteY0" fmla="*/ 24130 h 933450"/>
              <a:gd name="connisteX1" fmla="*/ 71120 w 1266825"/>
              <a:gd name="connsiteY1" fmla="*/ 14605 h 933450"/>
              <a:gd name="connisteX2" fmla="*/ 142875 w 1266825"/>
              <a:gd name="connsiteY2" fmla="*/ 5080 h 933450"/>
              <a:gd name="connisteX3" fmla="*/ 285750 w 1266825"/>
              <a:gd name="connsiteY3" fmla="*/ 5080 h 933450"/>
              <a:gd name="connisteX4" fmla="*/ 352425 w 1266825"/>
              <a:gd name="connsiteY4" fmla="*/ 5080 h 933450"/>
              <a:gd name="connisteX5" fmla="*/ 447675 w 1266825"/>
              <a:gd name="connsiteY5" fmla="*/ 5080 h 933450"/>
              <a:gd name="connisteX6" fmla="*/ 514350 w 1266825"/>
              <a:gd name="connsiteY6" fmla="*/ 5080 h 933450"/>
              <a:gd name="connisteX7" fmla="*/ 590550 w 1266825"/>
              <a:gd name="connsiteY7" fmla="*/ 5080 h 933450"/>
              <a:gd name="connisteX8" fmla="*/ 657225 w 1266825"/>
              <a:gd name="connsiteY8" fmla="*/ 0 h 933450"/>
              <a:gd name="connisteX9" fmla="*/ 723900 w 1266825"/>
              <a:gd name="connsiteY9" fmla="*/ 0 h 933450"/>
              <a:gd name="connisteX10" fmla="*/ 790575 w 1266825"/>
              <a:gd name="connsiteY10" fmla="*/ 0 h 933450"/>
              <a:gd name="connisteX11" fmla="*/ 857250 w 1266825"/>
              <a:gd name="connsiteY11" fmla="*/ 14605 h 933450"/>
              <a:gd name="connisteX12" fmla="*/ 928370 w 1266825"/>
              <a:gd name="connsiteY12" fmla="*/ 24130 h 933450"/>
              <a:gd name="connisteX13" fmla="*/ 995045 w 1266825"/>
              <a:gd name="connsiteY13" fmla="*/ 24130 h 933450"/>
              <a:gd name="connisteX14" fmla="*/ 1061720 w 1266825"/>
              <a:gd name="connsiteY14" fmla="*/ 38100 h 933450"/>
              <a:gd name="connisteX15" fmla="*/ 1128395 w 1266825"/>
              <a:gd name="connsiteY15" fmla="*/ 90805 h 933450"/>
              <a:gd name="connisteX16" fmla="*/ 1195070 w 1266825"/>
              <a:gd name="connsiteY16" fmla="*/ 152400 h 933450"/>
              <a:gd name="connisteX17" fmla="*/ 1233170 w 1266825"/>
              <a:gd name="connsiteY17" fmla="*/ 219075 h 933450"/>
              <a:gd name="connisteX18" fmla="*/ 1247775 w 1266825"/>
              <a:gd name="connsiteY18" fmla="*/ 290830 h 933450"/>
              <a:gd name="connisteX19" fmla="*/ 1266825 w 1266825"/>
              <a:gd name="connsiteY19" fmla="*/ 357505 h 933450"/>
              <a:gd name="connisteX20" fmla="*/ 1261745 w 1266825"/>
              <a:gd name="connsiteY20" fmla="*/ 424180 h 933450"/>
              <a:gd name="connisteX21" fmla="*/ 1233170 w 1266825"/>
              <a:gd name="connsiteY21" fmla="*/ 490855 h 933450"/>
              <a:gd name="connisteX22" fmla="*/ 1166495 w 1266825"/>
              <a:gd name="connsiteY22" fmla="*/ 542925 h 933450"/>
              <a:gd name="connisteX23" fmla="*/ 1099820 w 1266825"/>
              <a:gd name="connsiteY23" fmla="*/ 600075 h 933450"/>
              <a:gd name="connisteX24" fmla="*/ 1033145 w 1266825"/>
              <a:gd name="connsiteY24" fmla="*/ 652780 h 933450"/>
              <a:gd name="connisteX25" fmla="*/ 962025 w 1266825"/>
              <a:gd name="connsiteY25" fmla="*/ 685800 h 933450"/>
              <a:gd name="connisteX26" fmla="*/ 895350 w 1266825"/>
              <a:gd name="connsiteY26" fmla="*/ 700405 h 933450"/>
              <a:gd name="connisteX27" fmla="*/ 823595 w 1266825"/>
              <a:gd name="connsiteY27" fmla="*/ 728980 h 933450"/>
              <a:gd name="connisteX28" fmla="*/ 752475 w 1266825"/>
              <a:gd name="connsiteY28" fmla="*/ 752475 h 933450"/>
              <a:gd name="connisteX29" fmla="*/ 685800 w 1266825"/>
              <a:gd name="connsiteY29" fmla="*/ 771525 h 933450"/>
              <a:gd name="connisteX30" fmla="*/ 619125 w 1266825"/>
              <a:gd name="connsiteY30" fmla="*/ 800100 h 933450"/>
              <a:gd name="connisteX31" fmla="*/ 552450 w 1266825"/>
              <a:gd name="connsiteY31" fmla="*/ 814705 h 933450"/>
              <a:gd name="connisteX32" fmla="*/ 485775 w 1266825"/>
              <a:gd name="connsiteY32" fmla="*/ 828675 h 933450"/>
              <a:gd name="connisteX33" fmla="*/ 419100 w 1266825"/>
              <a:gd name="connsiteY33" fmla="*/ 847725 h 933450"/>
              <a:gd name="connisteX34" fmla="*/ 352425 w 1266825"/>
              <a:gd name="connsiteY34" fmla="*/ 876300 h 933450"/>
              <a:gd name="connisteX35" fmla="*/ 285750 w 1266825"/>
              <a:gd name="connsiteY35" fmla="*/ 885825 h 933450"/>
              <a:gd name="connisteX36" fmla="*/ 219075 w 1266825"/>
              <a:gd name="connsiteY36" fmla="*/ 900430 h 933450"/>
              <a:gd name="connisteX37" fmla="*/ 152400 w 1266825"/>
              <a:gd name="connsiteY37" fmla="*/ 933450 h 933450"/>
              <a:gd name="connisteX38" fmla="*/ 185420 w 1266825"/>
              <a:gd name="connsiteY38" fmla="*/ 904875 h 9334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</a:cxnLst>
            <a:rect l="l" t="t" r="r" b="b"/>
            <a:pathLst>
              <a:path w="1266825" h="933450">
                <a:moveTo>
                  <a:pt x="0" y="24130"/>
                </a:moveTo>
                <a:lnTo>
                  <a:pt x="71120" y="14605"/>
                </a:lnTo>
                <a:lnTo>
                  <a:pt x="142875" y="5080"/>
                </a:lnTo>
                <a:lnTo>
                  <a:pt x="285750" y="5080"/>
                </a:lnTo>
                <a:lnTo>
                  <a:pt x="352425" y="5080"/>
                </a:lnTo>
                <a:lnTo>
                  <a:pt x="447675" y="5080"/>
                </a:lnTo>
                <a:lnTo>
                  <a:pt x="514350" y="5080"/>
                </a:lnTo>
                <a:lnTo>
                  <a:pt x="590550" y="5080"/>
                </a:lnTo>
                <a:lnTo>
                  <a:pt x="657225" y="0"/>
                </a:lnTo>
                <a:lnTo>
                  <a:pt x="723900" y="0"/>
                </a:lnTo>
                <a:lnTo>
                  <a:pt x="790575" y="0"/>
                </a:lnTo>
                <a:lnTo>
                  <a:pt x="857250" y="14605"/>
                </a:lnTo>
                <a:lnTo>
                  <a:pt x="928370" y="24130"/>
                </a:lnTo>
                <a:lnTo>
                  <a:pt x="995045" y="24130"/>
                </a:lnTo>
                <a:lnTo>
                  <a:pt x="1061720" y="38100"/>
                </a:lnTo>
                <a:lnTo>
                  <a:pt x="1128395" y="90805"/>
                </a:lnTo>
                <a:lnTo>
                  <a:pt x="1195070" y="152400"/>
                </a:lnTo>
                <a:lnTo>
                  <a:pt x="1233170" y="219075"/>
                </a:lnTo>
                <a:lnTo>
                  <a:pt x="1247775" y="290830"/>
                </a:lnTo>
                <a:lnTo>
                  <a:pt x="1266825" y="357505"/>
                </a:lnTo>
                <a:lnTo>
                  <a:pt x="1261745" y="424180"/>
                </a:lnTo>
                <a:lnTo>
                  <a:pt x="1233170" y="490855"/>
                </a:lnTo>
                <a:lnTo>
                  <a:pt x="1166495" y="542925"/>
                </a:lnTo>
                <a:lnTo>
                  <a:pt x="1099820" y="600075"/>
                </a:lnTo>
                <a:lnTo>
                  <a:pt x="1033145" y="652780"/>
                </a:lnTo>
                <a:lnTo>
                  <a:pt x="962025" y="685800"/>
                </a:lnTo>
                <a:lnTo>
                  <a:pt x="895350" y="700405"/>
                </a:lnTo>
                <a:lnTo>
                  <a:pt x="823595" y="728980"/>
                </a:lnTo>
                <a:lnTo>
                  <a:pt x="752475" y="752475"/>
                </a:lnTo>
                <a:lnTo>
                  <a:pt x="685800" y="771525"/>
                </a:lnTo>
                <a:lnTo>
                  <a:pt x="619125" y="800100"/>
                </a:lnTo>
                <a:lnTo>
                  <a:pt x="552450" y="814705"/>
                </a:lnTo>
                <a:lnTo>
                  <a:pt x="485775" y="828675"/>
                </a:lnTo>
                <a:lnTo>
                  <a:pt x="419100" y="847725"/>
                </a:lnTo>
                <a:lnTo>
                  <a:pt x="352425" y="876300"/>
                </a:lnTo>
                <a:lnTo>
                  <a:pt x="285750" y="885825"/>
                </a:lnTo>
                <a:lnTo>
                  <a:pt x="219075" y="900430"/>
                </a:lnTo>
                <a:lnTo>
                  <a:pt x="152400" y="933450"/>
                </a:lnTo>
                <a:lnTo>
                  <a:pt x="185420" y="904875"/>
                </a:lnTo>
              </a:path>
            </a:pathLst>
          </a:custGeom>
          <a:solidFill>
            <a:srgbClr val="FF0000">
              <a:alpha val="9000"/>
            </a:srgbClr>
          </a:solidFill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907915" y="5219700"/>
            <a:ext cx="9169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Known</a:t>
            </a:r>
            <a:endParaRPr 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6724650" y="4565015"/>
            <a:ext cx="15919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Learned Control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17" name="CuadroTexto 8"/>
          <p:cNvSpPr txBox="1"/>
          <p:nvPr/>
        </p:nvSpPr>
        <p:spPr>
          <a:xfrm>
            <a:off x="3448050" y="0"/>
            <a:ext cx="51733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0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Plant Parameter Space</a:t>
            </a:r>
            <a:endParaRPr lang="en-US" altLang="en-IE" sz="40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s 133"/>
          <p:cNvSpPr/>
          <p:nvPr/>
        </p:nvSpPr>
        <p:spPr>
          <a:xfrm>
            <a:off x="4576445" y="1710055"/>
            <a:ext cx="6950710" cy="206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22" name="Rectangles 21"/>
          <p:cNvSpPr/>
          <p:nvPr/>
        </p:nvSpPr>
        <p:spPr>
          <a:xfrm>
            <a:off x="407670" y="1611630"/>
            <a:ext cx="3509645" cy="268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grpSp>
        <p:nvGrpSpPr>
          <p:cNvPr id="2" name="Group 1"/>
          <p:cNvGrpSpPr/>
          <p:nvPr/>
        </p:nvGrpSpPr>
        <p:grpSpPr>
          <a:xfrm>
            <a:off x="785495" y="1710055"/>
            <a:ext cx="3077845" cy="2342515"/>
            <a:chOff x="3145" y="5624"/>
            <a:chExt cx="5760" cy="4320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3159" y="5624"/>
              <a:ext cx="0" cy="432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145" y="9939"/>
              <a:ext cx="576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4192" y="7329"/>
              <a:ext cx="1935" cy="1455"/>
            </a:xfrm>
            <a:custGeom>
              <a:avLst/>
              <a:gdLst>
                <a:gd name="connisteX0" fmla="*/ 352425 w 1228725"/>
                <a:gd name="connsiteY0" fmla="*/ 38100 h 923925"/>
                <a:gd name="connisteX1" fmla="*/ 190500 w 1228725"/>
                <a:gd name="connsiteY1" fmla="*/ 71755 h 923925"/>
                <a:gd name="connisteX2" fmla="*/ 133350 w 1228725"/>
                <a:gd name="connsiteY2" fmla="*/ 138430 h 923925"/>
                <a:gd name="connisteX3" fmla="*/ 85725 w 1228725"/>
                <a:gd name="connsiteY3" fmla="*/ 214630 h 923925"/>
                <a:gd name="connisteX4" fmla="*/ 47625 w 1228725"/>
                <a:gd name="connsiteY4" fmla="*/ 281305 h 923925"/>
                <a:gd name="connisteX5" fmla="*/ 19050 w 1228725"/>
                <a:gd name="connsiteY5" fmla="*/ 347980 h 923925"/>
                <a:gd name="connisteX6" fmla="*/ 0 w 1228725"/>
                <a:gd name="connsiteY6" fmla="*/ 419100 h 923925"/>
                <a:gd name="connisteX7" fmla="*/ 0 w 1228725"/>
                <a:gd name="connsiteY7" fmla="*/ 485775 h 923925"/>
                <a:gd name="connisteX8" fmla="*/ 0 w 1228725"/>
                <a:gd name="connsiteY8" fmla="*/ 557530 h 923925"/>
                <a:gd name="connisteX9" fmla="*/ 0 w 1228725"/>
                <a:gd name="connsiteY9" fmla="*/ 624205 h 923925"/>
                <a:gd name="connisteX10" fmla="*/ 28575 w 1228725"/>
                <a:gd name="connsiteY10" fmla="*/ 690880 h 923925"/>
                <a:gd name="connisteX11" fmla="*/ 76200 w 1228725"/>
                <a:gd name="connsiteY11" fmla="*/ 762000 h 923925"/>
                <a:gd name="connisteX12" fmla="*/ 142875 w 1228725"/>
                <a:gd name="connsiteY12" fmla="*/ 805180 h 923925"/>
                <a:gd name="connisteX13" fmla="*/ 209550 w 1228725"/>
                <a:gd name="connsiteY13" fmla="*/ 828675 h 923925"/>
                <a:gd name="connisteX14" fmla="*/ 281305 w 1228725"/>
                <a:gd name="connsiteY14" fmla="*/ 847725 h 923925"/>
                <a:gd name="connisteX15" fmla="*/ 347980 w 1228725"/>
                <a:gd name="connsiteY15" fmla="*/ 871855 h 923925"/>
                <a:gd name="connisteX16" fmla="*/ 414655 w 1228725"/>
                <a:gd name="connsiteY16" fmla="*/ 885825 h 923925"/>
                <a:gd name="connisteX17" fmla="*/ 481330 w 1228725"/>
                <a:gd name="connsiteY17" fmla="*/ 895350 h 923925"/>
                <a:gd name="connisteX18" fmla="*/ 548005 w 1228725"/>
                <a:gd name="connsiteY18" fmla="*/ 909955 h 923925"/>
                <a:gd name="connisteX19" fmla="*/ 624205 w 1228725"/>
                <a:gd name="connsiteY19" fmla="*/ 919480 h 923925"/>
                <a:gd name="connisteX20" fmla="*/ 690880 w 1228725"/>
                <a:gd name="connsiteY20" fmla="*/ 923925 h 923925"/>
                <a:gd name="connisteX21" fmla="*/ 762000 w 1228725"/>
                <a:gd name="connsiteY21" fmla="*/ 923925 h 923925"/>
                <a:gd name="connisteX22" fmla="*/ 843280 w 1228725"/>
                <a:gd name="connsiteY22" fmla="*/ 909955 h 923925"/>
                <a:gd name="connisteX23" fmla="*/ 914400 w 1228725"/>
                <a:gd name="connsiteY23" fmla="*/ 866775 h 923925"/>
                <a:gd name="connisteX24" fmla="*/ 981075 w 1228725"/>
                <a:gd name="connsiteY24" fmla="*/ 814705 h 923925"/>
                <a:gd name="connisteX25" fmla="*/ 1024255 w 1228725"/>
                <a:gd name="connsiteY25" fmla="*/ 742950 h 923925"/>
                <a:gd name="connisteX26" fmla="*/ 1071880 w 1228725"/>
                <a:gd name="connsiteY26" fmla="*/ 676275 h 923925"/>
                <a:gd name="connisteX27" fmla="*/ 1095375 w 1228725"/>
                <a:gd name="connsiteY27" fmla="*/ 605155 h 923925"/>
                <a:gd name="connisteX28" fmla="*/ 1133475 w 1228725"/>
                <a:gd name="connsiteY28" fmla="*/ 538480 h 923925"/>
                <a:gd name="connisteX29" fmla="*/ 1176655 w 1228725"/>
                <a:gd name="connsiteY29" fmla="*/ 471805 h 923925"/>
                <a:gd name="connisteX30" fmla="*/ 1224280 w 1228725"/>
                <a:gd name="connsiteY30" fmla="*/ 400050 h 923925"/>
                <a:gd name="connisteX31" fmla="*/ 1228725 w 1228725"/>
                <a:gd name="connsiteY31" fmla="*/ 328930 h 923925"/>
                <a:gd name="connisteX32" fmla="*/ 1228725 w 1228725"/>
                <a:gd name="connsiteY32" fmla="*/ 262255 h 923925"/>
                <a:gd name="connisteX33" fmla="*/ 1181100 w 1228725"/>
                <a:gd name="connsiteY33" fmla="*/ 195580 h 923925"/>
                <a:gd name="connisteX34" fmla="*/ 1123950 w 1228725"/>
                <a:gd name="connsiteY34" fmla="*/ 119380 h 923925"/>
                <a:gd name="connisteX35" fmla="*/ 1057275 w 1228725"/>
                <a:gd name="connsiteY35" fmla="*/ 62230 h 923925"/>
                <a:gd name="connisteX36" fmla="*/ 990600 w 1228725"/>
                <a:gd name="connsiteY36" fmla="*/ 38100 h 923925"/>
                <a:gd name="connisteX37" fmla="*/ 919480 w 1228725"/>
                <a:gd name="connsiteY37" fmla="*/ 24130 h 923925"/>
                <a:gd name="connisteX38" fmla="*/ 852805 w 1228725"/>
                <a:gd name="connsiteY38" fmla="*/ 19050 h 923925"/>
                <a:gd name="connisteX39" fmla="*/ 786130 w 1228725"/>
                <a:gd name="connsiteY39" fmla="*/ 9525 h 923925"/>
                <a:gd name="connisteX40" fmla="*/ 700405 w 1228725"/>
                <a:gd name="connsiteY40" fmla="*/ 0 h 923925"/>
                <a:gd name="connisteX41" fmla="*/ 624205 w 1228725"/>
                <a:gd name="connsiteY41" fmla="*/ 0 h 923925"/>
                <a:gd name="connisteX42" fmla="*/ 548005 w 1228725"/>
                <a:gd name="connsiteY42" fmla="*/ 0 h 923925"/>
                <a:gd name="connisteX43" fmla="*/ 481330 w 1228725"/>
                <a:gd name="connsiteY43" fmla="*/ 0 h 923925"/>
                <a:gd name="connisteX44" fmla="*/ 414655 w 1228725"/>
                <a:gd name="connsiteY44" fmla="*/ 14605 h 923925"/>
                <a:gd name="connisteX45" fmla="*/ 352425 w 1228725"/>
                <a:gd name="connsiteY45" fmla="*/ 38100 h 9239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</a:cxnLst>
              <a:rect l="l" t="t" r="r" b="b"/>
              <a:pathLst>
                <a:path w="1228725" h="923925">
                  <a:moveTo>
                    <a:pt x="352425" y="38100"/>
                  </a:moveTo>
                  <a:lnTo>
                    <a:pt x="190500" y="71755"/>
                  </a:lnTo>
                  <a:lnTo>
                    <a:pt x="133350" y="138430"/>
                  </a:lnTo>
                  <a:lnTo>
                    <a:pt x="85725" y="214630"/>
                  </a:lnTo>
                  <a:lnTo>
                    <a:pt x="47625" y="281305"/>
                  </a:lnTo>
                  <a:lnTo>
                    <a:pt x="19050" y="347980"/>
                  </a:lnTo>
                  <a:lnTo>
                    <a:pt x="0" y="419100"/>
                  </a:lnTo>
                  <a:lnTo>
                    <a:pt x="0" y="485775"/>
                  </a:lnTo>
                  <a:lnTo>
                    <a:pt x="0" y="557530"/>
                  </a:lnTo>
                  <a:lnTo>
                    <a:pt x="0" y="624205"/>
                  </a:lnTo>
                  <a:lnTo>
                    <a:pt x="28575" y="690880"/>
                  </a:lnTo>
                  <a:lnTo>
                    <a:pt x="76200" y="762000"/>
                  </a:lnTo>
                  <a:lnTo>
                    <a:pt x="142875" y="805180"/>
                  </a:lnTo>
                  <a:lnTo>
                    <a:pt x="209550" y="828675"/>
                  </a:lnTo>
                  <a:lnTo>
                    <a:pt x="281305" y="847725"/>
                  </a:lnTo>
                  <a:lnTo>
                    <a:pt x="347980" y="871855"/>
                  </a:lnTo>
                  <a:lnTo>
                    <a:pt x="414655" y="885825"/>
                  </a:lnTo>
                  <a:lnTo>
                    <a:pt x="481330" y="895350"/>
                  </a:lnTo>
                  <a:lnTo>
                    <a:pt x="548005" y="909955"/>
                  </a:lnTo>
                  <a:lnTo>
                    <a:pt x="624205" y="919480"/>
                  </a:lnTo>
                  <a:lnTo>
                    <a:pt x="690880" y="923925"/>
                  </a:lnTo>
                  <a:lnTo>
                    <a:pt x="762000" y="923925"/>
                  </a:lnTo>
                  <a:lnTo>
                    <a:pt x="843280" y="909955"/>
                  </a:lnTo>
                  <a:lnTo>
                    <a:pt x="914400" y="866775"/>
                  </a:lnTo>
                  <a:lnTo>
                    <a:pt x="981075" y="814705"/>
                  </a:lnTo>
                  <a:lnTo>
                    <a:pt x="1024255" y="742950"/>
                  </a:lnTo>
                  <a:lnTo>
                    <a:pt x="1071880" y="676275"/>
                  </a:lnTo>
                  <a:lnTo>
                    <a:pt x="1095375" y="605155"/>
                  </a:lnTo>
                  <a:lnTo>
                    <a:pt x="1133475" y="538480"/>
                  </a:lnTo>
                  <a:lnTo>
                    <a:pt x="1176655" y="471805"/>
                  </a:lnTo>
                  <a:lnTo>
                    <a:pt x="1224280" y="400050"/>
                  </a:lnTo>
                  <a:lnTo>
                    <a:pt x="1228725" y="328930"/>
                  </a:lnTo>
                  <a:lnTo>
                    <a:pt x="1228725" y="262255"/>
                  </a:lnTo>
                  <a:lnTo>
                    <a:pt x="1181100" y="195580"/>
                  </a:lnTo>
                  <a:lnTo>
                    <a:pt x="1123950" y="119380"/>
                  </a:lnTo>
                  <a:lnTo>
                    <a:pt x="1057275" y="62230"/>
                  </a:lnTo>
                  <a:lnTo>
                    <a:pt x="990600" y="38100"/>
                  </a:lnTo>
                  <a:lnTo>
                    <a:pt x="919480" y="24130"/>
                  </a:lnTo>
                  <a:lnTo>
                    <a:pt x="852805" y="19050"/>
                  </a:lnTo>
                  <a:lnTo>
                    <a:pt x="786130" y="9525"/>
                  </a:lnTo>
                  <a:lnTo>
                    <a:pt x="700405" y="0"/>
                  </a:lnTo>
                  <a:lnTo>
                    <a:pt x="624205" y="0"/>
                  </a:lnTo>
                  <a:lnTo>
                    <a:pt x="548005" y="0"/>
                  </a:lnTo>
                  <a:lnTo>
                    <a:pt x="481330" y="0"/>
                  </a:lnTo>
                  <a:lnTo>
                    <a:pt x="414655" y="14605"/>
                  </a:lnTo>
                  <a:lnTo>
                    <a:pt x="352425" y="381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4674" y="7702"/>
              <a:ext cx="949" cy="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solidFill>
                    <a:schemeClr val="accent1">
                      <a:lumMod val="50000"/>
                    </a:schemeClr>
                  </a:solidFill>
                </a:rPr>
                <a:t>RBC</a:t>
              </a:r>
              <a:endParaRPr lang="en-US" sz="14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CuadroTexto 8"/>
          <p:cNvSpPr txBox="1"/>
          <p:nvPr/>
        </p:nvSpPr>
        <p:spPr>
          <a:xfrm>
            <a:off x="198120" y="443865"/>
            <a:ext cx="11640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0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Previous approach and control selection RL agent</a:t>
            </a:r>
            <a:endParaRPr lang="en-US" altLang="en-IE" sz="40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930400" y="3252470"/>
            <a:ext cx="164465" cy="17081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8" name="Multiply 7"/>
          <p:cNvSpPr/>
          <p:nvPr/>
        </p:nvSpPr>
        <p:spPr>
          <a:xfrm>
            <a:off x="2128520" y="2713990"/>
            <a:ext cx="164465" cy="17081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12" name="Multiply 11"/>
          <p:cNvSpPr/>
          <p:nvPr/>
        </p:nvSpPr>
        <p:spPr>
          <a:xfrm>
            <a:off x="1499870" y="2686685"/>
            <a:ext cx="164465" cy="17081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24" name="Multiply 23"/>
          <p:cNvSpPr/>
          <p:nvPr/>
        </p:nvSpPr>
        <p:spPr>
          <a:xfrm>
            <a:off x="1376045" y="3113405"/>
            <a:ext cx="164465" cy="17081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25" name="Text Box 24"/>
          <p:cNvSpPr txBox="1"/>
          <p:nvPr/>
        </p:nvSpPr>
        <p:spPr>
          <a:xfrm>
            <a:off x="484505" y="1776095"/>
            <a:ext cx="256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P</a:t>
            </a:r>
            <a:endParaRPr lang="en-US" sz="1200" b="1"/>
          </a:p>
        </p:txBody>
      </p:sp>
      <p:sp>
        <p:nvSpPr>
          <p:cNvPr id="26" name="Text Box 25"/>
          <p:cNvSpPr txBox="1"/>
          <p:nvPr/>
        </p:nvSpPr>
        <p:spPr>
          <a:xfrm>
            <a:off x="3493135" y="4050030"/>
            <a:ext cx="275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D</a:t>
            </a:r>
            <a:endParaRPr lang="en-US" sz="1200" b="1"/>
          </a:p>
        </p:txBody>
      </p:sp>
      <p:sp>
        <p:nvSpPr>
          <p:cNvPr id="42" name="CuadroTexto 8"/>
          <p:cNvSpPr txBox="1"/>
          <p:nvPr/>
        </p:nvSpPr>
        <p:spPr>
          <a:xfrm>
            <a:off x="358140" y="1068070"/>
            <a:ext cx="378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28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Control Parameter Space</a:t>
            </a:r>
            <a:endParaRPr lang="en-US" altLang="en-IE" sz="28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619250" y="19533235"/>
            <a:ext cx="7851140" cy="1760855"/>
            <a:chOff x="4369" y="3750"/>
            <a:chExt cx="12195" cy="4440"/>
          </a:xfrm>
        </p:grpSpPr>
        <p:sp>
          <p:nvSpPr>
            <p:cNvPr id="80" name="Rounded Rectangle 79"/>
            <p:cNvSpPr/>
            <p:nvPr/>
          </p:nvSpPr>
          <p:spPr>
            <a:xfrm>
              <a:off x="7704" y="5588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Supervisor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704" y="37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Low Level Controllers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1484" y="37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Physical System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1484" y="68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Sensors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1" idx="3"/>
            </p:cNvCxnSpPr>
            <p:nvPr/>
          </p:nvCxnSpPr>
          <p:spPr>
            <a:xfrm>
              <a:off x="10624" y="4420"/>
              <a:ext cx="86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14404" y="4420"/>
              <a:ext cx="216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4824" y="4434"/>
              <a:ext cx="144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92" idx="4"/>
            </p:cNvCxnSpPr>
            <p:nvPr/>
          </p:nvCxnSpPr>
          <p:spPr>
            <a:xfrm flipV="1">
              <a:off x="6585" y="4758"/>
              <a:ext cx="3" cy="274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endCxn id="83" idx="3"/>
            </p:cNvCxnSpPr>
            <p:nvPr/>
          </p:nvCxnSpPr>
          <p:spPr>
            <a:xfrm rot="5400000">
              <a:off x="13323" y="5482"/>
              <a:ext cx="3119" cy="956"/>
            </a:xfrm>
            <a:prstGeom prst="bentConnector2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6568" y="7506"/>
              <a:ext cx="4937" cy="1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968" y="4434"/>
              <a:ext cx="12" cy="168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90"/>
            <p:cNvSpPr txBox="1"/>
            <p:nvPr/>
          </p:nvSpPr>
          <p:spPr>
            <a:xfrm>
              <a:off x="4369" y="3840"/>
              <a:ext cx="1780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 b="1"/>
                <a:t>Reference</a:t>
              </a:r>
              <a:endParaRPr lang="en-US" sz="1200" b="1"/>
            </a:p>
          </p:txBody>
        </p:sp>
        <p:sp>
          <p:nvSpPr>
            <p:cNvPr id="92" name="Oval 91"/>
            <p:cNvSpPr/>
            <p:nvPr/>
          </p:nvSpPr>
          <p:spPr>
            <a:xfrm>
              <a:off x="6264" y="4110"/>
              <a:ext cx="648" cy="648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>
              <a:off x="10624" y="6094"/>
              <a:ext cx="344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912" y="4434"/>
              <a:ext cx="768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0" idx="0"/>
              <a:endCxn id="81" idx="2"/>
            </p:cNvCxnSpPr>
            <p:nvPr/>
          </p:nvCxnSpPr>
          <p:spPr>
            <a:xfrm flipV="1">
              <a:off x="9164" y="5090"/>
              <a:ext cx="0" cy="49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9114" y="6968"/>
              <a:ext cx="1" cy="52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746250" y="19660235"/>
            <a:ext cx="7851140" cy="1760855"/>
            <a:chOff x="4369" y="3750"/>
            <a:chExt cx="12195" cy="4440"/>
          </a:xfrm>
        </p:grpSpPr>
        <p:sp>
          <p:nvSpPr>
            <p:cNvPr id="44" name="Rounded Rectangle 43"/>
            <p:cNvSpPr/>
            <p:nvPr/>
          </p:nvSpPr>
          <p:spPr>
            <a:xfrm>
              <a:off x="7704" y="5588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Supervisor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704" y="37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Low Level Controllers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1484" y="37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Physical System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1484" y="68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Sensors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5" idx="3"/>
            </p:cNvCxnSpPr>
            <p:nvPr/>
          </p:nvCxnSpPr>
          <p:spPr>
            <a:xfrm>
              <a:off x="10624" y="4420"/>
              <a:ext cx="86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4404" y="4420"/>
              <a:ext cx="216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824" y="4434"/>
              <a:ext cx="144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56" idx="4"/>
            </p:cNvCxnSpPr>
            <p:nvPr/>
          </p:nvCxnSpPr>
          <p:spPr>
            <a:xfrm flipV="1">
              <a:off x="6585" y="4758"/>
              <a:ext cx="3" cy="274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endCxn id="47" idx="3"/>
            </p:cNvCxnSpPr>
            <p:nvPr/>
          </p:nvCxnSpPr>
          <p:spPr>
            <a:xfrm rot="5400000">
              <a:off x="13323" y="5482"/>
              <a:ext cx="3119" cy="956"/>
            </a:xfrm>
            <a:prstGeom prst="bentConnector2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6568" y="7506"/>
              <a:ext cx="4937" cy="1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968" y="4434"/>
              <a:ext cx="12" cy="168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54"/>
            <p:cNvSpPr txBox="1"/>
            <p:nvPr/>
          </p:nvSpPr>
          <p:spPr>
            <a:xfrm>
              <a:off x="4369" y="3840"/>
              <a:ext cx="1780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 b="1"/>
                <a:t>Reference</a:t>
              </a:r>
              <a:endParaRPr lang="en-US" sz="1200" b="1"/>
            </a:p>
          </p:txBody>
        </p:sp>
        <p:sp>
          <p:nvSpPr>
            <p:cNvPr id="56" name="Oval 55"/>
            <p:cNvSpPr/>
            <p:nvPr/>
          </p:nvSpPr>
          <p:spPr>
            <a:xfrm>
              <a:off x="6264" y="4110"/>
              <a:ext cx="648" cy="648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10624" y="6094"/>
              <a:ext cx="344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912" y="4434"/>
              <a:ext cx="768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4" idx="0"/>
              <a:endCxn id="45" idx="2"/>
            </p:cNvCxnSpPr>
            <p:nvPr/>
          </p:nvCxnSpPr>
          <p:spPr>
            <a:xfrm flipV="1">
              <a:off x="9164" y="5090"/>
              <a:ext cx="0" cy="49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9114" y="6968"/>
              <a:ext cx="1" cy="52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873250" y="19787235"/>
            <a:ext cx="7851140" cy="1760855"/>
            <a:chOff x="4369" y="3750"/>
            <a:chExt cx="12195" cy="4440"/>
          </a:xfrm>
        </p:grpSpPr>
        <p:sp>
          <p:nvSpPr>
            <p:cNvPr id="62" name="Rounded Rectangle 61"/>
            <p:cNvSpPr/>
            <p:nvPr/>
          </p:nvSpPr>
          <p:spPr>
            <a:xfrm>
              <a:off x="7704" y="5588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Supervisor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704" y="37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Low Level Controllers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1484" y="37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Physical System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1484" y="68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Sensors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63" idx="3"/>
            </p:cNvCxnSpPr>
            <p:nvPr/>
          </p:nvCxnSpPr>
          <p:spPr>
            <a:xfrm>
              <a:off x="10624" y="4420"/>
              <a:ext cx="86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4404" y="4420"/>
              <a:ext cx="216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824" y="4434"/>
              <a:ext cx="144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74" idx="4"/>
            </p:cNvCxnSpPr>
            <p:nvPr/>
          </p:nvCxnSpPr>
          <p:spPr>
            <a:xfrm flipV="1">
              <a:off x="6585" y="4758"/>
              <a:ext cx="3" cy="274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endCxn id="65" idx="3"/>
            </p:cNvCxnSpPr>
            <p:nvPr/>
          </p:nvCxnSpPr>
          <p:spPr>
            <a:xfrm rot="5400000">
              <a:off x="13323" y="5482"/>
              <a:ext cx="3119" cy="956"/>
            </a:xfrm>
            <a:prstGeom prst="bentConnector2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6568" y="7506"/>
              <a:ext cx="4937" cy="1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0968" y="4434"/>
              <a:ext cx="12" cy="168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4369" y="3840"/>
              <a:ext cx="1780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 b="1"/>
                <a:t>Reference</a:t>
              </a:r>
              <a:endParaRPr lang="en-US" sz="1200" b="1"/>
            </a:p>
          </p:txBody>
        </p:sp>
        <p:sp>
          <p:nvSpPr>
            <p:cNvPr id="74" name="Oval 73"/>
            <p:cNvSpPr/>
            <p:nvPr/>
          </p:nvSpPr>
          <p:spPr>
            <a:xfrm>
              <a:off x="6264" y="4110"/>
              <a:ext cx="648" cy="648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10624" y="6094"/>
              <a:ext cx="344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912" y="4434"/>
              <a:ext cx="768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2" idx="0"/>
              <a:endCxn id="63" idx="2"/>
            </p:cNvCxnSpPr>
            <p:nvPr/>
          </p:nvCxnSpPr>
          <p:spPr>
            <a:xfrm flipV="1">
              <a:off x="9164" y="5090"/>
              <a:ext cx="0" cy="49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9114" y="6968"/>
              <a:ext cx="1" cy="52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000250" y="19914235"/>
            <a:ext cx="7851140" cy="1760855"/>
            <a:chOff x="4369" y="3750"/>
            <a:chExt cx="12195" cy="4440"/>
          </a:xfrm>
        </p:grpSpPr>
        <p:sp>
          <p:nvSpPr>
            <p:cNvPr id="98" name="Rounded Rectangle 97"/>
            <p:cNvSpPr/>
            <p:nvPr/>
          </p:nvSpPr>
          <p:spPr>
            <a:xfrm>
              <a:off x="7704" y="5588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Supervisor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704" y="37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Low Level Controllers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11484" y="37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Physical System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11484" y="68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Sensors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/>
            <p:cNvCxnSpPr>
              <a:stCxn id="99" idx="3"/>
            </p:cNvCxnSpPr>
            <p:nvPr/>
          </p:nvCxnSpPr>
          <p:spPr>
            <a:xfrm>
              <a:off x="10624" y="4420"/>
              <a:ext cx="86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14404" y="4420"/>
              <a:ext cx="216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824" y="4434"/>
              <a:ext cx="144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endCxn id="110" idx="4"/>
            </p:cNvCxnSpPr>
            <p:nvPr/>
          </p:nvCxnSpPr>
          <p:spPr>
            <a:xfrm flipV="1">
              <a:off x="6585" y="4758"/>
              <a:ext cx="3" cy="274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endCxn id="101" idx="3"/>
            </p:cNvCxnSpPr>
            <p:nvPr/>
          </p:nvCxnSpPr>
          <p:spPr>
            <a:xfrm rot="5400000">
              <a:off x="13323" y="5482"/>
              <a:ext cx="3119" cy="956"/>
            </a:xfrm>
            <a:prstGeom prst="bentConnector2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6568" y="7506"/>
              <a:ext cx="4937" cy="1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0968" y="4434"/>
              <a:ext cx="12" cy="168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 Box 108"/>
            <p:cNvSpPr txBox="1"/>
            <p:nvPr/>
          </p:nvSpPr>
          <p:spPr>
            <a:xfrm>
              <a:off x="4369" y="3840"/>
              <a:ext cx="1780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 b="1"/>
                <a:t>Reference</a:t>
              </a:r>
              <a:endParaRPr lang="en-US" sz="1200" b="1"/>
            </a:p>
          </p:txBody>
        </p:sp>
        <p:sp>
          <p:nvSpPr>
            <p:cNvPr id="110" name="Oval 109"/>
            <p:cNvSpPr/>
            <p:nvPr/>
          </p:nvSpPr>
          <p:spPr>
            <a:xfrm>
              <a:off x="6264" y="4110"/>
              <a:ext cx="648" cy="648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H="1">
              <a:off x="10624" y="6094"/>
              <a:ext cx="344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6912" y="4434"/>
              <a:ext cx="768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8" idx="0"/>
              <a:endCxn id="99" idx="2"/>
            </p:cNvCxnSpPr>
            <p:nvPr/>
          </p:nvCxnSpPr>
          <p:spPr>
            <a:xfrm flipV="1">
              <a:off x="9164" y="5090"/>
              <a:ext cx="0" cy="49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 flipV="1">
              <a:off x="9114" y="6968"/>
              <a:ext cx="1" cy="52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4538980" y="2011045"/>
            <a:ext cx="6821805" cy="1590675"/>
            <a:chOff x="4369" y="3750"/>
            <a:chExt cx="12195" cy="4440"/>
          </a:xfrm>
        </p:grpSpPr>
        <p:sp>
          <p:nvSpPr>
            <p:cNvPr id="117" name="Rounded Rectangle 116"/>
            <p:cNvSpPr/>
            <p:nvPr/>
          </p:nvSpPr>
          <p:spPr>
            <a:xfrm>
              <a:off x="7704" y="5588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Supervisor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7704" y="37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Low Level Controllers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11484" y="37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Physical System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11484" y="68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Sensors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118" idx="3"/>
            </p:cNvCxnSpPr>
            <p:nvPr/>
          </p:nvCxnSpPr>
          <p:spPr>
            <a:xfrm>
              <a:off x="10624" y="4420"/>
              <a:ext cx="86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4404" y="4420"/>
              <a:ext cx="216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824" y="4434"/>
              <a:ext cx="144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129" idx="4"/>
            </p:cNvCxnSpPr>
            <p:nvPr/>
          </p:nvCxnSpPr>
          <p:spPr>
            <a:xfrm flipV="1">
              <a:off x="6585" y="4758"/>
              <a:ext cx="3" cy="274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endCxn id="120" idx="3"/>
            </p:cNvCxnSpPr>
            <p:nvPr/>
          </p:nvCxnSpPr>
          <p:spPr>
            <a:xfrm rot="5400000">
              <a:off x="13323" y="5482"/>
              <a:ext cx="3119" cy="956"/>
            </a:xfrm>
            <a:prstGeom prst="bentConnector2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6568" y="7506"/>
              <a:ext cx="4937" cy="1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0968" y="4434"/>
              <a:ext cx="12" cy="168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 Box 127"/>
            <p:cNvSpPr txBox="1"/>
            <p:nvPr/>
          </p:nvSpPr>
          <p:spPr>
            <a:xfrm>
              <a:off x="4369" y="3840"/>
              <a:ext cx="1780" cy="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 b="1"/>
                <a:t>Reference</a:t>
              </a:r>
              <a:endParaRPr lang="en-US" sz="1200" b="1"/>
            </a:p>
          </p:txBody>
        </p:sp>
        <p:sp>
          <p:nvSpPr>
            <p:cNvPr id="129" name="Oval 128"/>
            <p:cNvSpPr/>
            <p:nvPr/>
          </p:nvSpPr>
          <p:spPr>
            <a:xfrm>
              <a:off x="6264" y="4110"/>
              <a:ext cx="648" cy="648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flipH="1">
              <a:off x="10624" y="6094"/>
              <a:ext cx="344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6912" y="4434"/>
              <a:ext cx="768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17" idx="0"/>
              <a:endCxn id="118" idx="2"/>
            </p:cNvCxnSpPr>
            <p:nvPr/>
          </p:nvCxnSpPr>
          <p:spPr>
            <a:xfrm flipV="1">
              <a:off x="9164" y="5090"/>
              <a:ext cx="0" cy="49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9114" y="6968"/>
              <a:ext cx="1" cy="52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Content Placeholder 134"/>
          <p:cNvSpPr>
            <a:spLocks noGrp="1"/>
          </p:cNvSpPr>
          <p:nvPr>
            <p:ph idx="1"/>
          </p:nvPr>
        </p:nvSpPr>
        <p:spPr>
          <a:xfrm>
            <a:off x="407670" y="4300855"/>
            <a:ext cx="11844020" cy="2720340"/>
          </a:xfrm>
        </p:spPr>
        <p:txBody>
          <a:bodyPr>
            <a:noAutofit/>
          </a:bodyPr>
          <a:p>
            <a:pPr lvl="1"/>
            <a:r>
              <a:rPr lang="en-US" altLang="en-IE" sz="2800" dirty="0" smtClean="0">
                <a:solidFill>
                  <a:schemeClr val="bg1"/>
                </a:solidFill>
              </a:rPr>
              <a:t>Low level controllers: Set of low level controllers tuned to cover the known plant configuration space.</a:t>
            </a:r>
            <a:endParaRPr lang="en-US" altLang="en-IE" sz="28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2800" dirty="0" smtClean="0">
                <a:solidFill>
                  <a:schemeClr val="bg1"/>
                </a:solidFill>
              </a:rPr>
              <a:t>Supervisor: RL Agent in charge of mixing low level control outputs.</a:t>
            </a:r>
            <a:endParaRPr lang="en-US" altLang="en-IE" sz="2800" dirty="0" smtClean="0">
              <a:solidFill>
                <a:schemeClr val="bg1"/>
              </a:solidFill>
            </a:endParaRPr>
          </a:p>
          <a:p>
            <a:pPr lvl="2"/>
            <a:r>
              <a:rPr lang="en-US" altLang="en-IE" sz="2325" dirty="0" smtClean="0">
                <a:solidFill>
                  <a:schemeClr val="bg1"/>
                </a:solidFill>
                <a:sym typeface="+mn-ea"/>
              </a:rPr>
              <a:t>State: Feature space (subset of observable variables).</a:t>
            </a:r>
            <a:endParaRPr lang="en-US" altLang="en-IE" sz="2325" dirty="0" smtClean="0">
              <a:solidFill>
                <a:schemeClr val="bg1"/>
              </a:solidFill>
            </a:endParaRPr>
          </a:p>
          <a:p>
            <a:pPr lvl="2"/>
            <a:r>
              <a:rPr lang="en-US" altLang="en-IE" sz="2325" dirty="0" smtClean="0">
                <a:solidFill>
                  <a:schemeClr val="bg1"/>
                </a:solidFill>
                <a:sym typeface="+mn-ea"/>
              </a:rPr>
              <a:t>Action: Distribution parameters for mixing.</a:t>
            </a:r>
            <a:endParaRPr lang="en-US" altLang="en-IE" sz="2325" dirty="0" smtClean="0">
              <a:solidFill>
                <a:schemeClr val="bg1"/>
              </a:solidFill>
            </a:endParaRPr>
          </a:p>
          <a:p>
            <a:pPr lvl="2"/>
            <a:r>
              <a:rPr lang="en-US" altLang="en-IE" sz="2325" dirty="0" smtClean="0">
                <a:solidFill>
                  <a:schemeClr val="bg1"/>
                </a:solidFill>
                <a:sym typeface="+mn-ea"/>
              </a:rPr>
              <a:t>Reward: End-of-task reward. Out-of-bounds reward. (Highly sparse).</a:t>
            </a:r>
            <a:endParaRPr lang="en-US" altLang="en-IE" sz="233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s 21"/>
          <p:cNvSpPr/>
          <p:nvPr/>
        </p:nvSpPr>
        <p:spPr>
          <a:xfrm>
            <a:off x="550545" y="2215515"/>
            <a:ext cx="4171315" cy="3148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28370" y="2313940"/>
            <a:ext cx="3657600" cy="2743200"/>
            <a:chOff x="3145" y="5624"/>
            <a:chExt cx="5760" cy="4320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3159" y="5624"/>
              <a:ext cx="0" cy="432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145" y="9939"/>
              <a:ext cx="576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4192" y="7329"/>
              <a:ext cx="1935" cy="1455"/>
            </a:xfrm>
            <a:custGeom>
              <a:avLst/>
              <a:gdLst>
                <a:gd name="connisteX0" fmla="*/ 352425 w 1228725"/>
                <a:gd name="connsiteY0" fmla="*/ 38100 h 923925"/>
                <a:gd name="connisteX1" fmla="*/ 190500 w 1228725"/>
                <a:gd name="connsiteY1" fmla="*/ 71755 h 923925"/>
                <a:gd name="connisteX2" fmla="*/ 133350 w 1228725"/>
                <a:gd name="connsiteY2" fmla="*/ 138430 h 923925"/>
                <a:gd name="connisteX3" fmla="*/ 85725 w 1228725"/>
                <a:gd name="connsiteY3" fmla="*/ 214630 h 923925"/>
                <a:gd name="connisteX4" fmla="*/ 47625 w 1228725"/>
                <a:gd name="connsiteY4" fmla="*/ 281305 h 923925"/>
                <a:gd name="connisteX5" fmla="*/ 19050 w 1228725"/>
                <a:gd name="connsiteY5" fmla="*/ 347980 h 923925"/>
                <a:gd name="connisteX6" fmla="*/ 0 w 1228725"/>
                <a:gd name="connsiteY6" fmla="*/ 419100 h 923925"/>
                <a:gd name="connisteX7" fmla="*/ 0 w 1228725"/>
                <a:gd name="connsiteY7" fmla="*/ 485775 h 923925"/>
                <a:gd name="connisteX8" fmla="*/ 0 w 1228725"/>
                <a:gd name="connsiteY8" fmla="*/ 557530 h 923925"/>
                <a:gd name="connisteX9" fmla="*/ 0 w 1228725"/>
                <a:gd name="connsiteY9" fmla="*/ 624205 h 923925"/>
                <a:gd name="connisteX10" fmla="*/ 28575 w 1228725"/>
                <a:gd name="connsiteY10" fmla="*/ 690880 h 923925"/>
                <a:gd name="connisteX11" fmla="*/ 76200 w 1228725"/>
                <a:gd name="connsiteY11" fmla="*/ 762000 h 923925"/>
                <a:gd name="connisteX12" fmla="*/ 142875 w 1228725"/>
                <a:gd name="connsiteY12" fmla="*/ 805180 h 923925"/>
                <a:gd name="connisteX13" fmla="*/ 209550 w 1228725"/>
                <a:gd name="connsiteY13" fmla="*/ 828675 h 923925"/>
                <a:gd name="connisteX14" fmla="*/ 281305 w 1228725"/>
                <a:gd name="connsiteY14" fmla="*/ 847725 h 923925"/>
                <a:gd name="connisteX15" fmla="*/ 347980 w 1228725"/>
                <a:gd name="connsiteY15" fmla="*/ 871855 h 923925"/>
                <a:gd name="connisteX16" fmla="*/ 414655 w 1228725"/>
                <a:gd name="connsiteY16" fmla="*/ 885825 h 923925"/>
                <a:gd name="connisteX17" fmla="*/ 481330 w 1228725"/>
                <a:gd name="connsiteY17" fmla="*/ 895350 h 923925"/>
                <a:gd name="connisteX18" fmla="*/ 548005 w 1228725"/>
                <a:gd name="connsiteY18" fmla="*/ 909955 h 923925"/>
                <a:gd name="connisteX19" fmla="*/ 624205 w 1228725"/>
                <a:gd name="connsiteY19" fmla="*/ 919480 h 923925"/>
                <a:gd name="connisteX20" fmla="*/ 690880 w 1228725"/>
                <a:gd name="connsiteY20" fmla="*/ 923925 h 923925"/>
                <a:gd name="connisteX21" fmla="*/ 762000 w 1228725"/>
                <a:gd name="connsiteY21" fmla="*/ 923925 h 923925"/>
                <a:gd name="connisteX22" fmla="*/ 843280 w 1228725"/>
                <a:gd name="connsiteY22" fmla="*/ 909955 h 923925"/>
                <a:gd name="connisteX23" fmla="*/ 914400 w 1228725"/>
                <a:gd name="connsiteY23" fmla="*/ 866775 h 923925"/>
                <a:gd name="connisteX24" fmla="*/ 981075 w 1228725"/>
                <a:gd name="connsiteY24" fmla="*/ 814705 h 923925"/>
                <a:gd name="connisteX25" fmla="*/ 1024255 w 1228725"/>
                <a:gd name="connsiteY25" fmla="*/ 742950 h 923925"/>
                <a:gd name="connisteX26" fmla="*/ 1071880 w 1228725"/>
                <a:gd name="connsiteY26" fmla="*/ 676275 h 923925"/>
                <a:gd name="connisteX27" fmla="*/ 1095375 w 1228725"/>
                <a:gd name="connsiteY27" fmla="*/ 605155 h 923925"/>
                <a:gd name="connisteX28" fmla="*/ 1133475 w 1228725"/>
                <a:gd name="connsiteY28" fmla="*/ 538480 h 923925"/>
                <a:gd name="connisteX29" fmla="*/ 1176655 w 1228725"/>
                <a:gd name="connsiteY29" fmla="*/ 471805 h 923925"/>
                <a:gd name="connisteX30" fmla="*/ 1224280 w 1228725"/>
                <a:gd name="connsiteY30" fmla="*/ 400050 h 923925"/>
                <a:gd name="connisteX31" fmla="*/ 1228725 w 1228725"/>
                <a:gd name="connsiteY31" fmla="*/ 328930 h 923925"/>
                <a:gd name="connisteX32" fmla="*/ 1228725 w 1228725"/>
                <a:gd name="connsiteY32" fmla="*/ 262255 h 923925"/>
                <a:gd name="connisteX33" fmla="*/ 1181100 w 1228725"/>
                <a:gd name="connsiteY33" fmla="*/ 195580 h 923925"/>
                <a:gd name="connisteX34" fmla="*/ 1123950 w 1228725"/>
                <a:gd name="connsiteY34" fmla="*/ 119380 h 923925"/>
                <a:gd name="connisteX35" fmla="*/ 1057275 w 1228725"/>
                <a:gd name="connsiteY35" fmla="*/ 62230 h 923925"/>
                <a:gd name="connisteX36" fmla="*/ 990600 w 1228725"/>
                <a:gd name="connsiteY36" fmla="*/ 38100 h 923925"/>
                <a:gd name="connisteX37" fmla="*/ 919480 w 1228725"/>
                <a:gd name="connsiteY37" fmla="*/ 24130 h 923925"/>
                <a:gd name="connisteX38" fmla="*/ 852805 w 1228725"/>
                <a:gd name="connsiteY38" fmla="*/ 19050 h 923925"/>
                <a:gd name="connisteX39" fmla="*/ 786130 w 1228725"/>
                <a:gd name="connsiteY39" fmla="*/ 9525 h 923925"/>
                <a:gd name="connisteX40" fmla="*/ 700405 w 1228725"/>
                <a:gd name="connsiteY40" fmla="*/ 0 h 923925"/>
                <a:gd name="connisteX41" fmla="*/ 624205 w 1228725"/>
                <a:gd name="connsiteY41" fmla="*/ 0 h 923925"/>
                <a:gd name="connisteX42" fmla="*/ 548005 w 1228725"/>
                <a:gd name="connsiteY42" fmla="*/ 0 h 923925"/>
                <a:gd name="connisteX43" fmla="*/ 481330 w 1228725"/>
                <a:gd name="connsiteY43" fmla="*/ 0 h 923925"/>
                <a:gd name="connisteX44" fmla="*/ 414655 w 1228725"/>
                <a:gd name="connsiteY44" fmla="*/ 14605 h 923925"/>
                <a:gd name="connisteX45" fmla="*/ 352425 w 1228725"/>
                <a:gd name="connsiteY45" fmla="*/ 38100 h 9239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</a:cxnLst>
              <a:rect l="l" t="t" r="r" b="b"/>
              <a:pathLst>
                <a:path w="1228725" h="923925">
                  <a:moveTo>
                    <a:pt x="352425" y="38100"/>
                  </a:moveTo>
                  <a:lnTo>
                    <a:pt x="190500" y="71755"/>
                  </a:lnTo>
                  <a:lnTo>
                    <a:pt x="133350" y="138430"/>
                  </a:lnTo>
                  <a:lnTo>
                    <a:pt x="85725" y="214630"/>
                  </a:lnTo>
                  <a:lnTo>
                    <a:pt x="47625" y="281305"/>
                  </a:lnTo>
                  <a:lnTo>
                    <a:pt x="19050" y="347980"/>
                  </a:lnTo>
                  <a:lnTo>
                    <a:pt x="0" y="419100"/>
                  </a:lnTo>
                  <a:lnTo>
                    <a:pt x="0" y="485775"/>
                  </a:lnTo>
                  <a:lnTo>
                    <a:pt x="0" y="557530"/>
                  </a:lnTo>
                  <a:lnTo>
                    <a:pt x="0" y="624205"/>
                  </a:lnTo>
                  <a:lnTo>
                    <a:pt x="28575" y="690880"/>
                  </a:lnTo>
                  <a:lnTo>
                    <a:pt x="76200" y="762000"/>
                  </a:lnTo>
                  <a:lnTo>
                    <a:pt x="142875" y="805180"/>
                  </a:lnTo>
                  <a:lnTo>
                    <a:pt x="209550" y="828675"/>
                  </a:lnTo>
                  <a:lnTo>
                    <a:pt x="281305" y="847725"/>
                  </a:lnTo>
                  <a:lnTo>
                    <a:pt x="347980" y="871855"/>
                  </a:lnTo>
                  <a:lnTo>
                    <a:pt x="414655" y="885825"/>
                  </a:lnTo>
                  <a:lnTo>
                    <a:pt x="481330" y="895350"/>
                  </a:lnTo>
                  <a:lnTo>
                    <a:pt x="548005" y="909955"/>
                  </a:lnTo>
                  <a:lnTo>
                    <a:pt x="624205" y="919480"/>
                  </a:lnTo>
                  <a:lnTo>
                    <a:pt x="690880" y="923925"/>
                  </a:lnTo>
                  <a:lnTo>
                    <a:pt x="762000" y="923925"/>
                  </a:lnTo>
                  <a:lnTo>
                    <a:pt x="843280" y="909955"/>
                  </a:lnTo>
                  <a:lnTo>
                    <a:pt x="914400" y="866775"/>
                  </a:lnTo>
                  <a:lnTo>
                    <a:pt x="981075" y="814705"/>
                  </a:lnTo>
                  <a:lnTo>
                    <a:pt x="1024255" y="742950"/>
                  </a:lnTo>
                  <a:lnTo>
                    <a:pt x="1071880" y="676275"/>
                  </a:lnTo>
                  <a:lnTo>
                    <a:pt x="1095375" y="605155"/>
                  </a:lnTo>
                  <a:lnTo>
                    <a:pt x="1133475" y="538480"/>
                  </a:lnTo>
                  <a:lnTo>
                    <a:pt x="1176655" y="471805"/>
                  </a:lnTo>
                  <a:lnTo>
                    <a:pt x="1224280" y="400050"/>
                  </a:lnTo>
                  <a:lnTo>
                    <a:pt x="1228725" y="328930"/>
                  </a:lnTo>
                  <a:lnTo>
                    <a:pt x="1228725" y="262255"/>
                  </a:lnTo>
                  <a:lnTo>
                    <a:pt x="1181100" y="195580"/>
                  </a:lnTo>
                  <a:lnTo>
                    <a:pt x="1123950" y="119380"/>
                  </a:lnTo>
                  <a:lnTo>
                    <a:pt x="1057275" y="62230"/>
                  </a:lnTo>
                  <a:lnTo>
                    <a:pt x="990600" y="38100"/>
                  </a:lnTo>
                  <a:lnTo>
                    <a:pt x="919480" y="24130"/>
                  </a:lnTo>
                  <a:lnTo>
                    <a:pt x="852805" y="19050"/>
                  </a:lnTo>
                  <a:lnTo>
                    <a:pt x="786130" y="9525"/>
                  </a:lnTo>
                  <a:lnTo>
                    <a:pt x="700405" y="0"/>
                  </a:lnTo>
                  <a:lnTo>
                    <a:pt x="624205" y="0"/>
                  </a:lnTo>
                  <a:lnTo>
                    <a:pt x="548005" y="0"/>
                  </a:lnTo>
                  <a:lnTo>
                    <a:pt x="481330" y="0"/>
                  </a:lnTo>
                  <a:lnTo>
                    <a:pt x="414655" y="14605"/>
                  </a:lnTo>
                  <a:lnTo>
                    <a:pt x="352425" y="381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Multiply 2"/>
            <p:cNvSpPr/>
            <p:nvPr/>
          </p:nvSpPr>
          <p:spPr>
            <a:xfrm>
              <a:off x="6237" y="8497"/>
              <a:ext cx="307" cy="31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4674" y="7702"/>
              <a:ext cx="94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000" b="1">
                  <a:solidFill>
                    <a:schemeClr val="accent1">
                      <a:lumMod val="50000"/>
                    </a:schemeClr>
                  </a:solidFill>
                </a:rPr>
                <a:t>RBC</a:t>
              </a:r>
              <a:endParaRPr 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6398" y="7862"/>
              <a:ext cx="2507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rgbClr val="FF0000"/>
                  </a:solidFill>
                </a:rPr>
                <a:t>Stable</a:t>
              </a:r>
              <a:endParaRPr lang="en-US" sz="2000" b="1">
                <a:solidFill>
                  <a:srgbClr val="FF0000"/>
                </a:solidFill>
              </a:endParaRPr>
            </a:p>
            <a:p>
              <a:r>
                <a:rPr lang="en-US" sz="2000" b="1">
                  <a:solidFill>
                    <a:srgbClr val="FF0000"/>
                  </a:solidFill>
                </a:rPr>
                <a:t>Controller</a:t>
              </a:r>
              <a:endParaRPr lang="en-US" sz="2000" b="1">
                <a:solidFill>
                  <a:srgbClr val="FF0000"/>
                </a:solidFill>
              </a:endParaRPr>
            </a:p>
            <a:p>
              <a:r>
                <a:rPr lang="en-US" sz="2000" b="1">
                  <a:solidFill>
                    <a:srgbClr val="FF0000"/>
                  </a:solidFill>
                </a:rPr>
                <a:t>for Novel Environment</a:t>
              </a:r>
              <a:endParaRPr lang="en-US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17" name="CuadroTexto 8"/>
          <p:cNvSpPr txBox="1"/>
          <p:nvPr/>
        </p:nvSpPr>
        <p:spPr>
          <a:xfrm>
            <a:off x="207645" y="615950"/>
            <a:ext cx="5562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0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Control Parameter Space</a:t>
            </a:r>
            <a:endParaRPr lang="en-US" altLang="en-IE" sz="40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2293620" y="4120515"/>
            <a:ext cx="194945" cy="20002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2563495" y="3482340"/>
            <a:ext cx="194945" cy="20002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1769745" y="3433445"/>
            <a:ext cx="194945" cy="20002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1642745" y="3993515"/>
            <a:ext cx="194945" cy="20002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627380" y="2379980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P</a:t>
            </a:r>
            <a:endParaRPr lang="en-US" b="1"/>
          </a:p>
        </p:txBody>
      </p:sp>
      <p:sp>
        <p:nvSpPr>
          <p:cNvPr id="26" name="Text Box 25"/>
          <p:cNvSpPr txBox="1"/>
          <p:nvPr/>
        </p:nvSpPr>
        <p:spPr>
          <a:xfrm>
            <a:off x="4217035" y="5015865"/>
            <a:ext cx="327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D</a:t>
            </a:r>
            <a:endParaRPr lang="en-US" b="1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5091430" y="2557780"/>
            <a:ext cx="6669405" cy="2720340"/>
          </a:xfrm>
        </p:spPr>
        <p:txBody>
          <a:bodyPr>
            <a:noAutofit/>
          </a:bodyPr>
          <a:p>
            <a:pPr lvl="1"/>
            <a:r>
              <a:rPr lang="en-US" altLang="en-IE" sz="4000" dirty="0" smtClean="0">
                <a:solidFill>
                  <a:schemeClr val="bg1"/>
                </a:solidFill>
              </a:rPr>
              <a:t>Assumption 1: A parameter configuration exists that can stabilize the novel plant configuration.</a:t>
            </a:r>
            <a:endParaRPr lang="en-US" altLang="en-IE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s 21"/>
          <p:cNvSpPr/>
          <p:nvPr/>
        </p:nvSpPr>
        <p:spPr>
          <a:xfrm>
            <a:off x="550545" y="2215515"/>
            <a:ext cx="4171315" cy="3148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52575" y="3369310"/>
            <a:ext cx="1576070" cy="1023620"/>
          </a:xfrm>
          <a:custGeom>
            <a:avLst/>
            <a:gdLst>
              <a:gd name="connisteX0" fmla="*/ 366395 w 1576070"/>
              <a:gd name="connsiteY0" fmla="*/ 61595 h 1023620"/>
              <a:gd name="connisteX1" fmla="*/ 438150 w 1576070"/>
              <a:gd name="connsiteY1" fmla="*/ 33020 h 1023620"/>
              <a:gd name="connisteX2" fmla="*/ 504825 w 1576070"/>
              <a:gd name="connsiteY2" fmla="*/ 9525 h 1023620"/>
              <a:gd name="connisteX3" fmla="*/ 571500 w 1576070"/>
              <a:gd name="connsiteY3" fmla="*/ 0 h 1023620"/>
              <a:gd name="connisteX4" fmla="*/ 638175 w 1576070"/>
              <a:gd name="connsiteY4" fmla="*/ 9525 h 1023620"/>
              <a:gd name="connisteX5" fmla="*/ 704850 w 1576070"/>
              <a:gd name="connsiteY5" fmla="*/ 38100 h 1023620"/>
              <a:gd name="connisteX6" fmla="*/ 771525 w 1576070"/>
              <a:gd name="connsiteY6" fmla="*/ 42545 h 1023620"/>
              <a:gd name="connisteX7" fmla="*/ 838200 w 1576070"/>
              <a:gd name="connsiteY7" fmla="*/ 52070 h 1023620"/>
              <a:gd name="connisteX8" fmla="*/ 904875 w 1576070"/>
              <a:gd name="connsiteY8" fmla="*/ 66675 h 1023620"/>
              <a:gd name="connisteX9" fmla="*/ 971550 w 1576070"/>
              <a:gd name="connsiteY9" fmla="*/ 66675 h 1023620"/>
              <a:gd name="connisteX10" fmla="*/ 1038225 w 1576070"/>
              <a:gd name="connsiteY10" fmla="*/ 66675 h 1023620"/>
              <a:gd name="connisteX11" fmla="*/ 1104900 w 1576070"/>
              <a:gd name="connsiteY11" fmla="*/ 80645 h 1023620"/>
              <a:gd name="connisteX12" fmla="*/ 1162050 w 1576070"/>
              <a:gd name="connsiteY12" fmla="*/ 147320 h 1023620"/>
              <a:gd name="connisteX13" fmla="*/ 1214120 w 1576070"/>
              <a:gd name="connsiteY13" fmla="*/ 213995 h 1023620"/>
              <a:gd name="connisteX14" fmla="*/ 1257300 w 1576070"/>
              <a:gd name="connsiteY14" fmla="*/ 280670 h 1023620"/>
              <a:gd name="connisteX15" fmla="*/ 1290320 w 1576070"/>
              <a:gd name="connsiteY15" fmla="*/ 347345 h 1023620"/>
              <a:gd name="connisteX16" fmla="*/ 1318895 w 1576070"/>
              <a:gd name="connsiteY16" fmla="*/ 414020 h 1023620"/>
              <a:gd name="connisteX17" fmla="*/ 1371600 w 1576070"/>
              <a:gd name="connsiteY17" fmla="*/ 480695 h 1023620"/>
              <a:gd name="connisteX18" fmla="*/ 1419225 w 1576070"/>
              <a:gd name="connsiteY18" fmla="*/ 547370 h 1023620"/>
              <a:gd name="connisteX19" fmla="*/ 1466850 w 1576070"/>
              <a:gd name="connsiteY19" fmla="*/ 619125 h 1023620"/>
              <a:gd name="connisteX20" fmla="*/ 1504950 w 1576070"/>
              <a:gd name="connsiteY20" fmla="*/ 690245 h 1023620"/>
              <a:gd name="connisteX21" fmla="*/ 1537970 w 1576070"/>
              <a:gd name="connsiteY21" fmla="*/ 762000 h 1023620"/>
              <a:gd name="connisteX22" fmla="*/ 1566545 w 1576070"/>
              <a:gd name="connsiteY22" fmla="*/ 828675 h 1023620"/>
              <a:gd name="connisteX23" fmla="*/ 1576070 w 1576070"/>
              <a:gd name="connsiteY23" fmla="*/ 899795 h 1023620"/>
              <a:gd name="connisteX24" fmla="*/ 1557020 w 1576070"/>
              <a:gd name="connsiteY24" fmla="*/ 966470 h 1023620"/>
              <a:gd name="connisteX25" fmla="*/ 1490345 w 1576070"/>
              <a:gd name="connsiteY25" fmla="*/ 1023620 h 1023620"/>
              <a:gd name="connisteX26" fmla="*/ 1423670 w 1576070"/>
              <a:gd name="connsiteY26" fmla="*/ 1023620 h 1023620"/>
              <a:gd name="connisteX27" fmla="*/ 1356995 w 1576070"/>
              <a:gd name="connsiteY27" fmla="*/ 1019175 h 1023620"/>
              <a:gd name="connisteX28" fmla="*/ 1285875 w 1576070"/>
              <a:gd name="connsiteY28" fmla="*/ 1009650 h 1023620"/>
              <a:gd name="connisteX29" fmla="*/ 1219200 w 1576070"/>
              <a:gd name="connsiteY29" fmla="*/ 1004570 h 1023620"/>
              <a:gd name="connisteX30" fmla="*/ 1152525 w 1576070"/>
              <a:gd name="connsiteY30" fmla="*/ 1000125 h 1023620"/>
              <a:gd name="connisteX31" fmla="*/ 1085850 w 1576070"/>
              <a:gd name="connsiteY31" fmla="*/ 1000125 h 1023620"/>
              <a:gd name="connisteX32" fmla="*/ 1014095 w 1576070"/>
              <a:gd name="connsiteY32" fmla="*/ 990600 h 1023620"/>
              <a:gd name="connisteX33" fmla="*/ 947420 w 1576070"/>
              <a:gd name="connsiteY33" fmla="*/ 981075 h 1023620"/>
              <a:gd name="connisteX34" fmla="*/ 880745 w 1576070"/>
              <a:gd name="connsiteY34" fmla="*/ 975995 h 1023620"/>
              <a:gd name="connisteX35" fmla="*/ 814070 w 1576070"/>
              <a:gd name="connsiteY35" fmla="*/ 966470 h 1023620"/>
              <a:gd name="connisteX36" fmla="*/ 747395 w 1576070"/>
              <a:gd name="connsiteY36" fmla="*/ 956945 h 1023620"/>
              <a:gd name="connisteX37" fmla="*/ 676275 w 1576070"/>
              <a:gd name="connsiteY37" fmla="*/ 952500 h 1023620"/>
              <a:gd name="connisteX38" fmla="*/ 609600 w 1576070"/>
              <a:gd name="connsiteY38" fmla="*/ 942975 h 1023620"/>
              <a:gd name="connisteX39" fmla="*/ 542925 w 1576070"/>
              <a:gd name="connsiteY39" fmla="*/ 923925 h 1023620"/>
              <a:gd name="connisteX40" fmla="*/ 476250 w 1576070"/>
              <a:gd name="connsiteY40" fmla="*/ 914400 h 1023620"/>
              <a:gd name="connisteX41" fmla="*/ 409575 w 1576070"/>
              <a:gd name="connsiteY41" fmla="*/ 904875 h 1023620"/>
              <a:gd name="connisteX42" fmla="*/ 342900 w 1576070"/>
              <a:gd name="connsiteY42" fmla="*/ 895350 h 1023620"/>
              <a:gd name="connisteX43" fmla="*/ 276225 w 1576070"/>
              <a:gd name="connsiteY43" fmla="*/ 880745 h 1023620"/>
              <a:gd name="connisteX44" fmla="*/ 204470 w 1576070"/>
              <a:gd name="connsiteY44" fmla="*/ 833120 h 1023620"/>
              <a:gd name="connisteX45" fmla="*/ 123825 w 1576070"/>
              <a:gd name="connsiteY45" fmla="*/ 790575 h 1023620"/>
              <a:gd name="connisteX46" fmla="*/ 57150 w 1576070"/>
              <a:gd name="connsiteY46" fmla="*/ 756920 h 1023620"/>
              <a:gd name="connisteX47" fmla="*/ 19050 w 1576070"/>
              <a:gd name="connsiteY47" fmla="*/ 690245 h 1023620"/>
              <a:gd name="connisteX48" fmla="*/ 0 w 1576070"/>
              <a:gd name="connsiteY48" fmla="*/ 623570 h 1023620"/>
              <a:gd name="connisteX49" fmla="*/ 0 w 1576070"/>
              <a:gd name="connsiteY49" fmla="*/ 556895 h 1023620"/>
              <a:gd name="connisteX50" fmla="*/ 23495 w 1576070"/>
              <a:gd name="connsiteY50" fmla="*/ 490220 h 1023620"/>
              <a:gd name="connisteX51" fmla="*/ 47625 w 1576070"/>
              <a:gd name="connsiteY51" fmla="*/ 419100 h 1023620"/>
              <a:gd name="connisteX52" fmla="*/ 71120 w 1576070"/>
              <a:gd name="connsiteY52" fmla="*/ 347345 h 1023620"/>
              <a:gd name="connisteX53" fmla="*/ 104775 w 1576070"/>
              <a:gd name="connsiteY53" fmla="*/ 280670 h 1023620"/>
              <a:gd name="connisteX54" fmla="*/ 123825 w 1576070"/>
              <a:gd name="connsiteY54" fmla="*/ 213995 h 1023620"/>
              <a:gd name="connisteX55" fmla="*/ 166370 w 1576070"/>
              <a:gd name="connsiteY55" fmla="*/ 142875 h 1023620"/>
              <a:gd name="connisteX56" fmla="*/ 233045 w 1576070"/>
              <a:gd name="connsiteY56" fmla="*/ 80645 h 1023620"/>
              <a:gd name="connisteX57" fmla="*/ 299720 w 1576070"/>
              <a:gd name="connsiteY57" fmla="*/ 57150 h 1023620"/>
              <a:gd name="connisteX58" fmla="*/ 366395 w 1576070"/>
              <a:gd name="connsiteY58" fmla="*/ 57150 h 1023620"/>
              <a:gd name="connisteX59" fmla="*/ 433070 w 1576070"/>
              <a:gd name="connsiteY59" fmla="*/ 38100 h 1023620"/>
              <a:gd name="connisteX60" fmla="*/ 461645 w 1576070"/>
              <a:gd name="connsiteY60" fmla="*/ 33020 h 10236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</a:cxnLst>
            <a:rect l="l" t="t" r="r" b="b"/>
            <a:pathLst>
              <a:path w="1576070" h="1023620">
                <a:moveTo>
                  <a:pt x="366395" y="61595"/>
                </a:moveTo>
                <a:lnTo>
                  <a:pt x="438150" y="33020"/>
                </a:lnTo>
                <a:lnTo>
                  <a:pt x="504825" y="9525"/>
                </a:lnTo>
                <a:lnTo>
                  <a:pt x="571500" y="0"/>
                </a:lnTo>
                <a:lnTo>
                  <a:pt x="638175" y="9525"/>
                </a:lnTo>
                <a:lnTo>
                  <a:pt x="704850" y="38100"/>
                </a:lnTo>
                <a:lnTo>
                  <a:pt x="771525" y="42545"/>
                </a:lnTo>
                <a:lnTo>
                  <a:pt x="838200" y="52070"/>
                </a:lnTo>
                <a:lnTo>
                  <a:pt x="904875" y="66675"/>
                </a:lnTo>
                <a:lnTo>
                  <a:pt x="971550" y="66675"/>
                </a:lnTo>
                <a:lnTo>
                  <a:pt x="1038225" y="66675"/>
                </a:lnTo>
                <a:lnTo>
                  <a:pt x="1104900" y="80645"/>
                </a:lnTo>
                <a:lnTo>
                  <a:pt x="1162050" y="147320"/>
                </a:lnTo>
                <a:lnTo>
                  <a:pt x="1214120" y="213995"/>
                </a:lnTo>
                <a:lnTo>
                  <a:pt x="1257300" y="280670"/>
                </a:lnTo>
                <a:lnTo>
                  <a:pt x="1290320" y="347345"/>
                </a:lnTo>
                <a:lnTo>
                  <a:pt x="1318895" y="414020"/>
                </a:lnTo>
                <a:lnTo>
                  <a:pt x="1371600" y="480695"/>
                </a:lnTo>
                <a:lnTo>
                  <a:pt x="1419225" y="547370"/>
                </a:lnTo>
                <a:lnTo>
                  <a:pt x="1466850" y="619125"/>
                </a:lnTo>
                <a:lnTo>
                  <a:pt x="1504950" y="690245"/>
                </a:lnTo>
                <a:lnTo>
                  <a:pt x="1537970" y="762000"/>
                </a:lnTo>
                <a:lnTo>
                  <a:pt x="1566545" y="828675"/>
                </a:lnTo>
                <a:lnTo>
                  <a:pt x="1576070" y="899795"/>
                </a:lnTo>
                <a:lnTo>
                  <a:pt x="1557020" y="966470"/>
                </a:lnTo>
                <a:lnTo>
                  <a:pt x="1490345" y="1023620"/>
                </a:lnTo>
                <a:lnTo>
                  <a:pt x="1423670" y="1023620"/>
                </a:lnTo>
                <a:lnTo>
                  <a:pt x="1356995" y="1019175"/>
                </a:lnTo>
                <a:lnTo>
                  <a:pt x="1285875" y="1009650"/>
                </a:lnTo>
                <a:lnTo>
                  <a:pt x="1219200" y="1004570"/>
                </a:lnTo>
                <a:lnTo>
                  <a:pt x="1152525" y="1000125"/>
                </a:lnTo>
                <a:lnTo>
                  <a:pt x="1085850" y="1000125"/>
                </a:lnTo>
                <a:lnTo>
                  <a:pt x="1014095" y="990600"/>
                </a:lnTo>
                <a:lnTo>
                  <a:pt x="947420" y="981075"/>
                </a:lnTo>
                <a:lnTo>
                  <a:pt x="880745" y="975995"/>
                </a:lnTo>
                <a:lnTo>
                  <a:pt x="814070" y="966470"/>
                </a:lnTo>
                <a:lnTo>
                  <a:pt x="747395" y="956945"/>
                </a:lnTo>
                <a:lnTo>
                  <a:pt x="676275" y="952500"/>
                </a:lnTo>
                <a:lnTo>
                  <a:pt x="609600" y="942975"/>
                </a:lnTo>
                <a:lnTo>
                  <a:pt x="542925" y="923925"/>
                </a:lnTo>
                <a:lnTo>
                  <a:pt x="476250" y="914400"/>
                </a:lnTo>
                <a:lnTo>
                  <a:pt x="409575" y="904875"/>
                </a:lnTo>
                <a:lnTo>
                  <a:pt x="342900" y="895350"/>
                </a:lnTo>
                <a:lnTo>
                  <a:pt x="276225" y="880745"/>
                </a:lnTo>
                <a:lnTo>
                  <a:pt x="204470" y="833120"/>
                </a:lnTo>
                <a:lnTo>
                  <a:pt x="123825" y="790575"/>
                </a:lnTo>
                <a:lnTo>
                  <a:pt x="57150" y="756920"/>
                </a:lnTo>
                <a:lnTo>
                  <a:pt x="19050" y="690245"/>
                </a:lnTo>
                <a:lnTo>
                  <a:pt x="0" y="623570"/>
                </a:lnTo>
                <a:lnTo>
                  <a:pt x="0" y="556895"/>
                </a:lnTo>
                <a:lnTo>
                  <a:pt x="23495" y="490220"/>
                </a:lnTo>
                <a:lnTo>
                  <a:pt x="47625" y="419100"/>
                </a:lnTo>
                <a:lnTo>
                  <a:pt x="71120" y="347345"/>
                </a:lnTo>
                <a:lnTo>
                  <a:pt x="104775" y="280670"/>
                </a:lnTo>
                <a:lnTo>
                  <a:pt x="123825" y="213995"/>
                </a:lnTo>
                <a:lnTo>
                  <a:pt x="166370" y="142875"/>
                </a:lnTo>
                <a:lnTo>
                  <a:pt x="233045" y="80645"/>
                </a:lnTo>
                <a:lnTo>
                  <a:pt x="299720" y="57150"/>
                </a:lnTo>
                <a:lnTo>
                  <a:pt x="366395" y="57150"/>
                </a:lnTo>
                <a:lnTo>
                  <a:pt x="433070" y="38100"/>
                </a:lnTo>
                <a:lnTo>
                  <a:pt x="461645" y="3302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28370" y="2313940"/>
            <a:ext cx="3657600" cy="2743200"/>
            <a:chOff x="3145" y="5624"/>
            <a:chExt cx="5760" cy="4320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3159" y="5624"/>
              <a:ext cx="0" cy="432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145" y="9939"/>
              <a:ext cx="576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Multiply 2"/>
            <p:cNvSpPr/>
            <p:nvPr/>
          </p:nvSpPr>
          <p:spPr>
            <a:xfrm>
              <a:off x="6237" y="8497"/>
              <a:ext cx="307" cy="31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4674" y="7702"/>
              <a:ext cx="94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000" b="1">
                  <a:solidFill>
                    <a:schemeClr val="accent1">
                      <a:lumMod val="50000"/>
                    </a:schemeClr>
                  </a:solidFill>
                </a:rPr>
                <a:t>RBC</a:t>
              </a:r>
              <a:endParaRPr 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CuadroTexto 8"/>
          <p:cNvSpPr txBox="1"/>
          <p:nvPr/>
        </p:nvSpPr>
        <p:spPr>
          <a:xfrm>
            <a:off x="207645" y="615950"/>
            <a:ext cx="5562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0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Control Parameter Space</a:t>
            </a:r>
            <a:endParaRPr lang="en-US" altLang="en-IE" sz="40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2293620" y="4120515"/>
            <a:ext cx="194945" cy="20002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2563495" y="3482340"/>
            <a:ext cx="194945" cy="20002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1769745" y="3433445"/>
            <a:ext cx="194945" cy="20002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1642745" y="3993515"/>
            <a:ext cx="194945" cy="20002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627380" y="2379980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P</a:t>
            </a:r>
            <a:endParaRPr lang="en-US" b="1"/>
          </a:p>
        </p:txBody>
      </p:sp>
      <p:sp>
        <p:nvSpPr>
          <p:cNvPr id="26" name="Text Box 25"/>
          <p:cNvSpPr txBox="1"/>
          <p:nvPr/>
        </p:nvSpPr>
        <p:spPr>
          <a:xfrm>
            <a:off x="4217035" y="5015865"/>
            <a:ext cx="327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D</a:t>
            </a:r>
            <a:endParaRPr lang="en-US" b="1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5091430" y="2557780"/>
            <a:ext cx="6669405" cy="3086100"/>
          </a:xfrm>
        </p:spPr>
        <p:txBody>
          <a:bodyPr>
            <a:noAutofit/>
          </a:bodyPr>
          <a:p>
            <a:pPr lvl="1"/>
            <a:r>
              <a:rPr lang="en-US" altLang="en-IE" sz="4000" dirty="0" smtClean="0">
                <a:solidFill>
                  <a:schemeClr val="bg1"/>
                </a:solidFill>
              </a:rPr>
              <a:t>New controller is added to the low level controller set.</a:t>
            </a:r>
            <a:endParaRPr lang="en-US" altLang="en-IE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59055" y="2724150"/>
            <a:ext cx="12132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36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How to reuse knowledge from the control selection RL agent?</a:t>
            </a:r>
            <a:endParaRPr lang="en-US" altLang="en-IE" sz="36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48505" y="3592830"/>
            <a:ext cx="7402830" cy="3086100"/>
          </a:xfrm>
        </p:spPr>
        <p:txBody>
          <a:bodyPr>
            <a:noAutofit/>
          </a:bodyPr>
          <a:p>
            <a:pPr marL="457200" lvl="1" indent="0">
              <a:buNone/>
            </a:pPr>
            <a:r>
              <a:rPr lang="en-US" altLang="en-IE" sz="3200" dirty="0" smtClean="0">
                <a:solidFill>
                  <a:schemeClr val="bg1"/>
                </a:solidFill>
              </a:rPr>
              <a:t>Assumption 2: Control configurations ‘closer’ to the </a:t>
            </a:r>
            <a:r>
              <a:rPr lang="en-US" altLang="en-IE" sz="3200" u="sng" dirty="0" smtClean="0">
                <a:solidFill>
                  <a:schemeClr val="bg1"/>
                </a:solidFill>
              </a:rPr>
              <a:t>stable controller for the novel environment</a:t>
            </a:r>
            <a:r>
              <a:rPr lang="en-US" altLang="en-IE" sz="3200" dirty="0" smtClean="0">
                <a:solidFill>
                  <a:schemeClr val="bg1"/>
                </a:solidFill>
              </a:rPr>
              <a:t> will present a higher ‘performance’ when controling the novel environment.</a:t>
            </a:r>
            <a:endParaRPr lang="en-US" altLang="en-IE" sz="3200" dirty="0" smtClean="0">
              <a:solidFill>
                <a:schemeClr val="bg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71450" y="3492500"/>
            <a:ext cx="4171315" cy="3148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49275" y="3590925"/>
            <a:ext cx="3657600" cy="2743200"/>
            <a:chOff x="3145" y="5624"/>
            <a:chExt cx="5760" cy="4320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3159" y="5624"/>
              <a:ext cx="0" cy="432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145" y="9939"/>
              <a:ext cx="576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4192" y="7329"/>
              <a:ext cx="1935" cy="1455"/>
            </a:xfrm>
            <a:custGeom>
              <a:avLst/>
              <a:gdLst>
                <a:gd name="connisteX0" fmla="*/ 352425 w 1228725"/>
                <a:gd name="connsiteY0" fmla="*/ 38100 h 923925"/>
                <a:gd name="connisteX1" fmla="*/ 190500 w 1228725"/>
                <a:gd name="connsiteY1" fmla="*/ 71755 h 923925"/>
                <a:gd name="connisteX2" fmla="*/ 133350 w 1228725"/>
                <a:gd name="connsiteY2" fmla="*/ 138430 h 923925"/>
                <a:gd name="connisteX3" fmla="*/ 85725 w 1228725"/>
                <a:gd name="connsiteY3" fmla="*/ 214630 h 923925"/>
                <a:gd name="connisteX4" fmla="*/ 47625 w 1228725"/>
                <a:gd name="connsiteY4" fmla="*/ 281305 h 923925"/>
                <a:gd name="connisteX5" fmla="*/ 19050 w 1228725"/>
                <a:gd name="connsiteY5" fmla="*/ 347980 h 923925"/>
                <a:gd name="connisteX6" fmla="*/ 0 w 1228725"/>
                <a:gd name="connsiteY6" fmla="*/ 419100 h 923925"/>
                <a:gd name="connisteX7" fmla="*/ 0 w 1228725"/>
                <a:gd name="connsiteY7" fmla="*/ 485775 h 923925"/>
                <a:gd name="connisteX8" fmla="*/ 0 w 1228725"/>
                <a:gd name="connsiteY8" fmla="*/ 557530 h 923925"/>
                <a:gd name="connisteX9" fmla="*/ 0 w 1228725"/>
                <a:gd name="connsiteY9" fmla="*/ 624205 h 923925"/>
                <a:gd name="connisteX10" fmla="*/ 28575 w 1228725"/>
                <a:gd name="connsiteY10" fmla="*/ 690880 h 923925"/>
                <a:gd name="connisteX11" fmla="*/ 76200 w 1228725"/>
                <a:gd name="connsiteY11" fmla="*/ 762000 h 923925"/>
                <a:gd name="connisteX12" fmla="*/ 142875 w 1228725"/>
                <a:gd name="connsiteY12" fmla="*/ 805180 h 923925"/>
                <a:gd name="connisteX13" fmla="*/ 209550 w 1228725"/>
                <a:gd name="connsiteY13" fmla="*/ 828675 h 923925"/>
                <a:gd name="connisteX14" fmla="*/ 281305 w 1228725"/>
                <a:gd name="connsiteY14" fmla="*/ 847725 h 923925"/>
                <a:gd name="connisteX15" fmla="*/ 347980 w 1228725"/>
                <a:gd name="connsiteY15" fmla="*/ 871855 h 923925"/>
                <a:gd name="connisteX16" fmla="*/ 414655 w 1228725"/>
                <a:gd name="connsiteY16" fmla="*/ 885825 h 923925"/>
                <a:gd name="connisteX17" fmla="*/ 481330 w 1228725"/>
                <a:gd name="connsiteY17" fmla="*/ 895350 h 923925"/>
                <a:gd name="connisteX18" fmla="*/ 548005 w 1228725"/>
                <a:gd name="connsiteY18" fmla="*/ 909955 h 923925"/>
                <a:gd name="connisteX19" fmla="*/ 624205 w 1228725"/>
                <a:gd name="connsiteY19" fmla="*/ 919480 h 923925"/>
                <a:gd name="connisteX20" fmla="*/ 690880 w 1228725"/>
                <a:gd name="connsiteY20" fmla="*/ 923925 h 923925"/>
                <a:gd name="connisteX21" fmla="*/ 762000 w 1228725"/>
                <a:gd name="connsiteY21" fmla="*/ 923925 h 923925"/>
                <a:gd name="connisteX22" fmla="*/ 843280 w 1228725"/>
                <a:gd name="connsiteY22" fmla="*/ 909955 h 923925"/>
                <a:gd name="connisteX23" fmla="*/ 914400 w 1228725"/>
                <a:gd name="connsiteY23" fmla="*/ 866775 h 923925"/>
                <a:gd name="connisteX24" fmla="*/ 981075 w 1228725"/>
                <a:gd name="connsiteY24" fmla="*/ 814705 h 923925"/>
                <a:gd name="connisteX25" fmla="*/ 1024255 w 1228725"/>
                <a:gd name="connsiteY25" fmla="*/ 742950 h 923925"/>
                <a:gd name="connisteX26" fmla="*/ 1071880 w 1228725"/>
                <a:gd name="connsiteY26" fmla="*/ 676275 h 923925"/>
                <a:gd name="connisteX27" fmla="*/ 1095375 w 1228725"/>
                <a:gd name="connsiteY27" fmla="*/ 605155 h 923925"/>
                <a:gd name="connisteX28" fmla="*/ 1133475 w 1228725"/>
                <a:gd name="connsiteY28" fmla="*/ 538480 h 923925"/>
                <a:gd name="connisteX29" fmla="*/ 1176655 w 1228725"/>
                <a:gd name="connsiteY29" fmla="*/ 471805 h 923925"/>
                <a:gd name="connisteX30" fmla="*/ 1224280 w 1228725"/>
                <a:gd name="connsiteY30" fmla="*/ 400050 h 923925"/>
                <a:gd name="connisteX31" fmla="*/ 1228725 w 1228725"/>
                <a:gd name="connsiteY31" fmla="*/ 328930 h 923925"/>
                <a:gd name="connisteX32" fmla="*/ 1228725 w 1228725"/>
                <a:gd name="connsiteY32" fmla="*/ 262255 h 923925"/>
                <a:gd name="connisteX33" fmla="*/ 1181100 w 1228725"/>
                <a:gd name="connsiteY33" fmla="*/ 195580 h 923925"/>
                <a:gd name="connisteX34" fmla="*/ 1123950 w 1228725"/>
                <a:gd name="connsiteY34" fmla="*/ 119380 h 923925"/>
                <a:gd name="connisteX35" fmla="*/ 1057275 w 1228725"/>
                <a:gd name="connsiteY35" fmla="*/ 62230 h 923925"/>
                <a:gd name="connisteX36" fmla="*/ 990600 w 1228725"/>
                <a:gd name="connsiteY36" fmla="*/ 38100 h 923925"/>
                <a:gd name="connisteX37" fmla="*/ 919480 w 1228725"/>
                <a:gd name="connsiteY37" fmla="*/ 24130 h 923925"/>
                <a:gd name="connisteX38" fmla="*/ 852805 w 1228725"/>
                <a:gd name="connsiteY38" fmla="*/ 19050 h 923925"/>
                <a:gd name="connisteX39" fmla="*/ 786130 w 1228725"/>
                <a:gd name="connsiteY39" fmla="*/ 9525 h 923925"/>
                <a:gd name="connisteX40" fmla="*/ 700405 w 1228725"/>
                <a:gd name="connsiteY40" fmla="*/ 0 h 923925"/>
                <a:gd name="connisteX41" fmla="*/ 624205 w 1228725"/>
                <a:gd name="connsiteY41" fmla="*/ 0 h 923925"/>
                <a:gd name="connisteX42" fmla="*/ 548005 w 1228725"/>
                <a:gd name="connsiteY42" fmla="*/ 0 h 923925"/>
                <a:gd name="connisteX43" fmla="*/ 481330 w 1228725"/>
                <a:gd name="connsiteY43" fmla="*/ 0 h 923925"/>
                <a:gd name="connisteX44" fmla="*/ 414655 w 1228725"/>
                <a:gd name="connsiteY44" fmla="*/ 14605 h 923925"/>
                <a:gd name="connisteX45" fmla="*/ 352425 w 1228725"/>
                <a:gd name="connsiteY45" fmla="*/ 38100 h 9239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</a:cxnLst>
              <a:rect l="l" t="t" r="r" b="b"/>
              <a:pathLst>
                <a:path w="1228725" h="923925">
                  <a:moveTo>
                    <a:pt x="352425" y="38100"/>
                  </a:moveTo>
                  <a:lnTo>
                    <a:pt x="190500" y="71755"/>
                  </a:lnTo>
                  <a:lnTo>
                    <a:pt x="133350" y="138430"/>
                  </a:lnTo>
                  <a:lnTo>
                    <a:pt x="85725" y="214630"/>
                  </a:lnTo>
                  <a:lnTo>
                    <a:pt x="47625" y="281305"/>
                  </a:lnTo>
                  <a:lnTo>
                    <a:pt x="19050" y="347980"/>
                  </a:lnTo>
                  <a:lnTo>
                    <a:pt x="0" y="419100"/>
                  </a:lnTo>
                  <a:lnTo>
                    <a:pt x="0" y="485775"/>
                  </a:lnTo>
                  <a:lnTo>
                    <a:pt x="0" y="557530"/>
                  </a:lnTo>
                  <a:lnTo>
                    <a:pt x="0" y="624205"/>
                  </a:lnTo>
                  <a:lnTo>
                    <a:pt x="28575" y="690880"/>
                  </a:lnTo>
                  <a:lnTo>
                    <a:pt x="76200" y="762000"/>
                  </a:lnTo>
                  <a:lnTo>
                    <a:pt x="142875" y="805180"/>
                  </a:lnTo>
                  <a:lnTo>
                    <a:pt x="209550" y="828675"/>
                  </a:lnTo>
                  <a:lnTo>
                    <a:pt x="281305" y="847725"/>
                  </a:lnTo>
                  <a:lnTo>
                    <a:pt x="347980" y="871855"/>
                  </a:lnTo>
                  <a:lnTo>
                    <a:pt x="414655" y="885825"/>
                  </a:lnTo>
                  <a:lnTo>
                    <a:pt x="481330" y="895350"/>
                  </a:lnTo>
                  <a:lnTo>
                    <a:pt x="548005" y="909955"/>
                  </a:lnTo>
                  <a:lnTo>
                    <a:pt x="624205" y="919480"/>
                  </a:lnTo>
                  <a:lnTo>
                    <a:pt x="690880" y="923925"/>
                  </a:lnTo>
                  <a:lnTo>
                    <a:pt x="762000" y="923925"/>
                  </a:lnTo>
                  <a:lnTo>
                    <a:pt x="843280" y="909955"/>
                  </a:lnTo>
                  <a:lnTo>
                    <a:pt x="914400" y="866775"/>
                  </a:lnTo>
                  <a:lnTo>
                    <a:pt x="981075" y="814705"/>
                  </a:lnTo>
                  <a:lnTo>
                    <a:pt x="1024255" y="742950"/>
                  </a:lnTo>
                  <a:lnTo>
                    <a:pt x="1071880" y="676275"/>
                  </a:lnTo>
                  <a:lnTo>
                    <a:pt x="1095375" y="605155"/>
                  </a:lnTo>
                  <a:lnTo>
                    <a:pt x="1133475" y="538480"/>
                  </a:lnTo>
                  <a:lnTo>
                    <a:pt x="1176655" y="471805"/>
                  </a:lnTo>
                  <a:lnTo>
                    <a:pt x="1224280" y="400050"/>
                  </a:lnTo>
                  <a:lnTo>
                    <a:pt x="1228725" y="328930"/>
                  </a:lnTo>
                  <a:lnTo>
                    <a:pt x="1228725" y="262255"/>
                  </a:lnTo>
                  <a:lnTo>
                    <a:pt x="1181100" y="195580"/>
                  </a:lnTo>
                  <a:lnTo>
                    <a:pt x="1123950" y="119380"/>
                  </a:lnTo>
                  <a:lnTo>
                    <a:pt x="1057275" y="62230"/>
                  </a:lnTo>
                  <a:lnTo>
                    <a:pt x="990600" y="38100"/>
                  </a:lnTo>
                  <a:lnTo>
                    <a:pt x="919480" y="24130"/>
                  </a:lnTo>
                  <a:lnTo>
                    <a:pt x="852805" y="19050"/>
                  </a:lnTo>
                  <a:lnTo>
                    <a:pt x="786130" y="9525"/>
                  </a:lnTo>
                  <a:lnTo>
                    <a:pt x="700405" y="0"/>
                  </a:lnTo>
                  <a:lnTo>
                    <a:pt x="624205" y="0"/>
                  </a:lnTo>
                  <a:lnTo>
                    <a:pt x="548005" y="0"/>
                  </a:lnTo>
                  <a:lnTo>
                    <a:pt x="481330" y="0"/>
                  </a:lnTo>
                  <a:lnTo>
                    <a:pt x="414655" y="14605"/>
                  </a:lnTo>
                  <a:lnTo>
                    <a:pt x="352425" y="38100"/>
                  </a:lnTo>
                  <a:close/>
                </a:path>
              </a:pathLst>
            </a:custGeom>
            <a:gradFill>
              <a:gsLst>
                <a:gs pos="29000">
                  <a:srgbClr val="007BD3"/>
                </a:gs>
                <a:gs pos="100000">
                  <a:srgbClr val="FF0000"/>
                </a:gs>
              </a:gsLst>
              <a:lin ang="2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Multiply 15"/>
            <p:cNvSpPr/>
            <p:nvPr/>
          </p:nvSpPr>
          <p:spPr>
            <a:xfrm>
              <a:off x="6237" y="8497"/>
              <a:ext cx="307" cy="31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4674" y="7702"/>
              <a:ext cx="94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000" b="1">
                  <a:solidFill>
                    <a:schemeClr val="accent1">
                      <a:lumMod val="50000"/>
                    </a:schemeClr>
                  </a:solidFill>
                </a:rPr>
                <a:t>RBC</a:t>
              </a:r>
              <a:endParaRPr 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6398" y="7862"/>
              <a:ext cx="2507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rgbClr val="FF0000"/>
                  </a:solidFill>
                </a:rPr>
                <a:t>Stable</a:t>
              </a:r>
              <a:endParaRPr lang="en-US" sz="2000" b="1">
                <a:solidFill>
                  <a:srgbClr val="FF0000"/>
                </a:solidFill>
              </a:endParaRPr>
            </a:p>
            <a:p>
              <a:r>
                <a:rPr lang="en-US" sz="2000" b="1">
                  <a:solidFill>
                    <a:srgbClr val="FF0000"/>
                  </a:solidFill>
                </a:rPr>
                <a:t>Controller</a:t>
              </a:r>
              <a:endParaRPr lang="en-US" sz="2000" b="1">
                <a:solidFill>
                  <a:srgbClr val="FF0000"/>
                </a:solidFill>
              </a:endParaRPr>
            </a:p>
            <a:p>
              <a:r>
                <a:rPr lang="en-US" sz="2000" b="1">
                  <a:solidFill>
                    <a:srgbClr val="FF0000"/>
                  </a:solidFill>
                </a:rPr>
                <a:t>for Novel Environment</a:t>
              </a:r>
              <a:endParaRPr lang="en-US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20" name="Multiply 19"/>
          <p:cNvSpPr/>
          <p:nvPr/>
        </p:nvSpPr>
        <p:spPr>
          <a:xfrm>
            <a:off x="1914525" y="5397500"/>
            <a:ext cx="194945" cy="20002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2184400" y="4759325"/>
            <a:ext cx="194945" cy="20002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1390650" y="4710430"/>
            <a:ext cx="194945" cy="20002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1263650" y="5270500"/>
            <a:ext cx="194945" cy="20002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248285" y="3656965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P</a:t>
            </a:r>
            <a:endParaRPr lang="en-US" b="1"/>
          </a:p>
        </p:txBody>
      </p:sp>
      <p:sp>
        <p:nvSpPr>
          <p:cNvPr id="30" name="Text Box 29"/>
          <p:cNvSpPr txBox="1"/>
          <p:nvPr/>
        </p:nvSpPr>
        <p:spPr>
          <a:xfrm>
            <a:off x="3837940" y="6292850"/>
            <a:ext cx="327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D</a:t>
            </a:r>
            <a:endParaRPr lang="en-US" b="1"/>
          </a:p>
        </p:txBody>
      </p:sp>
      <p:sp>
        <p:nvSpPr>
          <p:cNvPr id="31" name="CuadroTexto 8"/>
          <p:cNvSpPr txBox="1"/>
          <p:nvPr/>
        </p:nvSpPr>
        <p:spPr>
          <a:xfrm>
            <a:off x="151765" y="99060"/>
            <a:ext cx="98628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0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How to learn these new controller parameters?</a:t>
            </a:r>
            <a:endParaRPr lang="en-US" altLang="en-IE" sz="40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32" name="Content Placeholder 26"/>
          <p:cNvSpPr>
            <a:spLocks noGrp="1"/>
          </p:cNvSpPr>
          <p:nvPr/>
        </p:nvSpPr>
        <p:spPr>
          <a:xfrm>
            <a:off x="372110" y="805815"/>
            <a:ext cx="11222355" cy="1513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IE" sz="3200" dirty="0" smtClean="0">
                <a:solidFill>
                  <a:schemeClr val="bg1"/>
                </a:solidFill>
              </a:rPr>
              <a:t>RL agent for online tuning of new controller.</a:t>
            </a:r>
            <a:endParaRPr lang="en-US" altLang="en-IE" sz="3200" dirty="0" smtClean="0">
              <a:solidFill>
                <a:schemeClr val="bg1"/>
              </a:solidFill>
            </a:endParaRPr>
          </a:p>
          <a:p>
            <a:pPr lvl="2"/>
            <a:r>
              <a:rPr lang="en-US" altLang="en-IE" sz="2800" dirty="0" smtClean="0">
                <a:solidFill>
                  <a:schemeClr val="bg1"/>
                </a:solidFill>
              </a:rPr>
              <a:t>State: Feature space (subset of observable variables).</a:t>
            </a:r>
            <a:endParaRPr lang="en-US" altLang="en-IE" sz="2800" dirty="0" smtClean="0">
              <a:solidFill>
                <a:schemeClr val="bg1"/>
              </a:solidFill>
            </a:endParaRPr>
          </a:p>
          <a:p>
            <a:pPr lvl="2"/>
            <a:r>
              <a:rPr lang="en-US" altLang="en-IE" sz="2800" dirty="0" smtClean="0">
                <a:solidFill>
                  <a:schemeClr val="bg1"/>
                </a:solidFill>
              </a:rPr>
              <a:t>Action: Controller parameters.</a:t>
            </a:r>
            <a:endParaRPr lang="en-US" altLang="en-IE" sz="2800" dirty="0" smtClean="0">
              <a:solidFill>
                <a:schemeClr val="bg1"/>
              </a:solidFill>
            </a:endParaRPr>
          </a:p>
          <a:p>
            <a:pPr lvl="2"/>
            <a:r>
              <a:rPr lang="en-US" altLang="en-IE" sz="2800" dirty="0" smtClean="0">
                <a:solidFill>
                  <a:schemeClr val="bg1"/>
                </a:solidFill>
              </a:rPr>
              <a:t>Reward: ???</a:t>
            </a:r>
            <a:endParaRPr lang="en-US" altLang="en-IE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259715" y="295275"/>
            <a:ext cx="12047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3600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How to reuse knowledge from the control selection RL agent?</a:t>
            </a:r>
            <a:endParaRPr lang="en-US" altLang="en-IE" sz="3600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5047615" y="1374140"/>
            <a:ext cx="6669405" cy="5273675"/>
          </a:xfrm>
        </p:spPr>
        <p:txBody>
          <a:bodyPr>
            <a:noAutofit/>
          </a:bodyPr>
          <a:p>
            <a:pPr lvl="1"/>
            <a:r>
              <a:rPr lang="en-US" altLang="en-IE" sz="4000" dirty="0" smtClean="0">
                <a:solidFill>
                  <a:schemeClr val="bg1"/>
                </a:solidFill>
              </a:rPr>
              <a:t>Need a measurement of online performance, instead of end-of-task performance.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1"/>
            <a:r>
              <a:rPr lang="en-US" altLang="en-IE" sz="4000" dirty="0" smtClean="0">
                <a:solidFill>
                  <a:schemeClr val="bg1"/>
                </a:solidFill>
              </a:rPr>
              <a:t>In RL terms: we need a denser reward for both the control switching RL agent and the control tuning RL agent.</a:t>
            </a:r>
            <a:endParaRPr lang="en-US" altLang="en-IE" sz="4000" dirty="0" smtClean="0">
              <a:solidFill>
                <a:schemeClr val="bg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20370" y="1374140"/>
            <a:ext cx="4171315" cy="3148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98195" y="1472565"/>
            <a:ext cx="3657600" cy="2743200"/>
            <a:chOff x="3145" y="5624"/>
            <a:chExt cx="5760" cy="4320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3159" y="5624"/>
              <a:ext cx="0" cy="432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145" y="9939"/>
              <a:ext cx="576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4192" y="7329"/>
              <a:ext cx="1935" cy="1455"/>
            </a:xfrm>
            <a:custGeom>
              <a:avLst/>
              <a:gdLst>
                <a:gd name="connisteX0" fmla="*/ 352425 w 1228725"/>
                <a:gd name="connsiteY0" fmla="*/ 38100 h 923925"/>
                <a:gd name="connisteX1" fmla="*/ 190500 w 1228725"/>
                <a:gd name="connsiteY1" fmla="*/ 71755 h 923925"/>
                <a:gd name="connisteX2" fmla="*/ 133350 w 1228725"/>
                <a:gd name="connsiteY2" fmla="*/ 138430 h 923925"/>
                <a:gd name="connisteX3" fmla="*/ 85725 w 1228725"/>
                <a:gd name="connsiteY3" fmla="*/ 214630 h 923925"/>
                <a:gd name="connisteX4" fmla="*/ 47625 w 1228725"/>
                <a:gd name="connsiteY4" fmla="*/ 281305 h 923925"/>
                <a:gd name="connisteX5" fmla="*/ 19050 w 1228725"/>
                <a:gd name="connsiteY5" fmla="*/ 347980 h 923925"/>
                <a:gd name="connisteX6" fmla="*/ 0 w 1228725"/>
                <a:gd name="connsiteY6" fmla="*/ 419100 h 923925"/>
                <a:gd name="connisteX7" fmla="*/ 0 w 1228725"/>
                <a:gd name="connsiteY7" fmla="*/ 485775 h 923925"/>
                <a:gd name="connisteX8" fmla="*/ 0 w 1228725"/>
                <a:gd name="connsiteY8" fmla="*/ 557530 h 923925"/>
                <a:gd name="connisteX9" fmla="*/ 0 w 1228725"/>
                <a:gd name="connsiteY9" fmla="*/ 624205 h 923925"/>
                <a:gd name="connisteX10" fmla="*/ 28575 w 1228725"/>
                <a:gd name="connsiteY10" fmla="*/ 690880 h 923925"/>
                <a:gd name="connisteX11" fmla="*/ 76200 w 1228725"/>
                <a:gd name="connsiteY11" fmla="*/ 762000 h 923925"/>
                <a:gd name="connisteX12" fmla="*/ 142875 w 1228725"/>
                <a:gd name="connsiteY12" fmla="*/ 805180 h 923925"/>
                <a:gd name="connisteX13" fmla="*/ 209550 w 1228725"/>
                <a:gd name="connsiteY13" fmla="*/ 828675 h 923925"/>
                <a:gd name="connisteX14" fmla="*/ 281305 w 1228725"/>
                <a:gd name="connsiteY14" fmla="*/ 847725 h 923925"/>
                <a:gd name="connisteX15" fmla="*/ 347980 w 1228725"/>
                <a:gd name="connsiteY15" fmla="*/ 871855 h 923925"/>
                <a:gd name="connisteX16" fmla="*/ 414655 w 1228725"/>
                <a:gd name="connsiteY16" fmla="*/ 885825 h 923925"/>
                <a:gd name="connisteX17" fmla="*/ 481330 w 1228725"/>
                <a:gd name="connsiteY17" fmla="*/ 895350 h 923925"/>
                <a:gd name="connisteX18" fmla="*/ 548005 w 1228725"/>
                <a:gd name="connsiteY18" fmla="*/ 909955 h 923925"/>
                <a:gd name="connisteX19" fmla="*/ 624205 w 1228725"/>
                <a:gd name="connsiteY19" fmla="*/ 919480 h 923925"/>
                <a:gd name="connisteX20" fmla="*/ 690880 w 1228725"/>
                <a:gd name="connsiteY20" fmla="*/ 923925 h 923925"/>
                <a:gd name="connisteX21" fmla="*/ 762000 w 1228725"/>
                <a:gd name="connsiteY21" fmla="*/ 923925 h 923925"/>
                <a:gd name="connisteX22" fmla="*/ 843280 w 1228725"/>
                <a:gd name="connsiteY22" fmla="*/ 909955 h 923925"/>
                <a:gd name="connisteX23" fmla="*/ 914400 w 1228725"/>
                <a:gd name="connsiteY23" fmla="*/ 866775 h 923925"/>
                <a:gd name="connisteX24" fmla="*/ 981075 w 1228725"/>
                <a:gd name="connsiteY24" fmla="*/ 814705 h 923925"/>
                <a:gd name="connisteX25" fmla="*/ 1024255 w 1228725"/>
                <a:gd name="connsiteY25" fmla="*/ 742950 h 923925"/>
                <a:gd name="connisteX26" fmla="*/ 1071880 w 1228725"/>
                <a:gd name="connsiteY26" fmla="*/ 676275 h 923925"/>
                <a:gd name="connisteX27" fmla="*/ 1095375 w 1228725"/>
                <a:gd name="connsiteY27" fmla="*/ 605155 h 923925"/>
                <a:gd name="connisteX28" fmla="*/ 1133475 w 1228725"/>
                <a:gd name="connsiteY28" fmla="*/ 538480 h 923925"/>
                <a:gd name="connisteX29" fmla="*/ 1176655 w 1228725"/>
                <a:gd name="connsiteY29" fmla="*/ 471805 h 923925"/>
                <a:gd name="connisteX30" fmla="*/ 1224280 w 1228725"/>
                <a:gd name="connsiteY30" fmla="*/ 400050 h 923925"/>
                <a:gd name="connisteX31" fmla="*/ 1228725 w 1228725"/>
                <a:gd name="connsiteY31" fmla="*/ 328930 h 923925"/>
                <a:gd name="connisteX32" fmla="*/ 1228725 w 1228725"/>
                <a:gd name="connsiteY32" fmla="*/ 262255 h 923925"/>
                <a:gd name="connisteX33" fmla="*/ 1181100 w 1228725"/>
                <a:gd name="connsiteY33" fmla="*/ 195580 h 923925"/>
                <a:gd name="connisteX34" fmla="*/ 1123950 w 1228725"/>
                <a:gd name="connsiteY34" fmla="*/ 119380 h 923925"/>
                <a:gd name="connisteX35" fmla="*/ 1057275 w 1228725"/>
                <a:gd name="connsiteY35" fmla="*/ 62230 h 923925"/>
                <a:gd name="connisteX36" fmla="*/ 990600 w 1228725"/>
                <a:gd name="connsiteY36" fmla="*/ 38100 h 923925"/>
                <a:gd name="connisteX37" fmla="*/ 919480 w 1228725"/>
                <a:gd name="connsiteY37" fmla="*/ 24130 h 923925"/>
                <a:gd name="connisteX38" fmla="*/ 852805 w 1228725"/>
                <a:gd name="connsiteY38" fmla="*/ 19050 h 923925"/>
                <a:gd name="connisteX39" fmla="*/ 786130 w 1228725"/>
                <a:gd name="connsiteY39" fmla="*/ 9525 h 923925"/>
                <a:gd name="connisteX40" fmla="*/ 700405 w 1228725"/>
                <a:gd name="connsiteY40" fmla="*/ 0 h 923925"/>
                <a:gd name="connisteX41" fmla="*/ 624205 w 1228725"/>
                <a:gd name="connsiteY41" fmla="*/ 0 h 923925"/>
                <a:gd name="connisteX42" fmla="*/ 548005 w 1228725"/>
                <a:gd name="connsiteY42" fmla="*/ 0 h 923925"/>
                <a:gd name="connisteX43" fmla="*/ 481330 w 1228725"/>
                <a:gd name="connsiteY43" fmla="*/ 0 h 923925"/>
                <a:gd name="connisteX44" fmla="*/ 414655 w 1228725"/>
                <a:gd name="connsiteY44" fmla="*/ 14605 h 923925"/>
                <a:gd name="connisteX45" fmla="*/ 352425 w 1228725"/>
                <a:gd name="connsiteY45" fmla="*/ 38100 h 9239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</a:cxnLst>
              <a:rect l="l" t="t" r="r" b="b"/>
              <a:pathLst>
                <a:path w="1228725" h="923925">
                  <a:moveTo>
                    <a:pt x="352425" y="38100"/>
                  </a:moveTo>
                  <a:lnTo>
                    <a:pt x="190500" y="71755"/>
                  </a:lnTo>
                  <a:lnTo>
                    <a:pt x="133350" y="138430"/>
                  </a:lnTo>
                  <a:lnTo>
                    <a:pt x="85725" y="214630"/>
                  </a:lnTo>
                  <a:lnTo>
                    <a:pt x="47625" y="281305"/>
                  </a:lnTo>
                  <a:lnTo>
                    <a:pt x="19050" y="347980"/>
                  </a:lnTo>
                  <a:lnTo>
                    <a:pt x="0" y="419100"/>
                  </a:lnTo>
                  <a:lnTo>
                    <a:pt x="0" y="485775"/>
                  </a:lnTo>
                  <a:lnTo>
                    <a:pt x="0" y="557530"/>
                  </a:lnTo>
                  <a:lnTo>
                    <a:pt x="0" y="624205"/>
                  </a:lnTo>
                  <a:lnTo>
                    <a:pt x="28575" y="690880"/>
                  </a:lnTo>
                  <a:lnTo>
                    <a:pt x="76200" y="762000"/>
                  </a:lnTo>
                  <a:lnTo>
                    <a:pt x="142875" y="805180"/>
                  </a:lnTo>
                  <a:lnTo>
                    <a:pt x="209550" y="828675"/>
                  </a:lnTo>
                  <a:lnTo>
                    <a:pt x="281305" y="847725"/>
                  </a:lnTo>
                  <a:lnTo>
                    <a:pt x="347980" y="871855"/>
                  </a:lnTo>
                  <a:lnTo>
                    <a:pt x="414655" y="885825"/>
                  </a:lnTo>
                  <a:lnTo>
                    <a:pt x="481330" y="895350"/>
                  </a:lnTo>
                  <a:lnTo>
                    <a:pt x="548005" y="909955"/>
                  </a:lnTo>
                  <a:lnTo>
                    <a:pt x="624205" y="919480"/>
                  </a:lnTo>
                  <a:lnTo>
                    <a:pt x="690880" y="923925"/>
                  </a:lnTo>
                  <a:lnTo>
                    <a:pt x="762000" y="923925"/>
                  </a:lnTo>
                  <a:lnTo>
                    <a:pt x="843280" y="909955"/>
                  </a:lnTo>
                  <a:lnTo>
                    <a:pt x="914400" y="866775"/>
                  </a:lnTo>
                  <a:lnTo>
                    <a:pt x="981075" y="814705"/>
                  </a:lnTo>
                  <a:lnTo>
                    <a:pt x="1024255" y="742950"/>
                  </a:lnTo>
                  <a:lnTo>
                    <a:pt x="1071880" y="676275"/>
                  </a:lnTo>
                  <a:lnTo>
                    <a:pt x="1095375" y="605155"/>
                  </a:lnTo>
                  <a:lnTo>
                    <a:pt x="1133475" y="538480"/>
                  </a:lnTo>
                  <a:lnTo>
                    <a:pt x="1176655" y="471805"/>
                  </a:lnTo>
                  <a:lnTo>
                    <a:pt x="1224280" y="400050"/>
                  </a:lnTo>
                  <a:lnTo>
                    <a:pt x="1228725" y="328930"/>
                  </a:lnTo>
                  <a:lnTo>
                    <a:pt x="1228725" y="262255"/>
                  </a:lnTo>
                  <a:lnTo>
                    <a:pt x="1181100" y="195580"/>
                  </a:lnTo>
                  <a:lnTo>
                    <a:pt x="1123950" y="119380"/>
                  </a:lnTo>
                  <a:lnTo>
                    <a:pt x="1057275" y="62230"/>
                  </a:lnTo>
                  <a:lnTo>
                    <a:pt x="990600" y="38100"/>
                  </a:lnTo>
                  <a:lnTo>
                    <a:pt x="919480" y="24130"/>
                  </a:lnTo>
                  <a:lnTo>
                    <a:pt x="852805" y="19050"/>
                  </a:lnTo>
                  <a:lnTo>
                    <a:pt x="786130" y="9525"/>
                  </a:lnTo>
                  <a:lnTo>
                    <a:pt x="700405" y="0"/>
                  </a:lnTo>
                  <a:lnTo>
                    <a:pt x="624205" y="0"/>
                  </a:lnTo>
                  <a:lnTo>
                    <a:pt x="548005" y="0"/>
                  </a:lnTo>
                  <a:lnTo>
                    <a:pt x="481330" y="0"/>
                  </a:lnTo>
                  <a:lnTo>
                    <a:pt x="414655" y="14605"/>
                  </a:lnTo>
                  <a:lnTo>
                    <a:pt x="352425" y="38100"/>
                  </a:lnTo>
                  <a:close/>
                </a:path>
              </a:pathLst>
            </a:custGeom>
            <a:gradFill>
              <a:gsLst>
                <a:gs pos="29000">
                  <a:srgbClr val="007BD3"/>
                </a:gs>
                <a:gs pos="100000">
                  <a:srgbClr val="FF0000"/>
                </a:gs>
              </a:gsLst>
              <a:lin ang="2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Multiply 15"/>
            <p:cNvSpPr/>
            <p:nvPr/>
          </p:nvSpPr>
          <p:spPr>
            <a:xfrm>
              <a:off x="6237" y="8497"/>
              <a:ext cx="307" cy="31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4674" y="7702"/>
              <a:ext cx="94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000" b="1">
                  <a:solidFill>
                    <a:schemeClr val="accent1">
                      <a:lumMod val="50000"/>
                    </a:schemeClr>
                  </a:solidFill>
                </a:rPr>
                <a:t>RBC</a:t>
              </a:r>
              <a:endParaRPr 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6398" y="7862"/>
              <a:ext cx="2507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rgbClr val="FF0000"/>
                  </a:solidFill>
                </a:rPr>
                <a:t>Stable</a:t>
              </a:r>
              <a:endParaRPr lang="en-US" sz="2000" b="1">
                <a:solidFill>
                  <a:srgbClr val="FF0000"/>
                </a:solidFill>
              </a:endParaRPr>
            </a:p>
            <a:p>
              <a:r>
                <a:rPr lang="en-US" sz="2000" b="1">
                  <a:solidFill>
                    <a:srgbClr val="FF0000"/>
                  </a:solidFill>
                </a:rPr>
                <a:t>Controller</a:t>
              </a:r>
              <a:endParaRPr lang="en-US" sz="2000" b="1">
                <a:solidFill>
                  <a:srgbClr val="FF0000"/>
                </a:solidFill>
              </a:endParaRPr>
            </a:p>
            <a:p>
              <a:r>
                <a:rPr lang="en-US" sz="2000" b="1">
                  <a:solidFill>
                    <a:srgbClr val="FF0000"/>
                  </a:solidFill>
                </a:rPr>
                <a:t>for Novel Environment</a:t>
              </a:r>
              <a:endParaRPr lang="en-US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20" name="Multiply 19"/>
          <p:cNvSpPr/>
          <p:nvPr/>
        </p:nvSpPr>
        <p:spPr>
          <a:xfrm>
            <a:off x="2163445" y="3279140"/>
            <a:ext cx="194945" cy="20002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2433320" y="2640965"/>
            <a:ext cx="194945" cy="20002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1639570" y="2592070"/>
            <a:ext cx="194945" cy="20002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1512570" y="3152140"/>
            <a:ext cx="194945" cy="200025"/>
          </a:xfrm>
          <a:prstGeom prst="mathMultipl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497205" y="1538605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P</a:t>
            </a:r>
            <a:endParaRPr lang="en-US" b="1"/>
          </a:p>
        </p:txBody>
      </p:sp>
      <p:sp>
        <p:nvSpPr>
          <p:cNvPr id="30" name="Text Box 29"/>
          <p:cNvSpPr txBox="1"/>
          <p:nvPr/>
        </p:nvSpPr>
        <p:spPr>
          <a:xfrm>
            <a:off x="4086860" y="4174490"/>
            <a:ext cx="327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D</a:t>
            </a:r>
            <a:endParaRPr lang="en-US" b="1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46580" y="2893695"/>
            <a:ext cx="1017270" cy="48704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WPS Presentation</Application>
  <PresentationFormat>Panorámica</PresentationFormat>
  <Paragraphs>138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How to control novel modes?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MarlonChan</dc:creator>
  <cp:lastModifiedBy>MarlonChan</cp:lastModifiedBy>
  <cp:revision>268</cp:revision>
  <dcterms:created xsi:type="dcterms:W3CDTF">2022-01-26T17:16:00Z</dcterms:created>
  <dcterms:modified xsi:type="dcterms:W3CDTF">2023-02-09T14:04:30Z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AA2EC01506D145DC91DB9C8C20BF2AF3</vt:lpwstr>
  </property>
  <property fmtid="{D5CDD505-2E9C-101B-9397-08002B2CF9AE}" pid="3" name="KSOProductBuildVer">
    <vt:lpwstr>1033-11.2.0.11440</vt:lpwstr>
  </property>
</Properties>
</file>