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491" r:id="rId5"/>
    <p:sldId id="464" r:id="rId6"/>
    <p:sldId id="492" r:id="rId7"/>
    <p:sldId id="493" r:id="rId8"/>
    <p:sldId id="495" r:id="rId9"/>
    <p:sldId id="496" r:id="rId10"/>
    <p:sldId id="497" r:id="rId11"/>
    <p:sldId id="499" r:id="rId12"/>
    <p:sldId id="4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450" y="0"/>
            <a:ext cx="12191550" cy="68579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" y="4832985"/>
            <a:ext cx="7205345" cy="1884045"/>
          </a:xfrm>
        </p:spPr>
        <p:txBody>
          <a:bodyPr anchor="t" anchorCtr="0">
            <a:normAutofit/>
          </a:bodyPr>
          <a:lstStyle/>
          <a:p>
            <a:r>
              <a:rPr lang="en-US" sz="4400" dirty="0"/>
              <a:t>ROV Simulator Interface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March. </a:t>
            </a:r>
            <a:r>
              <a:rPr lang="en-US" altLang="en-IE" sz="4800" u="sng" dirty="0" smtClean="0">
                <a:solidFill>
                  <a:schemeClr val="bg1"/>
                </a:solidFill>
                <a:sym typeface="+mn-ea"/>
              </a:rPr>
              <a:t>Tasks:</a:t>
            </a:r>
            <a:endParaRPr lang="en-US" altLang="en-IE" sz="4800" u="sng" dirty="0" smtClean="0">
              <a:solidFill>
                <a:schemeClr val="bg1"/>
              </a:solidFill>
            </a:endParaRPr>
          </a:p>
          <a:p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317490"/>
          </a:xfrm>
        </p:spPr>
        <p:txBody>
          <a:bodyPr>
            <a:noAutofit/>
          </a:bodyPr>
          <a:p>
            <a:pPr marL="742950" lvl="0" indent="-742950">
              <a:lnSpc>
                <a:spcPct val="80000"/>
              </a:lnSpc>
              <a:buFont typeface="+mj-lt"/>
              <a:buAutoNum type="arabicPeriod" startAt="5"/>
            </a:pPr>
            <a:r>
              <a:rPr lang="en-US" altLang="en-IE" sz="4000" dirty="0" smtClean="0">
                <a:solidFill>
                  <a:schemeClr val="bg1"/>
                </a:solidFill>
              </a:rPr>
              <a:t>Experimental design.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18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742950" lvl="0" indent="-742950">
              <a:lnSpc>
                <a:spcPct val="80000"/>
              </a:lnSpc>
              <a:buAutoNum type="arabicPeriod" startAt="5"/>
            </a:pPr>
            <a:r>
              <a:rPr lang="en-US" altLang="en-IE" sz="4000" dirty="0" smtClean="0">
                <a:solidFill>
                  <a:schemeClr val="bg1"/>
                </a:solidFill>
              </a:rPr>
              <a:t>Compare controllers to available solutions in the simulator.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23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 startAt="5"/>
            </a:pPr>
            <a:r>
              <a:rPr lang="en-US" altLang="en-IE" sz="4000" dirty="0" smtClean="0">
                <a:solidFill>
                  <a:schemeClr val="bg1"/>
                </a:solidFill>
              </a:rPr>
              <a:t>Implement RBC.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24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 startAt="5"/>
            </a:pPr>
            <a:r>
              <a:rPr lang="en-US" altLang="en-IE" sz="4000" dirty="0" smtClean="0">
                <a:solidFill>
                  <a:schemeClr val="bg1"/>
                </a:solidFill>
              </a:rPr>
              <a:t>Compare RBC to available solutions in the simulator and independent low level controllers.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30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 startAt="5"/>
            </a:pP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 startAt="5"/>
            </a:pP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Main </a:t>
            </a:r>
            <a:r>
              <a:rPr lang="en-US" altLang="en-IE" sz="40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Goal (To complete by March 30)</a:t>
            </a:r>
            <a:endParaRPr lang="en-US" altLang="en-IE" sz="40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518785"/>
          </a:xfrm>
        </p:spPr>
        <p:txBody>
          <a:bodyPr>
            <a:noAutofit/>
          </a:bodyPr>
          <a:p>
            <a:pPr marL="0" lvl="0" indent="0">
              <a:buNone/>
            </a:pPr>
            <a:r>
              <a:rPr lang="en-US" altLang="en-IE" sz="3600" dirty="0" smtClean="0">
                <a:solidFill>
                  <a:schemeClr val="bg1"/>
                </a:solidFill>
              </a:rPr>
              <a:t>Apply MMAC (RBC) to the ROV simulator and achieve similar or improved performance/robustness to the methodology currently implemented.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en-IE" sz="3600" dirty="0" smtClean="0">
                <a:solidFill>
                  <a:schemeClr val="bg1"/>
                </a:solidFill>
              </a:rPr>
              <a:t>Performance: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3600" dirty="0" smtClean="0">
                <a:solidFill>
                  <a:schemeClr val="bg1"/>
                </a:solidFill>
              </a:rPr>
              <a:t>Stability: Achieving stability seems to be trivial task (considering the experiments with the Matlab model).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3600" dirty="0" smtClean="0">
                <a:solidFill>
                  <a:schemeClr val="bg1"/>
                </a:solidFill>
              </a:rPr>
              <a:t>Settling time.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3600" dirty="0" smtClean="0">
                <a:solidFill>
                  <a:schemeClr val="bg1"/>
                </a:solidFill>
              </a:rPr>
              <a:t>Overshoot.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3600" dirty="0" smtClean="0">
                <a:solidFill>
                  <a:schemeClr val="bg1"/>
                </a:solidFill>
              </a:rPr>
              <a:t>Trajectory Tracking error.</a:t>
            </a:r>
            <a:endParaRPr lang="en-US" altLang="en-IE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Sub-Goals</a:t>
            </a:r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4944110"/>
          </a:xfrm>
        </p:spPr>
        <p:txBody>
          <a:bodyPr>
            <a:noAutofit/>
          </a:bodyPr>
          <a:p>
            <a:pPr lvl="0">
              <a:lnSpc>
                <a:spcPct val="80000"/>
              </a:lnSpc>
            </a:pPr>
            <a:r>
              <a:rPr lang="en-US" altLang="en-IE" sz="4400" dirty="0" smtClean="0">
                <a:solidFill>
                  <a:schemeClr val="bg1"/>
                </a:solidFill>
                <a:sym typeface="+mn-ea"/>
              </a:rPr>
              <a:t>Connect to simulator.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400" dirty="0" smtClean="0">
                <a:solidFill>
                  <a:schemeClr val="bg1"/>
                </a:solidFill>
              </a:rPr>
              <a:t>Identify operating modes for control (Complete).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400" dirty="0" smtClean="0">
                <a:solidFill>
                  <a:schemeClr val="bg1"/>
                </a:solidFill>
              </a:rPr>
              <a:t>Design low level controller (PID initially).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400" dirty="0" smtClean="0">
                <a:solidFill>
                  <a:schemeClr val="bg1"/>
                </a:solidFill>
              </a:rPr>
              <a:t>Tune low level controller (use Omerdic’s approach: Ziegler–Nichols).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400" dirty="0" smtClean="0">
                <a:solidFill>
                  <a:schemeClr val="bg1"/>
                </a:solidFill>
              </a:rPr>
              <a:t>Verify multiple low level controllers are needed for coverage.</a:t>
            </a:r>
            <a:endParaRPr lang="en-US" altLang="en-IE" sz="4400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altLang="en-IE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February</a:t>
            </a:r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403215"/>
          </a:xfrm>
        </p:spPr>
        <p:txBody>
          <a:bodyPr>
            <a:noAutofit/>
          </a:bodyPr>
          <a:p>
            <a:pPr lvl="0">
              <a:lnSpc>
                <a:spcPct val="80000"/>
              </a:lnSpc>
            </a:pPr>
            <a:r>
              <a:rPr lang="en-US" altLang="en-IE" sz="4800" dirty="0" smtClean="0">
                <a:solidFill>
                  <a:schemeClr val="bg1"/>
                </a:solidFill>
              </a:rPr>
              <a:t>Design Python UDP interface.</a:t>
            </a:r>
            <a:endParaRPr lang="en-US" altLang="en-IE" sz="48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Interface booting and stablishing connection to UDP port.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Sending commands, querying, and listening.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Command translation. Data package interpretation.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Package cleaning and validation.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665" dirty="0" smtClean="0">
                <a:solidFill>
                  <a:schemeClr val="bg1"/>
                </a:solidFill>
              </a:rPr>
              <a:t>Install and set up Python on the remote machine.</a:t>
            </a:r>
            <a:endParaRPr lang="en-US" altLang="en-IE" sz="4665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665" dirty="0" smtClean="0">
                <a:solidFill>
                  <a:schemeClr val="bg1"/>
                </a:solidFill>
              </a:rPr>
              <a:t>Test interface app.</a:t>
            </a:r>
            <a:endParaRPr lang="en-US" altLang="en-IE" sz="4665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2757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February</a:t>
            </a:r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pic>
        <p:nvPicPr>
          <p:cNvPr id="2" name="Content Placeholder 1" descr="pngwing.co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45" y="3836035"/>
            <a:ext cx="2031365" cy="2031365"/>
          </a:xfrm>
          <a:prstGeom prst="rect">
            <a:avLst/>
          </a:prstGeom>
        </p:spPr>
      </p:pic>
      <p:sp>
        <p:nvSpPr>
          <p:cNvPr id="4" name="CuadroTexto 8"/>
          <p:cNvSpPr txBox="1"/>
          <p:nvPr/>
        </p:nvSpPr>
        <p:spPr>
          <a:xfrm>
            <a:off x="385445" y="4072255"/>
            <a:ext cx="2268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ROV Simulator</a:t>
            </a:r>
            <a:endParaRPr lang="en-US" altLang="en-IE" sz="40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pic>
        <p:nvPicPr>
          <p:cNvPr id="5" name="Content Placeholder 1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45" y="1144905"/>
            <a:ext cx="2031365" cy="2031365"/>
          </a:xfrm>
          <a:prstGeom prst="rect">
            <a:avLst/>
          </a:prstGeom>
        </p:spPr>
      </p:pic>
      <p:sp>
        <p:nvSpPr>
          <p:cNvPr id="6" name="CuadroTexto 8"/>
          <p:cNvSpPr txBox="1"/>
          <p:nvPr/>
        </p:nvSpPr>
        <p:spPr>
          <a:xfrm>
            <a:off x="186690" y="1475105"/>
            <a:ext cx="2268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Remote Machine</a:t>
            </a:r>
            <a:endParaRPr lang="en-US" altLang="en-IE" sz="40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6465" y="2796540"/>
            <a:ext cx="9525" cy="126492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28390" y="2825115"/>
            <a:ext cx="0" cy="122682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780790" y="3129280"/>
            <a:ext cx="1080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UDP</a:t>
            </a:r>
            <a:endParaRPr lang="en-US" altLang="en-IE" sz="40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pic>
        <p:nvPicPr>
          <p:cNvPr id="10" name="Content Placeholder 1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990" y="992505"/>
            <a:ext cx="2031365" cy="2031365"/>
          </a:xfrm>
          <a:prstGeom prst="rect">
            <a:avLst/>
          </a:prstGeom>
        </p:spPr>
      </p:pic>
      <p:sp>
        <p:nvSpPr>
          <p:cNvPr id="11" name="CuadroTexto 8"/>
          <p:cNvSpPr txBox="1"/>
          <p:nvPr/>
        </p:nvSpPr>
        <p:spPr>
          <a:xfrm>
            <a:off x="8612505" y="2469515"/>
            <a:ext cx="177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My PC</a:t>
            </a:r>
            <a:endParaRPr lang="en-US" altLang="en-IE" sz="40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74565" y="2059305"/>
            <a:ext cx="3036570" cy="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20920" y="2212340"/>
            <a:ext cx="3035808" cy="0"/>
          </a:xfrm>
          <a:prstGeom prst="straightConnector1">
            <a:avLst/>
          </a:prstGeom>
          <a:ln w="412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8"/>
          <p:cNvSpPr txBox="1"/>
          <p:nvPr/>
        </p:nvSpPr>
        <p:spPr>
          <a:xfrm>
            <a:off x="5224145" y="823595"/>
            <a:ext cx="22301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000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Remote Desktop</a:t>
            </a:r>
            <a:endParaRPr lang="en-US" altLang="en-IE" sz="4000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February</a:t>
            </a:r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173980"/>
          </a:xfrm>
        </p:spPr>
        <p:txBody>
          <a:bodyPr>
            <a:noAutofit/>
          </a:bodyPr>
          <a:p>
            <a:pPr lvl="0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Initially, when using RBC, with no learning, experiments can be run completely on the remote machine.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4000" dirty="0" smtClean="0">
                <a:solidFill>
                  <a:schemeClr val="bg1"/>
                </a:solidFill>
              </a:rPr>
              <a:t>Two Python apps on remote machine: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3425" dirty="0" smtClean="0">
                <a:solidFill>
                  <a:schemeClr val="bg1"/>
                </a:solidFill>
              </a:rPr>
              <a:t>Lero-learning-control repository.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3425" dirty="0" smtClean="0">
                <a:solidFill>
                  <a:schemeClr val="bg1"/>
                </a:solidFill>
              </a:rPr>
              <a:t>UDP interface.</a:t>
            </a:r>
            <a:endParaRPr lang="en-US" altLang="en-IE" sz="3425" dirty="0" smtClean="0">
              <a:solidFill>
                <a:schemeClr val="bg1"/>
              </a:solidFill>
            </a:endParaRPr>
          </a:p>
          <a:p>
            <a:pPr lvl="0">
              <a:lnSpc>
                <a:spcPct val="80000"/>
              </a:lnSpc>
            </a:pPr>
            <a:r>
              <a:rPr lang="en-US" altLang="en-IE" sz="3995" dirty="0" smtClean="0">
                <a:solidFill>
                  <a:schemeClr val="bg1"/>
                </a:solidFill>
              </a:rPr>
              <a:t>Minimal changes needed on our repository.</a:t>
            </a:r>
            <a:endParaRPr lang="en-US" altLang="en-IE" sz="3995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3420" dirty="0" smtClean="0">
                <a:solidFill>
                  <a:schemeClr val="bg1"/>
                </a:solidFill>
              </a:rPr>
              <a:t>Redefine step/update function to send a UDP command and receive measurements through </a:t>
            </a:r>
            <a:r>
              <a:rPr lang="en-US" altLang="en-IE" sz="3420" dirty="0" smtClean="0">
                <a:solidFill>
                  <a:schemeClr val="bg1"/>
                </a:solidFill>
                <a:sym typeface="+mn-ea"/>
              </a:rPr>
              <a:t>the interface </a:t>
            </a:r>
            <a:r>
              <a:rPr lang="en-US" altLang="en-IE" sz="3420" dirty="0" smtClean="0">
                <a:solidFill>
                  <a:schemeClr val="bg1"/>
                </a:solidFill>
              </a:rPr>
              <a:t>.</a:t>
            </a:r>
            <a:endParaRPr lang="en-US" altLang="en-IE" sz="342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3420" dirty="0" smtClean="0">
                <a:solidFill>
                  <a:schemeClr val="bg1"/>
                </a:solidFill>
              </a:rPr>
              <a:t>Redefine control methods (both high and low level).</a:t>
            </a:r>
            <a:endParaRPr lang="en-US" altLang="en-IE" sz="3420" dirty="0" smtClean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IE" sz="3420" dirty="0" smtClean="0">
                <a:solidFill>
                  <a:schemeClr val="bg1"/>
                </a:solidFill>
              </a:rPr>
              <a:t>Visualization of ROV simulator configuration and state.</a:t>
            </a:r>
            <a:endParaRPr lang="en-US" altLang="en-IE" sz="342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February. </a:t>
            </a:r>
            <a:r>
              <a:rPr lang="en-US" altLang="en-IE" sz="4800" u="sng" dirty="0" smtClean="0">
                <a:solidFill>
                  <a:schemeClr val="bg1"/>
                </a:solidFill>
                <a:sym typeface="+mn-ea"/>
              </a:rPr>
              <a:t>Tasks:</a:t>
            </a:r>
            <a:endParaRPr lang="en-US" altLang="en-IE" sz="4800" u="sng" dirty="0" smtClean="0">
              <a:solidFill>
                <a:schemeClr val="bg1"/>
              </a:solidFill>
            </a:endParaRPr>
          </a:p>
          <a:p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317490"/>
          </a:xfrm>
        </p:spPr>
        <p:txBody>
          <a:bodyPr>
            <a:noAutofit/>
          </a:bodyPr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Implement toy UDP interface in Python and test before transfering to remote machine (use basic simulator commands).[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Y. February 20</a:t>
            </a:r>
            <a:r>
              <a:rPr lang="en-US" altLang="en-IE" sz="4000" dirty="0" smtClean="0">
                <a:solidFill>
                  <a:schemeClr val="bg1"/>
                </a:solidFill>
              </a:rPr>
              <a:t>] 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Install and set up Pyhton on remote machine. Install UDP interface and lero-learning-control repository.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M. February 20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Issue basic commands and unpack data from simulator.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M. February 21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February. </a:t>
            </a:r>
            <a:r>
              <a:rPr lang="en-US" altLang="en-IE" sz="4800" u="sng" dirty="0" smtClean="0">
                <a:solidFill>
                  <a:schemeClr val="bg1"/>
                </a:solidFill>
                <a:sym typeface="+mn-ea"/>
              </a:rPr>
              <a:t>Tasks:</a:t>
            </a:r>
            <a:endParaRPr lang="en-US" altLang="en-IE" sz="4800" u="sng" dirty="0" smtClean="0">
              <a:solidFill>
                <a:schemeClr val="bg1"/>
              </a:solidFill>
            </a:endParaRPr>
          </a:p>
          <a:p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317490"/>
          </a:xfrm>
        </p:spPr>
        <p:txBody>
          <a:bodyPr>
            <a:noAutofit/>
          </a:bodyPr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Implement full UDP interface on remote machine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M. February 24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r>
              <a:rPr lang="en-US" altLang="en-IE" sz="4000" dirty="0" smtClean="0">
                <a:solidFill>
                  <a:schemeClr val="bg1"/>
                </a:solidFill>
              </a:rPr>
              <a:t>.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80000"/>
              </a:lnSpc>
              <a:buAutoNum type="arabicPeriod"/>
            </a:pPr>
            <a:r>
              <a:rPr lang="en-US" altLang="en-IE" sz="3600" dirty="0" smtClean="0">
                <a:solidFill>
                  <a:schemeClr val="bg1"/>
                </a:solidFill>
              </a:rPr>
              <a:t>Send command.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80000"/>
              </a:lnSpc>
              <a:buAutoNum type="arabicPeriod"/>
            </a:pPr>
            <a:r>
              <a:rPr lang="en-US" altLang="en-IE" sz="3600" dirty="0" smtClean="0">
                <a:solidFill>
                  <a:schemeClr val="bg1"/>
                </a:solidFill>
              </a:rPr>
              <a:t>Listen to port.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80000"/>
              </a:lnSpc>
              <a:buAutoNum type="arabicPeriod"/>
            </a:pPr>
            <a:r>
              <a:rPr lang="en-US" altLang="en-IE" sz="3600" dirty="0" smtClean="0">
                <a:solidFill>
                  <a:schemeClr val="bg1"/>
                </a:solidFill>
              </a:rPr>
              <a:t>Unpack data.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80000"/>
              </a:lnSpc>
              <a:buAutoNum type="arabicPeriod"/>
            </a:pPr>
            <a:r>
              <a:rPr lang="en-US" altLang="en-IE" sz="3600" dirty="0" smtClean="0">
                <a:solidFill>
                  <a:schemeClr val="bg1"/>
                </a:solidFill>
              </a:rPr>
              <a:t>Validate data.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80000"/>
              </a:lnSpc>
              <a:buAutoNum type="arabicPeriod"/>
            </a:pPr>
            <a:r>
              <a:rPr lang="en-US" altLang="en-IE" sz="3600" dirty="0" smtClean="0">
                <a:solidFill>
                  <a:schemeClr val="bg1"/>
                </a:solidFill>
              </a:rPr>
              <a:t>Easy update of command library.</a:t>
            </a:r>
            <a:endParaRPr lang="en-US" altLang="en-IE" sz="36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Extend lero-learning-control repository.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Y. February 24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8"/>
          <p:cNvSpPr txBox="1"/>
          <p:nvPr/>
        </p:nvSpPr>
        <p:spPr>
          <a:xfrm>
            <a:off x="140970" y="315595"/>
            <a:ext cx="10099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E" sz="4800" b="1" u="sng" dirty="0" smtClean="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March. </a:t>
            </a:r>
            <a:r>
              <a:rPr lang="en-US" altLang="en-IE" sz="4800" u="sng" dirty="0" smtClean="0">
                <a:solidFill>
                  <a:schemeClr val="bg1"/>
                </a:solidFill>
                <a:sym typeface="+mn-ea"/>
              </a:rPr>
              <a:t>Tasks:</a:t>
            </a:r>
            <a:endParaRPr lang="en-US" altLang="en-IE" sz="4800" u="sng" dirty="0" smtClean="0">
              <a:solidFill>
                <a:schemeClr val="bg1"/>
              </a:solidFill>
            </a:endParaRPr>
          </a:p>
          <a:p>
            <a:endParaRPr lang="en-US" altLang="en-IE" sz="4800" b="1" u="sng" dirty="0" smtClean="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135" name="Content Placeholder 134"/>
          <p:cNvSpPr>
            <a:spLocks noGrp="1"/>
          </p:cNvSpPr>
          <p:nvPr>
            <p:ph idx="1"/>
          </p:nvPr>
        </p:nvSpPr>
        <p:spPr>
          <a:xfrm>
            <a:off x="173990" y="1195705"/>
            <a:ext cx="11844020" cy="5317490"/>
          </a:xfrm>
        </p:spPr>
        <p:txBody>
          <a:bodyPr>
            <a:noAutofit/>
          </a:bodyPr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Tune PID controllers for nominal operating conditions (redesign controllers if necessary).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9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Tune low level controllers for 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thruster faults</a:t>
            </a:r>
            <a:r>
              <a:rPr lang="en-US" altLang="en-IE" sz="4000" dirty="0" smtClean="0">
                <a:solidFill>
                  <a:schemeClr val="bg1"/>
                </a:solidFill>
              </a:rPr>
              <a:t> (maintain fixed control allocation).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13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Tune low level controllers for </a:t>
            </a:r>
            <a:r>
              <a:rPr lang="en-US" altLang="en-IE" sz="4000" u="sng" dirty="0" smtClean="0">
                <a:solidFill>
                  <a:schemeClr val="bg1"/>
                </a:solidFill>
              </a:rPr>
              <a:t>near-surface waves</a:t>
            </a:r>
            <a:r>
              <a:rPr lang="en-US" altLang="en-IE" sz="4000" dirty="0" smtClean="0">
                <a:solidFill>
                  <a:schemeClr val="bg1"/>
                </a:solidFill>
              </a:rPr>
              <a:t>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15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r>
              <a:rPr lang="en-US" altLang="en-IE" sz="4000" dirty="0" smtClean="0">
                <a:solidFill>
                  <a:schemeClr val="bg1"/>
                </a:solidFill>
              </a:rPr>
              <a:t>Verify multiple controllers are needed for coverage. 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[</a:t>
            </a:r>
            <a:r>
              <a:rPr lang="en-US" altLang="en-IE" sz="4000" u="sng" dirty="0" smtClean="0">
                <a:solidFill>
                  <a:schemeClr val="bg1"/>
                </a:solidFill>
                <a:sym typeface="+mn-ea"/>
              </a:rPr>
              <a:t>March 16</a:t>
            </a:r>
            <a:r>
              <a:rPr lang="en-US" altLang="en-IE" sz="4000" dirty="0" smtClean="0">
                <a:solidFill>
                  <a:schemeClr val="bg1"/>
                </a:solidFill>
                <a:sym typeface="+mn-ea"/>
              </a:rPr>
              <a:t>]</a:t>
            </a: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endParaRPr lang="en-US" altLang="en-IE" sz="4000" dirty="0" smtClean="0">
              <a:solidFill>
                <a:schemeClr val="bg1"/>
              </a:solidFill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altLang="en-IE" sz="4000" dirty="0" smtClean="0">
              <a:solidFill>
                <a:schemeClr val="bg1"/>
              </a:solidFill>
            </a:endParaRPr>
          </a:p>
          <a:p>
            <a:pPr marL="514350" lvl="0" indent="-514350">
              <a:lnSpc>
                <a:spcPct val="80000"/>
              </a:lnSpc>
              <a:buAutoNum type="arabicPeriod"/>
            </a:pPr>
            <a:endParaRPr lang="en-US" altLang="en-IE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WPS Presentation</Application>
  <PresentationFormat>Panorámica</PresentationFormat>
  <Paragraphs>94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How to control novel modes?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MarlonChan</cp:lastModifiedBy>
  <cp:revision>276</cp:revision>
  <dcterms:created xsi:type="dcterms:W3CDTF">2022-01-26T17:16:00Z</dcterms:created>
  <dcterms:modified xsi:type="dcterms:W3CDTF">2023-02-16T14:21:40Z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AA2EC01506D145DC91DB9C8C20BF2AF3</vt:lpwstr>
  </property>
  <property fmtid="{D5CDD505-2E9C-101B-9397-08002B2CF9AE}" pid="3" name="KSOProductBuildVer">
    <vt:lpwstr>1033-11.2.0.11440</vt:lpwstr>
  </property>
</Properties>
</file>