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483" r:id="rId5"/>
    <p:sldId id="464" r:id="rId6"/>
    <p:sldId id="491" r:id="rId7"/>
    <p:sldId id="493" r:id="rId8"/>
    <p:sldId id="494" r:id="rId9"/>
    <p:sldId id="495" r:id="rId10"/>
    <p:sldId id="487" r:id="rId11"/>
    <p:sldId id="484" r:id="rId12"/>
    <p:sldId id="485" r:id="rId13"/>
    <p:sldId id="492" r:id="rId14"/>
    <p:sldId id="4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F5597"/>
    <a:srgbClr val="F5F7F9"/>
    <a:srgbClr val="D29381"/>
    <a:srgbClr val="696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670D-F4F0-40D8-B7D2-899DB057389E}" type="datetimeFigureOut">
              <a:rPr lang="es-ES" smtClean="0"/>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6E04-2AC7-445F-A798-6AA214A80AC1}"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p:cNvPicPr>
            <a:picLocks noGrp="1" noChangeAspect="1"/>
          </p:cNvPicPr>
          <p:nvPr>
            <p:ph type="pic" sz="quarter" idx="13"/>
          </p:nvPr>
        </p:nvPicPr>
        <p:blipFill>
          <a:blip r:embed="rId1"/>
          <a:srcRect/>
          <a:stretch>
            <a:fillRect/>
          </a:stretch>
        </p:blipFill>
        <p:spPr>
          <a:xfrm>
            <a:off x="450" y="0"/>
            <a:ext cx="12191550" cy="6857999"/>
          </a:xfrm>
        </p:spPr>
      </p:pic>
      <p:sp>
        <p:nvSpPr>
          <p:cNvPr id="4" name="Title 3"/>
          <p:cNvSpPr>
            <a:spLocks noGrp="1"/>
          </p:cNvSpPr>
          <p:nvPr>
            <p:ph type="title"/>
          </p:nvPr>
        </p:nvSpPr>
        <p:spPr>
          <a:xfrm>
            <a:off x="245745" y="4832985"/>
            <a:ext cx="7205345" cy="1884045"/>
          </a:xfrm>
        </p:spPr>
        <p:txBody>
          <a:bodyPr anchor="t" anchorCtr="0">
            <a:normAutofit/>
          </a:bodyPr>
          <a:lstStyle/>
          <a:p>
            <a:r>
              <a:rPr lang="en-US" sz="4400" dirty="0"/>
              <a:t>How to control novel modes?</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1" name="CuadroTexto 8"/>
          <p:cNvSpPr txBox="1"/>
          <p:nvPr/>
        </p:nvSpPr>
        <p:spPr>
          <a:xfrm>
            <a:off x="141605" y="311785"/>
            <a:ext cx="9862820"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How to learn these new controller parameters?</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sp>
        <p:nvSpPr>
          <p:cNvPr id="32" name="Content Placeholder 26"/>
          <p:cNvSpPr>
            <a:spLocks noGrp="1"/>
          </p:cNvSpPr>
          <p:nvPr/>
        </p:nvSpPr>
        <p:spPr>
          <a:xfrm>
            <a:off x="361950" y="1018540"/>
            <a:ext cx="11222355" cy="33991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IE" sz="3600" dirty="0" smtClean="0">
                <a:solidFill>
                  <a:schemeClr val="bg1"/>
                </a:solidFill>
              </a:rPr>
              <a:t>RL agent for online tuning of new controller.</a:t>
            </a:r>
            <a:endParaRPr lang="en-US" altLang="en-IE" sz="3600" dirty="0" smtClean="0">
              <a:solidFill>
                <a:schemeClr val="bg1"/>
              </a:solidFill>
            </a:endParaRPr>
          </a:p>
          <a:p>
            <a:pPr lvl="2"/>
            <a:r>
              <a:rPr lang="en-US" altLang="en-IE" sz="3600" dirty="0" smtClean="0">
                <a:solidFill>
                  <a:schemeClr val="bg1"/>
                </a:solidFill>
              </a:rPr>
              <a:t>State: Feature space (subset of observable variables).</a:t>
            </a:r>
            <a:endParaRPr lang="en-US" altLang="en-IE" sz="3600" dirty="0" smtClean="0">
              <a:solidFill>
                <a:schemeClr val="bg1"/>
              </a:solidFill>
            </a:endParaRPr>
          </a:p>
          <a:p>
            <a:pPr lvl="2"/>
            <a:r>
              <a:rPr lang="en-US" altLang="en-IE" sz="3600" dirty="0" smtClean="0">
                <a:solidFill>
                  <a:schemeClr val="bg1"/>
                </a:solidFill>
              </a:rPr>
              <a:t>Action: Controller parameters.</a:t>
            </a:r>
            <a:endParaRPr lang="en-US" altLang="en-IE" sz="3600" dirty="0" smtClean="0">
              <a:solidFill>
                <a:schemeClr val="bg1"/>
              </a:solidFill>
            </a:endParaRPr>
          </a:p>
          <a:p>
            <a:pPr lvl="2"/>
            <a:r>
              <a:rPr lang="en-US" altLang="en-IE" sz="3600" dirty="0" smtClean="0">
                <a:solidFill>
                  <a:schemeClr val="bg1"/>
                </a:solidFill>
              </a:rPr>
              <a:t>Reward: ???</a:t>
            </a:r>
            <a:endParaRPr lang="en-US" altLang="en-IE" sz="3600" dirty="0" smtClean="0">
              <a:solidFill>
                <a:schemeClr val="bg1"/>
              </a:solidFill>
            </a:endParaRPr>
          </a:p>
          <a:p>
            <a:pPr lvl="1"/>
            <a:r>
              <a:rPr lang="en-GB" altLang="en-US" sz="3600" dirty="0" smtClean="0">
                <a:solidFill>
                  <a:schemeClr val="bg1"/>
                </a:solidFill>
              </a:rPr>
              <a:t>Learning starts when a transition outside the known configurations is detected.</a:t>
            </a:r>
            <a:endParaRPr lang="en-GB" altLang="en-US" sz="3600" dirty="0" smtClean="0">
              <a:solidFill>
                <a:schemeClr val="bg1"/>
              </a:solidFill>
            </a:endParaRPr>
          </a:p>
        </p:txBody>
      </p:sp>
      <p:sp>
        <p:nvSpPr>
          <p:cNvPr id="2" name="Content Placeholder 26"/>
          <p:cNvSpPr>
            <a:spLocks noGrp="1"/>
          </p:cNvSpPr>
          <p:nvPr/>
        </p:nvSpPr>
        <p:spPr>
          <a:xfrm>
            <a:off x="485140" y="4972050"/>
            <a:ext cx="11222355" cy="148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3600" dirty="0" smtClean="0">
                <a:solidFill>
                  <a:schemeClr val="bg1"/>
                </a:solidFill>
              </a:rPr>
              <a:t>Task 1.1: Define a reward/performance measure that is less sparse and allows for real-time/near real-time evaluation of the controller performance.</a:t>
            </a:r>
            <a:endParaRPr lang="en-GB" sz="3600" dirty="0" smtClean="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59055" y="323215"/>
            <a:ext cx="1213294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a:t>
            </a:r>
            <a:r>
              <a:rPr lang="en-GB" altLang="en-US" sz="3600" u="sng" dirty="0" smtClean="0">
                <a:solidFill>
                  <a:schemeClr val="bg1"/>
                </a:solidFill>
                <a:latin typeface="Calibri Light" panose="020F0302020204030204" charset="0"/>
                <a:cs typeface="Calibri Light" panose="020F0302020204030204" charset="0"/>
                <a:sym typeface="+mn-ea"/>
              </a:rPr>
              <a:t>control mixing</a:t>
            </a:r>
            <a:r>
              <a:rPr lang="en-US" altLang="en-IE" sz="3600" u="sng" dirty="0" smtClean="0">
                <a:solidFill>
                  <a:schemeClr val="bg1"/>
                </a:solidFill>
                <a:latin typeface="Calibri Light" panose="020F0302020204030204" charset="0"/>
                <a:cs typeface="Calibri Light" panose="020F0302020204030204" charset="0"/>
                <a:sym typeface="+mn-ea"/>
              </a:rPr>
              <a:t>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4548505" y="1191895"/>
            <a:ext cx="7402830" cy="3086100"/>
          </a:xfrm>
        </p:spPr>
        <p:txBody>
          <a:bodyPr>
            <a:noAutofit/>
          </a:bodyPr>
          <a:p>
            <a:pPr marL="457200" lvl="1" indent="0">
              <a:buNone/>
            </a:pPr>
            <a:r>
              <a:rPr lang="en-US" altLang="en-IE" sz="3200" dirty="0" smtClean="0">
                <a:solidFill>
                  <a:schemeClr val="bg1"/>
                </a:solidFill>
              </a:rPr>
              <a:t>Assumption </a:t>
            </a:r>
            <a:r>
              <a:rPr lang="en-GB" altLang="en-US" sz="3200" dirty="0" smtClean="0">
                <a:solidFill>
                  <a:schemeClr val="bg1"/>
                </a:solidFill>
              </a:rPr>
              <a:t>3</a:t>
            </a:r>
            <a:r>
              <a:rPr lang="en-US" altLang="en-IE" sz="3200" dirty="0" smtClean="0">
                <a:solidFill>
                  <a:schemeClr val="bg1"/>
                </a:solidFill>
              </a:rPr>
              <a:t>: Control configurations ‘closer’ to the</a:t>
            </a:r>
            <a:r>
              <a:rPr lang="en-GB" altLang="en-US" sz="3200" dirty="0" smtClean="0">
                <a:solidFill>
                  <a:schemeClr val="bg1"/>
                </a:solidFill>
              </a:rPr>
              <a:t> </a:t>
            </a:r>
            <a:r>
              <a:rPr lang="en-GB" altLang="en-US" sz="3200" i="1" dirty="0" smtClean="0">
                <a:solidFill>
                  <a:schemeClr val="bg1"/>
                </a:solidFill>
              </a:rPr>
              <a:t>novel controller</a:t>
            </a:r>
            <a:r>
              <a:rPr lang="en-US" altLang="en-IE" sz="3200" dirty="0" smtClean="0">
                <a:solidFill>
                  <a:schemeClr val="bg1"/>
                </a:solidFill>
              </a:rPr>
              <a:t> will present a higher ‘performance’ when controling the novel environment.</a:t>
            </a:r>
            <a:endParaRPr lang="en-US" altLang="en-IE" sz="3200" dirty="0" smtClean="0">
              <a:solidFill>
                <a:schemeClr val="bg1"/>
              </a:solidFill>
            </a:endParaRPr>
          </a:p>
        </p:txBody>
      </p:sp>
      <p:sp>
        <p:nvSpPr>
          <p:cNvPr id="7" name="Rectangles 6"/>
          <p:cNvSpPr/>
          <p:nvPr/>
        </p:nvSpPr>
        <p:spPr>
          <a:xfrm>
            <a:off x="171450" y="109156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549275" y="1189990"/>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1914525" y="2996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184400" y="23583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390650" y="230949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263650" y="2869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248285" y="1256030"/>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3837940" y="3891915"/>
            <a:ext cx="327025" cy="368300"/>
          </a:xfrm>
          <a:prstGeom prst="rect">
            <a:avLst/>
          </a:prstGeom>
          <a:noFill/>
        </p:spPr>
        <p:txBody>
          <a:bodyPr wrap="none" rtlCol="0">
            <a:spAutoFit/>
          </a:bodyPr>
          <a:p>
            <a:r>
              <a:rPr lang="en-US" b="1"/>
              <a:t>D</a:t>
            </a:r>
            <a:endParaRPr lang="en-US"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59715" y="295275"/>
            <a:ext cx="1204785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control selection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5047615" y="1177290"/>
            <a:ext cx="6669405" cy="5608320"/>
          </a:xfrm>
        </p:spPr>
        <p:txBody>
          <a:bodyPr>
            <a:noAutofit/>
          </a:bodyPr>
          <a:p>
            <a:pPr lvl="1"/>
            <a:r>
              <a:rPr lang="en-GB" altLang="en-US" sz="4000" dirty="0" smtClean="0">
                <a:solidFill>
                  <a:schemeClr val="bg1"/>
                </a:solidFill>
              </a:rPr>
              <a:t>By studying control configurations selected by the control mixing agent in previous timesteps, an estimate of the ‘direction’ of the novel controller can be used as knowledge for the novel control learning/searching algorithm. </a:t>
            </a:r>
            <a:endParaRPr lang="en-GB" altLang="en-US" sz="4000" u="sng" dirty="0" smtClean="0">
              <a:solidFill>
                <a:schemeClr val="bg1"/>
              </a:solidFill>
            </a:endParaRPr>
          </a:p>
        </p:txBody>
      </p:sp>
      <p:sp>
        <p:nvSpPr>
          <p:cNvPr id="7" name="Rectangles 6"/>
          <p:cNvSpPr/>
          <p:nvPr/>
        </p:nvSpPr>
        <p:spPr>
          <a:xfrm>
            <a:off x="420370" y="137414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798195" y="1472565"/>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2163445" y="3279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433320" y="26409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639570" y="259207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512570" y="3152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7205" y="1538605"/>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4086860" y="4174490"/>
            <a:ext cx="327025" cy="368300"/>
          </a:xfrm>
          <a:prstGeom prst="rect">
            <a:avLst/>
          </a:prstGeom>
          <a:noFill/>
        </p:spPr>
        <p:txBody>
          <a:bodyPr wrap="none" rtlCol="0">
            <a:spAutoFit/>
          </a:bodyPr>
          <a:p>
            <a:r>
              <a:rPr lang="en-US" b="1"/>
              <a:t>D</a:t>
            </a:r>
            <a:endParaRPr lang="en-US" b="1"/>
          </a:p>
        </p:txBody>
      </p:sp>
      <p:cxnSp>
        <p:nvCxnSpPr>
          <p:cNvPr id="33" name="Straight Arrow Connector 32"/>
          <p:cNvCxnSpPr/>
          <p:nvPr/>
        </p:nvCxnSpPr>
        <p:spPr>
          <a:xfrm>
            <a:off x="1846580" y="2893695"/>
            <a:ext cx="1017270" cy="4870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34" name="Rectangles 133"/>
          <p:cNvSpPr/>
          <p:nvPr/>
        </p:nvSpPr>
        <p:spPr>
          <a:xfrm>
            <a:off x="4576445" y="1710055"/>
            <a:ext cx="6950710" cy="2062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sp>
        <p:nvSpPr>
          <p:cNvPr id="22" name="Rectangles 21"/>
          <p:cNvSpPr/>
          <p:nvPr/>
        </p:nvSpPr>
        <p:spPr>
          <a:xfrm>
            <a:off x="407670" y="1611630"/>
            <a:ext cx="3509645" cy="268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grpSp>
        <p:nvGrpSpPr>
          <p:cNvPr id="2" name="Group 1"/>
          <p:cNvGrpSpPr/>
          <p:nvPr/>
        </p:nvGrpSpPr>
        <p:grpSpPr>
          <a:xfrm>
            <a:off x="785495" y="1710055"/>
            <a:ext cx="3077845" cy="2342515"/>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0" name="Freeform 9"/>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sp>
          <p:nvSpPr>
            <p:cNvPr id="9" name="Text Box 8"/>
            <p:cNvSpPr txBox="1"/>
            <p:nvPr/>
          </p:nvSpPr>
          <p:spPr>
            <a:xfrm>
              <a:off x="4674" y="7702"/>
              <a:ext cx="949" cy="566"/>
            </a:xfrm>
            <a:prstGeom prst="rect">
              <a:avLst/>
            </a:prstGeom>
            <a:noFill/>
          </p:spPr>
          <p:txBody>
            <a:bodyPr wrap="square" rtlCol="0">
              <a:spAutoFit/>
            </a:bodyPr>
            <a:p>
              <a:r>
                <a:rPr lang="en-US" sz="1400" b="1">
                  <a:solidFill>
                    <a:schemeClr val="accent1">
                      <a:lumMod val="50000"/>
                    </a:schemeClr>
                  </a:solidFill>
                </a:rPr>
                <a:t>RBC</a:t>
              </a:r>
              <a:endParaRPr lang="en-US" sz="1400" b="1">
                <a:solidFill>
                  <a:schemeClr val="accent1">
                    <a:lumMod val="50000"/>
                  </a:schemeClr>
                </a:solidFill>
              </a:endParaRPr>
            </a:p>
          </p:txBody>
        </p:sp>
      </p:grpSp>
      <p:sp>
        <p:nvSpPr>
          <p:cNvPr id="17" name="CuadroTexto 8"/>
          <p:cNvSpPr txBox="1"/>
          <p:nvPr/>
        </p:nvSpPr>
        <p:spPr>
          <a:xfrm>
            <a:off x="198120" y="443865"/>
            <a:ext cx="11640185"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Previous approach and control selection RL agent</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sp>
        <p:nvSpPr>
          <p:cNvPr id="6" name="Multiply 5"/>
          <p:cNvSpPr/>
          <p:nvPr/>
        </p:nvSpPr>
        <p:spPr>
          <a:xfrm>
            <a:off x="1930400" y="3252470"/>
            <a:ext cx="164465" cy="1708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sp>
        <p:nvSpPr>
          <p:cNvPr id="8" name="Multiply 7"/>
          <p:cNvSpPr/>
          <p:nvPr/>
        </p:nvSpPr>
        <p:spPr>
          <a:xfrm>
            <a:off x="2128520" y="2713990"/>
            <a:ext cx="164465" cy="1708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sp>
        <p:nvSpPr>
          <p:cNvPr id="12" name="Multiply 11"/>
          <p:cNvSpPr/>
          <p:nvPr/>
        </p:nvSpPr>
        <p:spPr>
          <a:xfrm>
            <a:off x="1499870" y="2686685"/>
            <a:ext cx="164465" cy="1708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sp>
        <p:nvSpPr>
          <p:cNvPr id="24" name="Multiply 23"/>
          <p:cNvSpPr/>
          <p:nvPr/>
        </p:nvSpPr>
        <p:spPr>
          <a:xfrm>
            <a:off x="1376045" y="3113405"/>
            <a:ext cx="164465" cy="17081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sp>
        <p:nvSpPr>
          <p:cNvPr id="25" name="Text Box 24"/>
          <p:cNvSpPr txBox="1"/>
          <p:nvPr/>
        </p:nvSpPr>
        <p:spPr>
          <a:xfrm>
            <a:off x="484505" y="1776095"/>
            <a:ext cx="256540" cy="275590"/>
          </a:xfrm>
          <a:prstGeom prst="rect">
            <a:avLst/>
          </a:prstGeom>
          <a:noFill/>
        </p:spPr>
        <p:txBody>
          <a:bodyPr wrap="square" rtlCol="0">
            <a:spAutoFit/>
          </a:bodyPr>
          <a:p>
            <a:r>
              <a:rPr lang="en-US" sz="1200" b="1"/>
              <a:t>P</a:t>
            </a:r>
            <a:endParaRPr lang="en-US" sz="1200" b="1"/>
          </a:p>
        </p:txBody>
      </p:sp>
      <p:sp>
        <p:nvSpPr>
          <p:cNvPr id="26" name="Text Box 25"/>
          <p:cNvSpPr txBox="1"/>
          <p:nvPr/>
        </p:nvSpPr>
        <p:spPr>
          <a:xfrm>
            <a:off x="3493135" y="4050030"/>
            <a:ext cx="275590" cy="275590"/>
          </a:xfrm>
          <a:prstGeom prst="rect">
            <a:avLst/>
          </a:prstGeom>
          <a:noFill/>
        </p:spPr>
        <p:txBody>
          <a:bodyPr wrap="square" rtlCol="0">
            <a:spAutoFit/>
          </a:bodyPr>
          <a:p>
            <a:r>
              <a:rPr lang="en-US" sz="1200" b="1"/>
              <a:t>D</a:t>
            </a:r>
            <a:endParaRPr lang="en-US" sz="1200" b="1"/>
          </a:p>
        </p:txBody>
      </p:sp>
      <p:sp>
        <p:nvSpPr>
          <p:cNvPr id="42" name="CuadroTexto 8"/>
          <p:cNvSpPr txBox="1"/>
          <p:nvPr/>
        </p:nvSpPr>
        <p:spPr>
          <a:xfrm>
            <a:off x="358140" y="1068070"/>
            <a:ext cx="3780790" cy="521970"/>
          </a:xfrm>
          <a:prstGeom prst="rect">
            <a:avLst/>
          </a:prstGeom>
          <a:noFill/>
        </p:spPr>
        <p:txBody>
          <a:bodyPr wrap="square" rtlCol="0">
            <a:spAutoFit/>
          </a:bodyPr>
          <a:p>
            <a:r>
              <a:rPr lang="en-US" altLang="en-IE" sz="2800" u="sng" dirty="0" smtClean="0">
                <a:solidFill>
                  <a:schemeClr val="bg1"/>
                </a:solidFill>
                <a:latin typeface="Calibri Light" panose="020F0302020204030204" charset="0"/>
                <a:cs typeface="Calibri Light" panose="020F0302020204030204" charset="0"/>
                <a:sym typeface="+mn-ea"/>
              </a:rPr>
              <a:t>Control Parameter Space</a:t>
            </a:r>
            <a:endParaRPr lang="en-US" altLang="en-IE" sz="2800" u="sng" dirty="0" smtClean="0">
              <a:solidFill>
                <a:schemeClr val="bg1"/>
              </a:solidFill>
              <a:latin typeface="Calibri Light" panose="020F0302020204030204" charset="0"/>
              <a:cs typeface="Calibri Light" panose="020F0302020204030204" charset="0"/>
              <a:sym typeface="+mn-ea"/>
            </a:endParaRPr>
          </a:p>
        </p:txBody>
      </p:sp>
      <p:grpSp>
        <p:nvGrpSpPr>
          <p:cNvPr id="79" name="Group 78"/>
          <p:cNvGrpSpPr/>
          <p:nvPr/>
        </p:nvGrpSpPr>
        <p:grpSpPr>
          <a:xfrm>
            <a:off x="1619250" y="19533235"/>
            <a:ext cx="7851140" cy="1760855"/>
            <a:chOff x="4369" y="3750"/>
            <a:chExt cx="12195" cy="4440"/>
          </a:xfrm>
        </p:grpSpPr>
        <p:sp>
          <p:nvSpPr>
            <p:cNvPr id="80" name="Rounded Rectangle 79"/>
            <p:cNvSpPr/>
            <p:nvPr/>
          </p:nvSpPr>
          <p:spPr>
            <a:xfrm>
              <a:off x="7704" y="5588"/>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Supervisor</a:t>
              </a:r>
              <a:endParaRPr lang="en-US" sz="1600">
                <a:solidFill>
                  <a:schemeClr val="tx1"/>
                </a:solidFill>
              </a:endParaRPr>
            </a:p>
          </p:txBody>
        </p:sp>
        <p:sp>
          <p:nvSpPr>
            <p:cNvPr id="81" name="Rounded Rectangle 80"/>
            <p:cNvSpPr/>
            <p:nvPr/>
          </p:nvSpPr>
          <p:spPr>
            <a:xfrm>
              <a:off x="770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Low Level Controllers</a:t>
              </a:r>
              <a:endParaRPr lang="en-US" sz="1600">
                <a:solidFill>
                  <a:schemeClr val="tx1"/>
                </a:solidFill>
              </a:endParaRPr>
            </a:p>
          </p:txBody>
        </p:sp>
        <p:sp>
          <p:nvSpPr>
            <p:cNvPr id="82" name="Rounded Rectangle 81"/>
            <p:cNvSpPr/>
            <p:nvPr/>
          </p:nvSpPr>
          <p:spPr>
            <a:xfrm>
              <a:off x="1148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Physical System</a:t>
              </a:r>
              <a:endParaRPr lang="en-US" sz="1600">
                <a:solidFill>
                  <a:schemeClr val="tx1"/>
                </a:solidFill>
              </a:endParaRPr>
            </a:p>
          </p:txBody>
        </p:sp>
        <p:sp>
          <p:nvSpPr>
            <p:cNvPr id="83" name="Rounded Rectangle 82"/>
            <p:cNvSpPr/>
            <p:nvPr/>
          </p:nvSpPr>
          <p:spPr>
            <a:xfrm>
              <a:off x="11484" y="68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Sensors</a:t>
              </a:r>
              <a:endParaRPr lang="en-US" sz="1600">
                <a:solidFill>
                  <a:schemeClr val="tx1"/>
                </a:solidFill>
              </a:endParaRPr>
            </a:p>
          </p:txBody>
        </p:sp>
        <p:cxnSp>
          <p:nvCxnSpPr>
            <p:cNvPr id="84" name="Straight Arrow Connector 83"/>
            <p:cNvCxnSpPr>
              <a:stCxn id="81" idx="3"/>
            </p:cNvCxnSpPr>
            <p:nvPr/>
          </p:nvCxnSpPr>
          <p:spPr>
            <a:xfrm>
              <a:off x="10624" y="4420"/>
              <a:ext cx="8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14404" y="4420"/>
              <a:ext cx="21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824" y="4434"/>
              <a:ext cx="144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92" idx="4"/>
            </p:cNvCxnSpPr>
            <p:nvPr/>
          </p:nvCxnSpPr>
          <p:spPr>
            <a:xfrm flipV="1">
              <a:off x="6585" y="4758"/>
              <a:ext cx="3" cy="274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endCxn id="83" idx="3"/>
            </p:cNvCxnSpPr>
            <p:nvPr/>
          </p:nvCxnSpPr>
          <p:spPr>
            <a:xfrm rot="5400000">
              <a:off x="13323" y="5482"/>
              <a:ext cx="3119" cy="956"/>
            </a:xfrm>
            <a:prstGeom prst="bentConnector2">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6568" y="7506"/>
              <a:ext cx="4937" cy="14"/>
            </a:xfrm>
            <a:prstGeom prst="line">
              <a:avLst/>
            </a:prstGeom>
            <a:ln w="28575"/>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a:off x="10968" y="4434"/>
              <a:ext cx="12" cy="168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1" name="Text Box 90"/>
            <p:cNvSpPr txBox="1"/>
            <p:nvPr/>
          </p:nvSpPr>
          <p:spPr>
            <a:xfrm>
              <a:off x="4369" y="3840"/>
              <a:ext cx="1780" cy="695"/>
            </a:xfrm>
            <a:prstGeom prst="rect">
              <a:avLst/>
            </a:prstGeom>
            <a:noFill/>
          </p:spPr>
          <p:txBody>
            <a:bodyPr wrap="square" rtlCol="0">
              <a:spAutoFit/>
            </a:bodyPr>
            <a:p>
              <a:r>
                <a:rPr lang="en-US" sz="1200" b="1"/>
                <a:t>Reference</a:t>
              </a:r>
              <a:endParaRPr lang="en-US" sz="1200" b="1"/>
            </a:p>
          </p:txBody>
        </p:sp>
        <p:sp>
          <p:nvSpPr>
            <p:cNvPr id="92" name="Oval 91"/>
            <p:cNvSpPr/>
            <p:nvPr/>
          </p:nvSpPr>
          <p:spPr>
            <a:xfrm>
              <a:off x="6264" y="4110"/>
              <a:ext cx="648" cy="648"/>
            </a:xfrm>
            <a:prstGeom prst="ellipse">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cxnSp>
          <p:nvCxnSpPr>
            <p:cNvPr id="93" name="Straight Arrow Connector 92"/>
            <p:cNvCxnSpPr/>
            <p:nvPr/>
          </p:nvCxnSpPr>
          <p:spPr>
            <a:xfrm flipH="1">
              <a:off x="10624" y="6094"/>
              <a:ext cx="344"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912" y="4434"/>
              <a:ext cx="768"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0" idx="0"/>
              <a:endCxn id="81" idx="2"/>
            </p:cNvCxnSpPr>
            <p:nvPr/>
          </p:nvCxnSpPr>
          <p:spPr>
            <a:xfrm flipV="1">
              <a:off x="9164" y="5090"/>
              <a:ext cx="0" cy="498"/>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9114" y="6968"/>
              <a:ext cx="1" cy="52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746250" y="19660235"/>
            <a:ext cx="7851140" cy="1760855"/>
            <a:chOff x="4369" y="3750"/>
            <a:chExt cx="12195" cy="4440"/>
          </a:xfrm>
        </p:grpSpPr>
        <p:sp>
          <p:nvSpPr>
            <p:cNvPr id="44" name="Rounded Rectangle 43"/>
            <p:cNvSpPr/>
            <p:nvPr/>
          </p:nvSpPr>
          <p:spPr>
            <a:xfrm>
              <a:off x="7704" y="5588"/>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Supervisor</a:t>
              </a:r>
              <a:endParaRPr lang="en-US" sz="1600">
                <a:solidFill>
                  <a:schemeClr val="tx1"/>
                </a:solidFill>
              </a:endParaRPr>
            </a:p>
          </p:txBody>
        </p:sp>
        <p:sp>
          <p:nvSpPr>
            <p:cNvPr id="45" name="Rounded Rectangle 44"/>
            <p:cNvSpPr/>
            <p:nvPr/>
          </p:nvSpPr>
          <p:spPr>
            <a:xfrm>
              <a:off x="770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Low Level Controllers</a:t>
              </a:r>
              <a:endParaRPr lang="en-US" sz="1600">
                <a:solidFill>
                  <a:schemeClr val="tx1"/>
                </a:solidFill>
              </a:endParaRPr>
            </a:p>
          </p:txBody>
        </p:sp>
        <p:sp>
          <p:nvSpPr>
            <p:cNvPr id="46" name="Rounded Rectangle 45"/>
            <p:cNvSpPr/>
            <p:nvPr/>
          </p:nvSpPr>
          <p:spPr>
            <a:xfrm>
              <a:off x="1148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Physical System</a:t>
              </a:r>
              <a:endParaRPr lang="en-US" sz="1600">
                <a:solidFill>
                  <a:schemeClr val="tx1"/>
                </a:solidFill>
              </a:endParaRPr>
            </a:p>
          </p:txBody>
        </p:sp>
        <p:sp>
          <p:nvSpPr>
            <p:cNvPr id="47" name="Rounded Rectangle 46"/>
            <p:cNvSpPr/>
            <p:nvPr/>
          </p:nvSpPr>
          <p:spPr>
            <a:xfrm>
              <a:off x="11484" y="68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Sensors</a:t>
              </a:r>
              <a:endParaRPr lang="en-US" sz="1600">
                <a:solidFill>
                  <a:schemeClr val="tx1"/>
                </a:solidFill>
              </a:endParaRPr>
            </a:p>
          </p:txBody>
        </p:sp>
        <p:cxnSp>
          <p:nvCxnSpPr>
            <p:cNvPr id="48" name="Straight Arrow Connector 47"/>
            <p:cNvCxnSpPr>
              <a:stCxn id="45" idx="3"/>
            </p:cNvCxnSpPr>
            <p:nvPr/>
          </p:nvCxnSpPr>
          <p:spPr>
            <a:xfrm>
              <a:off x="10624" y="4420"/>
              <a:ext cx="8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4404" y="4420"/>
              <a:ext cx="21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824" y="4434"/>
              <a:ext cx="144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56" idx="4"/>
            </p:cNvCxnSpPr>
            <p:nvPr/>
          </p:nvCxnSpPr>
          <p:spPr>
            <a:xfrm flipV="1">
              <a:off x="6585" y="4758"/>
              <a:ext cx="3" cy="274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7" idx="3"/>
            </p:cNvCxnSpPr>
            <p:nvPr/>
          </p:nvCxnSpPr>
          <p:spPr>
            <a:xfrm rot="5400000">
              <a:off x="13323" y="5482"/>
              <a:ext cx="3119" cy="956"/>
            </a:xfrm>
            <a:prstGeom prst="bentConnector2">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6568" y="7506"/>
              <a:ext cx="4937" cy="14"/>
            </a:xfrm>
            <a:prstGeom prst="line">
              <a:avLst/>
            </a:prstGeom>
            <a:ln w="28575"/>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10968" y="4434"/>
              <a:ext cx="12" cy="168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5" name="Text Box 54"/>
            <p:cNvSpPr txBox="1"/>
            <p:nvPr/>
          </p:nvSpPr>
          <p:spPr>
            <a:xfrm>
              <a:off x="4369" y="3840"/>
              <a:ext cx="1780" cy="695"/>
            </a:xfrm>
            <a:prstGeom prst="rect">
              <a:avLst/>
            </a:prstGeom>
            <a:noFill/>
          </p:spPr>
          <p:txBody>
            <a:bodyPr wrap="square" rtlCol="0">
              <a:spAutoFit/>
            </a:bodyPr>
            <a:p>
              <a:r>
                <a:rPr lang="en-US" sz="1200" b="1"/>
                <a:t>Reference</a:t>
              </a:r>
              <a:endParaRPr lang="en-US" sz="1200" b="1"/>
            </a:p>
          </p:txBody>
        </p:sp>
        <p:sp>
          <p:nvSpPr>
            <p:cNvPr id="56" name="Oval 55"/>
            <p:cNvSpPr/>
            <p:nvPr/>
          </p:nvSpPr>
          <p:spPr>
            <a:xfrm>
              <a:off x="6264" y="4110"/>
              <a:ext cx="648" cy="648"/>
            </a:xfrm>
            <a:prstGeom prst="ellipse">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cxnSp>
          <p:nvCxnSpPr>
            <p:cNvPr id="57" name="Straight Arrow Connector 56"/>
            <p:cNvCxnSpPr/>
            <p:nvPr/>
          </p:nvCxnSpPr>
          <p:spPr>
            <a:xfrm flipH="1">
              <a:off x="10624" y="6094"/>
              <a:ext cx="344"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12" y="4434"/>
              <a:ext cx="768"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0"/>
              <a:endCxn id="45" idx="2"/>
            </p:cNvCxnSpPr>
            <p:nvPr/>
          </p:nvCxnSpPr>
          <p:spPr>
            <a:xfrm flipV="1">
              <a:off x="9164" y="5090"/>
              <a:ext cx="0" cy="498"/>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9114" y="6968"/>
              <a:ext cx="1" cy="52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1873250" y="19787235"/>
            <a:ext cx="7851140" cy="1760855"/>
            <a:chOff x="4369" y="3750"/>
            <a:chExt cx="12195" cy="4440"/>
          </a:xfrm>
        </p:grpSpPr>
        <p:sp>
          <p:nvSpPr>
            <p:cNvPr id="62" name="Rounded Rectangle 61"/>
            <p:cNvSpPr/>
            <p:nvPr/>
          </p:nvSpPr>
          <p:spPr>
            <a:xfrm>
              <a:off x="7704" y="5588"/>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Supervisor</a:t>
              </a:r>
              <a:endParaRPr lang="en-US" sz="1600">
                <a:solidFill>
                  <a:schemeClr val="tx1"/>
                </a:solidFill>
              </a:endParaRPr>
            </a:p>
          </p:txBody>
        </p:sp>
        <p:sp>
          <p:nvSpPr>
            <p:cNvPr id="63" name="Rounded Rectangle 62"/>
            <p:cNvSpPr/>
            <p:nvPr/>
          </p:nvSpPr>
          <p:spPr>
            <a:xfrm>
              <a:off x="770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Low Level Controllers</a:t>
              </a:r>
              <a:endParaRPr lang="en-US" sz="1600">
                <a:solidFill>
                  <a:schemeClr val="tx1"/>
                </a:solidFill>
              </a:endParaRPr>
            </a:p>
          </p:txBody>
        </p:sp>
        <p:sp>
          <p:nvSpPr>
            <p:cNvPr id="64" name="Rounded Rectangle 63"/>
            <p:cNvSpPr/>
            <p:nvPr/>
          </p:nvSpPr>
          <p:spPr>
            <a:xfrm>
              <a:off x="1148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Physical System</a:t>
              </a:r>
              <a:endParaRPr lang="en-US" sz="1600">
                <a:solidFill>
                  <a:schemeClr val="tx1"/>
                </a:solidFill>
              </a:endParaRPr>
            </a:p>
          </p:txBody>
        </p:sp>
        <p:sp>
          <p:nvSpPr>
            <p:cNvPr id="65" name="Rounded Rectangle 64"/>
            <p:cNvSpPr/>
            <p:nvPr/>
          </p:nvSpPr>
          <p:spPr>
            <a:xfrm>
              <a:off x="11484" y="68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Sensors</a:t>
              </a:r>
              <a:endParaRPr lang="en-US" sz="1600">
                <a:solidFill>
                  <a:schemeClr val="tx1"/>
                </a:solidFill>
              </a:endParaRPr>
            </a:p>
          </p:txBody>
        </p:sp>
        <p:cxnSp>
          <p:nvCxnSpPr>
            <p:cNvPr id="66" name="Straight Arrow Connector 65"/>
            <p:cNvCxnSpPr>
              <a:stCxn id="63" idx="3"/>
            </p:cNvCxnSpPr>
            <p:nvPr/>
          </p:nvCxnSpPr>
          <p:spPr>
            <a:xfrm>
              <a:off x="10624" y="4420"/>
              <a:ext cx="8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4404" y="4420"/>
              <a:ext cx="21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824" y="4434"/>
              <a:ext cx="144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74" idx="4"/>
            </p:cNvCxnSpPr>
            <p:nvPr/>
          </p:nvCxnSpPr>
          <p:spPr>
            <a:xfrm flipV="1">
              <a:off x="6585" y="4758"/>
              <a:ext cx="3" cy="274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65" idx="3"/>
            </p:cNvCxnSpPr>
            <p:nvPr/>
          </p:nvCxnSpPr>
          <p:spPr>
            <a:xfrm rot="5400000">
              <a:off x="13323" y="5482"/>
              <a:ext cx="3119" cy="956"/>
            </a:xfrm>
            <a:prstGeom prst="bentConnector2">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6568" y="7506"/>
              <a:ext cx="4937" cy="14"/>
            </a:xfrm>
            <a:prstGeom prst="line">
              <a:avLst/>
            </a:prstGeom>
            <a:ln w="28575"/>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10968" y="4434"/>
              <a:ext cx="12" cy="168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4369" y="3840"/>
              <a:ext cx="1780" cy="695"/>
            </a:xfrm>
            <a:prstGeom prst="rect">
              <a:avLst/>
            </a:prstGeom>
            <a:noFill/>
          </p:spPr>
          <p:txBody>
            <a:bodyPr wrap="square" rtlCol="0">
              <a:spAutoFit/>
            </a:bodyPr>
            <a:p>
              <a:r>
                <a:rPr lang="en-US" sz="1200" b="1"/>
                <a:t>Reference</a:t>
              </a:r>
              <a:endParaRPr lang="en-US" sz="1200" b="1"/>
            </a:p>
          </p:txBody>
        </p:sp>
        <p:sp>
          <p:nvSpPr>
            <p:cNvPr id="74" name="Oval 73"/>
            <p:cNvSpPr/>
            <p:nvPr/>
          </p:nvSpPr>
          <p:spPr>
            <a:xfrm>
              <a:off x="6264" y="4110"/>
              <a:ext cx="648" cy="648"/>
            </a:xfrm>
            <a:prstGeom prst="ellipse">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cxnSp>
          <p:nvCxnSpPr>
            <p:cNvPr id="75" name="Straight Arrow Connector 74"/>
            <p:cNvCxnSpPr/>
            <p:nvPr/>
          </p:nvCxnSpPr>
          <p:spPr>
            <a:xfrm flipH="1">
              <a:off x="10624" y="6094"/>
              <a:ext cx="344"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912" y="4434"/>
              <a:ext cx="768"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2" idx="0"/>
              <a:endCxn id="63" idx="2"/>
            </p:cNvCxnSpPr>
            <p:nvPr/>
          </p:nvCxnSpPr>
          <p:spPr>
            <a:xfrm flipV="1">
              <a:off x="9164" y="5090"/>
              <a:ext cx="0" cy="498"/>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114" y="6968"/>
              <a:ext cx="1" cy="52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2000250" y="19914235"/>
            <a:ext cx="7851140" cy="1760855"/>
            <a:chOff x="4369" y="3750"/>
            <a:chExt cx="12195" cy="4440"/>
          </a:xfrm>
        </p:grpSpPr>
        <p:sp>
          <p:nvSpPr>
            <p:cNvPr id="98" name="Rounded Rectangle 97"/>
            <p:cNvSpPr/>
            <p:nvPr/>
          </p:nvSpPr>
          <p:spPr>
            <a:xfrm>
              <a:off x="7704" y="5588"/>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Supervisor</a:t>
              </a:r>
              <a:endParaRPr lang="en-US" sz="1600">
                <a:solidFill>
                  <a:schemeClr val="tx1"/>
                </a:solidFill>
              </a:endParaRPr>
            </a:p>
          </p:txBody>
        </p:sp>
        <p:sp>
          <p:nvSpPr>
            <p:cNvPr id="99" name="Rounded Rectangle 98"/>
            <p:cNvSpPr/>
            <p:nvPr/>
          </p:nvSpPr>
          <p:spPr>
            <a:xfrm>
              <a:off x="770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Low Level Controllers</a:t>
              </a:r>
              <a:endParaRPr lang="en-US" sz="1600">
                <a:solidFill>
                  <a:schemeClr val="tx1"/>
                </a:solidFill>
              </a:endParaRPr>
            </a:p>
          </p:txBody>
        </p:sp>
        <p:sp>
          <p:nvSpPr>
            <p:cNvPr id="100" name="Rounded Rectangle 99"/>
            <p:cNvSpPr/>
            <p:nvPr/>
          </p:nvSpPr>
          <p:spPr>
            <a:xfrm>
              <a:off x="1148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Physical System</a:t>
              </a:r>
              <a:endParaRPr lang="en-US" sz="1600">
                <a:solidFill>
                  <a:schemeClr val="tx1"/>
                </a:solidFill>
              </a:endParaRPr>
            </a:p>
          </p:txBody>
        </p:sp>
        <p:sp>
          <p:nvSpPr>
            <p:cNvPr id="101" name="Rounded Rectangle 100"/>
            <p:cNvSpPr/>
            <p:nvPr/>
          </p:nvSpPr>
          <p:spPr>
            <a:xfrm>
              <a:off x="11484" y="68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Sensors</a:t>
              </a:r>
              <a:endParaRPr lang="en-US" sz="1600">
                <a:solidFill>
                  <a:schemeClr val="tx1"/>
                </a:solidFill>
              </a:endParaRPr>
            </a:p>
          </p:txBody>
        </p:sp>
        <p:cxnSp>
          <p:nvCxnSpPr>
            <p:cNvPr id="102" name="Straight Arrow Connector 101"/>
            <p:cNvCxnSpPr>
              <a:stCxn id="99" idx="3"/>
            </p:cNvCxnSpPr>
            <p:nvPr/>
          </p:nvCxnSpPr>
          <p:spPr>
            <a:xfrm>
              <a:off x="10624" y="4420"/>
              <a:ext cx="8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4404" y="4420"/>
              <a:ext cx="21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824" y="4434"/>
              <a:ext cx="144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110" idx="4"/>
            </p:cNvCxnSpPr>
            <p:nvPr/>
          </p:nvCxnSpPr>
          <p:spPr>
            <a:xfrm flipV="1">
              <a:off x="6585" y="4758"/>
              <a:ext cx="3" cy="274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endCxn id="101" idx="3"/>
            </p:cNvCxnSpPr>
            <p:nvPr/>
          </p:nvCxnSpPr>
          <p:spPr>
            <a:xfrm rot="5400000">
              <a:off x="13323" y="5482"/>
              <a:ext cx="3119" cy="956"/>
            </a:xfrm>
            <a:prstGeom prst="bentConnector2">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6568" y="7506"/>
              <a:ext cx="4937" cy="14"/>
            </a:xfrm>
            <a:prstGeom prst="line">
              <a:avLst/>
            </a:prstGeom>
            <a:ln w="28575"/>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a:off x="10968" y="4434"/>
              <a:ext cx="12" cy="168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9" name="Text Box 108"/>
            <p:cNvSpPr txBox="1"/>
            <p:nvPr/>
          </p:nvSpPr>
          <p:spPr>
            <a:xfrm>
              <a:off x="4369" y="3840"/>
              <a:ext cx="1780" cy="695"/>
            </a:xfrm>
            <a:prstGeom prst="rect">
              <a:avLst/>
            </a:prstGeom>
            <a:noFill/>
          </p:spPr>
          <p:txBody>
            <a:bodyPr wrap="square" rtlCol="0">
              <a:spAutoFit/>
            </a:bodyPr>
            <a:p>
              <a:r>
                <a:rPr lang="en-US" sz="1200" b="1"/>
                <a:t>Reference</a:t>
              </a:r>
              <a:endParaRPr lang="en-US" sz="1200" b="1"/>
            </a:p>
          </p:txBody>
        </p:sp>
        <p:sp>
          <p:nvSpPr>
            <p:cNvPr id="110" name="Oval 109"/>
            <p:cNvSpPr/>
            <p:nvPr/>
          </p:nvSpPr>
          <p:spPr>
            <a:xfrm>
              <a:off x="6264" y="4110"/>
              <a:ext cx="648" cy="648"/>
            </a:xfrm>
            <a:prstGeom prst="ellipse">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cxnSp>
          <p:nvCxnSpPr>
            <p:cNvPr id="111" name="Straight Arrow Connector 110"/>
            <p:cNvCxnSpPr/>
            <p:nvPr/>
          </p:nvCxnSpPr>
          <p:spPr>
            <a:xfrm flipH="1">
              <a:off x="10624" y="6094"/>
              <a:ext cx="344"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912" y="4434"/>
              <a:ext cx="768"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8" idx="0"/>
              <a:endCxn id="99" idx="2"/>
            </p:cNvCxnSpPr>
            <p:nvPr/>
          </p:nvCxnSpPr>
          <p:spPr>
            <a:xfrm flipV="1">
              <a:off x="9164" y="5090"/>
              <a:ext cx="0" cy="498"/>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flipV="1">
              <a:off x="9114" y="6968"/>
              <a:ext cx="1" cy="52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4538980" y="2011045"/>
            <a:ext cx="6821805" cy="1590675"/>
            <a:chOff x="4369" y="3750"/>
            <a:chExt cx="12195" cy="4440"/>
          </a:xfrm>
        </p:grpSpPr>
        <p:sp>
          <p:nvSpPr>
            <p:cNvPr id="117" name="Rounded Rectangle 116"/>
            <p:cNvSpPr/>
            <p:nvPr/>
          </p:nvSpPr>
          <p:spPr>
            <a:xfrm>
              <a:off x="7704" y="5588"/>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Supervisor</a:t>
              </a:r>
              <a:endParaRPr lang="en-US" sz="1600">
                <a:solidFill>
                  <a:schemeClr val="tx1"/>
                </a:solidFill>
              </a:endParaRPr>
            </a:p>
          </p:txBody>
        </p:sp>
        <p:sp>
          <p:nvSpPr>
            <p:cNvPr id="118" name="Rounded Rectangle 117"/>
            <p:cNvSpPr/>
            <p:nvPr/>
          </p:nvSpPr>
          <p:spPr>
            <a:xfrm>
              <a:off x="770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Low Level Controllers</a:t>
              </a:r>
              <a:endParaRPr lang="en-US" sz="1600">
                <a:solidFill>
                  <a:schemeClr val="tx1"/>
                </a:solidFill>
              </a:endParaRPr>
            </a:p>
          </p:txBody>
        </p:sp>
        <p:sp>
          <p:nvSpPr>
            <p:cNvPr id="119" name="Rounded Rectangle 118"/>
            <p:cNvSpPr/>
            <p:nvPr/>
          </p:nvSpPr>
          <p:spPr>
            <a:xfrm>
              <a:off x="11484" y="37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Physical System</a:t>
              </a:r>
              <a:endParaRPr lang="en-US" sz="1600">
                <a:solidFill>
                  <a:schemeClr val="tx1"/>
                </a:solidFill>
              </a:endParaRPr>
            </a:p>
          </p:txBody>
        </p:sp>
        <p:sp>
          <p:nvSpPr>
            <p:cNvPr id="120" name="Rounded Rectangle 119"/>
            <p:cNvSpPr/>
            <p:nvPr/>
          </p:nvSpPr>
          <p:spPr>
            <a:xfrm>
              <a:off x="11484" y="6850"/>
              <a:ext cx="2920" cy="1340"/>
            </a:xfrm>
            <a:prstGeom prst="roundRect">
              <a:avLst/>
            </a:prstGeom>
            <a:noFill/>
            <a:ln w="508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tx1"/>
                  </a:solidFill>
                </a:rPr>
                <a:t>Sensors</a:t>
              </a:r>
              <a:endParaRPr lang="en-US" sz="1600">
                <a:solidFill>
                  <a:schemeClr val="tx1"/>
                </a:solidFill>
              </a:endParaRPr>
            </a:p>
          </p:txBody>
        </p:sp>
        <p:cxnSp>
          <p:nvCxnSpPr>
            <p:cNvPr id="121" name="Straight Arrow Connector 120"/>
            <p:cNvCxnSpPr>
              <a:stCxn id="118" idx="3"/>
            </p:cNvCxnSpPr>
            <p:nvPr/>
          </p:nvCxnSpPr>
          <p:spPr>
            <a:xfrm>
              <a:off x="10624" y="4420"/>
              <a:ext cx="8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4404" y="4420"/>
              <a:ext cx="216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4824" y="4434"/>
              <a:ext cx="144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129" idx="4"/>
            </p:cNvCxnSpPr>
            <p:nvPr/>
          </p:nvCxnSpPr>
          <p:spPr>
            <a:xfrm flipV="1">
              <a:off x="6585" y="4758"/>
              <a:ext cx="3" cy="274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endCxn id="120" idx="3"/>
            </p:cNvCxnSpPr>
            <p:nvPr/>
          </p:nvCxnSpPr>
          <p:spPr>
            <a:xfrm rot="5400000">
              <a:off x="13323" y="5482"/>
              <a:ext cx="3119" cy="956"/>
            </a:xfrm>
            <a:prstGeom prst="bentConnector2">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6568" y="7506"/>
              <a:ext cx="4937" cy="14"/>
            </a:xfrm>
            <a:prstGeom prst="line">
              <a:avLst/>
            </a:prstGeom>
            <a:ln w="28575"/>
          </p:spPr>
          <p:style>
            <a:lnRef idx="3">
              <a:schemeClr val="dk1"/>
            </a:lnRef>
            <a:fillRef idx="0">
              <a:schemeClr val="dk1"/>
            </a:fillRef>
            <a:effectRef idx="2">
              <a:schemeClr val="dk1"/>
            </a:effectRef>
            <a:fontRef idx="minor">
              <a:schemeClr val="tx1"/>
            </a:fontRef>
          </p:style>
        </p:cxnSp>
        <p:cxnSp>
          <p:nvCxnSpPr>
            <p:cNvPr id="127" name="Straight Connector 126"/>
            <p:cNvCxnSpPr/>
            <p:nvPr/>
          </p:nvCxnSpPr>
          <p:spPr>
            <a:xfrm>
              <a:off x="10968" y="4434"/>
              <a:ext cx="12" cy="168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28" name="Text Box 127"/>
            <p:cNvSpPr txBox="1"/>
            <p:nvPr/>
          </p:nvSpPr>
          <p:spPr>
            <a:xfrm>
              <a:off x="4369" y="3840"/>
              <a:ext cx="1780" cy="769"/>
            </a:xfrm>
            <a:prstGeom prst="rect">
              <a:avLst/>
            </a:prstGeom>
            <a:noFill/>
          </p:spPr>
          <p:txBody>
            <a:bodyPr wrap="square" rtlCol="0">
              <a:spAutoFit/>
            </a:bodyPr>
            <a:p>
              <a:r>
                <a:rPr lang="en-US" sz="1200" b="1"/>
                <a:t>Reference</a:t>
              </a:r>
              <a:endParaRPr lang="en-US" sz="1200" b="1"/>
            </a:p>
          </p:txBody>
        </p:sp>
        <p:sp>
          <p:nvSpPr>
            <p:cNvPr id="129" name="Oval 128"/>
            <p:cNvSpPr/>
            <p:nvPr/>
          </p:nvSpPr>
          <p:spPr>
            <a:xfrm>
              <a:off x="6264" y="4110"/>
              <a:ext cx="648" cy="648"/>
            </a:xfrm>
            <a:prstGeom prst="ellipse">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200"/>
            </a:p>
          </p:txBody>
        </p:sp>
        <p:cxnSp>
          <p:nvCxnSpPr>
            <p:cNvPr id="130" name="Straight Arrow Connector 129"/>
            <p:cNvCxnSpPr/>
            <p:nvPr/>
          </p:nvCxnSpPr>
          <p:spPr>
            <a:xfrm flipH="1">
              <a:off x="10624" y="6094"/>
              <a:ext cx="344"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6912" y="4434"/>
              <a:ext cx="768"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7" idx="0"/>
              <a:endCxn id="118" idx="2"/>
            </p:cNvCxnSpPr>
            <p:nvPr/>
          </p:nvCxnSpPr>
          <p:spPr>
            <a:xfrm flipV="1">
              <a:off x="9164" y="5090"/>
              <a:ext cx="0" cy="498"/>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flipV="1">
              <a:off x="9114" y="6968"/>
              <a:ext cx="1" cy="52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35" name="Content Placeholder 134"/>
          <p:cNvSpPr>
            <a:spLocks noGrp="1"/>
          </p:cNvSpPr>
          <p:nvPr>
            <p:ph idx="1"/>
          </p:nvPr>
        </p:nvSpPr>
        <p:spPr>
          <a:xfrm>
            <a:off x="407670" y="4300855"/>
            <a:ext cx="11844020" cy="2720340"/>
          </a:xfrm>
        </p:spPr>
        <p:txBody>
          <a:bodyPr>
            <a:noAutofit/>
          </a:bodyPr>
          <a:p>
            <a:pPr lvl="1"/>
            <a:r>
              <a:rPr lang="en-US" altLang="en-IE" sz="2800" dirty="0" smtClean="0">
                <a:solidFill>
                  <a:schemeClr val="bg1"/>
                </a:solidFill>
              </a:rPr>
              <a:t>Low level controllers: Set of low level controllers tuned to cover the known plant configuration space.</a:t>
            </a:r>
            <a:endParaRPr lang="en-US" altLang="en-IE" sz="2800" dirty="0" smtClean="0">
              <a:solidFill>
                <a:schemeClr val="bg1"/>
              </a:solidFill>
            </a:endParaRPr>
          </a:p>
          <a:p>
            <a:pPr lvl="1"/>
            <a:r>
              <a:rPr lang="en-US" altLang="en-IE" sz="2800" dirty="0" smtClean="0">
                <a:solidFill>
                  <a:schemeClr val="bg1"/>
                </a:solidFill>
              </a:rPr>
              <a:t>Supervisor: RL Agent in charge of mixing low level control outputs.</a:t>
            </a:r>
            <a:endParaRPr lang="en-US" altLang="en-IE" sz="2800" dirty="0" smtClean="0">
              <a:solidFill>
                <a:schemeClr val="bg1"/>
              </a:solidFill>
            </a:endParaRPr>
          </a:p>
          <a:p>
            <a:pPr lvl="2"/>
            <a:r>
              <a:rPr lang="en-US" altLang="en-IE" sz="2325" dirty="0" smtClean="0">
                <a:solidFill>
                  <a:schemeClr val="bg1"/>
                </a:solidFill>
                <a:sym typeface="+mn-ea"/>
              </a:rPr>
              <a:t>State: Feature space (subset of observable variables).</a:t>
            </a:r>
            <a:endParaRPr lang="en-US" altLang="en-IE" sz="2325" dirty="0" smtClean="0">
              <a:solidFill>
                <a:schemeClr val="bg1"/>
              </a:solidFill>
            </a:endParaRPr>
          </a:p>
          <a:p>
            <a:pPr lvl="2"/>
            <a:r>
              <a:rPr lang="en-US" altLang="en-IE" sz="2325" dirty="0" smtClean="0">
                <a:solidFill>
                  <a:schemeClr val="bg1"/>
                </a:solidFill>
                <a:sym typeface="+mn-ea"/>
              </a:rPr>
              <a:t>Action: Distribution parameters for mixing.</a:t>
            </a:r>
            <a:endParaRPr lang="en-US" altLang="en-IE" sz="2325" dirty="0" smtClean="0">
              <a:solidFill>
                <a:schemeClr val="bg1"/>
              </a:solidFill>
            </a:endParaRPr>
          </a:p>
          <a:p>
            <a:pPr lvl="2"/>
            <a:r>
              <a:rPr lang="en-US" altLang="en-IE" sz="2325" dirty="0" smtClean="0">
                <a:solidFill>
                  <a:schemeClr val="bg1"/>
                </a:solidFill>
                <a:sym typeface="+mn-ea"/>
              </a:rPr>
              <a:t>Reward: End-of-task reward. Out-of-bounds reward. (Highly sparse).</a:t>
            </a:r>
            <a:endParaRPr lang="en-US" altLang="en-IE" sz="233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3" name="Rectangles 22"/>
          <p:cNvSpPr/>
          <p:nvPr/>
        </p:nvSpPr>
        <p:spPr>
          <a:xfrm>
            <a:off x="3975735" y="3771900"/>
            <a:ext cx="3910330" cy="2999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Rectangles 21"/>
          <p:cNvSpPr/>
          <p:nvPr/>
        </p:nvSpPr>
        <p:spPr>
          <a:xfrm>
            <a:off x="3975735" y="698500"/>
            <a:ext cx="3910330" cy="2999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4092575" y="796925"/>
            <a:ext cx="3854450" cy="2743200"/>
            <a:chOff x="3145" y="5624"/>
            <a:chExt cx="607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Freeform 6"/>
            <p:cNvSpPr/>
            <p:nvPr/>
          </p:nvSpPr>
          <p:spPr>
            <a:xfrm>
              <a:off x="3952" y="7044"/>
              <a:ext cx="2453" cy="1995"/>
            </a:xfrm>
            <a:custGeom>
              <a:avLst/>
              <a:gdLst>
                <a:gd name="connisteX0" fmla="*/ 462280 w 1557655"/>
                <a:gd name="connsiteY0" fmla="*/ 62230 h 1266825"/>
                <a:gd name="connisteX1" fmla="*/ 395605 w 1557655"/>
                <a:gd name="connsiteY1" fmla="*/ 85725 h 1266825"/>
                <a:gd name="connisteX2" fmla="*/ 323850 w 1557655"/>
                <a:gd name="connsiteY2" fmla="*/ 123825 h 1266825"/>
                <a:gd name="connisteX3" fmla="*/ 252730 w 1557655"/>
                <a:gd name="connsiteY3" fmla="*/ 180975 h 1266825"/>
                <a:gd name="connisteX4" fmla="*/ 171450 w 1557655"/>
                <a:gd name="connsiteY4" fmla="*/ 276225 h 1266825"/>
                <a:gd name="connisteX5" fmla="*/ 119380 w 1557655"/>
                <a:gd name="connsiteY5" fmla="*/ 342900 h 1266825"/>
                <a:gd name="connisteX6" fmla="*/ 71755 w 1557655"/>
                <a:gd name="connsiteY6" fmla="*/ 424180 h 1266825"/>
                <a:gd name="connisteX7" fmla="*/ 47625 w 1557655"/>
                <a:gd name="connsiteY7" fmla="*/ 495300 h 1266825"/>
                <a:gd name="connisteX8" fmla="*/ 24130 w 1557655"/>
                <a:gd name="connsiteY8" fmla="*/ 590550 h 1266825"/>
                <a:gd name="connisteX9" fmla="*/ 9525 w 1557655"/>
                <a:gd name="connsiteY9" fmla="*/ 662305 h 1266825"/>
                <a:gd name="connisteX10" fmla="*/ 0 w 1557655"/>
                <a:gd name="connsiteY10" fmla="*/ 728980 h 1266825"/>
                <a:gd name="connisteX11" fmla="*/ 0 w 1557655"/>
                <a:gd name="connsiteY11" fmla="*/ 795655 h 1266825"/>
                <a:gd name="connisteX12" fmla="*/ 0 w 1557655"/>
                <a:gd name="connsiteY12" fmla="*/ 871855 h 1266825"/>
                <a:gd name="connisteX13" fmla="*/ 0 w 1557655"/>
                <a:gd name="connsiteY13" fmla="*/ 942975 h 1266825"/>
                <a:gd name="connisteX14" fmla="*/ 24130 w 1557655"/>
                <a:gd name="connsiteY14" fmla="*/ 1014730 h 1266825"/>
                <a:gd name="connisteX15" fmla="*/ 85725 w 1557655"/>
                <a:gd name="connsiteY15" fmla="*/ 1085850 h 1266825"/>
                <a:gd name="connisteX16" fmla="*/ 161925 w 1557655"/>
                <a:gd name="connsiteY16" fmla="*/ 1138555 h 1266825"/>
                <a:gd name="connisteX17" fmla="*/ 233680 w 1557655"/>
                <a:gd name="connsiteY17" fmla="*/ 1157605 h 1266825"/>
                <a:gd name="connisteX18" fmla="*/ 319405 w 1557655"/>
                <a:gd name="connsiteY18" fmla="*/ 1181100 h 1266825"/>
                <a:gd name="connisteX19" fmla="*/ 395605 w 1557655"/>
                <a:gd name="connsiteY19" fmla="*/ 1195705 h 1266825"/>
                <a:gd name="connisteX20" fmla="*/ 466725 w 1557655"/>
                <a:gd name="connsiteY20" fmla="*/ 1214755 h 1266825"/>
                <a:gd name="connisteX21" fmla="*/ 538480 w 1557655"/>
                <a:gd name="connsiteY21" fmla="*/ 1228725 h 1266825"/>
                <a:gd name="connisteX22" fmla="*/ 638175 w 1557655"/>
                <a:gd name="connsiteY22" fmla="*/ 1247775 h 1266825"/>
                <a:gd name="connisteX23" fmla="*/ 704850 w 1557655"/>
                <a:gd name="connsiteY23" fmla="*/ 1252855 h 1266825"/>
                <a:gd name="connisteX24" fmla="*/ 800100 w 1557655"/>
                <a:gd name="connsiteY24" fmla="*/ 1262380 h 1266825"/>
                <a:gd name="connisteX25" fmla="*/ 866775 w 1557655"/>
                <a:gd name="connsiteY25" fmla="*/ 1266825 h 1266825"/>
                <a:gd name="connisteX26" fmla="*/ 933450 w 1557655"/>
                <a:gd name="connsiteY26" fmla="*/ 1266825 h 1266825"/>
                <a:gd name="connisteX27" fmla="*/ 1000125 w 1557655"/>
                <a:gd name="connsiteY27" fmla="*/ 1257300 h 1266825"/>
                <a:gd name="connisteX28" fmla="*/ 1071880 w 1557655"/>
                <a:gd name="connsiteY28" fmla="*/ 1228725 h 1266825"/>
                <a:gd name="connisteX29" fmla="*/ 1138555 w 1557655"/>
                <a:gd name="connsiteY29" fmla="*/ 1190625 h 1266825"/>
                <a:gd name="connisteX30" fmla="*/ 1205230 w 1557655"/>
                <a:gd name="connsiteY30" fmla="*/ 1152525 h 1266825"/>
                <a:gd name="connisteX31" fmla="*/ 1271905 w 1557655"/>
                <a:gd name="connsiteY31" fmla="*/ 1104900 h 1266825"/>
                <a:gd name="connisteX32" fmla="*/ 1319530 w 1557655"/>
                <a:gd name="connsiteY32" fmla="*/ 1038225 h 1266825"/>
                <a:gd name="connisteX33" fmla="*/ 1381125 w 1557655"/>
                <a:gd name="connsiteY33" fmla="*/ 962025 h 1266825"/>
                <a:gd name="connisteX34" fmla="*/ 1419225 w 1557655"/>
                <a:gd name="connsiteY34" fmla="*/ 885825 h 1266825"/>
                <a:gd name="connisteX35" fmla="*/ 1471930 w 1557655"/>
                <a:gd name="connsiteY35" fmla="*/ 776605 h 1266825"/>
                <a:gd name="connisteX36" fmla="*/ 1504950 w 1557655"/>
                <a:gd name="connsiteY36" fmla="*/ 690880 h 1266825"/>
                <a:gd name="connisteX37" fmla="*/ 1524000 w 1557655"/>
                <a:gd name="connsiteY37" fmla="*/ 619125 h 1266825"/>
                <a:gd name="connisteX38" fmla="*/ 1533525 w 1557655"/>
                <a:gd name="connsiteY38" fmla="*/ 542925 h 1266825"/>
                <a:gd name="connisteX39" fmla="*/ 1557655 w 1557655"/>
                <a:gd name="connsiteY39" fmla="*/ 471805 h 1266825"/>
                <a:gd name="connisteX40" fmla="*/ 1557655 w 1557655"/>
                <a:gd name="connsiteY40" fmla="*/ 400050 h 1266825"/>
                <a:gd name="connisteX41" fmla="*/ 1543050 w 1557655"/>
                <a:gd name="connsiteY41" fmla="*/ 328930 h 1266825"/>
                <a:gd name="connisteX42" fmla="*/ 1500505 w 1557655"/>
                <a:gd name="connsiteY42" fmla="*/ 257175 h 1266825"/>
                <a:gd name="connisteX43" fmla="*/ 1419225 w 1557655"/>
                <a:gd name="connsiteY43" fmla="*/ 186055 h 1266825"/>
                <a:gd name="connisteX44" fmla="*/ 1348105 w 1557655"/>
                <a:gd name="connsiteY44" fmla="*/ 138430 h 1266825"/>
                <a:gd name="connisteX45" fmla="*/ 1271905 w 1557655"/>
                <a:gd name="connsiteY45" fmla="*/ 109855 h 1266825"/>
                <a:gd name="connisteX46" fmla="*/ 1205230 w 1557655"/>
                <a:gd name="connsiteY46" fmla="*/ 85725 h 1266825"/>
                <a:gd name="connisteX47" fmla="*/ 1133475 w 1557655"/>
                <a:gd name="connsiteY47" fmla="*/ 57150 h 1266825"/>
                <a:gd name="connisteX48" fmla="*/ 1052830 w 1557655"/>
                <a:gd name="connsiteY48" fmla="*/ 43180 h 1266825"/>
                <a:gd name="connisteX49" fmla="*/ 981075 w 1557655"/>
                <a:gd name="connsiteY49" fmla="*/ 28575 h 1266825"/>
                <a:gd name="connisteX50" fmla="*/ 904875 w 1557655"/>
                <a:gd name="connsiteY50" fmla="*/ 14605 h 1266825"/>
                <a:gd name="connisteX51" fmla="*/ 833755 w 1557655"/>
                <a:gd name="connsiteY51" fmla="*/ 9525 h 1266825"/>
                <a:gd name="connisteX52" fmla="*/ 767080 w 1557655"/>
                <a:gd name="connsiteY52" fmla="*/ 5080 h 1266825"/>
                <a:gd name="connisteX53" fmla="*/ 700405 w 1557655"/>
                <a:gd name="connsiteY53" fmla="*/ 0 h 1266825"/>
                <a:gd name="connisteX54" fmla="*/ 633730 w 1557655"/>
                <a:gd name="connsiteY54" fmla="*/ 0 h 1266825"/>
                <a:gd name="connisteX55" fmla="*/ 519430 w 1557655"/>
                <a:gd name="connsiteY55" fmla="*/ 47625 h 1266825"/>
                <a:gd name="connisteX56" fmla="*/ 462280 w 1557655"/>
                <a:gd name="connsiteY56" fmla="*/ 62230 h 12668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Lst>
              <a:rect l="l" t="t" r="r" b="b"/>
              <a:pathLst>
                <a:path w="1557655" h="1266825">
                  <a:moveTo>
                    <a:pt x="462280" y="62230"/>
                  </a:moveTo>
                  <a:lnTo>
                    <a:pt x="395605" y="85725"/>
                  </a:lnTo>
                  <a:lnTo>
                    <a:pt x="323850" y="123825"/>
                  </a:lnTo>
                  <a:lnTo>
                    <a:pt x="252730" y="180975"/>
                  </a:lnTo>
                  <a:lnTo>
                    <a:pt x="171450" y="276225"/>
                  </a:lnTo>
                  <a:lnTo>
                    <a:pt x="119380" y="342900"/>
                  </a:lnTo>
                  <a:lnTo>
                    <a:pt x="71755" y="424180"/>
                  </a:lnTo>
                  <a:lnTo>
                    <a:pt x="47625" y="495300"/>
                  </a:lnTo>
                  <a:lnTo>
                    <a:pt x="24130" y="590550"/>
                  </a:lnTo>
                  <a:lnTo>
                    <a:pt x="9525" y="662305"/>
                  </a:lnTo>
                  <a:lnTo>
                    <a:pt x="0" y="728980"/>
                  </a:lnTo>
                  <a:lnTo>
                    <a:pt x="0" y="795655"/>
                  </a:lnTo>
                  <a:lnTo>
                    <a:pt x="0" y="871855"/>
                  </a:lnTo>
                  <a:lnTo>
                    <a:pt x="0" y="942975"/>
                  </a:lnTo>
                  <a:lnTo>
                    <a:pt x="24130" y="1014730"/>
                  </a:lnTo>
                  <a:lnTo>
                    <a:pt x="85725" y="1085850"/>
                  </a:lnTo>
                  <a:lnTo>
                    <a:pt x="161925" y="1138555"/>
                  </a:lnTo>
                  <a:lnTo>
                    <a:pt x="233680" y="1157605"/>
                  </a:lnTo>
                  <a:lnTo>
                    <a:pt x="319405" y="1181100"/>
                  </a:lnTo>
                  <a:lnTo>
                    <a:pt x="395605" y="1195705"/>
                  </a:lnTo>
                  <a:lnTo>
                    <a:pt x="466725" y="1214755"/>
                  </a:lnTo>
                  <a:lnTo>
                    <a:pt x="538480" y="1228725"/>
                  </a:lnTo>
                  <a:lnTo>
                    <a:pt x="638175" y="1247775"/>
                  </a:lnTo>
                  <a:lnTo>
                    <a:pt x="704850" y="1252855"/>
                  </a:lnTo>
                  <a:lnTo>
                    <a:pt x="800100" y="1262380"/>
                  </a:lnTo>
                  <a:lnTo>
                    <a:pt x="866775" y="1266825"/>
                  </a:lnTo>
                  <a:lnTo>
                    <a:pt x="933450" y="1266825"/>
                  </a:lnTo>
                  <a:lnTo>
                    <a:pt x="1000125" y="1257300"/>
                  </a:lnTo>
                  <a:lnTo>
                    <a:pt x="1071880" y="1228725"/>
                  </a:lnTo>
                  <a:lnTo>
                    <a:pt x="1138555" y="1190625"/>
                  </a:lnTo>
                  <a:lnTo>
                    <a:pt x="1205230" y="1152525"/>
                  </a:lnTo>
                  <a:lnTo>
                    <a:pt x="1271905" y="1104900"/>
                  </a:lnTo>
                  <a:lnTo>
                    <a:pt x="1319530" y="1038225"/>
                  </a:lnTo>
                  <a:lnTo>
                    <a:pt x="1381125" y="962025"/>
                  </a:lnTo>
                  <a:lnTo>
                    <a:pt x="1419225" y="885825"/>
                  </a:lnTo>
                  <a:lnTo>
                    <a:pt x="1471930" y="776605"/>
                  </a:lnTo>
                  <a:lnTo>
                    <a:pt x="1504950" y="690880"/>
                  </a:lnTo>
                  <a:lnTo>
                    <a:pt x="1524000" y="619125"/>
                  </a:lnTo>
                  <a:lnTo>
                    <a:pt x="1533525" y="542925"/>
                  </a:lnTo>
                  <a:lnTo>
                    <a:pt x="1557655" y="471805"/>
                  </a:lnTo>
                  <a:lnTo>
                    <a:pt x="1557655" y="400050"/>
                  </a:lnTo>
                  <a:lnTo>
                    <a:pt x="1543050" y="328930"/>
                  </a:lnTo>
                  <a:lnTo>
                    <a:pt x="1500505" y="257175"/>
                  </a:lnTo>
                  <a:lnTo>
                    <a:pt x="1419225" y="186055"/>
                  </a:lnTo>
                  <a:lnTo>
                    <a:pt x="1348105" y="138430"/>
                  </a:lnTo>
                  <a:lnTo>
                    <a:pt x="1271905" y="109855"/>
                  </a:lnTo>
                  <a:lnTo>
                    <a:pt x="1205230" y="85725"/>
                  </a:lnTo>
                  <a:lnTo>
                    <a:pt x="1133475" y="57150"/>
                  </a:lnTo>
                  <a:lnTo>
                    <a:pt x="1052830" y="43180"/>
                  </a:lnTo>
                  <a:lnTo>
                    <a:pt x="981075" y="28575"/>
                  </a:lnTo>
                  <a:lnTo>
                    <a:pt x="904875" y="14605"/>
                  </a:lnTo>
                  <a:lnTo>
                    <a:pt x="833755" y="9525"/>
                  </a:lnTo>
                  <a:lnTo>
                    <a:pt x="767080" y="5080"/>
                  </a:lnTo>
                  <a:lnTo>
                    <a:pt x="700405" y="0"/>
                  </a:lnTo>
                  <a:lnTo>
                    <a:pt x="633730" y="0"/>
                  </a:lnTo>
                  <a:lnTo>
                    <a:pt x="519430" y="47625"/>
                  </a:lnTo>
                  <a:lnTo>
                    <a:pt x="462280" y="62230"/>
                  </a:lnTo>
                  <a:close/>
                </a:path>
              </a:pathLst>
            </a:cu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Freeform 9"/>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6548" y="7464"/>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429" y="7697"/>
              <a:ext cx="1444" cy="628"/>
            </a:xfrm>
            <a:prstGeom prst="rect">
              <a:avLst/>
            </a:prstGeom>
            <a:noFill/>
          </p:spPr>
          <p:txBody>
            <a:bodyPr wrap="non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6709" y="6829"/>
              <a:ext cx="2507" cy="1113"/>
            </a:xfrm>
            <a:prstGeom prst="rect">
              <a:avLst/>
            </a:prstGeom>
            <a:noFill/>
          </p:spPr>
          <p:txBody>
            <a:bodyPr wrap="square" rtlCol="0">
              <a:spAutoFit/>
            </a:bodyPr>
            <a:p>
              <a:r>
                <a:rPr lang="en-US" sz="2000" b="1">
                  <a:solidFill>
                    <a:srgbClr val="FF0000"/>
                  </a:solidFill>
                </a:rPr>
                <a:t>Novel Environment</a:t>
              </a:r>
              <a:endParaRPr lang="en-US" sz="2000" b="1">
                <a:solidFill>
                  <a:srgbClr val="FF0000"/>
                </a:solidFill>
              </a:endParaRPr>
            </a:p>
          </p:txBody>
        </p:sp>
      </p:grpSp>
      <p:cxnSp>
        <p:nvCxnSpPr>
          <p:cNvPr id="13" name="Straight Arrow Connector 12"/>
          <p:cNvCxnSpPr/>
          <p:nvPr/>
        </p:nvCxnSpPr>
        <p:spPr>
          <a:xfrm flipH="1" flipV="1">
            <a:off x="4101465" y="3900170"/>
            <a:ext cx="0" cy="27432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4092575" y="6643370"/>
            <a:ext cx="365760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605020" y="4805045"/>
            <a:ext cx="1557655" cy="1266825"/>
          </a:xfrm>
          <a:custGeom>
            <a:avLst/>
            <a:gdLst>
              <a:gd name="connisteX0" fmla="*/ 462280 w 1557655"/>
              <a:gd name="connsiteY0" fmla="*/ 62230 h 1266825"/>
              <a:gd name="connisteX1" fmla="*/ 395605 w 1557655"/>
              <a:gd name="connsiteY1" fmla="*/ 85725 h 1266825"/>
              <a:gd name="connisteX2" fmla="*/ 323850 w 1557655"/>
              <a:gd name="connsiteY2" fmla="*/ 123825 h 1266825"/>
              <a:gd name="connisteX3" fmla="*/ 252730 w 1557655"/>
              <a:gd name="connsiteY3" fmla="*/ 180975 h 1266825"/>
              <a:gd name="connisteX4" fmla="*/ 171450 w 1557655"/>
              <a:gd name="connsiteY4" fmla="*/ 276225 h 1266825"/>
              <a:gd name="connisteX5" fmla="*/ 119380 w 1557655"/>
              <a:gd name="connsiteY5" fmla="*/ 342900 h 1266825"/>
              <a:gd name="connisteX6" fmla="*/ 71755 w 1557655"/>
              <a:gd name="connsiteY6" fmla="*/ 424180 h 1266825"/>
              <a:gd name="connisteX7" fmla="*/ 47625 w 1557655"/>
              <a:gd name="connsiteY7" fmla="*/ 495300 h 1266825"/>
              <a:gd name="connisteX8" fmla="*/ 24130 w 1557655"/>
              <a:gd name="connsiteY8" fmla="*/ 590550 h 1266825"/>
              <a:gd name="connisteX9" fmla="*/ 9525 w 1557655"/>
              <a:gd name="connsiteY9" fmla="*/ 662305 h 1266825"/>
              <a:gd name="connisteX10" fmla="*/ 0 w 1557655"/>
              <a:gd name="connsiteY10" fmla="*/ 728980 h 1266825"/>
              <a:gd name="connisteX11" fmla="*/ 0 w 1557655"/>
              <a:gd name="connsiteY11" fmla="*/ 795655 h 1266825"/>
              <a:gd name="connisteX12" fmla="*/ 0 w 1557655"/>
              <a:gd name="connsiteY12" fmla="*/ 871855 h 1266825"/>
              <a:gd name="connisteX13" fmla="*/ 0 w 1557655"/>
              <a:gd name="connsiteY13" fmla="*/ 942975 h 1266825"/>
              <a:gd name="connisteX14" fmla="*/ 24130 w 1557655"/>
              <a:gd name="connsiteY14" fmla="*/ 1014730 h 1266825"/>
              <a:gd name="connisteX15" fmla="*/ 85725 w 1557655"/>
              <a:gd name="connsiteY15" fmla="*/ 1085850 h 1266825"/>
              <a:gd name="connisteX16" fmla="*/ 161925 w 1557655"/>
              <a:gd name="connsiteY16" fmla="*/ 1138555 h 1266825"/>
              <a:gd name="connisteX17" fmla="*/ 233680 w 1557655"/>
              <a:gd name="connsiteY17" fmla="*/ 1157605 h 1266825"/>
              <a:gd name="connisteX18" fmla="*/ 319405 w 1557655"/>
              <a:gd name="connsiteY18" fmla="*/ 1181100 h 1266825"/>
              <a:gd name="connisteX19" fmla="*/ 395605 w 1557655"/>
              <a:gd name="connsiteY19" fmla="*/ 1195705 h 1266825"/>
              <a:gd name="connisteX20" fmla="*/ 466725 w 1557655"/>
              <a:gd name="connsiteY20" fmla="*/ 1214755 h 1266825"/>
              <a:gd name="connisteX21" fmla="*/ 538480 w 1557655"/>
              <a:gd name="connsiteY21" fmla="*/ 1228725 h 1266825"/>
              <a:gd name="connisteX22" fmla="*/ 638175 w 1557655"/>
              <a:gd name="connsiteY22" fmla="*/ 1247775 h 1266825"/>
              <a:gd name="connisteX23" fmla="*/ 704850 w 1557655"/>
              <a:gd name="connsiteY23" fmla="*/ 1252855 h 1266825"/>
              <a:gd name="connisteX24" fmla="*/ 800100 w 1557655"/>
              <a:gd name="connsiteY24" fmla="*/ 1262380 h 1266825"/>
              <a:gd name="connisteX25" fmla="*/ 866775 w 1557655"/>
              <a:gd name="connsiteY25" fmla="*/ 1266825 h 1266825"/>
              <a:gd name="connisteX26" fmla="*/ 933450 w 1557655"/>
              <a:gd name="connsiteY26" fmla="*/ 1266825 h 1266825"/>
              <a:gd name="connisteX27" fmla="*/ 1000125 w 1557655"/>
              <a:gd name="connsiteY27" fmla="*/ 1257300 h 1266825"/>
              <a:gd name="connisteX28" fmla="*/ 1071880 w 1557655"/>
              <a:gd name="connsiteY28" fmla="*/ 1228725 h 1266825"/>
              <a:gd name="connisteX29" fmla="*/ 1138555 w 1557655"/>
              <a:gd name="connsiteY29" fmla="*/ 1190625 h 1266825"/>
              <a:gd name="connisteX30" fmla="*/ 1205230 w 1557655"/>
              <a:gd name="connsiteY30" fmla="*/ 1152525 h 1266825"/>
              <a:gd name="connisteX31" fmla="*/ 1271905 w 1557655"/>
              <a:gd name="connsiteY31" fmla="*/ 1104900 h 1266825"/>
              <a:gd name="connisteX32" fmla="*/ 1319530 w 1557655"/>
              <a:gd name="connsiteY32" fmla="*/ 1038225 h 1266825"/>
              <a:gd name="connisteX33" fmla="*/ 1381125 w 1557655"/>
              <a:gd name="connsiteY33" fmla="*/ 962025 h 1266825"/>
              <a:gd name="connisteX34" fmla="*/ 1419225 w 1557655"/>
              <a:gd name="connsiteY34" fmla="*/ 885825 h 1266825"/>
              <a:gd name="connisteX35" fmla="*/ 1471930 w 1557655"/>
              <a:gd name="connsiteY35" fmla="*/ 776605 h 1266825"/>
              <a:gd name="connisteX36" fmla="*/ 1504950 w 1557655"/>
              <a:gd name="connsiteY36" fmla="*/ 690880 h 1266825"/>
              <a:gd name="connisteX37" fmla="*/ 1524000 w 1557655"/>
              <a:gd name="connsiteY37" fmla="*/ 619125 h 1266825"/>
              <a:gd name="connisteX38" fmla="*/ 1533525 w 1557655"/>
              <a:gd name="connsiteY38" fmla="*/ 542925 h 1266825"/>
              <a:gd name="connisteX39" fmla="*/ 1557655 w 1557655"/>
              <a:gd name="connsiteY39" fmla="*/ 471805 h 1266825"/>
              <a:gd name="connisteX40" fmla="*/ 1557655 w 1557655"/>
              <a:gd name="connsiteY40" fmla="*/ 400050 h 1266825"/>
              <a:gd name="connisteX41" fmla="*/ 1543050 w 1557655"/>
              <a:gd name="connsiteY41" fmla="*/ 328930 h 1266825"/>
              <a:gd name="connisteX42" fmla="*/ 1500505 w 1557655"/>
              <a:gd name="connsiteY42" fmla="*/ 257175 h 1266825"/>
              <a:gd name="connisteX43" fmla="*/ 1419225 w 1557655"/>
              <a:gd name="connsiteY43" fmla="*/ 186055 h 1266825"/>
              <a:gd name="connisteX44" fmla="*/ 1348105 w 1557655"/>
              <a:gd name="connsiteY44" fmla="*/ 138430 h 1266825"/>
              <a:gd name="connisteX45" fmla="*/ 1271905 w 1557655"/>
              <a:gd name="connsiteY45" fmla="*/ 109855 h 1266825"/>
              <a:gd name="connisteX46" fmla="*/ 1205230 w 1557655"/>
              <a:gd name="connsiteY46" fmla="*/ 85725 h 1266825"/>
              <a:gd name="connisteX47" fmla="*/ 1133475 w 1557655"/>
              <a:gd name="connsiteY47" fmla="*/ 57150 h 1266825"/>
              <a:gd name="connisteX48" fmla="*/ 1052830 w 1557655"/>
              <a:gd name="connsiteY48" fmla="*/ 43180 h 1266825"/>
              <a:gd name="connisteX49" fmla="*/ 981075 w 1557655"/>
              <a:gd name="connsiteY49" fmla="*/ 28575 h 1266825"/>
              <a:gd name="connisteX50" fmla="*/ 904875 w 1557655"/>
              <a:gd name="connsiteY50" fmla="*/ 14605 h 1266825"/>
              <a:gd name="connisteX51" fmla="*/ 833755 w 1557655"/>
              <a:gd name="connsiteY51" fmla="*/ 9525 h 1266825"/>
              <a:gd name="connisteX52" fmla="*/ 767080 w 1557655"/>
              <a:gd name="connsiteY52" fmla="*/ 5080 h 1266825"/>
              <a:gd name="connisteX53" fmla="*/ 700405 w 1557655"/>
              <a:gd name="connsiteY53" fmla="*/ 0 h 1266825"/>
              <a:gd name="connisteX54" fmla="*/ 633730 w 1557655"/>
              <a:gd name="connsiteY54" fmla="*/ 0 h 1266825"/>
              <a:gd name="connisteX55" fmla="*/ 519430 w 1557655"/>
              <a:gd name="connsiteY55" fmla="*/ 47625 h 1266825"/>
              <a:gd name="connisteX56" fmla="*/ 462280 w 1557655"/>
              <a:gd name="connsiteY56" fmla="*/ 62230 h 12668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Lst>
            <a:rect l="l" t="t" r="r" b="b"/>
            <a:pathLst>
              <a:path w="1557655" h="1266825">
                <a:moveTo>
                  <a:pt x="462280" y="62230"/>
                </a:moveTo>
                <a:lnTo>
                  <a:pt x="395605" y="85725"/>
                </a:lnTo>
                <a:lnTo>
                  <a:pt x="323850" y="123825"/>
                </a:lnTo>
                <a:lnTo>
                  <a:pt x="252730" y="180975"/>
                </a:lnTo>
                <a:lnTo>
                  <a:pt x="171450" y="276225"/>
                </a:lnTo>
                <a:lnTo>
                  <a:pt x="119380" y="342900"/>
                </a:lnTo>
                <a:lnTo>
                  <a:pt x="71755" y="424180"/>
                </a:lnTo>
                <a:lnTo>
                  <a:pt x="47625" y="495300"/>
                </a:lnTo>
                <a:lnTo>
                  <a:pt x="24130" y="590550"/>
                </a:lnTo>
                <a:lnTo>
                  <a:pt x="9525" y="662305"/>
                </a:lnTo>
                <a:lnTo>
                  <a:pt x="0" y="728980"/>
                </a:lnTo>
                <a:lnTo>
                  <a:pt x="0" y="795655"/>
                </a:lnTo>
                <a:lnTo>
                  <a:pt x="0" y="871855"/>
                </a:lnTo>
                <a:lnTo>
                  <a:pt x="0" y="942975"/>
                </a:lnTo>
                <a:lnTo>
                  <a:pt x="24130" y="1014730"/>
                </a:lnTo>
                <a:lnTo>
                  <a:pt x="85725" y="1085850"/>
                </a:lnTo>
                <a:lnTo>
                  <a:pt x="161925" y="1138555"/>
                </a:lnTo>
                <a:lnTo>
                  <a:pt x="233680" y="1157605"/>
                </a:lnTo>
                <a:lnTo>
                  <a:pt x="319405" y="1181100"/>
                </a:lnTo>
                <a:lnTo>
                  <a:pt x="395605" y="1195705"/>
                </a:lnTo>
                <a:lnTo>
                  <a:pt x="466725" y="1214755"/>
                </a:lnTo>
                <a:lnTo>
                  <a:pt x="538480" y="1228725"/>
                </a:lnTo>
                <a:lnTo>
                  <a:pt x="638175" y="1247775"/>
                </a:lnTo>
                <a:lnTo>
                  <a:pt x="704850" y="1252855"/>
                </a:lnTo>
                <a:lnTo>
                  <a:pt x="800100" y="1262380"/>
                </a:lnTo>
                <a:lnTo>
                  <a:pt x="866775" y="1266825"/>
                </a:lnTo>
                <a:lnTo>
                  <a:pt x="933450" y="1266825"/>
                </a:lnTo>
                <a:lnTo>
                  <a:pt x="1000125" y="1257300"/>
                </a:lnTo>
                <a:lnTo>
                  <a:pt x="1071880" y="1228725"/>
                </a:lnTo>
                <a:lnTo>
                  <a:pt x="1138555" y="1190625"/>
                </a:lnTo>
                <a:lnTo>
                  <a:pt x="1205230" y="1152525"/>
                </a:lnTo>
                <a:lnTo>
                  <a:pt x="1271905" y="1104900"/>
                </a:lnTo>
                <a:lnTo>
                  <a:pt x="1319530" y="1038225"/>
                </a:lnTo>
                <a:lnTo>
                  <a:pt x="1381125" y="962025"/>
                </a:lnTo>
                <a:lnTo>
                  <a:pt x="1419225" y="885825"/>
                </a:lnTo>
                <a:lnTo>
                  <a:pt x="1471930" y="776605"/>
                </a:lnTo>
                <a:lnTo>
                  <a:pt x="1504950" y="690880"/>
                </a:lnTo>
                <a:lnTo>
                  <a:pt x="1524000" y="619125"/>
                </a:lnTo>
                <a:lnTo>
                  <a:pt x="1533525" y="542925"/>
                </a:lnTo>
                <a:lnTo>
                  <a:pt x="1557655" y="471805"/>
                </a:lnTo>
                <a:lnTo>
                  <a:pt x="1557655" y="400050"/>
                </a:lnTo>
                <a:lnTo>
                  <a:pt x="1543050" y="328930"/>
                </a:lnTo>
                <a:lnTo>
                  <a:pt x="1500505" y="257175"/>
                </a:lnTo>
                <a:lnTo>
                  <a:pt x="1419225" y="186055"/>
                </a:lnTo>
                <a:lnTo>
                  <a:pt x="1348105" y="138430"/>
                </a:lnTo>
                <a:lnTo>
                  <a:pt x="1271905" y="109855"/>
                </a:lnTo>
                <a:lnTo>
                  <a:pt x="1205230" y="85725"/>
                </a:lnTo>
                <a:lnTo>
                  <a:pt x="1133475" y="57150"/>
                </a:lnTo>
                <a:lnTo>
                  <a:pt x="1052830" y="43180"/>
                </a:lnTo>
                <a:lnTo>
                  <a:pt x="981075" y="28575"/>
                </a:lnTo>
                <a:lnTo>
                  <a:pt x="904875" y="14605"/>
                </a:lnTo>
                <a:lnTo>
                  <a:pt x="833755" y="9525"/>
                </a:lnTo>
                <a:lnTo>
                  <a:pt x="767080" y="5080"/>
                </a:lnTo>
                <a:lnTo>
                  <a:pt x="700405" y="0"/>
                </a:lnTo>
                <a:lnTo>
                  <a:pt x="633730" y="0"/>
                </a:lnTo>
                <a:lnTo>
                  <a:pt x="519430" y="47625"/>
                </a:lnTo>
                <a:lnTo>
                  <a:pt x="462280" y="62230"/>
                </a:lnTo>
                <a:close/>
              </a:path>
            </a:pathLst>
          </a:cu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Freeform 15"/>
          <p:cNvSpPr/>
          <p:nvPr/>
        </p:nvSpPr>
        <p:spPr>
          <a:xfrm>
            <a:off x="4757420" y="4986020"/>
            <a:ext cx="1228725" cy="92392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Multiply 17"/>
          <p:cNvSpPr/>
          <p:nvPr/>
        </p:nvSpPr>
        <p:spPr>
          <a:xfrm>
            <a:off x="6253480" y="5071745"/>
            <a:ext cx="194945" cy="20002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18"/>
          <p:cNvSpPr/>
          <p:nvPr/>
        </p:nvSpPr>
        <p:spPr>
          <a:xfrm>
            <a:off x="5457825" y="4957445"/>
            <a:ext cx="1266825" cy="933450"/>
          </a:xfrm>
          <a:custGeom>
            <a:avLst/>
            <a:gdLst>
              <a:gd name="connisteX0" fmla="*/ 0 w 1266825"/>
              <a:gd name="connsiteY0" fmla="*/ 24130 h 933450"/>
              <a:gd name="connisteX1" fmla="*/ 71120 w 1266825"/>
              <a:gd name="connsiteY1" fmla="*/ 14605 h 933450"/>
              <a:gd name="connisteX2" fmla="*/ 142875 w 1266825"/>
              <a:gd name="connsiteY2" fmla="*/ 5080 h 933450"/>
              <a:gd name="connisteX3" fmla="*/ 285750 w 1266825"/>
              <a:gd name="connsiteY3" fmla="*/ 5080 h 933450"/>
              <a:gd name="connisteX4" fmla="*/ 352425 w 1266825"/>
              <a:gd name="connsiteY4" fmla="*/ 5080 h 933450"/>
              <a:gd name="connisteX5" fmla="*/ 447675 w 1266825"/>
              <a:gd name="connsiteY5" fmla="*/ 5080 h 933450"/>
              <a:gd name="connisteX6" fmla="*/ 514350 w 1266825"/>
              <a:gd name="connsiteY6" fmla="*/ 5080 h 933450"/>
              <a:gd name="connisteX7" fmla="*/ 590550 w 1266825"/>
              <a:gd name="connsiteY7" fmla="*/ 5080 h 933450"/>
              <a:gd name="connisteX8" fmla="*/ 657225 w 1266825"/>
              <a:gd name="connsiteY8" fmla="*/ 0 h 933450"/>
              <a:gd name="connisteX9" fmla="*/ 723900 w 1266825"/>
              <a:gd name="connsiteY9" fmla="*/ 0 h 933450"/>
              <a:gd name="connisteX10" fmla="*/ 790575 w 1266825"/>
              <a:gd name="connsiteY10" fmla="*/ 0 h 933450"/>
              <a:gd name="connisteX11" fmla="*/ 857250 w 1266825"/>
              <a:gd name="connsiteY11" fmla="*/ 14605 h 933450"/>
              <a:gd name="connisteX12" fmla="*/ 928370 w 1266825"/>
              <a:gd name="connsiteY12" fmla="*/ 24130 h 933450"/>
              <a:gd name="connisteX13" fmla="*/ 995045 w 1266825"/>
              <a:gd name="connsiteY13" fmla="*/ 24130 h 933450"/>
              <a:gd name="connisteX14" fmla="*/ 1061720 w 1266825"/>
              <a:gd name="connsiteY14" fmla="*/ 38100 h 933450"/>
              <a:gd name="connisteX15" fmla="*/ 1128395 w 1266825"/>
              <a:gd name="connsiteY15" fmla="*/ 90805 h 933450"/>
              <a:gd name="connisteX16" fmla="*/ 1195070 w 1266825"/>
              <a:gd name="connsiteY16" fmla="*/ 152400 h 933450"/>
              <a:gd name="connisteX17" fmla="*/ 1233170 w 1266825"/>
              <a:gd name="connsiteY17" fmla="*/ 219075 h 933450"/>
              <a:gd name="connisteX18" fmla="*/ 1247775 w 1266825"/>
              <a:gd name="connsiteY18" fmla="*/ 290830 h 933450"/>
              <a:gd name="connisteX19" fmla="*/ 1266825 w 1266825"/>
              <a:gd name="connsiteY19" fmla="*/ 357505 h 933450"/>
              <a:gd name="connisteX20" fmla="*/ 1261745 w 1266825"/>
              <a:gd name="connsiteY20" fmla="*/ 424180 h 933450"/>
              <a:gd name="connisteX21" fmla="*/ 1233170 w 1266825"/>
              <a:gd name="connsiteY21" fmla="*/ 490855 h 933450"/>
              <a:gd name="connisteX22" fmla="*/ 1166495 w 1266825"/>
              <a:gd name="connsiteY22" fmla="*/ 542925 h 933450"/>
              <a:gd name="connisteX23" fmla="*/ 1099820 w 1266825"/>
              <a:gd name="connsiteY23" fmla="*/ 600075 h 933450"/>
              <a:gd name="connisteX24" fmla="*/ 1033145 w 1266825"/>
              <a:gd name="connsiteY24" fmla="*/ 652780 h 933450"/>
              <a:gd name="connisteX25" fmla="*/ 962025 w 1266825"/>
              <a:gd name="connsiteY25" fmla="*/ 685800 h 933450"/>
              <a:gd name="connisteX26" fmla="*/ 895350 w 1266825"/>
              <a:gd name="connsiteY26" fmla="*/ 700405 h 933450"/>
              <a:gd name="connisteX27" fmla="*/ 823595 w 1266825"/>
              <a:gd name="connsiteY27" fmla="*/ 728980 h 933450"/>
              <a:gd name="connisteX28" fmla="*/ 752475 w 1266825"/>
              <a:gd name="connsiteY28" fmla="*/ 752475 h 933450"/>
              <a:gd name="connisteX29" fmla="*/ 685800 w 1266825"/>
              <a:gd name="connsiteY29" fmla="*/ 771525 h 933450"/>
              <a:gd name="connisteX30" fmla="*/ 619125 w 1266825"/>
              <a:gd name="connsiteY30" fmla="*/ 800100 h 933450"/>
              <a:gd name="connisteX31" fmla="*/ 552450 w 1266825"/>
              <a:gd name="connsiteY31" fmla="*/ 814705 h 933450"/>
              <a:gd name="connisteX32" fmla="*/ 485775 w 1266825"/>
              <a:gd name="connsiteY32" fmla="*/ 828675 h 933450"/>
              <a:gd name="connisteX33" fmla="*/ 419100 w 1266825"/>
              <a:gd name="connsiteY33" fmla="*/ 847725 h 933450"/>
              <a:gd name="connisteX34" fmla="*/ 352425 w 1266825"/>
              <a:gd name="connsiteY34" fmla="*/ 876300 h 933450"/>
              <a:gd name="connisteX35" fmla="*/ 285750 w 1266825"/>
              <a:gd name="connsiteY35" fmla="*/ 885825 h 933450"/>
              <a:gd name="connisteX36" fmla="*/ 219075 w 1266825"/>
              <a:gd name="connsiteY36" fmla="*/ 900430 h 933450"/>
              <a:gd name="connisteX37" fmla="*/ 152400 w 1266825"/>
              <a:gd name="connsiteY37" fmla="*/ 933450 h 933450"/>
              <a:gd name="connisteX38" fmla="*/ 185420 w 1266825"/>
              <a:gd name="connsiteY38" fmla="*/ 904875 h 9334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1266825" h="933450">
                <a:moveTo>
                  <a:pt x="0" y="24130"/>
                </a:moveTo>
                <a:lnTo>
                  <a:pt x="71120" y="14605"/>
                </a:lnTo>
                <a:lnTo>
                  <a:pt x="142875" y="5080"/>
                </a:lnTo>
                <a:lnTo>
                  <a:pt x="285750" y="5080"/>
                </a:lnTo>
                <a:lnTo>
                  <a:pt x="352425" y="5080"/>
                </a:lnTo>
                <a:lnTo>
                  <a:pt x="447675" y="5080"/>
                </a:lnTo>
                <a:lnTo>
                  <a:pt x="514350" y="5080"/>
                </a:lnTo>
                <a:lnTo>
                  <a:pt x="590550" y="5080"/>
                </a:lnTo>
                <a:lnTo>
                  <a:pt x="657225" y="0"/>
                </a:lnTo>
                <a:lnTo>
                  <a:pt x="723900" y="0"/>
                </a:lnTo>
                <a:lnTo>
                  <a:pt x="790575" y="0"/>
                </a:lnTo>
                <a:lnTo>
                  <a:pt x="857250" y="14605"/>
                </a:lnTo>
                <a:lnTo>
                  <a:pt x="928370" y="24130"/>
                </a:lnTo>
                <a:lnTo>
                  <a:pt x="995045" y="24130"/>
                </a:lnTo>
                <a:lnTo>
                  <a:pt x="1061720" y="38100"/>
                </a:lnTo>
                <a:lnTo>
                  <a:pt x="1128395" y="90805"/>
                </a:lnTo>
                <a:lnTo>
                  <a:pt x="1195070" y="152400"/>
                </a:lnTo>
                <a:lnTo>
                  <a:pt x="1233170" y="219075"/>
                </a:lnTo>
                <a:lnTo>
                  <a:pt x="1247775" y="290830"/>
                </a:lnTo>
                <a:lnTo>
                  <a:pt x="1266825" y="357505"/>
                </a:lnTo>
                <a:lnTo>
                  <a:pt x="1261745" y="424180"/>
                </a:lnTo>
                <a:lnTo>
                  <a:pt x="1233170" y="490855"/>
                </a:lnTo>
                <a:lnTo>
                  <a:pt x="1166495" y="542925"/>
                </a:lnTo>
                <a:lnTo>
                  <a:pt x="1099820" y="600075"/>
                </a:lnTo>
                <a:lnTo>
                  <a:pt x="1033145" y="652780"/>
                </a:lnTo>
                <a:lnTo>
                  <a:pt x="962025" y="685800"/>
                </a:lnTo>
                <a:lnTo>
                  <a:pt x="895350" y="700405"/>
                </a:lnTo>
                <a:lnTo>
                  <a:pt x="823595" y="728980"/>
                </a:lnTo>
                <a:lnTo>
                  <a:pt x="752475" y="752475"/>
                </a:lnTo>
                <a:lnTo>
                  <a:pt x="685800" y="771525"/>
                </a:lnTo>
                <a:lnTo>
                  <a:pt x="619125" y="800100"/>
                </a:lnTo>
                <a:lnTo>
                  <a:pt x="552450" y="814705"/>
                </a:lnTo>
                <a:lnTo>
                  <a:pt x="485775" y="828675"/>
                </a:lnTo>
                <a:lnTo>
                  <a:pt x="419100" y="847725"/>
                </a:lnTo>
                <a:lnTo>
                  <a:pt x="352425" y="876300"/>
                </a:lnTo>
                <a:lnTo>
                  <a:pt x="285750" y="885825"/>
                </a:lnTo>
                <a:lnTo>
                  <a:pt x="219075" y="900430"/>
                </a:lnTo>
                <a:lnTo>
                  <a:pt x="152400" y="933450"/>
                </a:lnTo>
                <a:lnTo>
                  <a:pt x="185420" y="904875"/>
                </a:lnTo>
              </a:path>
            </a:pathLst>
          </a:custGeom>
          <a:solidFill>
            <a:srgbClr val="FF0000">
              <a:alpha val="9000"/>
            </a:srgbClr>
          </a:solid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907915" y="5219700"/>
            <a:ext cx="916940" cy="398780"/>
          </a:xfrm>
          <a:prstGeom prst="rect">
            <a:avLst/>
          </a:prstGeom>
          <a:noFill/>
        </p:spPr>
        <p:txBody>
          <a:bodyPr wrap="non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21" name="Text Box 20"/>
          <p:cNvSpPr txBox="1"/>
          <p:nvPr/>
        </p:nvSpPr>
        <p:spPr>
          <a:xfrm>
            <a:off x="6724650" y="4565015"/>
            <a:ext cx="1591945" cy="706755"/>
          </a:xfrm>
          <a:prstGeom prst="rect">
            <a:avLst/>
          </a:prstGeom>
          <a:noFill/>
        </p:spPr>
        <p:txBody>
          <a:bodyPr wrap="square" rtlCol="0">
            <a:spAutoFit/>
          </a:bodyPr>
          <a:p>
            <a:r>
              <a:rPr lang="en-US" sz="2000" b="1">
                <a:solidFill>
                  <a:srgbClr val="FF0000"/>
                </a:solidFill>
              </a:rPr>
              <a:t>Learned Control</a:t>
            </a:r>
            <a:endParaRPr lang="en-US" sz="2000" b="1">
              <a:solidFill>
                <a:srgbClr val="FF0000"/>
              </a:solidFill>
            </a:endParaRPr>
          </a:p>
        </p:txBody>
      </p:sp>
      <p:sp>
        <p:nvSpPr>
          <p:cNvPr id="17" name="CuadroTexto 8"/>
          <p:cNvSpPr txBox="1"/>
          <p:nvPr/>
        </p:nvSpPr>
        <p:spPr>
          <a:xfrm>
            <a:off x="3448050" y="0"/>
            <a:ext cx="5173345"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Plant Parameter Space</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2" name="Rectangles 21"/>
          <p:cNvSpPr/>
          <p:nvPr/>
        </p:nvSpPr>
        <p:spPr>
          <a:xfrm>
            <a:off x="3975735" y="698500"/>
            <a:ext cx="3910330" cy="2999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4092575" y="796925"/>
            <a:ext cx="3854450" cy="2743200"/>
            <a:chOff x="3145" y="5624"/>
            <a:chExt cx="607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Freeform 6"/>
            <p:cNvSpPr/>
            <p:nvPr/>
          </p:nvSpPr>
          <p:spPr>
            <a:xfrm>
              <a:off x="3952" y="7044"/>
              <a:ext cx="2453" cy="1995"/>
            </a:xfrm>
            <a:custGeom>
              <a:avLst/>
              <a:gdLst>
                <a:gd name="connisteX0" fmla="*/ 462280 w 1557655"/>
                <a:gd name="connsiteY0" fmla="*/ 62230 h 1266825"/>
                <a:gd name="connisteX1" fmla="*/ 395605 w 1557655"/>
                <a:gd name="connsiteY1" fmla="*/ 85725 h 1266825"/>
                <a:gd name="connisteX2" fmla="*/ 323850 w 1557655"/>
                <a:gd name="connsiteY2" fmla="*/ 123825 h 1266825"/>
                <a:gd name="connisteX3" fmla="*/ 252730 w 1557655"/>
                <a:gd name="connsiteY3" fmla="*/ 180975 h 1266825"/>
                <a:gd name="connisteX4" fmla="*/ 171450 w 1557655"/>
                <a:gd name="connsiteY4" fmla="*/ 276225 h 1266825"/>
                <a:gd name="connisteX5" fmla="*/ 119380 w 1557655"/>
                <a:gd name="connsiteY5" fmla="*/ 342900 h 1266825"/>
                <a:gd name="connisteX6" fmla="*/ 71755 w 1557655"/>
                <a:gd name="connsiteY6" fmla="*/ 424180 h 1266825"/>
                <a:gd name="connisteX7" fmla="*/ 47625 w 1557655"/>
                <a:gd name="connsiteY7" fmla="*/ 495300 h 1266825"/>
                <a:gd name="connisteX8" fmla="*/ 24130 w 1557655"/>
                <a:gd name="connsiteY8" fmla="*/ 590550 h 1266825"/>
                <a:gd name="connisteX9" fmla="*/ 9525 w 1557655"/>
                <a:gd name="connsiteY9" fmla="*/ 662305 h 1266825"/>
                <a:gd name="connisteX10" fmla="*/ 0 w 1557655"/>
                <a:gd name="connsiteY10" fmla="*/ 728980 h 1266825"/>
                <a:gd name="connisteX11" fmla="*/ 0 w 1557655"/>
                <a:gd name="connsiteY11" fmla="*/ 795655 h 1266825"/>
                <a:gd name="connisteX12" fmla="*/ 0 w 1557655"/>
                <a:gd name="connsiteY12" fmla="*/ 871855 h 1266825"/>
                <a:gd name="connisteX13" fmla="*/ 0 w 1557655"/>
                <a:gd name="connsiteY13" fmla="*/ 942975 h 1266825"/>
                <a:gd name="connisteX14" fmla="*/ 24130 w 1557655"/>
                <a:gd name="connsiteY14" fmla="*/ 1014730 h 1266825"/>
                <a:gd name="connisteX15" fmla="*/ 85725 w 1557655"/>
                <a:gd name="connsiteY15" fmla="*/ 1085850 h 1266825"/>
                <a:gd name="connisteX16" fmla="*/ 161925 w 1557655"/>
                <a:gd name="connsiteY16" fmla="*/ 1138555 h 1266825"/>
                <a:gd name="connisteX17" fmla="*/ 233680 w 1557655"/>
                <a:gd name="connsiteY17" fmla="*/ 1157605 h 1266825"/>
                <a:gd name="connisteX18" fmla="*/ 319405 w 1557655"/>
                <a:gd name="connsiteY18" fmla="*/ 1181100 h 1266825"/>
                <a:gd name="connisteX19" fmla="*/ 395605 w 1557655"/>
                <a:gd name="connsiteY19" fmla="*/ 1195705 h 1266825"/>
                <a:gd name="connisteX20" fmla="*/ 466725 w 1557655"/>
                <a:gd name="connsiteY20" fmla="*/ 1214755 h 1266825"/>
                <a:gd name="connisteX21" fmla="*/ 538480 w 1557655"/>
                <a:gd name="connsiteY21" fmla="*/ 1228725 h 1266825"/>
                <a:gd name="connisteX22" fmla="*/ 638175 w 1557655"/>
                <a:gd name="connsiteY22" fmla="*/ 1247775 h 1266825"/>
                <a:gd name="connisteX23" fmla="*/ 704850 w 1557655"/>
                <a:gd name="connsiteY23" fmla="*/ 1252855 h 1266825"/>
                <a:gd name="connisteX24" fmla="*/ 800100 w 1557655"/>
                <a:gd name="connsiteY24" fmla="*/ 1262380 h 1266825"/>
                <a:gd name="connisteX25" fmla="*/ 866775 w 1557655"/>
                <a:gd name="connsiteY25" fmla="*/ 1266825 h 1266825"/>
                <a:gd name="connisteX26" fmla="*/ 933450 w 1557655"/>
                <a:gd name="connsiteY26" fmla="*/ 1266825 h 1266825"/>
                <a:gd name="connisteX27" fmla="*/ 1000125 w 1557655"/>
                <a:gd name="connsiteY27" fmla="*/ 1257300 h 1266825"/>
                <a:gd name="connisteX28" fmla="*/ 1071880 w 1557655"/>
                <a:gd name="connsiteY28" fmla="*/ 1228725 h 1266825"/>
                <a:gd name="connisteX29" fmla="*/ 1138555 w 1557655"/>
                <a:gd name="connsiteY29" fmla="*/ 1190625 h 1266825"/>
                <a:gd name="connisteX30" fmla="*/ 1205230 w 1557655"/>
                <a:gd name="connsiteY30" fmla="*/ 1152525 h 1266825"/>
                <a:gd name="connisteX31" fmla="*/ 1271905 w 1557655"/>
                <a:gd name="connsiteY31" fmla="*/ 1104900 h 1266825"/>
                <a:gd name="connisteX32" fmla="*/ 1319530 w 1557655"/>
                <a:gd name="connsiteY32" fmla="*/ 1038225 h 1266825"/>
                <a:gd name="connisteX33" fmla="*/ 1381125 w 1557655"/>
                <a:gd name="connsiteY33" fmla="*/ 962025 h 1266825"/>
                <a:gd name="connisteX34" fmla="*/ 1419225 w 1557655"/>
                <a:gd name="connsiteY34" fmla="*/ 885825 h 1266825"/>
                <a:gd name="connisteX35" fmla="*/ 1471930 w 1557655"/>
                <a:gd name="connsiteY35" fmla="*/ 776605 h 1266825"/>
                <a:gd name="connisteX36" fmla="*/ 1504950 w 1557655"/>
                <a:gd name="connsiteY36" fmla="*/ 690880 h 1266825"/>
                <a:gd name="connisteX37" fmla="*/ 1524000 w 1557655"/>
                <a:gd name="connsiteY37" fmla="*/ 619125 h 1266825"/>
                <a:gd name="connisteX38" fmla="*/ 1533525 w 1557655"/>
                <a:gd name="connsiteY38" fmla="*/ 542925 h 1266825"/>
                <a:gd name="connisteX39" fmla="*/ 1557655 w 1557655"/>
                <a:gd name="connsiteY39" fmla="*/ 471805 h 1266825"/>
                <a:gd name="connisteX40" fmla="*/ 1557655 w 1557655"/>
                <a:gd name="connsiteY40" fmla="*/ 400050 h 1266825"/>
                <a:gd name="connisteX41" fmla="*/ 1543050 w 1557655"/>
                <a:gd name="connsiteY41" fmla="*/ 328930 h 1266825"/>
                <a:gd name="connisteX42" fmla="*/ 1500505 w 1557655"/>
                <a:gd name="connsiteY42" fmla="*/ 257175 h 1266825"/>
                <a:gd name="connisteX43" fmla="*/ 1419225 w 1557655"/>
                <a:gd name="connsiteY43" fmla="*/ 186055 h 1266825"/>
                <a:gd name="connisteX44" fmla="*/ 1348105 w 1557655"/>
                <a:gd name="connsiteY44" fmla="*/ 138430 h 1266825"/>
                <a:gd name="connisteX45" fmla="*/ 1271905 w 1557655"/>
                <a:gd name="connsiteY45" fmla="*/ 109855 h 1266825"/>
                <a:gd name="connisteX46" fmla="*/ 1205230 w 1557655"/>
                <a:gd name="connsiteY46" fmla="*/ 85725 h 1266825"/>
                <a:gd name="connisteX47" fmla="*/ 1133475 w 1557655"/>
                <a:gd name="connsiteY47" fmla="*/ 57150 h 1266825"/>
                <a:gd name="connisteX48" fmla="*/ 1052830 w 1557655"/>
                <a:gd name="connsiteY48" fmla="*/ 43180 h 1266825"/>
                <a:gd name="connisteX49" fmla="*/ 981075 w 1557655"/>
                <a:gd name="connsiteY49" fmla="*/ 28575 h 1266825"/>
                <a:gd name="connisteX50" fmla="*/ 904875 w 1557655"/>
                <a:gd name="connsiteY50" fmla="*/ 14605 h 1266825"/>
                <a:gd name="connisteX51" fmla="*/ 833755 w 1557655"/>
                <a:gd name="connsiteY51" fmla="*/ 9525 h 1266825"/>
                <a:gd name="connisteX52" fmla="*/ 767080 w 1557655"/>
                <a:gd name="connsiteY52" fmla="*/ 5080 h 1266825"/>
                <a:gd name="connisteX53" fmla="*/ 700405 w 1557655"/>
                <a:gd name="connsiteY53" fmla="*/ 0 h 1266825"/>
                <a:gd name="connisteX54" fmla="*/ 633730 w 1557655"/>
                <a:gd name="connsiteY54" fmla="*/ 0 h 1266825"/>
                <a:gd name="connisteX55" fmla="*/ 519430 w 1557655"/>
                <a:gd name="connsiteY55" fmla="*/ 47625 h 1266825"/>
                <a:gd name="connisteX56" fmla="*/ 462280 w 1557655"/>
                <a:gd name="connsiteY56" fmla="*/ 62230 h 12668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Lst>
              <a:rect l="l" t="t" r="r" b="b"/>
              <a:pathLst>
                <a:path w="1557655" h="1266825">
                  <a:moveTo>
                    <a:pt x="462280" y="62230"/>
                  </a:moveTo>
                  <a:lnTo>
                    <a:pt x="395605" y="85725"/>
                  </a:lnTo>
                  <a:lnTo>
                    <a:pt x="323850" y="123825"/>
                  </a:lnTo>
                  <a:lnTo>
                    <a:pt x="252730" y="180975"/>
                  </a:lnTo>
                  <a:lnTo>
                    <a:pt x="171450" y="276225"/>
                  </a:lnTo>
                  <a:lnTo>
                    <a:pt x="119380" y="342900"/>
                  </a:lnTo>
                  <a:lnTo>
                    <a:pt x="71755" y="424180"/>
                  </a:lnTo>
                  <a:lnTo>
                    <a:pt x="47625" y="495300"/>
                  </a:lnTo>
                  <a:lnTo>
                    <a:pt x="24130" y="590550"/>
                  </a:lnTo>
                  <a:lnTo>
                    <a:pt x="9525" y="662305"/>
                  </a:lnTo>
                  <a:lnTo>
                    <a:pt x="0" y="728980"/>
                  </a:lnTo>
                  <a:lnTo>
                    <a:pt x="0" y="795655"/>
                  </a:lnTo>
                  <a:lnTo>
                    <a:pt x="0" y="871855"/>
                  </a:lnTo>
                  <a:lnTo>
                    <a:pt x="0" y="942975"/>
                  </a:lnTo>
                  <a:lnTo>
                    <a:pt x="24130" y="1014730"/>
                  </a:lnTo>
                  <a:lnTo>
                    <a:pt x="85725" y="1085850"/>
                  </a:lnTo>
                  <a:lnTo>
                    <a:pt x="161925" y="1138555"/>
                  </a:lnTo>
                  <a:lnTo>
                    <a:pt x="233680" y="1157605"/>
                  </a:lnTo>
                  <a:lnTo>
                    <a:pt x="319405" y="1181100"/>
                  </a:lnTo>
                  <a:lnTo>
                    <a:pt x="395605" y="1195705"/>
                  </a:lnTo>
                  <a:lnTo>
                    <a:pt x="466725" y="1214755"/>
                  </a:lnTo>
                  <a:lnTo>
                    <a:pt x="538480" y="1228725"/>
                  </a:lnTo>
                  <a:lnTo>
                    <a:pt x="638175" y="1247775"/>
                  </a:lnTo>
                  <a:lnTo>
                    <a:pt x="704850" y="1252855"/>
                  </a:lnTo>
                  <a:lnTo>
                    <a:pt x="800100" y="1262380"/>
                  </a:lnTo>
                  <a:lnTo>
                    <a:pt x="866775" y="1266825"/>
                  </a:lnTo>
                  <a:lnTo>
                    <a:pt x="933450" y="1266825"/>
                  </a:lnTo>
                  <a:lnTo>
                    <a:pt x="1000125" y="1257300"/>
                  </a:lnTo>
                  <a:lnTo>
                    <a:pt x="1071880" y="1228725"/>
                  </a:lnTo>
                  <a:lnTo>
                    <a:pt x="1138555" y="1190625"/>
                  </a:lnTo>
                  <a:lnTo>
                    <a:pt x="1205230" y="1152525"/>
                  </a:lnTo>
                  <a:lnTo>
                    <a:pt x="1271905" y="1104900"/>
                  </a:lnTo>
                  <a:lnTo>
                    <a:pt x="1319530" y="1038225"/>
                  </a:lnTo>
                  <a:lnTo>
                    <a:pt x="1381125" y="962025"/>
                  </a:lnTo>
                  <a:lnTo>
                    <a:pt x="1419225" y="885825"/>
                  </a:lnTo>
                  <a:lnTo>
                    <a:pt x="1471930" y="776605"/>
                  </a:lnTo>
                  <a:lnTo>
                    <a:pt x="1504950" y="690880"/>
                  </a:lnTo>
                  <a:lnTo>
                    <a:pt x="1524000" y="619125"/>
                  </a:lnTo>
                  <a:lnTo>
                    <a:pt x="1533525" y="542925"/>
                  </a:lnTo>
                  <a:lnTo>
                    <a:pt x="1557655" y="471805"/>
                  </a:lnTo>
                  <a:lnTo>
                    <a:pt x="1557655" y="400050"/>
                  </a:lnTo>
                  <a:lnTo>
                    <a:pt x="1543050" y="328930"/>
                  </a:lnTo>
                  <a:lnTo>
                    <a:pt x="1500505" y="257175"/>
                  </a:lnTo>
                  <a:lnTo>
                    <a:pt x="1419225" y="186055"/>
                  </a:lnTo>
                  <a:lnTo>
                    <a:pt x="1348105" y="138430"/>
                  </a:lnTo>
                  <a:lnTo>
                    <a:pt x="1271905" y="109855"/>
                  </a:lnTo>
                  <a:lnTo>
                    <a:pt x="1205230" y="85725"/>
                  </a:lnTo>
                  <a:lnTo>
                    <a:pt x="1133475" y="57150"/>
                  </a:lnTo>
                  <a:lnTo>
                    <a:pt x="1052830" y="43180"/>
                  </a:lnTo>
                  <a:lnTo>
                    <a:pt x="981075" y="28575"/>
                  </a:lnTo>
                  <a:lnTo>
                    <a:pt x="904875" y="14605"/>
                  </a:lnTo>
                  <a:lnTo>
                    <a:pt x="833755" y="9525"/>
                  </a:lnTo>
                  <a:lnTo>
                    <a:pt x="767080" y="5080"/>
                  </a:lnTo>
                  <a:lnTo>
                    <a:pt x="700405" y="0"/>
                  </a:lnTo>
                  <a:lnTo>
                    <a:pt x="633730" y="0"/>
                  </a:lnTo>
                  <a:lnTo>
                    <a:pt x="519430" y="47625"/>
                  </a:lnTo>
                  <a:lnTo>
                    <a:pt x="462280" y="62230"/>
                  </a:lnTo>
                  <a:close/>
                </a:path>
              </a:pathLst>
            </a:cu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Freeform 9"/>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6548" y="7464"/>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429" y="7697"/>
              <a:ext cx="1444" cy="628"/>
            </a:xfrm>
            <a:prstGeom prst="rect">
              <a:avLst/>
            </a:prstGeom>
            <a:noFill/>
          </p:spPr>
          <p:txBody>
            <a:bodyPr wrap="non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6709" y="6829"/>
              <a:ext cx="2507" cy="1113"/>
            </a:xfrm>
            <a:prstGeom prst="rect">
              <a:avLst/>
            </a:prstGeom>
            <a:noFill/>
          </p:spPr>
          <p:txBody>
            <a:bodyPr wrap="square" rtlCol="0">
              <a:spAutoFit/>
            </a:bodyPr>
            <a:p>
              <a:r>
                <a:rPr lang="en-US" sz="2000" b="1">
                  <a:solidFill>
                    <a:srgbClr val="FF0000"/>
                  </a:solidFill>
                </a:rPr>
                <a:t>Novel Environment</a:t>
              </a:r>
              <a:endParaRPr lang="en-US" sz="2000" b="1">
                <a:solidFill>
                  <a:srgbClr val="FF0000"/>
                </a:solidFill>
              </a:endParaRPr>
            </a:p>
          </p:txBody>
        </p:sp>
      </p:grpSp>
      <p:sp>
        <p:nvSpPr>
          <p:cNvPr id="17" name="CuadroTexto 8"/>
          <p:cNvSpPr txBox="1"/>
          <p:nvPr/>
        </p:nvSpPr>
        <p:spPr>
          <a:xfrm>
            <a:off x="3448050" y="0"/>
            <a:ext cx="5173345"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Plant Parameter Space</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cxnSp>
        <p:nvCxnSpPr>
          <p:cNvPr id="6" name="Straight Arrow Connector 5"/>
          <p:cNvCxnSpPr/>
          <p:nvPr/>
        </p:nvCxnSpPr>
        <p:spPr>
          <a:xfrm flipV="1">
            <a:off x="5589270" y="2067560"/>
            <a:ext cx="744855" cy="108000"/>
          </a:xfrm>
          <a:prstGeom prst="straightConnector1">
            <a:avLst/>
          </a:prstGeom>
          <a:ln w="34925">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27" name="Content Placeholder 26"/>
          <p:cNvSpPr>
            <a:spLocks noGrp="1"/>
          </p:cNvSpPr>
          <p:nvPr>
            <p:ph idx="1"/>
          </p:nvPr>
        </p:nvSpPr>
        <p:spPr>
          <a:xfrm>
            <a:off x="280670" y="3794760"/>
            <a:ext cx="11507470" cy="2720340"/>
          </a:xfrm>
        </p:spPr>
        <p:txBody>
          <a:bodyPr>
            <a:noAutofit/>
          </a:bodyPr>
          <a:p>
            <a:pPr lvl="1"/>
            <a:r>
              <a:rPr lang="en-US" altLang="en-IE" sz="4000" dirty="0" smtClean="0">
                <a:solidFill>
                  <a:schemeClr val="bg1"/>
                </a:solidFill>
              </a:rPr>
              <a:t>Assumption 1:</a:t>
            </a:r>
            <a:r>
              <a:rPr lang="en-GB" altLang="en-US" sz="4000" dirty="0" smtClean="0">
                <a:solidFill>
                  <a:schemeClr val="bg1"/>
                </a:solidFill>
              </a:rPr>
              <a:t> Gradual transition to novel configuration (</a:t>
            </a:r>
            <a:r>
              <a:rPr lang="en-GB" altLang="en-US" sz="4000" dirty="0" smtClean="0">
                <a:solidFill>
                  <a:schemeClr val="bg1"/>
                </a:solidFill>
                <a:latin typeface="Arial" panose="020B0604020202020204" pitchFamily="34" charset="0"/>
                <a:cs typeface="Arial" panose="020B0604020202020204" pitchFamily="34" charset="0"/>
              </a:rPr>
              <a:t>θ</a:t>
            </a:r>
            <a:r>
              <a:rPr lang="en-GB" altLang="en-US" sz="4000" baseline="-25000" dirty="0" smtClean="0">
                <a:solidFill>
                  <a:schemeClr val="bg1"/>
                </a:solidFill>
                <a:latin typeface="Arial" panose="020B0604020202020204" pitchFamily="34" charset="0"/>
                <a:cs typeface="Arial" panose="020B0604020202020204" pitchFamily="34" charset="0"/>
              </a:rPr>
              <a:t>N</a:t>
            </a:r>
            <a:r>
              <a:rPr lang="en-GB" altLang="en-US" sz="4000" dirty="0" smtClean="0">
                <a:solidFill>
                  <a:schemeClr val="bg1"/>
                </a:solidFill>
                <a:latin typeface="Arial" panose="020B0604020202020204" pitchFamily="34" charset="0"/>
                <a:cs typeface="Arial" panose="020B0604020202020204" pitchFamily="34" charset="0"/>
              </a:rPr>
              <a:t>) </a:t>
            </a:r>
            <a:r>
              <a:rPr lang="en-GB" altLang="en-US" sz="4000" dirty="0" smtClean="0">
                <a:solidFill>
                  <a:schemeClr val="bg1"/>
                </a:solidFill>
              </a:rPr>
              <a:t>over</a:t>
            </a:r>
            <a:r>
              <a:rPr lang="en-GB" altLang="en-US" sz="4000" baseline="-25000" dirty="0" smtClean="0">
                <a:solidFill>
                  <a:schemeClr val="bg1"/>
                </a:solidFill>
              </a:rPr>
              <a:t> </a:t>
            </a:r>
            <a:r>
              <a:rPr lang="en-GB" altLang="en-US" sz="4000" dirty="0" smtClean="0">
                <a:solidFill>
                  <a:schemeClr val="bg1"/>
                </a:solidFill>
              </a:rPr>
              <a:t>a time window 0:T. The configuration is known at t=0 and is </a:t>
            </a:r>
            <a:r>
              <a:rPr lang="en-GB" altLang="en-US" sz="4000" dirty="0" smtClean="0">
                <a:solidFill>
                  <a:schemeClr val="bg1"/>
                </a:solidFill>
                <a:latin typeface="Arial" panose="020B0604020202020204" pitchFamily="34" charset="0"/>
                <a:cs typeface="Arial" panose="020B0604020202020204" pitchFamily="34" charset="0"/>
                <a:sym typeface="+mn-ea"/>
              </a:rPr>
              <a:t>θ</a:t>
            </a:r>
            <a:r>
              <a:rPr lang="en-GB" altLang="en-US" sz="4000" baseline="-25000" dirty="0" smtClean="0">
                <a:solidFill>
                  <a:schemeClr val="bg1"/>
                </a:solidFill>
                <a:latin typeface="Arial" panose="020B0604020202020204" pitchFamily="34" charset="0"/>
                <a:cs typeface="Arial" panose="020B0604020202020204" pitchFamily="34" charset="0"/>
                <a:sym typeface="+mn-ea"/>
              </a:rPr>
              <a:t>N</a:t>
            </a:r>
            <a:r>
              <a:rPr lang="en-GB" altLang="en-US" sz="4000" dirty="0" smtClean="0">
                <a:solidFill>
                  <a:schemeClr val="bg1"/>
                </a:solidFill>
              </a:rPr>
              <a:t> at t=T.</a:t>
            </a:r>
            <a:endParaRPr lang="en-GB" altLang="en-US" sz="4000" dirty="0" smtClean="0">
              <a:solidFill>
                <a:schemeClr val="bg1"/>
              </a:solidFill>
            </a:endParaRPr>
          </a:p>
          <a:p>
            <a:pPr lvl="1"/>
            <a:r>
              <a:rPr lang="en-GB" altLang="en-US" sz="4000" dirty="0" smtClean="0">
                <a:solidFill>
                  <a:schemeClr val="bg1"/>
                </a:solidFill>
              </a:rPr>
              <a:t>More time to adapt.</a:t>
            </a:r>
            <a:endParaRPr lang="en-GB" altLang="en-US" sz="40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Novel Configurations Definition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1210310"/>
                <a:ext cx="11507470" cy="2703195"/>
              </a:xfrm>
            </p:spPr>
            <p:txBody>
              <a:bodyPr>
                <a:noAutofit/>
              </a:bodyPr>
              <a:p>
                <a:pPr marL="457200" lvl="1" indent="0">
                  <a:buNone/>
                </a:pPr>
                <a:r>
                  <a:rPr lang="en-US" sz="4000" dirty="0" smtClean="0">
                    <a:solidFill>
                      <a:schemeClr val="bg1"/>
                    </a:solidFill>
                  </a:rPr>
                  <a:t>Given the following system:</a:t>
                </a:r>
                <a:endParaRPr lang="en-US" sz="4000" dirty="0" smtClean="0">
                  <a:solidFill>
                    <a:schemeClr val="bg1"/>
                  </a:solidFill>
                </a:endParaRPr>
              </a:p>
              <a:p>
                <a:pPr marL="457200" lvl="1" indent="0" algn="ctr">
                  <a:buNone/>
                </a:pPr>
                <a14:m>
                  <m:oMathPara xmlns:m="http://schemas.openxmlformats.org/officeDocument/2006/math">
                    <m:oMathParaPr>
                      <m:jc m:val="center"/>
                    </m:oMathParaPr>
                    <m:oMath xmlns:m="http://schemas.openxmlformats.org/officeDocument/2006/math">
                      <m:acc>
                        <m:accPr>
                          <m:chr m:val="̇"/>
                          <m:ctrlPr>
                            <a:rPr lang="en-US" sz="4000" i="1" dirty="0" smtClean="0">
                              <a:solidFill>
                                <a:schemeClr val="bg1"/>
                              </a:solidFill>
                              <a:latin typeface="Cambria Math" panose="02040503050406030204" charset="0"/>
                              <a:cs typeface="Cambria Math" panose="02040503050406030204" charset="0"/>
                            </a:rPr>
                          </m:ctrlPr>
                        </m:accPr>
                        <m:e>
                          <m:r>
                            <a:rPr lang="en-US" sz="4000" i="1" dirty="0" smtClean="0">
                              <a:solidFill>
                                <a:schemeClr val="bg1"/>
                              </a:solidFill>
                              <a:latin typeface="Cambria Math" panose="02040503050406030204" charset="0"/>
                              <a:cs typeface="Cambria Math" panose="02040503050406030204" charset="0"/>
                            </a:rPr>
                            <m:t>𝑥</m:t>
                          </m:r>
                        </m:e>
                      </m:acc>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𝑓</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oMath>
                  </m:oMathPara>
                </a14:m>
                <a:endParaRPr lang="en-US" sz="4000" i="1" dirty="0" smtClean="0">
                  <a:solidFill>
                    <a:schemeClr val="bg1"/>
                  </a:solidFill>
                  <a:latin typeface="Cambria Math" panose="02040503050406030204" charset="0"/>
                  <a:cs typeface="Cambria Math" panose="02040503050406030204" charset="0"/>
                </a:endParaRPr>
              </a:p>
              <a:p>
                <a:pPr marL="457200" lvl="1" indent="0" algn="ctr">
                  <a:buNone/>
                </a:pPr>
                <a:r>
                  <a:rPr lang="en-US" sz="4000" dirty="0" smtClean="0">
                    <a:solidFill>
                      <a:schemeClr val="bg1"/>
                    </a:solidFill>
                  </a:rPr>
                  <a:t> </a:t>
                </a:r>
                <a14:m>
                  <m:oMath xmlns:m="http://schemas.openxmlformats.org/officeDocument/2006/math">
                    <m:r>
                      <a:rPr lang="en-US" sz="4000" i="1" dirty="0" smtClean="0">
                        <a:solidFill>
                          <a:schemeClr val="bg1"/>
                        </a:solidFill>
                        <a:latin typeface="Cambria Math" panose="02040503050406030204" charset="0"/>
                        <a:cs typeface="Cambria Math" panose="02040503050406030204" charset="0"/>
                      </a:rPr>
                      <m:t>𝑦</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𝑔</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oMath>
                </a14:m>
                <a:endParaRPr lang="en-US" sz="4000" i="1" dirty="0" smtClean="0">
                  <a:solidFill>
                    <a:schemeClr val="bg1"/>
                  </a:solidFill>
                  <a:latin typeface="Cambria Math" panose="02040503050406030204" charset="0"/>
                  <a:cs typeface="Cambria Math" panose="02040503050406030204" charset="0"/>
                </a:endParaRPr>
              </a:p>
              <a:p>
                <a:pPr marL="457200" lvl="1" indent="0" algn="l">
                  <a:buNone/>
                </a:pPr>
                <a:r>
                  <a:rPr lang="en-US" sz="4000" dirty="0" smtClean="0">
                    <a:solidFill>
                      <a:schemeClr val="bg1"/>
                    </a:solidFill>
                  </a:rPr>
                  <a:t>where </a:t>
                </a:r>
                <a:r>
                  <a:rPr lang="en-US" sz="4000" i="1" dirty="0" smtClean="0">
                    <a:solidFill>
                      <a:schemeClr val="bg1"/>
                    </a:solidFill>
                  </a:rPr>
                  <a:t>f</a:t>
                </a:r>
                <a:r>
                  <a:rPr lang="en-US" sz="4000" dirty="0" smtClean="0">
                    <a:solidFill>
                      <a:schemeClr val="bg1"/>
                    </a:solidFill>
                  </a:rPr>
                  <a:t> and </a:t>
                </a:r>
                <a:r>
                  <a:rPr lang="en-US" sz="4000" i="1" dirty="0" smtClean="0">
                    <a:solidFill>
                      <a:schemeClr val="bg1"/>
                    </a:solidFill>
                  </a:rPr>
                  <a:t>g </a:t>
                </a:r>
                <a:r>
                  <a:rPr lang="en-US" sz="4000" dirty="0" smtClean="0">
                    <a:solidFill>
                      <a:schemeClr val="bg1"/>
                    </a:solidFill>
                  </a:rPr>
                  <a:t>are known plant and output dynamics.</a:t>
                </a:r>
                <a:endParaRPr lang="en-US" sz="4000" dirty="0" smtClean="0">
                  <a:solidFill>
                    <a:schemeClr val="bg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1210310"/>
                <a:ext cx="11507470" cy="2703195"/>
              </a:xfrm>
              <a:blipFill rotWithShape="1">
                <a:blip r:embed="rId2"/>
                <a:stretch>
                  <a:fillRect t="-399"/>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Novel Configurations Definition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878840"/>
                <a:ext cx="11507470" cy="5074285"/>
              </a:xfrm>
            </p:spPr>
            <p:txBody>
              <a:bodyPr>
                <a:noAutofit/>
              </a:bodyPr>
              <a:p>
                <a:pPr marL="457200" lvl="1" indent="0">
                  <a:buNone/>
                </a:pPr>
                <a:r>
                  <a:rPr lang="en-GB" sz="4000" u="sng" dirty="0" smtClean="0">
                    <a:solidFill>
                      <a:schemeClr val="bg1"/>
                    </a:solidFill>
                  </a:rPr>
                  <a:t>Parametric approach:</a:t>
                </a:r>
                <a:endParaRPr lang="en-GB" sz="4000" u="sng" dirty="0" smtClean="0">
                  <a:solidFill>
                    <a:schemeClr val="bg1"/>
                  </a:solidFill>
                </a:endParaRPr>
              </a:p>
              <a:p>
                <a:pPr lvl="1"/>
                <a:r>
                  <a:rPr lang="en-GB" sz="4000" dirty="0" smtClean="0">
                    <a:solidFill>
                      <a:schemeClr val="bg1"/>
                    </a:solidFill>
                  </a:rPr>
                  <a:t>Novel dynamics are known, novel parameter values are unknown (outside the operating manifold).</a:t>
                </a:r>
                <a:endParaRPr lang="en-GB" sz="4000" dirty="0" smtClean="0">
                  <a:solidFill>
                    <a:schemeClr val="bg1"/>
                  </a:solidFill>
                </a:endParaRPr>
              </a:p>
              <a:p>
                <a:pPr marL="457200" lvl="1" indent="0">
                  <a:buNone/>
                </a:pPr>
                <a:r>
                  <a:rPr lang="en-GB" sz="4000" dirty="0" smtClean="0">
                    <a:solidFill>
                      <a:schemeClr val="bg1"/>
                    </a:solidFill>
                  </a:rPr>
                  <a:t>If </a:t>
                </a:r>
                <a:endParaRPr lang="en-GB" sz="4000" dirty="0" smtClean="0">
                  <a:solidFill>
                    <a:schemeClr val="bg1"/>
                  </a:solidFill>
                </a:endParaRPr>
              </a:p>
              <a:p>
                <a:pPr marL="457200" lvl="1" indent="0" algn="ctr">
                  <a:buNone/>
                </a:pPr>
                <a14:m>
                  <m:oMath xmlns:m="http://schemas.openxmlformats.org/officeDocument/2006/math">
                    <m:acc>
                      <m:accPr>
                        <m:ctrlPr>
                          <a:rPr lang="en-US" altLang="en-GB" sz="4000" i="1" dirty="0" smtClean="0">
                            <a:solidFill>
                              <a:schemeClr val="bg1"/>
                            </a:solidFill>
                            <a:latin typeface="Cambria Math" panose="02040503050406030204" charset="0"/>
                            <a:cs typeface="Cambria Math" panose="02040503050406030204" charset="0"/>
                          </a:rPr>
                        </m:ctrlPr>
                      </m:accPr>
                      <m:e>
                        <m:r>
                          <a:rPr lang="en-US" altLang="en-GB" sz="4000" i="1" dirty="0" smtClean="0">
                            <a:solidFill>
                              <a:schemeClr val="bg1"/>
                            </a:solidFill>
                            <a:latin typeface="Cambria Math" panose="02040503050406030204" charset="0"/>
                            <a:cs typeface="Cambria Math" panose="02040503050406030204" charset="0"/>
                          </a:rPr>
                          <m:t>𝜃</m:t>
                        </m:r>
                      </m:e>
                    </m:acc>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acc>
                          <m:accPr>
                            <m:ctrlPr>
                              <a:rPr lang="en-US" altLang="en-GB" sz="4000" i="1" dirty="0" smtClean="0">
                                <a:solidFill>
                                  <a:schemeClr val="bg1"/>
                                </a:solidFill>
                                <a:latin typeface="Cambria Math" panose="02040503050406030204" charset="0"/>
                                <a:cs typeface="Cambria Math" panose="02040503050406030204" charset="0"/>
                              </a:rPr>
                            </m:ctrlPr>
                          </m:accPr>
                          <m:e>
                            <m:r>
                              <a:rPr lang="en-US" altLang="en-GB" sz="4000" i="1" dirty="0" smtClean="0">
                                <a:solidFill>
                                  <a:schemeClr val="bg1"/>
                                </a:solidFill>
                                <a:latin typeface="Cambria Math" panose="02040503050406030204" charset="0"/>
                                <a:cs typeface="Cambria Math" panose="02040503050406030204" charset="0"/>
                              </a:rPr>
                              <m:t>𝜃</m:t>
                            </m:r>
                          </m:e>
                        </m:acc>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bar>
                          <m:barPr>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acc>
                          <m:accPr>
                            <m:ctrlPr>
                              <a:rPr lang="en-US" altLang="en-GB" sz="4000" i="1" dirty="0" smtClean="0">
                                <a:solidFill>
                                  <a:schemeClr val="bg1"/>
                                </a:solidFill>
                                <a:latin typeface="Cambria Math" panose="02040503050406030204" charset="0"/>
                                <a:cs typeface="Cambria Math" panose="02040503050406030204" charset="0"/>
                              </a:rPr>
                            </m:ctrlPr>
                          </m:accPr>
                          <m:e>
                            <m:r>
                              <a:rPr lang="en-US" altLang="en-GB" sz="4000" i="1" dirty="0" smtClean="0">
                                <a:solidFill>
                                  <a:schemeClr val="bg1"/>
                                </a:solidFill>
                                <a:latin typeface="Cambria Math" panose="02040503050406030204" charset="0"/>
                                <a:cs typeface="Cambria Math" panose="02040503050406030204" charset="0"/>
                              </a:rPr>
                              <m:t>𝜃</m:t>
                            </m:r>
                          </m:e>
                        </m:acc>
                      </m:e>
                      <m:sub>
                        <m:r>
                          <a:rPr lang="en-US" altLang="en-GB" sz="4000" i="1" dirty="0" smtClean="0">
                            <a:solidFill>
                              <a:schemeClr val="bg1"/>
                            </a:solidFill>
                            <a:latin typeface="Cambria Math" panose="02040503050406030204" charset="0"/>
                            <a:cs typeface="Cambria Math" panose="02040503050406030204" charset="0"/>
                          </a:rPr>
                          <m:t>𝑖</m:t>
                        </m:r>
                      </m:sub>
                    </m:sSub>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m:t>
                        </m:r>
                        <m:bar>
                          <m:barPr>
                            <m:pos m:val="top"/>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oMath>
                </a14:m>
                <a:r>
                  <a:rPr lang="en-US" altLang="en-GB" sz="4000" dirty="0" smtClean="0">
                    <a:solidFill>
                      <a:schemeClr val="bg1"/>
                    </a:solidFill>
                  </a:rPr>
                  <a:t> </a:t>
                </a:r>
                <a:endParaRPr lang="en-US" altLang="en-GB" sz="4000" dirty="0" smtClean="0">
                  <a:solidFill>
                    <a:schemeClr val="bg1"/>
                  </a:solidFill>
                </a:endParaRPr>
              </a:p>
              <a:p>
                <a:pPr marL="457200" lvl="1" indent="0">
                  <a:buNone/>
                </a:pPr>
                <a:r>
                  <a:rPr lang="en-US" altLang="en-GB" sz="4000" dirty="0" smtClean="0">
                    <a:solidFill>
                      <a:schemeClr val="bg1"/>
                    </a:solidFill>
                  </a:rPr>
                  <a:t>is the known operating manifold:</a:t>
                </a:r>
                <a:endParaRPr lang="en-US" altLang="en-GB" sz="4000" dirty="0" smtClean="0">
                  <a:solidFill>
                    <a:schemeClr val="bg1"/>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𝑁𝑖</m:t>
                          </m:r>
                        </m:sub>
                      </m:sSub>
                      <m:r>
                        <a:rPr lang="en-US" altLang="en-GB" sz="4000" i="1" dirty="0" smtClean="0">
                          <a:solidFill>
                            <a:schemeClr val="bg1"/>
                          </a:solidFill>
                          <a:latin typeface="Cambria Math" panose="02040503050406030204" charset="0"/>
                          <a:cs typeface="Cambria Math" panose="02040503050406030204" charset="0"/>
                        </a:rPr>
                        <m:t>≤</m:t>
                      </m:r>
                      <m:sSub>
                        <m:sSubPr>
                          <m:ctrlPr>
                            <a:rPr lang="en-US" altLang="en-GB" sz="4000" i="1" dirty="0" smtClean="0">
                              <a:solidFill>
                                <a:schemeClr val="bg1"/>
                              </a:solidFill>
                              <a:latin typeface="Cambria Math" panose="02040503050406030204" charset="0"/>
                              <a:cs typeface="Cambria Math" panose="02040503050406030204" charset="0"/>
                            </a:rPr>
                          </m:ctrlPr>
                        </m:sSubPr>
                        <m:e>
                          <m:bar>
                            <m:barPr>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 </m:t>
                          </m:r>
                          <m:sSub>
                            <m:sSubPr>
                              <m:ctrlPr>
                                <a:rPr lang="en-US" altLang="en-GB" sz="4000" i="1" dirty="0" smtClean="0">
                                  <a:solidFill>
                                    <a:schemeClr val="bg1"/>
                                  </a:solidFill>
                                  <a:latin typeface="Cambria Math" panose="02040503050406030204" charset="0"/>
                                  <a:cs typeface="Cambria Math" panose="02040503050406030204" charset="0"/>
                                </a:rPr>
                              </m:ctrlPr>
                            </m:sSubPr>
                            <m:e>
                              <m:r>
                                <a:rPr lang="en-US" altLang="en-GB" sz="4000" i="1" dirty="0" smtClean="0">
                                  <a:solidFill>
                                    <a:schemeClr val="bg1"/>
                                  </a:solidFill>
                                  <a:latin typeface="Cambria Math" panose="02040503050406030204" charset="0"/>
                                  <a:cs typeface="Cambria Math" panose="02040503050406030204" charset="0"/>
                                </a:rPr>
                                <m:t>𝜃</m:t>
                              </m:r>
                            </m:e>
                            <m:sub>
                              <m:r>
                                <a:rPr lang="en-US" altLang="en-GB" sz="4000" i="1" dirty="0" smtClean="0">
                                  <a:solidFill>
                                    <a:schemeClr val="bg1"/>
                                  </a:solidFill>
                                  <a:latin typeface="Cambria Math" panose="02040503050406030204" charset="0"/>
                                  <a:cs typeface="Cambria Math" panose="02040503050406030204" charset="0"/>
                                </a:rPr>
                                <m:t>𝑁𝑖</m:t>
                              </m:r>
                            </m:sub>
                          </m:sSub>
                          <m:r>
                            <a:rPr lang="en-US" altLang="en-GB" sz="4000" i="1" dirty="0" smtClean="0">
                              <a:solidFill>
                                <a:schemeClr val="bg1"/>
                              </a:solidFill>
                              <a:latin typeface="Cambria Math" panose="02040503050406030204" charset="0"/>
                              <a:cs typeface="Cambria Math" panose="02040503050406030204" charset="0"/>
                            </a:rPr>
                            <m:t>≥</m:t>
                          </m:r>
                          <m:bar>
                            <m:barPr>
                              <m:pos m:val="top"/>
                              <m:ctrlPr>
                                <a:rPr lang="en-US" altLang="en-GB" sz="4000" i="1" dirty="0" smtClean="0">
                                  <a:solidFill>
                                    <a:schemeClr val="bg1"/>
                                  </a:solidFill>
                                  <a:latin typeface="Cambria Math" panose="02040503050406030204" charset="0"/>
                                  <a:cs typeface="Cambria Math" panose="02040503050406030204" charset="0"/>
                                </a:rPr>
                              </m:ctrlPr>
                            </m:barPr>
                            <m:e>
                              <m:r>
                                <a:rPr lang="en-US" altLang="en-GB" sz="4000" i="1" dirty="0" smtClean="0">
                                  <a:solidFill>
                                    <a:schemeClr val="bg1"/>
                                  </a:solidFill>
                                  <a:latin typeface="Cambria Math" panose="02040503050406030204" charset="0"/>
                                  <a:cs typeface="Cambria Math" panose="02040503050406030204" charset="0"/>
                                </a:rPr>
                                <m:t>𝜃</m:t>
                              </m:r>
                            </m:e>
                          </m:bar>
                        </m:e>
                        <m:sub>
                          <m:r>
                            <a:rPr lang="en-US" altLang="en-GB" sz="4000" i="1" dirty="0" smtClean="0">
                              <a:solidFill>
                                <a:schemeClr val="bg1"/>
                              </a:solidFill>
                              <a:latin typeface="Cambria Math" panose="02040503050406030204" charset="0"/>
                              <a:cs typeface="Cambria Math" panose="02040503050406030204" charset="0"/>
                            </a:rPr>
                            <m:t>𝑖</m:t>
                          </m:r>
                        </m:sub>
                      </m:sSub>
                      <m:r>
                        <a:rPr lang="en-US" altLang="en-GB" sz="4000" i="1" dirty="0" smtClean="0">
                          <a:solidFill>
                            <a:schemeClr val="bg1"/>
                          </a:solidFill>
                          <a:latin typeface="Cambria Math" panose="02040503050406030204" charset="0"/>
                          <a:cs typeface="Cambria Math" panose="02040503050406030204" charset="0"/>
                        </a:rPr>
                        <m:t>}</m:t>
                      </m:r>
                    </m:oMath>
                  </m:oMathPara>
                </a14:m>
                <a:endParaRPr lang="en-US" altLang="en-GB" sz="4000" i="1" dirty="0" smtClean="0">
                  <a:solidFill>
                    <a:schemeClr val="bg1"/>
                  </a:solidFill>
                  <a:latin typeface="Cambria Math" panose="02040503050406030204" charset="0"/>
                  <a:cs typeface="Cambria Math" panose="02040503050406030204" charset="0"/>
                </a:endParaRPr>
              </a:p>
              <a:p>
                <a:pPr marL="457200" lvl="1" indent="0">
                  <a:buNone/>
                </a:pPr>
                <a:r>
                  <a:rPr lang="en-US" altLang="en-GB" sz="4000" dirty="0" smtClean="0">
                    <a:solidFill>
                      <a:schemeClr val="bg1"/>
                    </a:solidFill>
                  </a:rPr>
                  <a:t>is a novel configuration.</a:t>
                </a:r>
                <a:endParaRPr lang="en-US" altLang="en-GB" sz="4000" dirty="0" smtClean="0">
                  <a:solidFill>
                    <a:schemeClr val="bg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878840"/>
                <a:ext cx="11507470" cy="5074285"/>
              </a:xfrm>
              <a:blipFill rotWithShape="1">
                <a:blip r:embed="rId2"/>
                <a:stretch>
                  <a:fillRect t="-213" b="-438"/>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bg1"/>
                </a:solidFill>
                <a:latin typeface="Calibri Light" panose="020F0302020204030204" charset="0"/>
                <a:cs typeface="Calibri Light" panose="020F0302020204030204" charset="0"/>
                <a:sym typeface="+mn-ea"/>
              </a:rPr>
              <a:t>Novel Configurations Definition</a:t>
            </a:r>
            <a:endParaRPr lang="en-GB" altLang="en-US" sz="4000" u="sng" dirty="0" smtClean="0">
              <a:solidFill>
                <a:schemeClr val="bg1"/>
              </a:solidFill>
              <a:latin typeface="Calibri Light" panose="020F0302020204030204" charset="0"/>
              <a:cs typeface="Calibri Light" panose="020F0302020204030204" charset="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68605" y="1871345"/>
                <a:ext cx="11507470" cy="3448050"/>
              </a:xfrm>
            </p:spPr>
            <p:txBody>
              <a:bodyPr>
                <a:noAutofit/>
              </a:bodyPr>
              <a:p>
                <a:pPr marL="457200" lvl="1" indent="0">
                  <a:buNone/>
                </a:pPr>
                <a:r>
                  <a:rPr lang="en-US" altLang="en-GB" sz="4000" u="sng" dirty="0" smtClean="0">
                    <a:solidFill>
                      <a:schemeClr val="bg1"/>
                    </a:solidFill>
                  </a:rPr>
                  <a:t>Non-Parametric Approach</a:t>
                </a:r>
                <a:r>
                  <a:rPr lang="en-GB" sz="4000" u="sng" dirty="0" smtClean="0">
                    <a:solidFill>
                      <a:schemeClr val="bg1"/>
                    </a:solidFill>
                  </a:rPr>
                  <a:t>:</a:t>
                </a:r>
                <a:endParaRPr lang="en-GB" sz="4000" u="sng" dirty="0" smtClean="0">
                  <a:solidFill>
                    <a:schemeClr val="bg1"/>
                  </a:solidFill>
                </a:endParaRPr>
              </a:p>
              <a:p>
                <a:pPr marL="457200" lvl="1" indent="0" algn="ctr">
                  <a:buNone/>
                </a:pPr>
                <a14:m>
                  <m:oMathPara xmlns:m="http://schemas.openxmlformats.org/officeDocument/2006/math">
                    <m:oMathParaPr>
                      <m:jc m:val="center"/>
                    </m:oMathParaPr>
                    <m:oMath xmlns:m="http://schemas.openxmlformats.org/officeDocument/2006/math">
                      <m:acc>
                        <m:accPr>
                          <m:chr m:val="̇"/>
                          <m:ctrlPr>
                            <a:rPr lang="en-US" sz="4000" i="1" dirty="0" smtClean="0">
                              <a:solidFill>
                                <a:schemeClr val="bg1"/>
                              </a:solidFill>
                              <a:latin typeface="Cambria Math" panose="02040503050406030204" charset="0"/>
                              <a:cs typeface="Cambria Math" panose="02040503050406030204" charset="0"/>
                            </a:rPr>
                          </m:ctrlPr>
                        </m:accPr>
                        <m:e>
                          <m:r>
                            <a:rPr lang="en-US" sz="4000" i="1" dirty="0" smtClean="0">
                              <a:solidFill>
                                <a:schemeClr val="bg1"/>
                              </a:solidFill>
                              <a:latin typeface="Cambria Math" panose="02040503050406030204" charset="0"/>
                              <a:cs typeface="Cambria Math" panose="02040503050406030204" charset="0"/>
                            </a:rPr>
                            <m:t>𝑥</m:t>
                          </m:r>
                        </m:e>
                      </m:acc>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𝑓</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 +</m:t>
                      </m:r>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𝑓</m:t>
                          </m:r>
                        </m:e>
                        <m:sub>
                          <m:r>
                            <a:rPr lang="en-US" sz="4000" i="1" dirty="0" smtClean="0">
                              <a:solidFill>
                                <a:schemeClr val="bg1"/>
                              </a:solidFill>
                              <a:latin typeface="Cambria Math" panose="02040503050406030204" charset="0"/>
                              <a:cs typeface="Cambria Math" panose="02040503050406030204" charset="0"/>
                            </a:rPr>
                            <m:t>𝑁</m:t>
                          </m:r>
                        </m:sub>
                      </m:sSub>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 </m:t>
                      </m:r>
                    </m:oMath>
                  </m:oMathPara>
                </a14:m>
                <a:endParaRPr lang="en-US" sz="4000" i="1" dirty="0" smtClean="0">
                  <a:solidFill>
                    <a:schemeClr val="bg1"/>
                  </a:solidFill>
                  <a:latin typeface="Cambria Math" panose="02040503050406030204" charset="0"/>
                  <a:cs typeface="Cambria Math" panose="02040503050406030204" charset="0"/>
                </a:endParaRPr>
              </a:p>
              <a:p>
                <a:pPr marL="457200" lvl="1" indent="0" algn="ctr">
                  <a:buNone/>
                </a:pPr>
                <a:r>
                  <a:rPr lang="en-US" sz="4000" dirty="0" smtClean="0">
                    <a:solidFill>
                      <a:schemeClr val="bg1"/>
                    </a:solidFill>
                    <a:sym typeface="+mn-ea"/>
                  </a:rPr>
                  <a:t> </a:t>
                </a:r>
                <a14:m>
                  <m:oMath xmlns:m="http://schemas.openxmlformats.org/officeDocument/2006/math">
                    <m:r>
                      <a:rPr lang="en-US" sz="4000" i="1" dirty="0" smtClean="0">
                        <a:solidFill>
                          <a:schemeClr val="bg1"/>
                        </a:solidFill>
                        <a:latin typeface="Cambria Math" panose="02040503050406030204" charset="0"/>
                        <a:cs typeface="Cambria Math" panose="02040503050406030204" charset="0"/>
                      </a:rPr>
                      <m:t>𝑦</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𝑔</m:t>
                    </m:r>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 +</m:t>
                    </m:r>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𝑔</m:t>
                        </m:r>
                      </m:e>
                      <m:sub>
                        <m:r>
                          <a:rPr lang="en-US" sz="4000" i="1" dirty="0" smtClean="0">
                            <a:solidFill>
                              <a:schemeClr val="bg1"/>
                            </a:solidFill>
                            <a:latin typeface="Cambria Math" panose="02040503050406030204" charset="0"/>
                            <a:cs typeface="Cambria Math" panose="02040503050406030204" charset="0"/>
                          </a:rPr>
                          <m:t>𝑁</m:t>
                        </m:r>
                      </m:sub>
                    </m:sSub>
                    <m:r>
                      <a:rPr lang="en-US" sz="4000" i="1" dirty="0" smtClean="0">
                        <a:solidFill>
                          <a:schemeClr val="bg1"/>
                        </a:solidFill>
                        <a:latin typeface="Cambria Math" panose="02040503050406030204" charset="0"/>
                        <a:cs typeface="Cambria Math" panose="02040503050406030204" charset="0"/>
                      </a:rPr>
                      <m:t>(</m:t>
                    </m:r>
                    <m:r>
                      <a:rPr lang="en-US" sz="4000" i="1" dirty="0" smtClean="0">
                        <a:solidFill>
                          <a:schemeClr val="bg1"/>
                        </a:solidFill>
                        <a:latin typeface="Cambria Math" panose="02040503050406030204" charset="0"/>
                        <a:cs typeface="Cambria Math" panose="02040503050406030204" charset="0"/>
                      </a:rPr>
                      <m:t>𝑥</m:t>
                    </m:r>
                    <m:r>
                      <a:rPr lang="en-US" sz="4000" i="1" dirty="0" smtClean="0">
                        <a:solidFill>
                          <a:schemeClr val="bg1"/>
                        </a:solidFill>
                        <a:latin typeface="Cambria Math" panose="02040503050406030204" charset="0"/>
                        <a:cs typeface="Cambria Math" panose="02040503050406030204" charset="0"/>
                      </a:rPr>
                      <m:t>, </m:t>
                    </m:r>
                    <m:r>
                      <a:rPr lang="en-US" sz="4000" i="1" dirty="0" smtClean="0">
                        <a:solidFill>
                          <a:schemeClr val="bg1"/>
                        </a:solidFill>
                        <a:latin typeface="Cambria Math" panose="02040503050406030204" charset="0"/>
                        <a:cs typeface="Cambria Math" panose="02040503050406030204" charset="0"/>
                      </a:rPr>
                      <m:t>𝑢</m:t>
                    </m:r>
                    <m:r>
                      <a:rPr lang="en-US" sz="4000" i="1" dirty="0" smtClean="0">
                        <a:solidFill>
                          <a:schemeClr val="bg1"/>
                        </a:solidFill>
                        <a:latin typeface="Cambria Math" panose="02040503050406030204" charset="0"/>
                        <a:cs typeface="Cambria Math" panose="02040503050406030204" charset="0"/>
                      </a:rPr>
                      <m:t>)</m:t>
                    </m:r>
                  </m:oMath>
                </a14:m>
                <a:endParaRPr lang="en-US" sz="4000" i="1" dirty="0" smtClean="0">
                  <a:solidFill>
                    <a:schemeClr val="bg1"/>
                  </a:solidFill>
                  <a:latin typeface="Cambria Math" panose="02040503050406030204" charset="0"/>
                  <a:cs typeface="Cambria Math" panose="02040503050406030204" charset="0"/>
                </a:endParaRPr>
              </a:p>
              <a:p>
                <a:pPr marL="457200" lvl="1" indent="0" algn="l">
                  <a:buNone/>
                </a:pPr>
                <a:r>
                  <a:rPr lang="en-US" sz="4000" dirty="0" smtClean="0">
                    <a:solidFill>
                      <a:schemeClr val="bg1"/>
                    </a:solidFill>
                    <a:sym typeface="+mn-ea"/>
                  </a:rPr>
                  <a:t>where </a:t>
                </a:r>
                <a:r>
                  <a:rPr lang="en-US" sz="4000" i="1" dirty="0" smtClean="0">
                    <a:solidFill>
                      <a:schemeClr val="bg1"/>
                    </a:solidFill>
                    <a:sym typeface="+mn-ea"/>
                  </a:rPr>
                  <a:t>f</a:t>
                </a:r>
                <a:r>
                  <a:rPr lang="en-US" sz="4000" dirty="0" smtClean="0">
                    <a:solidFill>
                      <a:schemeClr val="bg1"/>
                    </a:solidFill>
                    <a:sym typeface="+mn-ea"/>
                  </a:rPr>
                  <a:t> and </a:t>
                </a:r>
                <a:r>
                  <a:rPr lang="en-US" sz="4000" i="1" dirty="0" smtClean="0">
                    <a:solidFill>
                      <a:schemeClr val="bg1"/>
                    </a:solidFill>
                    <a:sym typeface="+mn-ea"/>
                  </a:rPr>
                  <a:t>g </a:t>
                </a:r>
                <a:r>
                  <a:rPr lang="en-US" sz="4000" dirty="0" smtClean="0">
                    <a:solidFill>
                      <a:schemeClr val="bg1"/>
                    </a:solidFill>
                    <a:sym typeface="+mn-ea"/>
                  </a:rPr>
                  <a:t>form the known system model, and </a:t>
                </a:r>
                <a14:m>
                  <m:oMath xmlns:m="http://schemas.openxmlformats.org/officeDocument/2006/math">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𝑓</m:t>
                        </m:r>
                      </m:e>
                      <m:sub>
                        <m:r>
                          <a:rPr lang="en-US" sz="4000" i="1" dirty="0" smtClean="0">
                            <a:solidFill>
                              <a:schemeClr val="bg1"/>
                            </a:solidFill>
                            <a:latin typeface="Cambria Math" panose="02040503050406030204" charset="0"/>
                            <a:cs typeface="Cambria Math" panose="02040503050406030204" charset="0"/>
                          </a:rPr>
                          <m:t>𝑁</m:t>
                        </m:r>
                      </m:sub>
                    </m:sSub>
                  </m:oMath>
                </a14:m>
                <a:r>
                  <a:rPr lang="en-US" sz="4000" dirty="0" smtClean="0">
                    <a:solidFill>
                      <a:schemeClr val="bg1"/>
                    </a:solidFill>
                    <a:sym typeface="+mn-ea"/>
                  </a:rPr>
                  <a:t> and </a:t>
                </a:r>
                <a14:m>
                  <m:oMath xmlns:m="http://schemas.openxmlformats.org/officeDocument/2006/math">
                    <m:sSub>
                      <m:sSubPr>
                        <m:ctrlPr>
                          <a:rPr lang="en-US" sz="4000" i="1" dirty="0" smtClean="0">
                            <a:solidFill>
                              <a:schemeClr val="bg1"/>
                            </a:solidFill>
                            <a:latin typeface="Cambria Math" panose="02040503050406030204" charset="0"/>
                            <a:cs typeface="Cambria Math" panose="02040503050406030204" charset="0"/>
                          </a:rPr>
                        </m:ctrlPr>
                      </m:sSubPr>
                      <m:e>
                        <m:r>
                          <a:rPr lang="en-US" sz="4000" i="1" dirty="0" smtClean="0">
                            <a:solidFill>
                              <a:schemeClr val="bg1"/>
                            </a:solidFill>
                            <a:latin typeface="Cambria Math" panose="02040503050406030204" charset="0"/>
                            <a:cs typeface="Cambria Math" panose="02040503050406030204" charset="0"/>
                          </a:rPr>
                          <m:t>𝑔</m:t>
                        </m:r>
                      </m:e>
                      <m:sub>
                        <m:r>
                          <a:rPr lang="en-US" sz="4000" i="1" dirty="0" smtClean="0">
                            <a:solidFill>
                              <a:schemeClr val="bg1"/>
                            </a:solidFill>
                            <a:latin typeface="Cambria Math" panose="02040503050406030204" charset="0"/>
                            <a:cs typeface="Cambria Math" panose="02040503050406030204" charset="0"/>
                          </a:rPr>
                          <m:t>𝑁</m:t>
                        </m:r>
                      </m:sub>
                    </m:sSub>
                  </m:oMath>
                </a14:m>
                <a:r>
                  <a:rPr lang="en-US" altLang="en-GB" sz="4000" dirty="0" smtClean="0">
                    <a:solidFill>
                      <a:schemeClr val="bg1"/>
                    </a:solidFill>
                  </a:rPr>
                  <a:t> represent the unknown system model.</a:t>
                </a:r>
                <a:endParaRPr lang="en-US" altLang="en-GB" sz="4000" dirty="0" smtClean="0">
                  <a:solidFill>
                    <a:schemeClr val="bg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68605" y="1871345"/>
                <a:ext cx="11507470" cy="3448050"/>
              </a:xfrm>
              <a:blipFill rotWithShape="1">
                <a:blip r:embed="rId2"/>
                <a:stretch>
                  <a:fillRect t="-313"/>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2" name="Rectangles 21"/>
          <p:cNvSpPr/>
          <p:nvPr/>
        </p:nvSpPr>
        <p:spPr>
          <a:xfrm>
            <a:off x="550545" y="221551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928370" y="2313940"/>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0" name="Freeform 9"/>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1" name="Text Box 10"/>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17" name="CuadroTexto 8"/>
          <p:cNvSpPr txBox="1"/>
          <p:nvPr/>
        </p:nvSpPr>
        <p:spPr>
          <a:xfrm>
            <a:off x="207645" y="615950"/>
            <a:ext cx="5562600"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Control Parameter Space</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sp>
        <p:nvSpPr>
          <p:cNvPr id="6" name="Multiply 5"/>
          <p:cNvSpPr/>
          <p:nvPr/>
        </p:nvSpPr>
        <p:spPr>
          <a:xfrm>
            <a:off x="2293620" y="412051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Multiply 7"/>
          <p:cNvSpPr/>
          <p:nvPr/>
        </p:nvSpPr>
        <p:spPr>
          <a:xfrm>
            <a:off x="2563495" y="34823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1769745" y="343344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Multiply 23"/>
          <p:cNvSpPr/>
          <p:nvPr/>
        </p:nvSpPr>
        <p:spPr>
          <a:xfrm>
            <a:off x="1642745" y="399351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627380" y="2379980"/>
            <a:ext cx="304800" cy="368300"/>
          </a:xfrm>
          <a:prstGeom prst="rect">
            <a:avLst/>
          </a:prstGeom>
          <a:noFill/>
        </p:spPr>
        <p:txBody>
          <a:bodyPr wrap="none" rtlCol="0">
            <a:spAutoFit/>
          </a:bodyPr>
          <a:p>
            <a:r>
              <a:rPr lang="en-US" b="1"/>
              <a:t>P</a:t>
            </a:r>
            <a:endParaRPr lang="en-US" b="1"/>
          </a:p>
        </p:txBody>
      </p:sp>
      <p:sp>
        <p:nvSpPr>
          <p:cNvPr id="26" name="Text Box 25"/>
          <p:cNvSpPr txBox="1"/>
          <p:nvPr/>
        </p:nvSpPr>
        <p:spPr>
          <a:xfrm>
            <a:off x="4217035" y="5015865"/>
            <a:ext cx="327025" cy="368300"/>
          </a:xfrm>
          <a:prstGeom prst="rect">
            <a:avLst/>
          </a:prstGeom>
          <a:noFill/>
        </p:spPr>
        <p:txBody>
          <a:bodyPr wrap="none" rtlCol="0">
            <a:spAutoFit/>
          </a:bodyPr>
          <a:p>
            <a:r>
              <a:rPr lang="en-US" b="1"/>
              <a:t>D</a:t>
            </a:r>
            <a:endParaRPr lang="en-US" b="1"/>
          </a:p>
        </p:txBody>
      </p:sp>
      <p:sp>
        <p:nvSpPr>
          <p:cNvPr id="27" name="Content Placeholder 26"/>
          <p:cNvSpPr>
            <a:spLocks noGrp="1"/>
          </p:cNvSpPr>
          <p:nvPr>
            <p:ph idx="1"/>
          </p:nvPr>
        </p:nvSpPr>
        <p:spPr>
          <a:xfrm>
            <a:off x="4870450" y="1322705"/>
            <a:ext cx="7246620" cy="2720340"/>
          </a:xfrm>
        </p:spPr>
        <p:txBody>
          <a:bodyPr>
            <a:noAutofit/>
          </a:bodyPr>
          <a:p>
            <a:pPr marL="457200" lvl="1" indent="0">
              <a:buNone/>
            </a:pPr>
            <a:r>
              <a:rPr lang="en-US" altLang="en-IE" sz="4000" dirty="0" smtClean="0">
                <a:solidFill>
                  <a:schemeClr val="bg1"/>
                </a:solidFill>
              </a:rPr>
              <a:t>Assumption </a:t>
            </a:r>
            <a:r>
              <a:rPr lang="en-GB" altLang="en-US" sz="4000" dirty="0" smtClean="0">
                <a:solidFill>
                  <a:schemeClr val="bg1"/>
                </a:solidFill>
              </a:rPr>
              <a:t>2</a:t>
            </a:r>
            <a:r>
              <a:rPr lang="en-US" altLang="en-IE" sz="4000" dirty="0" smtClean="0">
                <a:solidFill>
                  <a:schemeClr val="bg1"/>
                </a:solidFill>
              </a:rPr>
              <a:t>: A </a:t>
            </a:r>
            <a:r>
              <a:rPr lang="en-GB" altLang="en-US" sz="4000" dirty="0" smtClean="0">
                <a:solidFill>
                  <a:schemeClr val="bg1"/>
                </a:solidFill>
              </a:rPr>
              <a:t>control </a:t>
            </a:r>
            <a:r>
              <a:rPr lang="en-US" altLang="en-IE" sz="4000" dirty="0" smtClean="0">
                <a:solidFill>
                  <a:schemeClr val="bg1"/>
                </a:solidFill>
              </a:rPr>
              <a:t>parameter configuration exists that can stabilize</a:t>
            </a:r>
            <a:r>
              <a:rPr lang="en-GB" altLang="en-US" sz="4000" dirty="0" smtClean="0">
                <a:solidFill>
                  <a:schemeClr val="bg1"/>
                </a:solidFill>
              </a:rPr>
              <a:t> (or provide performance guarantees for)</a:t>
            </a:r>
            <a:r>
              <a:rPr lang="en-US" altLang="en-IE" sz="4000" dirty="0" smtClean="0">
                <a:solidFill>
                  <a:schemeClr val="bg1"/>
                </a:solidFill>
              </a:rPr>
              <a:t> the novel plant configuration.</a:t>
            </a:r>
            <a:endParaRPr lang="en-US" altLang="en-IE" sz="4000" dirty="0" smtClean="0">
              <a:solidFill>
                <a:schemeClr val="bg1"/>
              </a:solidFill>
            </a:endParaRPr>
          </a:p>
        </p:txBody>
      </p:sp>
      <p:sp>
        <p:nvSpPr>
          <p:cNvPr id="7" name="Content Placeholder 26"/>
          <p:cNvSpPr>
            <a:spLocks noGrp="1"/>
          </p:cNvSpPr>
          <p:nvPr/>
        </p:nvSpPr>
        <p:spPr>
          <a:xfrm>
            <a:off x="4833620" y="4338320"/>
            <a:ext cx="7320915" cy="1644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smtClean="0">
                <a:solidFill>
                  <a:schemeClr val="bg1"/>
                </a:solidFill>
              </a:rPr>
              <a:t>Task 1: Finding/learning this control configuration. (From here onward: the </a:t>
            </a:r>
            <a:r>
              <a:rPr lang="en-GB" sz="4000" i="1" u="sng" dirty="0" smtClean="0">
                <a:solidFill>
                  <a:schemeClr val="bg1"/>
                </a:solidFill>
              </a:rPr>
              <a:t>novel controller</a:t>
            </a:r>
            <a:r>
              <a:rPr lang="en-GB" sz="4000" dirty="0" smtClean="0">
                <a:solidFill>
                  <a:schemeClr val="bg1"/>
                </a:solidFill>
              </a:rPr>
              <a:t>)</a:t>
            </a:r>
            <a:endParaRPr lang="en-GB" sz="4000"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2" name="Rectangles 21"/>
          <p:cNvSpPr/>
          <p:nvPr/>
        </p:nvSpPr>
        <p:spPr>
          <a:xfrm>
            <a:off x="550545" y="221551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Freeform 12"/>
          <p:cNvSpPr/>
          <p:nvPr/>
        </p:nvSpPr>
        <p:spPr>
          <a:xfrm>
            <a:off x="1552575" y="3369310"/>
            <a:ext cx="1576070" cy="1023620"/>
          </a:xfrm>
          <a:custGeom>
            <a:avLst/>
            <a:gdLst>
              <a:gd name="connisteX0" fmla="*/ 366395 w 1576070"/>
              <a:gd name="connsiteY0" fmla="*/ 61595 h 1023620"/>
              <a:gd name="connisteX1" fmla="*/ 438150 w 1576070"/>
              <a:gd name="connsiteY1" fmla="*/ 33020 h 1023620"/>
              <a:gd name="connisteX2" fmla="*/ 504825 w 1576070"/>
              <a:gd name="connsiteY2" fmla="*/ 9525 h 1023620"/>
              <a:gd name="connisteX3" fmla="*/ 571500 w 1576070"/>
              <a:gd name="connsiteY3" fmla="*/ 0 h 1023620"/>
              <a:gd name="connisteX4" fmla="*/ 638175 w 1576070"/>
              <a:gd name="connsiteY4" fmla="*/ 9525 h 1023620"/>
              <a:gd name="connisteX5" fmla="*/ 704850 w 1576070"/>
              <a:gd name="connsiteY5" fmla="*/ 38100 h 1023620"/>
              <a:gd name="connisteX6" fmla="*/ 771525 w 1576070"/>
              <a:gd name="connsiteY6" fmla="*/ 42545 h 1023620"/>
              <a:gd name="connisteX7" fmla="*/ 838200 w 1576070"/>
              <a:gd name="connsiteY7" fmla="*/ 52070 h 1023620"/>
              <a:gd name="connisteX8" fmla="*/ 904875 w 1576070"/>
              <a:gd name="connsiteY8" fmla="*/ 66675 h 1023620"/>
              <a:gd name="connisteX9" fmla="*/ 971550 w 1576070"/>
              <a:gd name="connsiteY9" fmla="*/ 66675 h 1023620"/>
              <a:gd name="connisteX10" fmla="*/ 1038225 w 1576070"/>
              <a:gd name="connsiteY10" fmla="*/ 66675 h 1023620"/>
              <a:gd name="connisteX11" fmla="*/ 1104900 w 1576070"/>
              <a:gd name="connsiteY11" fmla="*/ 80645 h 1023620"/>
              <a:gd name="connisteX12" fmla="*/ 1162050 w 1576070"/>
              <a:gd name="connsiteY12" fmla="*/ 147320 h 1023620"/>
              <a:gd name="connisteX13" fmla="*/ 1214120 w 1576070"/>
              <a:gd name="connsiteY13" fmla="*/ 213995 h 1023620"/>
              <a:gd name="connisteX14" fmla="*/ 1257300 w 1576070"/>
              <a:gd name="connsiteY14" fmla="*/ 280670 h 1023620"/>
              <a:gd name="connisteX15" fmla="*/ 1290320 w 1576070"/>
              <a:gd name="connsiteY15" fmla="*/ 347345 h 1023620"/>
              <a:gd name="connisteX16" fmla="*/ 1318895 w 1576070"/>
              <a:gd name="connsiteY16" fmla="*/ 414020 h 1023620"/>
              <a:gd name="connisteX17" fmla="*/ 1371600 w 1576070"/>
              <a:gd name="connsiteY17" fmla="*/ 480695 h 1023620"/>
              <a:gd name="connisteX18" fmla="*/ 1419225 w 1576070"/>
              <a:gd name="connsiteY18" fmla="*/ 547370 h 1023620"/>
              <a:gd name="connisteX19" fmla="*/ 1466850 w 1576070"/>
              <a:gd name="connsiteY19" fmla="*/ 619125 h 1023620"/>
              <a:gd name="connisteX20" fmla="*/ 1504950 w 1576070"/>
              <a:gd name="connsiteY20" fmla="*/ 690245 h 1023620"/>
              <a:gd name="connisteX21" fmla="*/ 1537970 w 1576070"/>
              <a:gd name="connsiteY21" fmla="*/ 762000 h 1023620"/>
              <a:gd name="connisteX22" fmla="*/ 1566545 w 1576070"/>
              <a:gd name="connsiteY22" fmla="*/ 828675 h 1023620"/>
              <a:gd name="connisteX23" fmla="*/ 1576070 w 1576070"/>
              <a:gd name="connsiteY23" fmla="*/ 899795 h 1023620"/>
              <a:gd name="connisteX24" fmla="*/ 1557020 w 1576070"/>
              <a:gd name="connsiteY24" fmla="*/ 966470 h 1023620"/>
              <a:gd name="connisteX25" fmla="*/ 1490345 w 1576070"/>
              <a:gd name="connsiteY25" fmla="*/ 1023620 h 1023620"/>
              <a:gd name="connisteX26" fmla="*/ 1423670 w 1576070"/>
              <a:gd name="connsiteY26" fmla="*/ 1023620 h 1023620"/>
              <a:gd name="connisteX27" fmla="*/ 1356995 w 1576070"/>
              <a:gd name="connsiteY27" fmla="*/ 1019175 h 1023620"/>
              <a:gd name="connisteX28" fmla="*/ 1285875 w 1576070"/>
              <a:gd name="connsiteY28" fmla="*/ 1009650 h 1023620"/>
              <a:gd name="connisteX29" fmla="*/ 1219200 w 1576070"/>
              <a:gd name="connsiteY29" fmla="*/ 1004570 h 1023620"/>
              <a:gd name="connisteX30" fmla="*/ 1152525 w 1576070"/>
              <a:gd name="connsiteY30" fmla="*/ 1000125 h 1023620"/>
              <a:gd name="connisteX31" fmla="*/ 1085850 w 1576070"/>
              <a:gd name="connsiteY31" fmla="*/ 1000125 h 1023620"/>
              <a:gd name="connisteX32" fmla="*/ 1014095 w 1576070"/>
              <a:gd name="connsiteY32" fmla="*/ 990600 h 1023620"/>
              <a:gd name="connisteX33" fmla="*/ 947420 w 1576070"/>
              <a:gd name="connsiteY33" fmla="*/ 981075 h 1023620"/>
              <a:gd name="connisteX34" fmla="*/ 880745 w 1576070"/>
              <a:gd name="connsiteY34" fmla="*/ 975995 h 1023620"/>
              <a:gd name="connisteX35" fmla="*/ 814070 w 1576070"/>
              <a:gd name="connsiteY35" fmla="*/ 966470 h 1023620"/>
              <a:gd name="connisteX36" fmla="*/ 747395 w 1576070"/>
              <a:gd name="connsiteY36" fmla="*/ 956945 h 1023620"/>
              <a:gd name="connisteX37" fmla="*/ 676275 w 1576070"/>
              <a:gd name="connsiteY37" fmla="*/ 952500 h 1023620"/>
              <a:gd name="connisteX38" fmla="*/ 609600 w 1576070"/>
              <a:gd name="connsiteY38" fmla="*/ 942975 h 1023620"/>
              <a:gd name="connisteX39" fmla="*/ 542925 w 1576070"/>
              <a:gd name="connsiteY39" fmla="*/ 923925 h 1023620"/>
              <a:gd name="connisteX40" fmla="*/ 476250 w 1576070"/>
              <a:gd name="connsiteY40" fmla="*/ 914400 h 1023620"/>
              <a:gd name="connisteX41" fmla="*/ 409575 w 1576070"/>
              <a:gd name="connsiteY41" fmla="*/ 904875 h 1023620"/>
              <a:gd name="connisteX42" fmla="*/ 342900 w 1576070"/>
              <a:gd name="connsiteY42" fmla="*/ 895350 h 1023620"/>
              <a:gd name="connisteX43" fmla="*/ 276225 w 1576070"/>
              <a:gd name="connsiteY43" fmla="*/ 880745 h 1023620"/>
              <a:gd name="connisteX44" fmla="*/ 204470 w 1576070"/>
              <a:gd name="connsiteY44" fmla="*/ 833120 h 1023620"/>
              <a:gd name="connisteX45" fmla="*/ 123825 w 1576070"/>
              <a:gd name="connsiteY45" fmla="*/ 790575 h 1023620"/>
              <a:gd name="connisteX46" fmla="*/ 57150 w 1576070"/>
              <a:gd name="connsiteY46" fmla="*/ 756920 h 1023620"/>
              <a:gd name="connisteX47" fmla="*/ 19050 w 1576070"/>
              <a:gd name="connsiteY47" fmla="*/ 690245 h 1023620"/>
              <a:gd name="connisteX48" fmla="*/ 0 w 1576070"/>
              <a:gd name="connsiteY48" fmla="*/ 623570 h 1023620"/>
              <a:gd name="connisteX49" fmla="*/ 0 w 1576070"/>
              <a:gd name="connsiteY49" fmla="*/ 556895 h 1023620"/>
              <a:gd name="connisteX50" fmla="*/ 23495 w 1576070"/>
              <a:gd name="connsiteY50" fmla="*/ 490220 h 1023620"/>
              <a:gd name="connisteX51" fmla="*/ 47625 w 1576070"/>
              <a:gd name="connsiteY51" fmla="*/ 419100 h 1023620"/>
              <a:gd name="connisteX52" fmla="*/ 71120 w 1576070"/>
              <a:gd name="connsiteY52" fmla="*/ 347345 h 1023620"/>
              <a:gd name="connisteX53" fmla="*/ 104775 w 1576070"/>
              <a:gd name="connsiteY53" fmla="*/ 280670 h 1023620"/>
              <a:gd name="connisteX54" fmla="*/ 123825 w 1576070"/>
              <a:gd name="connsiteY54" fmla="*/ 213995 h 1023620"/>
              <a:gd name="connisteX55" fmla="*/ 166370 w 1576070"/>
              <a:gd name="connsiteY55" fmla="*/ 142875 h 1023620"/>
              <a:gd name="connisteX56" fmla="*/ 233045 w 1576070"/>
              <a:gd name="connsiteY56" fmla="*/ 80645 h 1023620"/>
              <a:gd name="connisteX57" fmla="*/ 299720 w 1576070"/>
              <a:gd name="connsiteY57" fmla="*/ 57150 h 1023620"/>
              <a:gd name="connisteX58" fmla="*/ 366395 w 1576070"/>
              <a:gd name="connsiteY58" fmla="*/ 57150 h 1023620"/>
              <a:gd name="connisteX59" fmla="*/ 433070 w 1576070"/>
              <a:gd name="connsiteY59" fmla="*/ 38100 h 1023620"/>
              <a:gd name="connisteX60" fmla="*/ 461645 w 1576070"/>
              <a:gd name="connsiteY60" fmla="*/ 33020 h 10236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576070" h="1023620">
                <a:moveTo>
                  <a:pt x="366395" y="61595"/>
                </a:moveTo>
                <a:lnTo>
                  <a:pt x="438150" y="33020"/>
                </a:lnTo>
                <a:lnTo>
                  <a:pt x="504825" y="9525"/>
                </a:lnTo>
                <a:lnTo>
                  <a:pt x="571500" y="0"/>
                </a:lnTo>
                <a:lnTo>
                  <a:pt x="638175" y="9525"/>
                </a:lnTo>
                <a:lnTo>
                  <a:pt x="704850" y="38100"/>
                </a:lnTo>
                <a:lnTo>
                  <a:pt x="771525" y="42545"/>
                </a:lnTo>
                <a:lnTo>
                  <a:pt x="838200" y="52070"/>
                </a:lnTo>
                <a:lnTo>
                  <a:pt x="904875" y="66675"/>
                </a:lnTo>
                <a:lnTo>
                  <a:pt x="971550" y="66675"/>
                </a:lnTo>
                <a:lnTo>
                  <a:pt x="1038225" y="66675"/>
                </a:lnTo>
                <a:lnTo>
                  <a:pt x="1104900" y="80645"/>
                </a:lnTo>
                <a:lnTo>
                  <a:pt x="1162050" y="147320"/>
                </a:lnTo>
                <a:lnTo>
                  <a:pt x="1214120" y="213995"/>
                </a:lnTo>
                <a:lnTo>
                  <a:pt x="1257300" y="280670"/>
                </a:lnTo>
                <a:lnTo>
                  <a:pt x="1290320" y="347345"/>
                </a:lnTo>
                <a:lnTo>
                  <a:pt x="1318895" y="414020"/>
                </a:lnTo>
                <a:lnTo>
                  <a:pt x="1371600" y="480695"/>
                </a:lnTo>
                <a:lnTo>
                  <a:pt x="1419225" y="547370"/>
                </a:lnTo>
                <a:lnTo>
                  <a:pt x="1466850" y="619125"/>
                </a:lnTo>
                <a:lnTo>
                  <a:pt x="1504950" y="690245"/>
                </a:lnTo>
                <a:lnTo>
                  <a:pt x="1537970" y="762000"/>
                </a:lnTo>
                <a:lnTo>
                  <a:pt x="1566545" y="828675"/>
                </a:lnTo>
                <a:lnTo>
                  <a:pt x="1576070" y="899795"/>
                </a:lnTo>
                <a:lnTo>
                  <a:pt x="1557020" y="966470"/>
                </a:lnTo>
                <a:lnTo>
                  <a:pt x="1490345" y="1023620"/>
                </a:lnTo>
                <a:lnTo>
                  <a:pt x="1423670" y="1023620"/>
                </a:lnTo>
                <a:lnTo>
                  <a:pt x="1356995" y="1019175"/>
                </a:lnTo>
                <a:lnTo>
                  <a:pt x="1285875" y="1009650"/>
                </a:lnTo>
                <a:lnTo>
                  <a:pt x="1219200" y="1004570"/>
                </a:lnTo>
                <a:lnTo>
                  <a:pt x="1152525" y="1000125"/>
                </a:lnTo>
                <a:lnTo>
                  <a:pt x="1085850" y="1000125"/>
                </a:lnTo>
                <a:lnTo>
                  <a:pt x="1014095" y="990600"/>
                </a:lnTo>
                <a:lnTo>
                  <a:pt x="947420" y="981075"/>
                </a:lnTo>
                <a:lnTo>
                  <a:pt x="880745" y="975995"/>
                </a:lnTo>
                <a:lnTo>
                  <a:pt x="814070" y="966470"/>
                </a:lnTo>
                <a:lnTo>
                  <a:pt x="747395" y="956945"/>
                </a:lnTo>
                <a:lnTo>
                  <a:pt x="676275" y="952500"/>
                </a:lnTo>
                <a:lnTo>
                  <a:pt x="609600" y="942975"/>
                </a:lnTo>
                <a:lnTo>
                  <a:pt x="542925" y="923925"/>
                </a:lnTo>
                <a:lnTo>
                  <a:pt x="476250" y="914400"/>
                </a:lnTo>
                <a:lnTo>
                  <a:pt x="409575" y="904875"/>
                </a:lnTo>
                <a:lnTo>
                  <a:pt x="342900" y="895350"/>
                </a:lnTo>
                <a:lnTo>
                  <a:pt x="276225" y="880745"/>
                </a:lnTo>
                <a:lnTo>
                  <a:pt x="204470" y="833120"/>
                </a:lnTo>
                <a:lnTo>
                  <a:pt x="123825" y="790575"/>
                </a:lnTo>
                <a:lnTo>
                  <a:pt x="57150" y="756920"/>
                </a:lnTo>
                <a:lnTo>
                  <a:pt x="19050" y="690245"/>
                </a:lnTo>
                <a:lnTo>
                  <a:pt x="0" y="623570"/>
                </a:lnTo>
                <a:lnTo>
                  <a:pt x="0" y="556895"/>
                </a:lnTo>
                <a:lnTo>
                  <a:pt x="23495" y="490220"/>
                </a:lnTo>
                <a:lnTo>
                  <a:pt x="47625" y="419100"/>
                </a:lnTo>
                <a:lnTo>
                  <a:pt x="71120" y="347345"/>
                </a:lnTo>
                <a:lnTo>
                  <a:pt x="104775" y="280670"/>
                </a:lnTo>
                <a:lnTo>
                  <a:pt x="123825" y="213995"/>
                </a:lnTo>
                <a:lnTo>
                  <a:pt x="166370" y="142875"/>
                </a:lnTo>
                <a:lnTo>
                  <a:pt x="233045" y="80645"/>
                </a:lnTo>
                <a:lnTo>
                  <a:pt x="299720" y="57150"/>
                </a:lnTo>
                <a:lnTo>
                  <a:pt x="366395" y="57150"/>
                </a:lnTo>
                <a:lnTo>
                  <a:pt x="433070" y="38100"/>
                </a:lnTo>
                <a:lnTo>
                  <a:pt x="461645" y="33020"/>
                </a:lnTo>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928370" y="2313940"/>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grpSp>
      <p:sp>
        <p:nvSpPr>
          <p:cNvPr id="17" name="CuadroTexto 8"/>
          <p:cNvSpPr txBox="1"/>
          <p:nvPr/>
        </p:nvSpPr>
        <p:spPr>
          <a:xfrm>
            <a:off x="207645" y="615950"/>
            <a:ext cx="5562600" cy="706755"/>
          </a:xfrm>
          <a:prstGeom prst="rect">
            <a:avLst/>
          </a:prstGeom>
          <a:noFill/>
        </p:spPr>
        <p:txBody>
          <a:bodyPr wrap="square" rtlCol="0">
            <a:spAutoFit/>
          </a:bodyPr>
          <a:p>
            <a:r>
              <a:rPr lang="en-US" altLang="en-IE" sz="4000" u="sng" dirty="0" smtClean="0">
                <a:solidFill>
                  <a:schemeClr val="bg1"/>
                </a:solidFill>
                <a:latin typeface="Calibri Light" panose="020F0302020204030204" charset="0"/>
                <a:cs typeface="Calibri Light" panose="020F0302020204030204" charset="0"/>
                <a:sym typeface="+mn-ea"/>
              </a:rPr>
              <a:t>Control Parameter Space</a:t>
            </a:r>
            <a:endParaRPr lang="en-US" altLang="en-IE" sz="4000" u="sng" dirty="0" smtClean="0">
              <a:solidFill>
                <a:schemeClr val="bg1"/>
              </a:solidFill>
              <a:latin typeface="Calibri Light" panose="020F0302020204030204" charset="0"/>
              <a:cs typeface="Calibri Light" panose="020F0302020204030204" charset="0"/>
              <a:sym typeface="+mn-ea"/>
            </a:endParaRPr>
          </a:p>
        </p:txBody>
      </p:sp>
      <p:sp>
        <p:nvSpPr>
          <p:cNvPr id="6" name="Multiply 5"/>
          <p:cNvSpPr/>
          <p:nvPr/>
        </p:nvSpPr>
        <p:spPr>
          <a:xfrm>
            <a:off x="2293620" y="412051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Multiply 7"/>
          <p:cNvSpPr/>
          <p:nvPr/>
        </p:nvSpPr>
        <p:spPr>
          <a:xfrm>
            <a:off x="2563495" y="34823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1769745" y="343344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Multiply 23"/>
          <p:cNvSpPr/>
          <p:nvPr/>
        </p:nvSpPr>
        <p:spPr>
          <a:xfrm>
            <a:off x="1642745" y="399351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627380" y="2379980"/>
            <a:ext cx="304800" cy="368300"/>
          </a:xfrm>
          <a:prstGeom prst="rect">
            <a:avLst/>
          </a:prstGeom>
          <a:noFill/>
        </p:spPr>
        <p:txBody>
          <a:bodyPr wrap="none" rtlCol="0">
            <a:spAutoFit/>
          </a:bodyPr>
          <a:p>
            <a:r>
              <a:rPr lang="en-US" b="1"/>
              <a:t>P</a:t>
            </a:r>
            <a:endParaRPr lang="en-US" b="1"/>
          </a:p>
        </p:txBody>
      </p:sp>
      <p:sp>
        <p:nvSpPr>
          <p:cNvPr id="26" name="Text Box 25"/>
          <p:cNvSpPr txBox="1"/>
          <p:nvPr/>
        </p:nvSpPr>
        <p:spPr>
          <a:xfrm>
            <a:off x="4217035" y="5015865"/>
            <a:ext cx="327025" cy="368300"/>
          </a:xfrm>
          <a:prstGeom prst="rect">
            <a:avLst/>
          </a:prstGeom>
          <a:noFill/>
        </p:spPr>
        <p:txBody>
          <a:bodyPr wrap="none" rtlCol="0">
            <a:spAutoFit/>
          </a:bodyPr>
          <a:p>
            <a:r>
              <a:rPr lang="en-US" b="1"/>
              <a:t>D</a:t>
            </a:r>
            <a:endParaRPr lang="en-US" b="1"/>
          </a:p>
        </p:txBody>
      </p:sp>
      <p:sp>
        <p:nvSpPr>
          <p:cNvPr id="27" name="Content Placeholder 26"/>
          <p:cNvSpPr>
            <a:spLocks noGrp="1"/>
          </p:cNvSpPr>
          <p:nvPr>
            <p:ph idx="1"/>
          </p:nvPr>
        </p:nvSpPr>
        <p:spPr>
          <a:xfrm>
            <a:off x="5041265" y="1398270"/>
            <a:ext cx="7063740" cy="3617595"/>
          </a:xfrm>
        </p:spPr>
        <p:txBody>
          <a:bodyPr>
            <a:noAutofit/>
          </a:bodyPr>
          <a:p>
            <a:pPr lvl="1"/>
            <a:r>
              <a:rPr lang="en-GB" altLang="en-US" sz="4000" dirty="0" smtClean="0">
                <a:solidFill>
                  <a:schemeClr val="bg1"/>
                </a:solidFill>
              </a:rPr>
              <a:t>The novel</a:t>
            </a:r>
            <a:r>
              <a:rPr lang="en-US" altLang="en-IE" sz="4000" dirty="0" smtClean="0">
                <a:solidFill>
                  <a:schemeClr val="bg1"/>
                </a:solidFill>
              </a:rPr>
              <a:t> controller is added to the low level controller set.</a:t>
            </a:r>
            <a:endParaRPr lang="en-US" altLang="en-IE" sz="4000" dirty="0" smtClean="0">
              <a:solidFill>
                <a:schemeClr val="bg1"/>
              </a:solidFill>
            </a:endParaRPr>
          </a:p>
          <a:p>
            <a:pPr lvl="1"/>
            <a:r>
              <a:rPr lang="en-GB" altLang="en-US" sz="4000" dirty="0" smtClean="0">
                <a:solidFill>
                  <a:schemeClr val="bg1"/>
                </a:solidFill>
              </a:rPr>
              <a:t>Stability is guaranteed under uniform blended control.</a:t>
            </a:r>
            <a:endParaRPr lang="en-GB" altLang="en-US" sz="4000" dirty="0" smtClean="0">
              <a:solidFill>
                <a:schemeClr val="bg1"/>
              </a:solidFill>
            </a:endParaRPr>
          </a:p>
        </p:txBody>
      </p:sp>
      <p:sp>
        <p:nvSpPr>
          <p:cNvPr id="7" name="Content Placeholder 26"/>
          <p:cNvSpPr>
            <a:spLocks noGrp="1"/>
          </p:cNvSpPr>
          <p:nvPr/>
        </p:nvSpPr>
        <p:spPr>
          <a:xfrm>
            <a:off x="5154930" y="4193540"/>
            <a:ext cx="7320915" cy="1644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smtClean="0">
                <a:solidFill>
                  <a:schemeClr val="bg1"/>
                </a:solidFill>
              </a:rPr>
              <a:t>Task </a:t>
            </a:r>
            <a:r>
              <a:rPr lang="en-US" altLang="en-GB" sz="4000" dirty="0" smtClean="0">
                <a:solidFill>
                  <a:schemeClr val="bg1"/>
                </a:solidFill>
              </a:rPr>
              <a:t>2</a:t>
            </a:r>
            <a:r>
              <a:rPr lang="en-GB" sz="4000" dirty="0" smtClean="0">
                <a:solidFill>
                  <a:schemeClr val="bg1"/>
                </a:solidFill>
              </a:rPr>
              <a:t>: </a:t>
            </a:r>
            <a:r>
              <a:rPr lang="en-US" altLang="en-GB" sz="4000" dirty="0" smtClean="0">
                <a:solidFill>
                  <a:schemeClr val="bg1"/>
                </a:solidFill>
              </a:rPr>
              <a:t>Learn new mixing for new controller set.</a:t>
            </a:r>
            <a:endParaRPr lang="en-US" altLang="en-GB" sz="4000"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3152</Words>
  <Application>WPS Presentation</Application>
  <PresentationFormat>Panorámica</PresentationFormat>
  <Paragraphs>178</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Cambria Math</vt:lpstr>
      <vt:lpstr>Microsoft YaHei</vt:lpstr>
      <vt:lpstr>Arial Unicode MS</vt:lpstr>
      <vt:lpstr>Calibri</vt:lpstr>
      <vt:lpstr>Office Theme</vt:lpstr>
      <vt:lpstr>How to control novel modes?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MarlonChan</dc:creator>
  <cp:lastModifiedBy>HP</cp:lastModifiedBy>
  <cp:revision>274</cp:revision>
  <dcterms:created xsi:type="dcterms:W3CDTF">2022-01-26T17:16:00Z</dcterms:created>
  <dcterms:modified xsi:type="dcterms:W3CDTF">2023-04-13T13:12:58Z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AA2EC01506D145DC91DB9C8C20BF2AF3</vt:lpwstr>
  </property>
  <property fmtid="{D5CDD505-2E9C-101B-9397-08002B2CF9AE}" pid="3" name="KSOProductBuildVer">
    <vt:lpwstr>2057-11.2.0.11516</vt:lpwstr>
  </property>
</Properties>
</file>