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8" r:id="rId3"/>
    <p:sldId id="491" r:id="rId5"/>
    <p:sldId id="464" r:id="rId6"/>
    <p:sldId id="501" r:id="rId7"/>
    <p:sldId id="508" r:id="rId8"/>
    <p:sldId id="509" r:id="rId9"/>
    <p:sldId id="510" r:id="rId10"/>
    <p:sldId id="511" r:id="rId11"/>
    <p:sldId id="512" r:id="rId12"/>
    <p:sldId id="523" r:id="rId13"/>
    <p:sldId id="505" r:id="rId14"/>
    <p:sldId id="493" r:id="rId15"/>
    <p:sldId id="494" r:id="rId16"/>
    <p:sldId id="495" r:id="rId17"/>
    <p:sldId id="484" r:id="rId18"/>
    <p:sldId id="485" r:id="rId19"/>
    <p:sldId id="492" r:id="rId20"/>
    <p:sldId id="486" r:id="rId21"/>
    <p:sldId id="52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2F5597"/>
    <a:srgbClr val="F5F7F9"/>
    <a:srgbClr val="D29381"/>
    <a:srgbClr val="696A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113" d="100"/>
          <a:sy n="113" d="100"/>
        </p:scale>
        <p:origin x="37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07670D-F4F0-40D8-B7D2-899DB057389E}" type="datetimeFigureOut">
              <a:rPr lang="es-ES" smtClean="0"/>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endParaRPr lang="es-ES" smtClean="0"/>
          </a:p>
          <a:p>
            <a:pPr lvl="1"/>
            <a:r>
              <a:rPr lang="es-ES" smtClean="0"/>
              <a:t>Segundo nivel</a:t>
            </a:r>
            <a:endParaRPr lang="es-ES" smtClean="0"/>
          </a:p>
          <a:p>
            <a:pPr lvl="2"/>
            <a:r>
              <a:rPr lang="es-ES" smtClean="0"/>
              <a:t>Tercer nivel</a:t>
            </a:r>
            <a:endParaRPr lang="es-ES" smtClean="0"/>
          </a:p>
          <a:p>
            <a:pPr lvl="3"/>
            <a:r>
              <a:rPr lang="es-ES" smtClean="0"/>
              <a:t>Cuarto nivel</a:t>
            </a:r>
            <a:endParaRPr lang="es-ES" smtClean="0"/>
          </a:p>
          <a:p>
            <a:pPr lvl="4"/>
            <a:r>
              <a:rPr lang="es-ES" smtClean="0"/>
              <a:t>Quinto nivel</a:t>
            </a:r>
            <a:endParaRPr lang="es-E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A66E04-2AC7-445F-A798-6AA214A80AC1}" type="slidenum">
              <a:rPr lang="es-ES" smtClean="0"/>
            </a:fld>
            <a:endParaRPr lang="es-E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0" y="0"/>
            <a:ext cx="12192000" cy="6858000"/>
          </a:xfrm>
          <a:prstGeom prst="rect">
            <a:avLst/>
          </a:prstGeom>
          <a:solidFill>
            <a:schemeClr val="tx1">
              <a:lumMod val="65000"/>
              <a:lumOff val="35000"/>
            </a:schemeClr>
          </a:solidFill>
        </p:spPr>
        <p:txBody>
          <a:bodyPr anchor="ctr"/>
          <a:lstStyle>
            <a:lvl1pPr marL="0" indent="0" algn="ctr">
              <a:buNone/>
              <a:defRPr>
                <a:solidFill>
                  <a:schemeClr val="bg1"/>
                </a:solidFill>
              </a:defRPr>
            </a:lvl1pPr>
          </a:lstStyle>
          <a:p>
            <a:r>
              <a:rPr lang="es-ES" smtClean="0"/>
              <a:t>Haga clic en el icono para agregar una imagen</a:t>
            </a:r>
            <a:endParaRPr lang="en-US" dirty="0"/>
          </a:p>
        </p:txBody>
      </p:sp>
      <p:sp>
        <p:nvSpPr>
          <p:cNvPr id="2" name="Title 1"/>
          <p:cNvSpPr>
            <a:spLocks noGrp="1"/>
          </p:cNvSpPr>
          <p:nvPr>
            <p:ph type="title"/>
          </p:nvPr>
        </p:nvSpPr>
        <p:spPr>
          <a:xfrm>
            <a:off x="457200" y="4517136"/>
            <a:ext cx="6581554" cy="1371600"/>
          </a:xfrm>
        </p:spPr>
        <p:txBody>
          <a:bodyPr>
            <a:normAutofit/>
          </a:bodyPr>
          <a:lstStyle>
            <a:lvl1pPr>
              <a:lnSpc>
                <a:spcPts val="4600"/>
              </a:lnSpc>
              <a:defRPr sz="3600" cap="all" baseline="0">
                <a:solidFill>
                  <a:schemeClr val="bg1"/>
                </a:solidFill>
              </a:defRPr>
            </a:lvl1pPr>
          </a:lstStyle>
          <a:p>
            <a:r>
              <a:rPr lang="es-ES" smtClean="0"/>
              <a:t>Haga clic para modificar el estilo de título del patrón</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2.xml"/><Relationship Id="rId2" Type="http://schemas.openxmlformats.org/officeDocument/2006/relationships/image" Target="../media/image15.png"/><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12.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2.xml"/><Relationship Id="rId2" Type="http://schemas.openxmlformats.org/officeDocument/2006/relationships/image" Target="../media/image18.png"/><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2.xml"/><Relationship Id="rId2" Type="http://schemas.openxmlformats.org/officeDocument/2006/relationships/image" Target="../media/image19.png"/><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2.xml"/><Relationship Id="rId2" Type="http://schemas.openxmlformats.org/officeDocument/2006/relationships/image" Target="../media/image20.png"/><Relationship Id="rId1" Type="http://schemas.openxmlformats.org/officeDocument/2006/relationships/image" Target="../media/image1.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2.xml"/><Relationship Id="rId1" Type="http://schemas.openxmlformats.org/officeDocument/2006/relationships/image" Target="../media/image1.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2.xml"/><Relationship Id="rId1" Type="http://schemas.openxmlformats.org/officeDocument/2006/relationships/image" Target="../media/image1.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2.xml"/><Relationship Id="rId1" Type="http://schemas.openxmlformats.org/officeDocument/2006/relationships/image" Target="../media/image1.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2.xml"/><Relationship Id="rId1" Type="http://schemas.openxmlformats.org/officeDocument/2006/relationships/image" Target="../media/image1.jpe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12.xml"/><Relationship Id="rId2" Type="http://schemas.openxmlformats.org/officeDocument/2006/relationships/image" Target="../media/image21.png"/><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2.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2.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2.xml"/><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2.xml"/><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2.xml"/><Relationship Id="rId3"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12.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p:cNvPicPr>
            <a:picLocks noGrp="1" noChangeAspect="1"/>
          </p:cNvPicPr>
          <p:nvPr>
            <p:ph type="pic" sz="quarter" idx="13"/>
          </p:nvPr>
        </p:nvPicPr>
        <p:blipFill>
          <a:blip r:embed="rId1"/>
          <a:srcRect/>
          <a:stretch>
            <a:fillRect/>
          </a:stretch>
        </p:blipFill>
        <p:spPr>
          <a:xfrm>
            <a:off x="450" y="0"/>
            <a:ext cx="12191550" cy="6857999"/>
          </a:xfrm>
        </p:spPr>
      </p:pic>
      <p:sp>
        <p:nvSpPr>
          <p:cNvPr id="4" name="Title 3"/>
          <p:cNvSpPr>
            <a:spLocks noGrp="1"/>
          </p:cNvSpPr>
          <p:nvPr>
            <p:ph type="title"/>
          </p:nvPr>
        </p:nvSpPr>
        <p:spPr>
          <a:xfrm>
            <a:off x="245745" y="4832985"/>
            <a:ext cx="7205345" cy="1884045"/>
          </a:xfrm>
        </p:spPr>
        <p:txBody>
          <a:bodyPr anchor="t" anchorCtr="0">
            <a:normAutofit/>
          </a:bodyPr>
          <a:lstStyle/>
          <a:p>
            <a:r>
              <a:rPr lang="en-US" sz="4400" dirty="0"/>
              <a:t>How to control novel modes?</a:t>
            </a:r>
            <a:endParaRPr lang="en-US" sz="4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17" name="CuadroTexto 8"/>
          <p:cNvSpPr txBox="1"/>
          <p:nvPr/>
        </p:nvSpPr>
        <p:spPr>
          <a:xfrm>
            <a:off x="218440" y="0"/>
            <a:ext cx="9440545" cy="706755"/>
          </a:xfrm>
          <a:prstGeom prst="rect">
            <a:avLst/>
          </a:prstGeom>
          <a:noFill/>
        </p:spPr>
        <p:txBody>
          <a:bodyPr wrap="square" rtlCol="0">
            <a:spAutoFit/>
          </a:bodyPr>
          <a:p>
            <a:r>
              <a:rPr lang="en-GB" sz="4000" u="sng" dirty="0" smtClean="0">
                <a:solidFill>
                  <a:schemeClr val="bg1"/>
                </a:solidFill>
                <a:sym typeface="+mn-ea"/>
              </a:rPr>
              <a:t>Possible stable regions:</a:t>
            </a:r>
            <a:endParaRPr lang="en-GB" altLang="en-US" sz="4000" u="sng" dirty="0" smtClean="0">
              <a:solidFill>
                <a:schemeClr val="bg1"/>
              </a:solidFill>
              <a:latin typeface="Calibri Light" panose="020F0302020204030204" charset="0"/>
              <a:cs typeface="Calibri Light" panose="020F0302020204030204" charset="0"/>
              <a:sym typeface="+mn-ea"/>
            </a:endParaRPr>
          </a:p>
        </p:txBody>
      </p:sp>
      <p:grpSp>
        <p:nvGrpSpPr>
          <p:cNvPr id="80" name="Group 79"/>
          <p:cNvGrpSpPr/>
          <p:nvPr/>
        </p:nvGrpSpPr>
        <p:grpSpPr>
          <a:xfrm>
            <a:off x="325755" y="706755"/>
            <a:ext cx="3785411" cy="2840380"/>
            <a:chOff x="10097" y="1101"/>
            <a:chExt cx="6569" cy="5026"/>
          </a:xfrm>
        </p:grpSpPr>
        <p:sp>
          <p:nvSpPr>
            <p:cNvPr id="6" name="Rectangles 5"/>
            <p:cNvSpPr/>
            <p:nvPr/>
          </p:nvSpPr>
          <p:spPr>
            <a:xfrm>
              <a:off x="10097" y="1101"/>
              <a:ext cx="6569" cy="4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12" name="Straight Arrow Connector 11"/>
            <p:cNvCxnSpPr/>
            <p:nvPr/>
          </p:nvCxnSpPr>
          <p:spPr>
            <a:xfrm flipH="1" flipV="1">
              <a:off x="10706" y="1256"/>
              <a:ext cx="0" cy="43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24" name="Straight Arrow Connector 23"/>
            <p:cNvCxnSpPr/>
            <p:nvPr/>
          </p:nvCxnSpPr>
          <p:spPr>
            <a:xfrm>
              <a:off x="10692" y="5571"/>
              <a:ext cx="576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25" name="Freeform 24"/>
            <p:cNvSpPr/>
            <p:nvPr/>
          </p:nvSpPr>
          <p:spPr>
            <a:xfrm>
              <a:off x="11739" y="2961"/>
              <a:ext cx="1935" cy="1455"/>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4" name="Text Box 33"/>
            <p:cNvSpPr txBox="1"/>
            <p:nvPr/>
          </p:nvSpPr>
          <p:spPr>
            <a:xfrm>
              <a:off x="10134" y="1325"/>
              <a:ext cx="704" cy="652"/>
            </a:xfrm>
            <a:prstGeom prst="rect">
              <a:avLst/>
            </a:prstGeom>
            <a:noFill/>
          </p:spPr>
          <p:txBody>
            <a:bodyPr wrap="square" rtlCol="0">
              <a:spAutoFit/>
            </a:bodyPr>
            <a:p>
              <a:r>
                <a:rPr lang="en-GB" altLang="en-US" b="1"/>
                <a:t>C</a:t>
              </a:r>
              <a:r>
                <a:rPr lang="en-GB" altLang="en-US" b="1" baseline="-25000"/>
                <a:t>2</a:t>
              </a:r>
              <a:endParaRPr lang="en-GB" altLang="en-US" b="1" baseline="-25000"/>
            </a:p>
          </p:txBody>
        </p:sp>
        <p:sp>
          <p:nvSpPr>
            <p:cNvPr id="35" name="Text Box 34"/>
            <p:cNvSpPr txBox="1"/>
            <p:nvPr/>
          </p:nvSpPr>
          <p:spPr>
            <a:xfrm>
              <a:off x="15835" y="5475"/>
              <a:ext cx="793" cy="652"/>
            </a:xfrm>
            <a:prstGeom prst="rect">
              <a:avLst/>
            </a:prstGeom>
            <a:noFill/>
          </p:spPr>
          <p:txBody>
            <a:bodyPr wrap="square" rtlCol="0">
              <a:spAutoFit/>
            </a:bodyPr>
            <a:p>
              <a:r>
                <a:rPr lang="en-GB" altLang="en-US" b="1"/>
                <a:t>C</a:t>
              </a:r>
              <a:r>
                <a:rPr lang="en-GB" altLang="en-US" b="1" baseline="-25000"/>
                <a:t>1</a:t>
              </a:r>
              <a:endParaRPr lang="en-GB" altLang="en-US" b="1" baseline="-25000"/>
            </a:p>
          </p:txBody>
        </p:sp>
        <p:sp>
          <p:nvSpPr>
            <p:cNvPr id="66" name="Freeform 65"/>
            <p:cNvSpPr/>
            <p:nvPr/>
          </p:nvSpPr>
          <p:spPr>
            <a:xfrm>
              <a:off x="13822" y="4078"/>
              <a:ext cx="1321" cy="1043"/>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solidFill>
              <a:srgbClr val="FF0000">
                <a:alpha val="24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sp>
        <p:nvSpPr>
          <p:cNvPr id="97" name="Text Box 96"/>
          <p:cNvSpPr txBox="1"/>
          <p:nvPr/>
        </p:nvSpPr>
        <p:spPr>
          <a:xfrm>
            <a:off x="762000" y="2580005"/>
            <a:ext cx="424815" cy="398780"/>
          </a:xfrm>
          <a:prstGeom prst="rect">
            <a:avLst/>
          </a:prstGeom>
          <a:noFill/>
        </p:spPr>
        <p:txBody>
          <a:bodyPr wrap="square" rtlCol="0">
            <a:spAutoFit/>
          </a:bodyPr>
          <a:p>
            <a:r>
              <a:rPr lang="en-GB" sz="2000" b="1" i="1">
                <a:solidFill>
                  <a:srgbClr val="0070C0"/>
                </a:solidFill>
              </a:rPr>
              <a:t>C</a:t>
            </a:r>
            <a:r>
              <a:rPr lang="en-GB" sz="2000" b="1" i="1" baseline="-25000">
                <a:solidFill>
                  <a:srgbClr val="0070C0"/>
                </a:solidFill>
              </a:rPr>
              <a:t>K</a:t>
            </a:r>
            <a:endParaRPr lang="en-GB" sz="2000" b="1" i="1" baseline="-25000">
              <a:solidFill>
                <a:srgbClr val="0070C0"/>
              </a:solidFill>
            </a:endParaRPr>
          </a:p>
        </p:txBody>
      </p:sp>
      <p:sp>
        <p:nvSpPr>
          <p:cNvPr id="98" name="Text Box 97"/>
          <p:cNvSpPr txBox="1"/>
          <p:nvPr/>
        </p:nvSpPr>
        <p:spPr>
          <a:xfrm>
            <a:off x="2808605" y="1990090"/>
            <a:ext cx="424815" cy="398780"/>
          </a:xfrm>
          <a:prstGeom prst="rect">
            <a:avLst/>
          </a:prstGeom>
          <a:noFill/>
        </p:spPr>
        <p:txBody>
          <a:bodyPr wrap="square" rtlCol="0">
            <a:spAutoFit/>
          </a:bodyPr>
          <a:p>
            <a:r>
              <a:rPr lang="en-GB" sz="2000" b="1" i="1">
                <a:solidFill>
                  <a:srgbClr val="FF0000"/>
                </a:solidFill>
              </a:rPr>
              <a:t>C</a:t>
            </a:r>
            <a:r>
              <a:rPr lang="en-GB" sz="2000" b="1" i="1" baseline="-25000">
                <a:solidFill>
                  <a:srgbClr val="FF0000"/>
                </a:solidFill>
              </a:rPr>
              <a:t>N</a:t>
            </a:r>
            <a:endParaRPr lang="en-GB" sz="2000" b="1" i="1" baseline="-25000">
              <a:solidFill>
                <a:srgbClr val="FF0000"/>
              </a:solidFill>
            </a:endParaRPr>
          </a:p>
        </p:txBody>
      </p:sp>
      <mc:AlternateContent xmlns:mc="http://schemas.openxmlformats.org/markup-compatibility/2006">
        <mc:Choice xmlns:a14="http://schemas.microsoft.com/office/drawing/2010/main" Requires="a14">
          <p:sp>
            <p:nvSpPr>
              <p:cNvPr id="2" name="Content Placeholder 1"/>
              <p:cNvSpPr>
                <a:spLocks noGrp="1"/>
              </p:cNvSpPr>
              <p:nvPr>
                <p:ph idx="1"/>
              </p:nvPr>
            </p:nvSpPr>
            <p:spPr>
              <a:xfrm>
                <a:off x="4302125" y="706755"/>
                <a:ext cx="7694295" cy="2365375"/>
              </a:xfrm>
            </p:spPr>
            <p:txBody>
              <a:bodyPr>
                <a:noAutofit/>
              </a:bodyPr>
              <a:p>
                <a:pPr marL="0" lvl="1" indent="0" algn="l">
                  <a:buNone/>
                </a:pPr>
                <a14:m>
                  <m:oMath xmlns:m="http://schemas.openxmlformats.org/officeDocument/2006/math">
                    <m:sSub>
                      <m:sSubPr>
                        <m:ctrlPr>
                          <a:rPr lang="en-US" altLang="en-GB" sz="4000" i="1" dirty="0" smtClean="0">
                            <a:solidFill>
                              <a:schemeClr val="bg1"/>
                            </a:solidFill>
                            <a:latin typeface="Cambria Math" panose="02040503050406030204" charset="0"/>
                            <a:cs typeface="Cambria Math" panose="02040503050406030204" charset="0"/>
                          </a:rPr>
                        </m:ctrlPr>
                      </m:sSubPr>
                      <m:e>
                        <m:r>
                          <a:rPr lang="en-US" altLang="en-GB" sz="4000" i="1" dirty="0" smtClean="0">
                            <a:solidFill>
                              <a:schemeClr val="bg1"/>
                            </a:solidFill>
                            <a:latin typeface="Cambria Math" panose="02040503050406030204" charset="0"/>
                            <a:cs typeface="Cambria Math" panose="02040503050406030204" charset="0"/>
                          </a:rPr>
                          <m:t>𝐶</m:t>
                        </m:r>
                      </m:e>
                      <m:sub>
                        <m:r>
                          <a:rPr lang="en-US" altLang="en-GB" sz="4000" i="1" dirty="0" smtClean="0">
                            <a:solidFill>
                              <a:schemeClr val="bg1"/>
                            </a:solidFill>
                            <a:latin typeface="Cambria Math" panose="02040503050406030204" charset="0"/>
                            <a:cs typeface="Cambria Math" panose="02040503050406030204" charset="0"/>
                          </a:rPr>
                          <m:t>𝑁</m:t>
                        </m:r>
                      </m:sub>
                    </m:sSub>
                    <m:r>
                      <a:rPr lang="en-US" altLang="en-GB" sz="4000" i="1" dirty="0" smtClean="0">
                        <a:solidFill>
                          <a:schemeClr val="bg1"/>
                        </a:solidFill>
                        <a:latin typeface="Cambria Math" panose="02040503050406030204" charset="0"/>
                        <a:cs typeface="Cambria Math" panose="02040503050406030204" charset="0"/>
                      </a:rPr>
                      <m:t>∩ </m:t>
                    </m:r>
                    <m:sSub>
                      <m:sSubPr>
                        <m:ctrlPr>
                          <a:rPr lang="en-US" altLang="en-GB" sz="4000" i="1" dirty="0" smtClean="0">
                            <a:solidFill>
                              <a:schemeClr val="bg1"/>
                            </a:solidFill>
                            <a:latin typeface="Cambria Math" panose="02040503050406030204" charset="0"/>
                            <a:cs typeface="Cambria Math" panose="02040503050406030204" charset="0"/>
                          </a:rPr>
                        </m:ctrlPr>
                      </m:sSubPr>
                      <m:e>
                        <m:r>
                          <a:rPr lang="en-US" altLang="en-GB" sz="4000" i="1" dirty="0" smtClean="0">
                            <a:solidFill>
                              <a:schemeClr val="bg1"/>
                            </a:solidFill>
                            <a:latin typeface="Cambria Math" panose="02040503050406030204" charset="0"/>
                            <a:cs typeface="Cambria Math" panose="02040503050406030204" charset="0"/>
                          </a:rPr>
                          <m:t>𝐶</m:t>
                        </m:r>
                      </m:e>
                      <m:sub>
                        <m:r>
                          <a:rPr lang="en-US" altLang="en-GB" sz="4000" i="1" dirty="0" smtClean="0">
                            <a:solidFill>
                              <a:schemeClr val="bg1"/>
                            </a:solidFill>
                            <a:latin typeface="Cambria Math" panose="02040503050406030204" charset="0"/>
                            <a:cs typeface="Cambria Math" panose="02040503050406030204" charset="0"/>
                          </a:rPr>
                          <m:t>𝐾</m:t>
                        </m:r>
                      </m:sub>
                    </m:sSub>
                    <m:r>
                      <a:rPr lang="en-US" altLang="en-GB" sz="4000" i="1" dirty="0" smtClean="0">
                        <a:solidFill>
                          <a:schemeClr val="bg1"/>
                        </a:solidFill>
                        <a:latin typeface="Cambria Math" panose="02040503050406030204" charset="0"/>
                        <a:cs typeface="Cambria Math" panose="02040503050406030204" charset="0"/>
                      </a:rPr>
                      <m:t> ={∅}</m:t>
                    </m:r>
                  </m:oMath>
                </a14:m>
                <a:r>
                  <a:rPr lang="en-US" altLang="en-GB" sz="4000" dirty="0" smtClean="0">
                    <a:solidFill>
                      <a:schemeClr val="bg1"/>
                    </a:solidFill>
                    <a:latin typeface="Cambria Math" panose="02040503050406030204" charset="0"/>
                    <a:cs typeface="Cambria Math" panose="02040503050406030204" charset="0"/>
                  </a:rPr>
                  <a:t>: </a:t>
                </a:r>
                <a:r>
                  <a:rPr lang="en-GB" altLang="en-US" sz="4000" dirty="0" smtClean="0">
                    <a:solidFill>
                      <a:schemeClr val="bg1"/>
                    </a:solidFill>
                    <a:latin typeface="Cambria Math" panose="02040503050406030204" charset="0"/>
                    <a:cs typeface="Cambria Math" panose="02040503050406030204" charset="0"/>
                    <a:sym typeface="+mn-ea"/>
                  </a:rPr>
                  <a:t>A control configuration must be learned outside the known stable region</a:t>
                </a:r>
                <a:r>
                  <a:rPr lang="en-US" altLang="en-GB" sz="4000" dirty="0" smtClean="0">
                    <a:solidFill>
                      <a:schemeClr val="bg1"/>
                    </a:solidFill>
                    <a:latin typeface="Cambria Math" panose="02040503050406030204" charset="0"/>
                    <a:cs typeface="Cambria Math" panose="02040503050406030204" charset="0"/>
                    <a:sym typeface="+mn-ea"/>
                  </a:rPr>
                  <a:t>. </a:t>
                </a:r>
                <a:endParaRPr lang="en-GB" sz="4000" dirty="0" smtClean="0">
                  <a:solidFill>
                    <a:schemeClr val="bg1"/>
                  </a:solidFill>
                </a:endParaRPr>
              </a:p>
            </p:txBody>
          </p:sp>
        </mc:Choice>
        <mc:Fallback>
          <p:sp>
            <p:nvSpPr>
              <p:cNvPr id="2" name="Content Placeholder 1"/>
              <p:cNvSpPr>
                <a:spLocks noRot="1" noChangeAspect="1" noMove="1" noResize="1" noEditPoints="1" noAdjustHandles="1" noChangeArrowheads="1" noChangeShapeType="1" noTextEdit="1"/>
              </p:cNvSpPr>
              <p:nvPr>
                <p:ph idx="1"/>
              </p:nvPr>
            </p:nvSpPr>
            <p:spPr>
              <a:xfrm>
                <a:off x="4302125" y="706755"/>
                <a:ext cx="7694295" cy="2365375"/>
              </a:xfrm>
              <a:blipFill rotWithShape="1">
                <a:blip r:embed="rId2"/>
                <a:stretch>
                  <a:fillRect/>
                </a:stretch>
              </a:blipFill>
            </p:spPr>
            <p:txBody>
              <a:bodyPr/>
              <a:lstStyle/>
              <a:p>
                <a:r>
                  <a:rPr lang="en-GB" altLang="en-US">
                    <a:noFill/>
                  </a:rPr>
                  <a:t> </a:t>
                </a:r>
              </a:p>
            </p:txBody>
          </p:sp>
        </mc:Fallback>
      </mc:AlternateContent>
      <p:sp>
        <p:nvSpPr>
          <p:cNvPr id="20" name="Content Placeholder 1"/>
          <p:cNvSpPr>
            <a:spLocks noGrp="1"/>
          </p:cNvSpPr>
          <p:nvPr/>
        </p:nvSpPr>
        <p:spPr>
          <a:xfrm>
            <a:off x="347345" y="3885565"/>
            <a:ext cx="11568430" cy="80200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l">
              <a:buNone/>
            </a:pPr>
            <a:r>
              <a:rPr lang="en-GB" altLang="en-US" sz="4000" dirty="0" smtClean="0">
                <a:solidFill>
                  <a:schemeClr val="bg1"/>
                </a:solidFill>
                <a:latin typeface="Cambria Math" panose="02040503050406030204" charset="0"/>
                <a:cs typeface="Cambria Math" panose="02040503050406030204" charset="0"/>
              </a:rPr>
              <a:t>A completely new stable region must be learned.</a:t>
            </a:r>
            <a:endParaRPr lang="en-GB" altLang="en-US" sz="4000" dirty="0" smtClean="0">
              <a:solidFill>
                <a:schemeClr val="bg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bg>
      <p:bgPr>
        <a:blipFill>
          <a:blip r:embed="rId1"/>
          <a:stretch>
            <a:fillRect/>
          </a:stretch>
        </a:blipFill>
        <a:effectLst/>
      </p:bgPr>
    </p:bg>
    <p:spTree>
      <p:nvGrpSpPr>
        <p:cNvPr id="1" name=""/>
        <p:cNvGrpSpPr/>
        <p:nvPr/>
      </p:nvGrpSpPr>
      <p:grpSpPr>
        <a:xfrm>
          <a:off x="0" y="0"/>
          <a:ext cx="0" cy="0"/>
          <a:chOff x="0" y="0"/>
          <a:chExt cx="0" cy="0"/>
        </a:xfrm>
      </p:grpSpPr>
      <p:sp>
        <p:nvSpPr>
          <p:cNvPr id="17" name="CuadroTexto 8"/>
          <p:cNvSpPr txBox="1"/>
          <p:nvPr/>
        </p:nvSpPr>
        <p:spPr>
          <a:xfrm>
            <a:off x="218440" y="0"/>
            <a:ext cx="9440545" cy="706755"/>
          </a:xfrm>
          <a:prstGeom prst="rect">
            <a:avLst/>
          </a:prstGeom>
          <a:noFill/>
        </p:spPr>
        <p:txBody>
          <a:bodyPr wrap="square" rtlCol="0">
            <a:spAutoFit/>
          </a:bodyPr>
          <a:p>
            <a:r>
              <a:rPr lang="en-GB" altLang="en-US" sz="4000" u="sng" dirty="0" smtClean="0">
                <a:solidFill>
                  <a:schemeClr val="bg1"/>
                </a:solidFill>
                <a:latin typeface="Calibri Light" panose="020F0302020204030204" charset="0"/>
                <a:cs typeface="Calibri Light" panose="020F0302020204030204" charset="0"/>
                <a:sym typeface="+mn-ea"/>
              </a:rPr>
              <a:t>Learning control for novel configuration</a:t>
            </a:r>
            <a:endParaRPr lang="en-GB" altLang="en-US" sz="4000" u="sng" dirty="0" smtClean="0">
              <a:solidFill>
                <a:schemeClr val="bg1"/>
              </a:solidFill>
              <a:latin typeface="Calibri Light" panose="020F0302020204030204" charset="0"/>
              <a:cs typeface="Calibri Light" panose="020F0302020204030204" charset="0"/>
              <a:sym typeface="+mn-ea"/>
            </a:endParaRPr>
          </a:p>
        </p:txBody>
      </p:sp>
      <p:grpSp>
        <p:nvGrpSpPr>
          <p:cNvPr id="80" name="Group 79"/>
          <p:cNvGrpSpPr/>
          <p:nvPr/>
        </p:nvGrpSpPr>
        <p:grpSpPr>
          <a:xfrm>
            <a:off x="325755" y="706755"/>
            <a:ext cx="3785411" cy="2840380"/>
            <a:chOff x="10097" y="1101"/>
            <a:chExt cx="6569" cy="5026"/>
          </a:xfrm>
        </p:grpSpPr>
        <p:sp>
          <p:nvSpPr>
            <p:cNvPr id="6" name="Rectangles 5"/>
            <p:cNvSpPr/>
            <p:nvPr/>
          </p:nvSpPr>
          <p:spPr>
            <a:xfrm>
              <a:off x="10097" y="1101"/>
              <a:ext cx="6569" cy="4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12" name="Straight Arrow Connector 11"/>
            <p:cNvCxnSpPr/>
            <p:nvPr/>
          </p:nvCxnSpPr>
          <p:spPr>
            <a:xfrm flipH="1" flipV="1">
              <a:off x="10706" y="1256"/>
              <a:ext cx="0" cy="43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24" name="Straight Arrow Connector 23"/>
            <p:cNvCxnSpPr/>
            <p:nvPr/>
          </p:nvCxnSpPr>
          <p:spPr>
            <a:xfrm>
              <a:off x="10692" y="5571"/>
              <a:ext cx="576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25" name="Freeform 24"/>
            <p:cNvSpPr/>
            <p:nvPr/>
          </p:nvSpPr>
          <p:spPr>
            <a:xfrm>
              <a:off x="11739" y="2961"/>
              <a:ext cx="1935" cy="1455"/>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7" name="Text Box 26"/>
            <p:cNvSpPr txBox="1"/>
            <p:nvPr/>
          </p:nvSpPr>
          <p:spPr>
            <a:xfrm>
              <a:off x="12222" y="3334"/>
              <a:ext cx="1047" cy="706"/>
            </a:xfrm>
            <a:prstGeom prst="rect">
              <a:avLst/>
            </a:prstGeom>
            <a:noFill/>
          </p:spPr>
          <p:txBody>
            <a:bodyPr wrap="square" rtlCol="0">
              <a:spAutoFit/>
            </a:bodyPr>
            <a:p>
              <a:r>
                <a:rPr lang="en-US" sz="2000" b="1">
                  <a:solidFill>
                    <a:schemeClr val="accent1">
                      <a:lumMod val="50000"/>
                    </a:schemeClr>
                  </a:solidFill>
                </a:rPr>
                <a:t>RBC</a:t>
              </a:r>
              <a:endParaRPr lang="en-US" sz="2000" b="1">
                <a:solidFill>
                  <a:schemeClr val="accent1">
                    <a:lumMod val="50000"/>
                  </a:schemeClr>
                </a:solidFill>
              </a:endParaRPr>
            </a:p>
          </p:txBody>
        </p:sp>
        <p:sp>
          <p:nvSpPr>
            <p:cNvPr id="28" name="Text Box 27"/>
            <p:cNvSpPr txBox="1"/>
            <p:nvPr/>
          </p:nvSpPr>
          <p:spPr>
            <a:xfrm>
              <a:off x="13948" y="1761"/>
              <a:ext cx="2717" cy="2339"/>
            </a:xfrm>
            <a:prstGeom prst="rect">
              <a:avLst/>
            </a:prstGeom>
            <a:noFill/>
          </p:spPr>
          <p:txBody>
            <a:bodyPr wrap="square" rtlCol="0">
              <a:spAutoFit/>
            </a:bodyPr>
            <a:p>
              <a:r>
                <a:rPr lang="en-US" sz="2000" b="1">
                  <a:solidFill>
                    <a:srgbClr val="FF0000"/>
                  </a:solidFill>
                </a:rPr>
                <a:t>Stable</a:t>
              </a:r>
              <a:endParaRPr lang="en-US" sz="2000" b="1">
                <a:solidFill>
                  <a:srgbClr val="FF0000"/>
                </a:solidFill>
              </a:endParaRPr>
            </a:p>
            <a:p>
              <a:r>
                <a:rPr lang="en-GB" altLang="en-US" sz="2000" b="1">
                  <a:solidFill>
                    <a:srgbClr val="FF0000"/>
                  </a:solidFill>
                </a:rPr>
                <a:t>Region </a:t>
              </a:r>
              <a:r>
                <a:rPr lang="en-US" sz="2000" b="1">
                  <a:solidFill>
                    <a:srgbClr val="FF0000"/>
                  </a:solidFill>
                </a:rPr>
                <a:t>for Novel Environment</a:t>
              </a:r>
              <a:endParaRPr lang="en-US" sz="2000" b="1">
                <a:solidFill>
                  <a:srgbClr val="FF0000"/>
                </a:solidFill>
              </a:endParaRPr>
            </a:p>
          </p:txBody>
        </p:sp>
        <p:sp>
          <p:nvSpPr>
            <p:cNvPr id="30" name="Multiply 29"/>
            <p:cNvSpPr/>
            <p:nvPr/>
          </p:nvSpPr>
          <p:spPr>
            <a:xfrm>
              <a:off x="12842" y="4101"/>
              <a:ext cx="307" cy="315"/>
            </a:xfrm>
            <a:prstGeom prst="mathMultiply">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1" name="Multiply 30"/>
            <p:cNvSpPr/>
            <p:nvPr/>
          </p:nvSpPr>
          <p:spPr>
            <a:xfrm>
              <a:off x="13267" y="3096"/>
              <a:ext cx="307" cy="315"/>
            </a:xfrm>
            <a:prstGeom prst="mathMultiply">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2" name="Multiply 31"/>
            <p:cNvSpPr/>
            <p:nvPr/>
          </p:nvSpPr>
          <p:spPr>
            <a:xfrm>
              <a:off x="12017" y="3019"/>
              <a:ext cx="307" cy="315"/>
            </a:xfrm>
            <a:prstGeom prst="mathMultiply">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3" name="Multiply 32"/>
            <p:cNvSpPr/>
            <p:nvPr/>
          </p:nvSpPr>
          <p:spPr>
            <a:xfrm>
              <a:off x="11817" y="3901"/>
              <a:ext cx="307" cy="315"/>
            </a:xfrm>
            <a:prstGeom prst="mathMultiply">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4" name="Text Box 33"/>
            <p:cNvSpPr txBox="1"/>
            <p:nvPr/>
          </p:nvSpPr>
          <p:spPr>
            <a:xfrm>
              <a:off x="10134" y="1325"/>
              <a:ext cx="704" cy="652"/>
            </a:xfrm>
            <a:prstGeom prst="rect">
              <a:avLst/>
            </a:prstGeom>
            <a:noFill/>
          </p:spPr>
          <p:txBody>
            <a:bodyPr wrap="square" rtlCol="0">
              <a:spAutoFit/>
            </a:bodyPr>
            <a:p>
              <a:r>
                <a:rPr lang="en-GB" altLang="en-US" b="1"/>
                <a:t>C</a:t>
              </a:r>
              <a:r>
                <a:rPr lang="en-GB" altLang="en-US" b="1" baseline="-25000"/>
                <a:t>2</a:t>
              </a:r>
              <a:endParaRPr lang="en-GB" altLang="en-US" b="1" baseline="-25000"/>
            </a:p>
          </p:txBody>
        </p:sp>
        <p:sp>
          <p:nvSpPr>
            <p:cNvPr id="35" name="Text Box 34"/>
            <p:cNvSpPr txBox="1"/>
            <p:nvPr/>
          </p:nvSpPr>
          <p:spPr>
            <a:xfrm>
              <a:off x="15835" y="5475"/>
              <a:ext cx="793" cy="652"/>
            </a:xfrm>
            <a:prstGeom prst="rect">
              <a:avLst/>
            </a:prstGeom>
            <a:noFill/>
          </p:spPr>
          <p:txBody>
            <a:bodyPr wrap="square" rtlCol="0">
              <a:spAutoFit/>
            </a:bodyPr>
            <a:p>
              <a:r>
                <a:rPr lang="en-GB" altLang="en-US" b="1"/>
                <a:t>C</a:t>
              </a:r>
              <a:r>
                <a:rPr lang="en-GB" altLang="en-US" b="1" baseline="-25000"/>
                <a:t>1</a:t>
              </a:r>
              <a:endParaRPr lang="en-GB" altLang="en-US" b="1" baseline="-25000"/>
            </a:p>
          </p:txBody>
        </p:sp>
        <p:sp>
          <p:nvSpPr>
            <p:cNvPr id="66" name="Freeform 65"/>
            <p:cNvSpPr/>
            <p:nvPr/>
          </p:nvSpPr>
          <p:spPr>
            <a:xfrm>
              <a:off x="14163" y="3995"/>
              <a:ext cx="832" cy="672"/>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solidFill>
              <a:srgbClr val="FF0000">
                <a:alpha val="52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sp>
        <p:nvSpPr>
          <p:cNvPr id="97" name="Text Box 96"/>
          <p:cNvSpPr txBox="1"/>
          <p:nvPr/>
        </p:nvSpPr>
        <p:spPr>
          <a:xfrm>
            <a:off x="1068705" y="1541145"/>
            <a:ext cx="424815" cy="398780"/>
          </a:xfrm>
          <a:prstGeom prst="rect">
            <a:avLst/>
          </a:prstGeom>
          <a:noFill/>
        </p:spPr>
        <p:txBody>
          <a:bodyPr wrap="square" rtlCol="0">
            <a:spAutoFit/>
          </a:bodyPr>
          <a:p>
            <a:r>
              <a:rPr lang="en-GB" sz="2000" b="1" i="1">
                <a:solidFill>
                  <a:srgbClr val="0070C0"/>
                </a:solidFill>
              </a:rPr>
              <a:t>C</a:t>
            </a:r>
            <a:r>
              <a:rPr lang="en-GB" sz="2000" b="1" i="1" baseline="-25000">
                <a:solidFill>
                  <a:srgbClr val="0070C0"/>
                </a:solidFill>
              </a:rPr>
              <a:t>K</a:t>
            </a:r>
            <a:endParaRPr lang="en-GB" sz="2000" b="1" i="1" baseline="-25000">
              <a:solidFill>
                <a:srgbClr val="0070C0"/>
              </a:solidFill>
            </a:endParaRPr>
          </a:p>
        </p:txBody>
      </p:sp>
      <p:sp>
        <p:nvSpPr>
          <p:cNvPr id="98" name="Text Box 97"/>
          <p:cNvSpPr txBox="1"/>
          <p:nvPr/>
        </p:nvSpPr>
        <p:spPr>
          <a:xfrm>
            <a:off x="3068955" y="2491105"/>
            <a:ext cx="424815" cy="398780"/>
          </a:xfrm>
          <a:prstGeom prst="rect">
            <a:avLst/>
          </a:prstGeom>
          <a:noFill/>
        </p:spPr>
        <p:txBody>
          <a:bodyPr wrap="square" rtlCol="0">
            <a:spAutoFit/>
          </a:bodyPr>
          <a:p>
            <a:r>
              <a:rPr lang="en-GB" sz="2000" b="1" i="1">
                <a:solidFill>
                  <a:srgbClr val="FF0000"/>
                </a:solidFill>
              </a:rPr>
              <a:t>C</a:t>
            </a:r>
            <a:r>
              <a:rPr lang="en-GB" sz="2000" b="1" i="1" baseline="-25000">
                <a:solidFill>
                  <a:srgbClr val="FF0000"/>
                </a:solidFill>
              </a:rPr>
              <a:t>N</a:t>
            </a:r>
            <a:endParaRPr lang="en-GB" sz="2000" b="1" i="1" baseline="-25000">
              <a:solidFill>
                <a:srgbClr val="FF0000"/>
              </a:solidFill>
            </a:endParaRPr>
          </a:p>
        </p:txBody>
      </p:sp>
      <mc:AlternateContent xmlns:mc="http://schemas.openxmlformats.org/markup-compatibility/2006">
        <mc:Choice xmlns:a14="http://schemas.microsoft.com/office/drawing/2010/main" Requires="a14">
          <p:sp>
            <p:nvSpPr>
              <p:cNvPr id="2" name="Content Placeholder 1"/>
              <p:cNvSpPr>
                <a:spLocks noGrp="1"/>
              </p:cNvSpPr>
              <p:nvPr>
                <p:ph idx="1"/>
              </p:nvPr>
            </p:nvSpPr>
            <p:spPr>
              <a:xfrm>
                <a:off x="1009015" y="3629660"/>
                <a:ext cx="11657965" cy="3310255"/>
              </a:xfrm>
            </p:spPr>
            <p:txBody>
              <a:bodyPr>
                <a:noAutofit/>
              </a:bodyPr>
              <a:p>
                <a:pPr marL="457200" lvl="1" indent="0" algn="l">
                  <a:buNone/>
                </a:pPr>
                <a:r>
                  <a:rPr lang="en-GB" sz="4000" dirty="0" smtClean="0">
                    <a:solidFill>
                      <a:schemeClr val="bg1"/>
                    </a:solidFill>
                  </a:rPr>
                  <a:t>Possible stable regions:</a:t>
                </a:r>
                <a:endParaRPr lang="en-GB" sz="4000" dirty="0" smtClean="0">
                  <a:solidFill>
                    <a:schemeClr val="bg1"/>
                  </a:solidFill>
                </a:endParaRPr>
              </a:p>
              <a:p>
                <a:pPr lvl="1" algn="l"/>
                <a14:m>
                  <m:oMath xmlns:m="http://schemas.openxmlformats.org/officeDocument/2006/math">
                    <m:sSub>
                      <m:sSubPr>
                        <m:ctrlPr>
                          <a:rPr lang="en-US" altLang="en-GB" sz="4000" i="1" dirty="0" smtClean="0">
                            <a:solidFill>
                              <a:schemeClr val="bg1"/>
                            </a:solidFill>
                            <a:latin typeface="Cambria Math" panose="02040503050406030204" charset="0"/>
                            <a:cs typeface="Cambria Math" panose="02040503050406030204" charset="0"/>
                          </a:rPr>
                        </m:ctrlPr>
                      </m:sSubPr>
                      <m:e>
                        <m:r>
                          <a:rPr lang="en-US" altLang="en-GB" sz="4000" i="1" dirty="0" smtClean="0">
                            <a:solidFill>
                              <a:schemeClr val="bg1"/>
                            </a:solidFill>
                            <a:latin typeface="Cambria Math" panose="02040503050406030204" charset="0"/>
                            <a:cs typeface="Cambria Math" panose="02040503050406030204" charset="0"/>
                          </a:rPr>
                          <m:t>𝐶</m:t>
                        </m:r>
                      </m:e>
                      <m:sub>
                        <m:r>
                          <a:rPr lang="en-US" altLang="en-GB" sz="4000" i="1" dirty="0" smtClean="0">
                            <a:solidFill>
                              <a:schemeClr val="bg1"/>
                            </a:solidFill>
                            <a:latin typeface="Cambria Math" panose="02040503050406030204" charset="0"/>
                            <a:cs typeface="Cambria Math" panose="02040503050406030204" charset="0"/>
                          </a:rPr>
                          <m:t>𝑁</m:t>
                        </m:r>
                      </m:sub>
                    </m:sSub>
                    <m:r>
                      <a:rPr lang="en-US" altLang="en-GB" sz="4000" i="1" dirty="0" smtClean="0">
                        <a:solidFill>
                          <a:schemeClr val="bg1"/>
                        </a:solidFill>
                        <a:latin typeface="Cambria Math" panose="02040503050406030204" charset="0"/>
                        <a:cs typeface="Cambria Math" panose="02040503050406030204" charset="0"/>
                      </a:rPr>
                      <m:t>⊃ </m:t>
                    </m:r>
                    <m:sSub>
                      <m:sSubPr>
                        <m:ctrlPr>
                          <a:rPr lang="en-US" altLang="en-GB" sz="4000" i="1" dirty="0" smtClean="0">
                            <a:solidFill>
                              <a:schemeClr val="bg1"/>
                            </a:solidFill>
                            <a:latin typeface="Cambria Math" panose="02040503050406030204" charset="0"/>
                            <a:cs typeface="Cambria Math" panose="02040503050406030204" charset="0"/>
                          </a:rPr>
                        </m:ctrlPr>
                      </m:sSubPr>
                      <m:e>
                        <m:r>
                          <a:rPr lang="en-US" altLang="en-GB" sz="4000" i="1" dirty="0" smtClean="0">
                            <a:solidFill>
                              <a:schemeClr val="bg1"/>
                            </a:solidFill>
                            <a:latin typeface="Cambria Math" panose="02040503050406030204" charset="0"/>
                            <a:cs typeface="Cambria Math" panose="02040503050406030204" charset="0"/>
                          </a:rPr>
                          <m:t>𝐶</m:t>
                        </m:r>
                      </m:e>
                      <m:sub>
                        <m:r>
                          <a:rPr lang="en-US" altLang="en-GB" sz="4000" i="1" dirty="0" smtClean="0">
                            <a:solidFill>
                              <a:schemeClr val="bg1"/>
                            </a:solidFill>
                            <a:latin typeface="Cambria Math" panose="02040503050406030204" charset="0"/>
                            <a:cs typeface="Cambria Math" panose="02040503050406030204" charset="0"/>
                          </a:rPr>
                          <m:t>𝐾</m:t>
                        </m:r>
                      </m:sub>
                    </m:sSub>
                  </m:oMath>
                </a14:m>
                <a:r>
                  <a:rPr lang="en-US" altLang="en-GB" sz="4000" dirty="0" smtClean="0">
                    <a:solidFill>
                      <a:schemeClr val="bg1"/>
                    </a:solidFill>
                    <a:latin typeface="Cambria Math" panose="02040503050406030204" charset="0"/>
                    <a:cs typeface="Cambria Math" panose="02040503050406030204" charset="0"/>
                  </a:rPr>
                  <a:t>: </a:t>
                </a:r>
                <a:endParaRPr lang="en-US" altLang="en-GB" sz="4000" i="1" dirty="0" smtClean="0">
                  <a:solidFill>
                    <a:schemeClr val="bg1"/>
                  </a:solidFill>
                  <a:latin typeface="Cambria Math" panose="02040503050406030204" charset="0"/>
                  <a:cs typeface="Cambria Math" panose="02040503050406030204" charset="0"/>
                </a:endParaRPr>
              </a:p>
              <a:p>
                <a:pPr lvl="1" algn="l"/>
                <a14:m>
                  <m:oMath xmlns:m="http://schemas.openxmlformats.org/officeDocument/2006/math">
                    <m:sSub>
                      <m:sSubPr>
                        <m:ctrlPr>
                          <a:rPr lang="en-US" altLang="en-GB" sz="4000" i="1" dirty="0" smtClean="0">
                            <a:solidFill>
                              <a:schemeClr val="bg1"/>
                            </a:solidFill>
                            <a:latin typeface="Cambria Math" panose="02040503050406030204" charset="0"/>
                            <a:cs typeface="Cambria Math" panose="02040503050406030204" charset="0"/>
                          </a:rPr>
                        </m:ctrlPr>
                      </m:sSubPr>
                      <m:e>
                        <m:r>
                          <a:rPr lang="en-US" altLang="en-GB" sz="4000" i="1" dirty="0" smtClean="0">
                            <a:solidFill>
                              <a:schemeClr val="bg1"/>
                            </a:solidFill>
                            <a:latin typeface="Cambria Math" panose="02040503050406030204" charset="0"/>
                            <a:cs typeface="Cambria Math" panose="02040503050406030204" charset="0"/>
                          </a:rPr>
                          <m:t>𝐶</m:t>
                        </m:r>
                      </m:e>
                      <m:sub>
                        <m:r>
                          <a:rPr lang="en-US" altLang="en-GB" sz="4000" i="1" dirty="0" smtClean="0">
                            <a:solidFill>
                              <a:schemeClr val="bg1"/>
                            </a:solidFill>
                            <a:latin typeface="Cambria Math" panose="02040503050406030204" charset="0"/>
                            <a:cs typeface="Cambria Math" panose="02040503050406030204" charset="0"/>
                          </a:rPr>
                          <m:t>𝑁</m:t>
                        </m:r>
                      </m:sub>
                    </m:sSub>
                    <m:r>
                      <a:rPr lang="en-US" altLang="en-GB" sz="4000" i="1" dirty="0" smtClean="0">
                        <a:solidFill>
                          <a:schemeClr val="bg1"/>
                        </a:solidFill>
                        <a:latin typeface="Cambria Math" panose="02040503050406030204" charset="0"/>
                        <a:cs typeface="Cambria Math" panose="02040503050406030204" charset="0"/>
                      </a:rPr>
                      <m:t>∩ </m:t>
                    </m:r>
                    <m:sSub>
                      <m:sSubPr>
                        <m:ctrlPr>
                          <a:rPr lang="en-US" altLang="en-GB" sz="4000" i="1" dirty="0" smtClean="0">
                            <a:solidFill>
                              <a:schemeClr val="bg1"/>
                            </a:solidFill>
                            <a:latin typeface="Cambria Math" panose="02040503050406030204" charset="0"/>
                            <a:cs typeface="Cambria Math" panose="02040503050406030204" charset="0"/>
                          </a:rPr>
                        </m:ctrlPr>
                      </m:sSubPr>
                      <m:e>
                        <m:r>
                          <a:rPr lang="en-US" altLang="en-GB" sz="4000" i="1" dirty="0" smtClean="0">
                            <a:solidFill>
                              <a:schemeClr val="bg1"/>
                            </a:solidFill>
                            <a:latin typeface="Cambria Math" panose="02040503050406030204" charset="0"/>
                            <a:cs typeface="Cambria Math" panose="02040503050406030204" charset="0"/>
                          </a:rPr>
                          <m:t>𝐶</m:t>
                        </m:r>
                      </m:e>
                      <m:sub>
                        <m:r>
                          <a:rPr lang="en-US" altLang="en-GB" sz="4000" i="1" dirty="0" smtClean="0">
                            <a:solidFill>
                              <a:schemeClr val="bg1"/>
                            </a:solidFill>
                            <a:latin typeface="Cambria Math" panose="02040503050406030204" charset="0"/>
                            <a:cs typeface="Cambria Math" panose="02040503050406030204" charset="0"/>
                          </a:rPr>
                          <m:t>𝐾</m:t>
                        </m:r>
                      </m:sub>
                    </m:sSub>
                    <m:r>
                      <a:rPr lang="en-US" altLang="en-GB" sz="4000" i="1" dirty="0" smtClean="0">
                        <a:solidFill>
                          <a:schemeClr val="bg1"/>
                        </a:solidFill>
                        <a:latin typeface="Cambria Math" panose="02040503050406030204" charset="0"/>
                        <a:cs typeface="Cambria Math" panose="02040503050406030204" charset="0"/>
                      </a:rPr>
                      <m:t> </m:t>
                    </m:r>
                    <m:r>
                      <a:rPr lang="en-US" altLang="en-GB" sz="4000" i="1" dirty="0" smtClean="0">
                        <a:solidFill>
                          <a:schemeClr val="bg1"/>
                        </a:solidFill>
                        <a:latin typeface="Cambria Math" panose="02040503050406030204" charset="0"/>
                        <a:cs typeface="Cambria Math" panose="02040503050406030204" charset="0"/>
                      </a:rPr>
                      <m:t>≠{∅};</m:t>
                    </m:r>
                    <m:sSub>
                      <m:sSubPr>
                        <m:ctrlPr>
                          <a:rPr lang="en-US" altLang="en-GB" sz="4000" i="1" dirty="0" smtClean="0">
                            <a:solidFill>
                              <a:schemeClr val="bg1"/>
                            </a:solidFill>
                            <a:latin typeface="Cambria Math" panose="02040503050406030204" charset="0"/>
                            <a:cs typeface="Cambria Math" panose="02040503050406030204" charset="0"/>
                          </a:rPr>
                        </m:ctrlPr>
                      </m:sSubPr>
                      <m:e>
                        <m:r>
                          <a:rPr lang="en-US" altLang="en-GB" sz="4000" i="1" dirty="0" smtClean="0">
                            <a:solidFill>
                              <a:schemeClr val="bg1"/>
                            </a:solidFill>
                            <a:latin typeface="Cambria Math" panose="02040503050406030204" charset="0"/>
                            <a:cs typeface="Cambria Math" panose="02040503050406030204" charset="0"/>
                          </a:rPr>
                          <m:t>𝐶</m:t>
                        </m:r>
                      </m:e>
                      <m:sub>
                        <m:r>
                          <a:rPr lang="en-US" altLang="en-GB" sz="4000" i="1" dirty="0" smtClean="0">
                            <a:solidFill>
                              <a:schemeClr val="bg1"/>
                            </a:solidFill>
                            <a:latin typeface="Cambria Math" panose="02040503050406030204" charset="0"/>
                            <a:cs typeface="Cambria Math" panose="02040503050406030204" charset="0"/>
                          </a:rPr>
                          <m:t>𝑁</m:t>
                        </m:r>
                      </m:sub>
                    </m:sSub>
                    <m:r>
                      <a:rPr lang="en-US" altLang="en-GB" sz="4000" i="1" dirty="0" smtClean="0">
                        <a:solidFill>
                          <a:schemeClr val="bg1"/>
                        </a:solidFill>
                        <a:latin typeface="Cambria Math" panose="02040503050406030204" charset="0"/>
                        <a:cs typeface="Cambria Math" panose="02040503050406030204" charset="0"/>
                      </a:rPr>
                      <m:t>∪ </m:t>
                    </m:r>
                    <m:sSub>
                      <m:sSubPr>
                        <m:ctrlPr>
                          <a:rPr lang="en-US" altLang="en-GB" sz="4000" i="1" dirty="0" smtClean="0">
                            <a:solidFill>
                              <a:schemeClr val="bg1"/>
                            </a:solidFill>
                            <a:latin typeface="Cambria Math" panose="02040503050406030204" charset="0"/>
                            <a:cs typeface="Cambria Math" panose="02040503050406030204" charset="0"/>
                          </a:rPr>
                        </m:ctrlPr>
                      </m:sSubPr>
                      <m:e>
                        <m:r>
                          <a:rPr lang="en-US" altLang="en-GB" sz="4000" i="1" dirty="0" smtClean="0">
                            <a:solidFill>
                              <a:schemeClr val="bg1"/>
                            </a:solidFill>
                            <a:latin typeface="Cambria Math" panose="02040503050406030204" charset="0"/>
                            <a:cs typeface="Cambria Math" panose="02040503050406030204" charset="0"/>
                          </a:rPr>
                          <m:t>𝐶</m:t>
                        </m:r>
                      </m:e>
                      <m:sub>
                        <m:r>
                          <a:rPr lang="en-US" altLang="en-GB" sz="4000" i="1" dirty="0" smtClean="0">
                            <a:solidFill>
                              <a:schemeClr val="bg1"/>
                            </a:solidFill>
                            <a:latin typeface="Cambria Math" panose="02040503050406030204" charset="0"/>
                            <a:cs typeface="Cambria Math" panose="02040503050406030204" charset="0"/>
                          </a:rPr>
                          <m:t>𝐾</m:t>
                        </m:r>
                      </m:sub>
                    </m:sSub>
                    <m:r>
                      <a:rPr lang="en-US" altLang="en-GB" sz="4000" i="1" dirty="0" smtClean="0">
                        <a:solidFill>
                          <a:schemeClr val="bg1"/>
                        </a:solidFill>
                        <a:latin typeface="Cambria Math" panose="02040503050406030204" charset="0"/>
                        <a:cs typeface="Cambria Math" panose="02040503050406030204" charset="0"/>
                      </a:rPr>
                      <m:t>≠</m:t>
                    </m:r>
                    <m:sSub>
                      <m:sSubPr>
                        <m:ctrlPr>
                          <a:rPr lang="en-US" altLang="en-GB" sz="4000" i="1" dirty="0" smtClean="0">
                            <a:solidFill>
                              <a:schemeClr val="bg1"/>
                            </a:solidFill>
                            <a:latin typeface="Cambria Math" panose="02040503050406030204" charset="0"/>
                            <a:cs typeface="Cambria Math" panose="02040503050406030204" charset="0"/>
                          </a:rPr>
                        </m:ctrlPr>
                      </m:sSubPr>
                      <m:e>
                        <m:r>
                          <a:rPr lang="en-US" altLang="en-GB" sz="4000" i="1" dirty="0" smtClean="0">
                            <a:solidFill>
                              <a:schemeClr val="bg1"/>
                            </a:solidFill>
                            <a:latin typeface="Cambria Math" panose="02040503050406030204" charset="0"/>
                            <a:cs typeface="Cambria Math" panose="02040503050406030204" charset="0"/>
                          </a:rPr>
                          <m:t>𝐶</m:t>
                        </m:r>
                      </m:e>
                      <m:sub>
                        <m:r>
                          <a:rPr lang="en-US" altLang="en-GB" sz="4000" i="1" dirty="0" smtClean="0">
                            <a:solidFill>
                              <a:schemeClr val="bg1"/>
                            </a:solidFill>
                            <a:latin typeface="Cambria Math" panose="02040503050406030204" charset="0"/>
                            <a:cs typeface="Cambria Math" panose="02040503050406030204" charset="0"/>
                          </a:rPr>
                          <m:t>𝐾</m:t>
                        </m:r>
                      </m:sub>
                    </m:sSub>
                    <m:r>
                      <a:rPr lang="en-US" altLang="en-GB" sz="4000" i="1" dirty="0" smtClean="0">
                        <a:solidFill>
                          <a:schemeClr val="bg1"/>
                        </a:solidFill>
                        <a:latin typeface="Cambria Math" panose="02040503050406030204" charset="0"/>
                        <a:cs typeface="Cambria Math" panose="02040503050406030204" charset="0"/>
                      </a:rPr>
                      <m:t> </m:t>
                    </m:r>
                  </m:oMath>
                </a14:m>
                <a:endParaRPr lang="en-US" altLang="en-GB" sz="4000" i="1" dirty="0" smtClean="0">
                  <a:solidFill>
                    <a:schemeClr val="bg1"/>
                  </a:solidFill>
                  <a:latin typeface="Cambria Math" panose="02040503050406030204" charset="0"/>
                  <a:cs typeface="Cambria Math" panose="02040503050406030204" charset="0"/>
                </a:endParaRPr>
              </a:p>
              <a:p>
                <a:pPr lvl="1" algn="l"/>
                <a14:m>
                  <m:oMath xmlns:m="http://schemas.openxmlformats.org/officeDocument/2006/math">
                    <m:sSub>
                      <m:sSubPr>
                        <m:ctrlPr>
                          <a:rPr lang="en-US" altLang="en-GB" sz="4000" i="1" dirty="0" smtClean="0">
                            <a:solidFill>
                              <a:schemeClr val="bg1"/>
                            </a:solidFill>
                            <a:latin typeface="Cambria Math" panose="02040503050406030204" charset="0"/>
                            <a:cs typeface="Cambria Math" panose="02040503050406030204" charset="0"/>
                          </a:rPr>
                        </m:ctrlPr>
                      </m:sSubPr>
                      <m:e>
                        <m:r>
                          <a:rPr lang="en-US" altLang="en-GB" sz="4000" i="1" dirty="0" smtClean="0">
                            <a:solidFill>
                              <a:schemeClr val="bg1"/>
                            </a:solidFill>
                            <a:latin typeface="Cambria Math" panose="02040503050406030204" charset="0"/>
                            <a:cs typeface="Cambria Math" panose="02040503050406030204" charset="0"/>
                          </a:rPr>
                          <m:t>𝐶</m:t>
                        </m:r>
                      </m:e>
                      <m:sub>
                        <m:r>
                          <a:rPr lang="en-US" altLang="en-GB" sz="4000" i="1" dirty="0" smtClean="0">
                            <a:solidFill>
                              <a:schemeClr val="bg1"/>
                            </a:solidFill>
                            <a:latin typeface="Cambria Math" panose="02040503050406030204" charset="0"/>
                            <a:cs typeface="Cambria Math" panose="02040503050406030204" charset="0"/>
                          </a:rPr>
                          <m:t>𝑁</m:t>
                        </m:r>
                      </m:sub>
                    </m:sSub>
                    <m:r>
                      <a:rPr lang="en-US" altLang="en-GB" sz="4000" i="1" dirty="0" smtClean="0">
                        <a:solidFill>
                          <a:schemeClr val="bg1"/>
                        </a:solidFill>
                        <a:latin typeface="Cambria Math" panose="02040503050406030204" charset="0"/>
                        <a:cs typeface="Cambria Math" panose="02040503050406030204" charset="0"/>
                      </a:rPr>
                      <m:t>⊆ </m:t>
                    </m:r>
                    <m:sSub>
                      <m:sSubPr>
                        <m:ctrlPr>
                          <a:rPr lang="en-US" altLang="en-GB" sz="4000" i="1" dirty="0" smtClean="0">
                            <a:solidFill>
                              <a:schemeClr val="bg1"/>
                            </a:solidFill>
                            <a:latin typeface="Cambria Math" panose="02040503050406030204" charset="0"/>
                            <a:cs typeface="Cambria Math" panose="02040503050406030204" charset="0"/>
                          </a:rPr>
                        </m:ctrlPr>
                      </m:sSubPr>
                      <m:e>
                        <m:r>
                          <a:rPr lang="en-US" altLang="en-GB" sz="4000" i="1" dirty="0" smtClean="0">
                            <a:solidFill>
                              <a:schemeClr val="bg1"/>
                            </a:solidFill>
                            <a:latin typeface="Cambria Math" panose="02040503050406030204" charset="0"/>
                            <a:cs typeface="Cambria Math" panose="02040503050406030204" charset="0"/>
                          </a:rPr>
                          <m:t>𝐶</m:t>
                        </m:r>
                      </m:e>
                      <m:sub>
                        <m:r>
                          <a:rPr lang="en-US" altLang="en-GB" sz="4000" i="1" dirty="0" smtClean="0">
                            <a:solidFill>
                              <a:schemeClr val="bg1"/>
                            </a:solidFill>
                            <a:latin typeface="Cambria Math" panose="02040503050406030204" charset="0"/>
                            <a:cs typeface="Cambria Math" panose="02040503050406030204" charset="0"/>
                          </a:rPr>
                          <m:t>𝐾</m:t>
                        </m:r>
                      </m:sub>
                    </m:sSub>
                  </m:oMath>
                </a14:m>
                <a:endParaRPr lang="en-US" altLang="en-GB" sz="4000" i="1" dirty="0" smtClean="0">
                  <a:solidFill>
                    <a:schemeClr val="bg1"/>
                  </a:solidFill>
                  <a:latin typeface="Cambria Math" panose="02040503050406030204" charset="0"/>
                  <a:cs typeface="Cambria Math" panose="02040503050406030204" charset="0"/>
                </a:endParaRPr>
              </a:p>
              <a:p>
                <a:pPr lvl="1" algn="l"/>
                <a14:m>
                  <m:oMath xmlns:m="http://schemas.openxmlformats.org/officeDocument/2006/math">
                    <m:sSub>
                      <m:sSubPr>
                        <m:ctrlPr>
                          <a:rPr lang="en-US" altLang="en-GB" sz="4000" i="1" dirty="0" smtClean="0">
                            <a:solidFill>
                              <a:schemeClr val="bg1"/>
                            </a:solidFill>
                            <a:latin typeface="Cambria Math" panose="02040503050406030204" charset="0"/>
                            <a:cs typeface="Cambria Math" panose="02040503050406030204" charset="0"/>
                          </a:rPr>
                        </m:ctrlPr>
                      </m:sSubPr>
                      <m:e>
                        <m:r>
                          <a:rPr lang="en-US" altLang="en-GB" sz="4000" i="1" dirty="0" smtClean="0">
                            <a:solidFill>
                              <a:schemeClr val="bg1"/>
                            </a:solidFill>
                            <a:latin typeface="Cambria Math" panose="02040503050406030204" charset="0"/>
                            <a:cs typeface="Cambria Math" panose="02040503050406030204" charset="0"/>
                          </a:rPr>
                          <m:t>𝐶</m:t>
                        </m:r>
                      </m:e>
                      <m:sub>
                        <m:r>
                          <a:rPr lang="en-US" altLang="en-GB" sz="4000" i="1" dirty="0" smtClean="0">
                            <a:solidFill>
                              <a:schemeClr val="bg1"/>
                            </a:solidFill>
                            <a:latin typeface="Cambria Math" panose="02040503050406030204" charset="0"/>
                            <a:cs typeface="Cambria Math" panose="02040503050406030204" charset="0"/>
                          </a:rPr>
                          <m:t>𝑁</m:t>
                        </m:r>
                      </m:sub>
                    </m:sSub>
                    <m:r>
                      <a:rPr lang="en-US" altLang="en-GB" sz="4000" i="1" dirty="0" smtClean="0">
                        <a:solidFill>
                          <a:schemeClr val="bg1"/>
                        </a:solidFill>
                        <a:latin typeface="Cambria Math" panose="02040503050406030204" charset="0"/>
                        <a:cs typeface="Cambria Math" panose="02040503050406030204" charset="0"/>
                      </a:rPr>
                      <m:t>∩ </m:t>
                    </m:r>
                    <m:sSub>
                      <m:sSubPr>
                        <m:ctrlPr>
                          <a:rPr lang="en-US" altLang="en-GB" sz="4000" i="1" dirty="0" smtClean="0">
                            <a:solidFill>
                              <a:schemeClr val="bg1"/>
                            </a:solidFill>
                            <a:latin typeface="Cambria Math" panose="02040503050406030204" charset="0"/>
                            <a:cs typeface="Cambria Math" panose="02040503050406030204" charset="0"/>
                          </a:rPr>
                        </m:ctrlPr>
                      </m:sSubPr>
                      <m:e>
                        <m:r>
                          <a:rPr lang="en-US" altLang="en-GB" sz="4000" i="1" dirty="0" smtClean="0">
                            <a:solidFill>
                              <a:schemeClr val="bg1"/>
                            </a:solidFill>
                            <a:latin typeface="Cambria Math" panose="02040503050406030204" charset="0"/>
                            <a:cs typeface="Cambria Math" panose="02040503050406030204" charset="0"/>
                          </a:rPr>
                          <m:t>𝐶</m:t>
                        </m:r>
                      </m:e>
                      <m:sub>
                        <m:r>
                          <a:rPr lang="en-US" altLang="en-GB" sz="4000" i="1" dirty="0" smtClean="0">
                            <a:solidFill>
                              <a:schemeClr val="bg1"/>
                            </a:solidFill>
                            <a:latin typeface="Cambria Math" panose="02040503050406030204" charset="0"/>
                            <a:cs typeface="Cambria Math" panose="02040503050406030204" charset="0"/>
                          </a:rPr>
                          <m:t>𝐾</m:t>
                        </m:r>
                      </m:sub>
                    </m:sSub>
                    <m:r>
                      <a:rPr lang="en-US" altLang="en-GB" sz="4000" i="1" dirty="0" smtClean="0">
                        <a:solidFill>
                          <a:schemeClr val="bg1"/>
                        </a:solidFill>
                        <a:latin typeface="Cambria Math" panose="02040503050406030204" charset="0"/>
                        <a:cs typeface="Cambria Math" panose="02040503050406030204" charset="0"/>
                      </a:rPr>
                      <m:t> ={∅}</m:t>
                    </m:r>
                  </m:oMath>
                </a14:m>
                <a:endParaRPr lang="en-GB" sz="4000" dirty="0" smtClean="0">
                  <a:solidFill>
                    <a:schemeClr val="bg1"/>
                  </a:solidFill>
                </a:endParaRPr>
              </a:p>
            </p:txBody>
          </p:sp>
        </mc:Choice>
        <mc:Fallback>
          <p:sp>
            <p:nvSpPr>
              <p:cNvPr id="2" name="Content Placeholder 1"/>
              <p:cNvSpPr>
                <a:spLocks noRot="1" noChangeAspect="1" noMove="1" noResize="1" noEditPoints="1" noAdjustHandles="1" noChangeArrowheads="1" noChangeShapeType="1" noTextEdit="1"/>
              </p:cNvSpPr>
              <p:nvPr>
                <p:ph idx="1"/>
              </p:nvPr>
            </p:nvSpPr>
            <p:spPr>
              <a:xfrm>
                <a:off x="1009015" y="3629660"/>
                <a:ext cx="11657965" cy="3310255"/>
              </a:xfrm>
              <a:blipFill rotWithShape="1">
                <a:blip r:embed="rId2"/>
                <a:stretch>
                  <a:fillRect t="-326"/>
                </a:stretch>
              </a:blipFill>
            </p:spPr>
            <p:txBody>
              <a:bodyPr/>
              <a:lstStyle/>
              <a:p>
                <a:r>
                  <a:rPr lang="en-GB" altLang="en-US">
                    <a:noFill/>
                  </a:rPr>
                  <a:t> </a:t>
                </a:r>
              </a:p>
            </p:txBody>
          </p:sp>
        </mc:Fallback>
      </mc:AlternateContent>
      <mc:AlternateContent xmlns:mc="http://schemas.openxmlformats.org/markup-compatibility/2006">
        <mc:Choice xmlns:a14="http://schemas.microsoft.com/office/drawing/2010/main" Requires="a14">
          <p:sp>
            <p:nvSpPr>
              <p:cNvPr id="4" name="Content Placeholder 1"/>
              <p:cNvSpPr>
                <a:spLocks noGrp="1"/>
              </p:cNvSpPr>
              <p:nvPr/>
            </p:nvSpPr>
            <p:spPr>
              <a:xfrm>
                <a:off x="3811270" y="668020"/>
                <a:ext cx="5674995" cy="69913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l">
                  <a:buNone/>
                </a:pPr>
                <a:r>
                  <a:rPr lang="en-US" sz="4000" dirty="0" smtClean="0">
                    <a:solidFill>
                      <a:schemeClr val="bg1"/>
                    </a:solidFill>
                  </a:rPr>
                  <a:t>Assumption 2: </a:t>
                </a:r>
                <a14:m>
                  <m:oMath xmlns:m="http://schemas.openxmlformats.org/officeDocument/2006/math">
                    <m:sSub>
                      <m:sSubPr>
                        <m:ctrlPr>
                          <a:rPr lang="en-US" altLang="en-GB" sz="4000" i="1" dirty="0" smtClean="0">
                            <a:solidFill>
                              <a:schemeClr val="bg1"/>
                            </a:solidFill>
                            <a:latin typeface="Cambria Math" panose="02040503050406030204" charset="0"/>
                            <a:cs typeface="Cambria Math" panose="02040503050406030204" charset="0"/>
                          </a:rPr>
                        </m:ctrlPr>
                      </m:sSubPr>
                      <m:e>
                        <m:r>
                          <a:rPr lang="en-US" altLang="en-GB" sz="4000" i="1" dirty="0" smtClean="0">
                            <a:solidFill>
                              <a:schemeClr val="bg1"/>
                            </a:solidFill>
                            <a:latin typeface="Cambria Math" panose="02040503050406030204" charset="0"/>
                            <a:cs typeface="Cambria Math" panose="02040503050406030204" charset="0"/>
                          </a:rPr>
                          <m:t>𝐶</m:t>
                        </m:r>
                      </m:e>
                      <m:sub>
                        <m:r>
                          <a:rPr lang="en-US" altLang="en-GB" sz="4000" i="1" dirty="0" smtClean="0">
                            <a:solidFill>
                              <a:schemeClr val="bg1"/>
                            </a:solidFill>
                            <a:latin typeface="Cambria Math" panose="02040503050406030204" charset="0"/>
                            <a:cs typeface="Cambria Math" panose="02040503050406030204" charset="0"/>
                          </a:rPr>
                          <m:t>𝑁</m:t>
                        </m:r>
                      </m:sub>
                    </m:sSub>
                    <m:r>
                      <a:rPr lang="en-US" altLang="en-GB" sz="4000" i="1" dirty="0" smtClean="0">
                        <a:solidFill>
                          <a:schemeClr val="bg1"/>
                        </a:solidFill>
                        <a:latin typeface="Cambria Math" panose="02040503050406030204" charset="0"/>
                        <a:cs typeface="Cambria Math" panose="02040503050406030204" charset="0"/>
                      </a:rPr>
                      <m:t>≠∅</m:t>
                    </m:r>
                  </m:oMath>
                </a14:m>
                <a:r>
                  <a:rPr lang="en-US" sz="4000" dirty="0" smtClean="0">
                    <a:solidFill>
                      <a:schemeClr val="bg1"/>
                    </a:solidFill>
                  </a:rPr>
                  <a:t>.</a:t>
                </a:r>
                <a:endParaRPr lang="en-US" sz="4000" dirty="0" smtClean="0">
                  <a:solidFill>
                    <a:schemeClr val="bg1"/>
                  </a:solidFill>
                </a:endParaRPr>
              </a:p>
            </p:txBody>
          </p:sp>
        </mc:Choice>
        <mc:Fallback>
          <p:sp>
            <p:nvSpPr>
              <p:cNvPr id="4" name="Content Placeholder 1"/>
              <p:cNvSpPr>
                <a:spLocks noRot="1" noChangeAspect="1" noMove="1" noResize="1" noEditPoints="1" noAdjustHandles="1" noChangeArrowheads="1" noChangeShapeType="1" noTextEdit="1"/>
              </p:cNvSpPr>
              <p:nvPr/>
            </p:nvSpPr>
            <p:spPr>
              <a:xfrm>
                <a:off x="3811270" y="668020"/>
                <a:ext cx="5674995" cy="699135"/>
              </a:xfrm>
              <a:prstGeom prst="rect">
                <a:avLst/>
              </a:prstGeom>
              <a:blipFill rotWithShape="1">
                <a:blip r:embed="rId3"/>
                <a:stretch>
                  <a:fillRect t="-1544"/>
                </a:stretch>
              </a:blipFill>
            </p:spPr>
            <p:txBody>
              <a:bodyPr/>
              <a:lstStyle/>
              <a:p>
                <a:r>
                  <a:rPr lang="en-GB" altLang="en-US">
                    <a:noFill/>
                  </a:rPr>
                  <a:t> </a:t>
                </a:r>
              </a:p>
            </p:txBody>
          </p:sp>
        </mc:Fallback>
      </mc:AlternateContent>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17" name="CuadroTexto 8"/>
          <p:cNvSpPr txBox="1"/>
          <p:nvPr/>
        </p:nvSpPr>
        <p:spPr>
          <a:xfrm>
            <a:off x="173990" y="68580"/>
            <a:ext cx="7712075" cy="706755"/>
          </a:xfrm>
          <a:prstGeom prst="rect">
            <a:avLst/>
          </a:prstGeom>
          <a:noFill/>
        </p:spPr>
        <p:txBody>
          <a:bodyPr wrap="square" rtlCol="0">
            <a:spAutoFit/>
          </a:bodyPr>
          <a:p>
            <a:r>
              <a:rPr lang="en-GB" altLang="en-US" sz="4000" u="sng" dirty="0" smtClean="0">
                <a:solidFill>
                  <a:schemeClr val="bg1"/>
                </a:solidFill>
                <a:latin typeface="Calibri Light" panose="020F0302020204030204" charset="0"/>
                <a:cs typeface="Calibri Light" panose="020F0302020204030204" charset="0"/>
                <a:sym typeface="+mn-ea"/>
              </a:rPr>
              <a:t>Novel Configurations Definition</a:t>
            </a:r>
            <a:endParaRPr lang="en-GB" altLang="en-US" sz="4000" u="sng" dirty="0" smtClean="0">
              <a:solidFill>
                <a:schemeClr val="bg1"/>
              </a:solidFill>
              <a:latin typeface="Calibri Light" panose="020F0302020204030204" charset="0"/>
              <a:cs typeface="Calibri Light" panose="020F0302020204030204" charset="0"/>
              <a:sym typeface="+mn-ea"/>
            </a:endParaRPr>
          </a:p>
        </p:txBody>
      </p:sp>
      <mc:AlternateContent xmlns:mc="http://schemas.openxmlformats.org/markup-compatibility/2006">
        <mc:Choice xmlns:a14="http://schemas.microsoft.com/office/drawing/2010/main" Requires="a14">
          <p:sp>
            <p:nvSpPr>
              <p:cNvPr id="27" name="Content Placeholder 26"/>
              <p:cNvSpPr>
                <a:spLocks noGrp="1"/>
              </p:cNvSpPr>
              <p:nvPr>
                <p:ph idx="1"/>
              </p:nvPr>
            </p:nvSpPr>
            <p:spPr>
              <a:xfrm>
                <a:off x="342265" y="1210310"/>
                <a:ext cx="11507470" cy="2703195"/>
              </a:xfrm>
            </p:spPr>
            <p:txBody>
              <a:bodyPr>
                <a:noAutofit/>
              </a:bodyPr>
              <a:p>
                <a:pPr marL="457200" lvl="1" indent="0">
                  <a:buNone/>
                </a:pPr>
                <a:r>
                  <a:rPr lang="en-US" sz="4000" dirty="0" smtClean="0">
                    <a:solidFill>
                      <a:schemeClr val="bg1"/>
                    </a:solidFill>
                  </a:rPr>
                  <a:t>Given the following system:</a:t>
                </a:r>
                <a:endParaRPr lang="en-US" sz="4000" dirty="0" smtClean="0">
                  <a:solidFill>
                    <a:schemeClr val="bg1"/>
                  </a:solidFill>
                </a:endParaRPr>
              </a:p>
              <a:p>
                <a:pPr marL="457200" lvl="1" indent="0" algn="ctr">
                  <a:buNone/>
                </a:pPr>
                <a14:m>
                  <m:oMathPara xmlns:m="http://schemas.openxmlformats.org/officeDocument/2006/math">
                    <m:oMathParaPr>
                      <m:jc m:val="center"/>
                    </m:oMathParaPr>
                    <m:oMath xmlns:m="http://schemas.openxmlformats.org/officeDocument/2006/math">
                      <m:acc>
                        <m:accPr>
                          <m:chr m:val="̇"/>
                          <m:ctrlPr>
                            <a:rPr lang="en-US" sz="4000" i="1" dirty="0" smtClean="0">
                              <a:solidFill>
                                <a:schemeClr val="bg1"/>
                              </a:solidFill>
                              <a:latin typeface="Cambria Math" panose="02040503050406030204" charset="0"/>
                              <a:cs typeface="Cambria Math" panose="02040503050406030204" charset="0"/>
                            </a:rPr>
                          </m:ctrlPr>
                        </m:accPr>
                        <m:e>
                          <m:r>
                            <a:rPr lang="en-US" sz="4000" i="1" dirty="0" smtClean="0">
                              <a:solidFill>
                                <a:schemeClr val="bg1"/>
                              </a:solidFill>
                              <a:latin typeface="Cambria Math" panose="02040503050406030204" charset="0"/>
                              <a:cs typeface="Cambria Math" panose="02040503050406030204" charset="0"/>
                            </a:rPr>
                            <m:t>𝑥</m:t>
                          </m:r>
                        </m:e>
                      </m:acc>
                      <m:r>
                        <a:rPr lang="en-US" sz="4000" i="1" dirty="0" smtClean="0">
                          <a:solidFill>
                            <a:schemeClr val="bg1"/>
                          </a:solidFill>
                          <a:latin typeface="Cambria Math" panose="02040503050406030204" charset="0"/>
                          <a:cs typeface="Cambria Math" panose="02040503050406030204" charset="0"/>
                        </a:rPr>
                        <m:t>=</m:t>
                      </m:r>
                      <m:r>
                        <a:rPr lang="en-US" sz="4000" i="1" dirty="0" smtClean="0">
                          <a:solidFill>
                            <a:schemeClr val="bg1"/>
                          </a:solidFill>
                          <a:latin typeface="Cambria Math" panose="02040503050406030204" charset="0"/>
                          <a:cs typeface="Cambria Math" panose="02040503050406030204" charset="0"/>
                        </a:rPr>
                        <m:t>𝑓</m:t>
                      </m:r>
                      <m:r>
                        <a:rPr lang="en-US" sz="4000" i="1" dirty="0" smtClean="0">
                          <a:solidFill>
                            <a:schemeClr val="bg1"/>
                          </a:solidFill>
                          <a:latin typeface="Cambria Math" panose="02040503050406030204" charset="0"/>
                          <a:cs typeface="Cambria Math" panose="02040503050406030204" charset="0"/>
                        </a:rPr>
                        <m:t>(</m:t>
                      </m:r>
                      <m:r>
                        <a:rPr lang="en-US" sz="4000" i="1" dirty="0" smtClean="0">
                          <a:solidFill>
                            <a:schemeClr val="bg1"/>
                          </a:solidFill>
                          <a:latin typeface="Cambria Math" panose="02040503050406030204" charset="0"/>
                          <a:cs typeface="Cambria Math" panose="02040503050406030204" charset="0"/>
                        </a:rPr>
                        <m:t>𝑥</m:t>
                      </m:r>
                      <m:r>
                        <a:rPr lang="en-US" sz="4000" i="1" dirty="0" smtClean="0">
                          <a:solidFill>
                            <a:schemeClr val="bg1"/>
                          </a:solidFill>
                          <a:latin typeface="Cambria Math" panose="02040503050406030204" charset="0"/>
                          <a:cs typeface="Cambria Math" panose="02040503050406030204" charset="0"/>
                        </a:rPr>
                        <m:t>, </m:t>
                      </m:r>
                      <m:r>
                        <a:rPr lang="en-US" sz="4000" i="1" dirty="0" smtClean="0">
                          <a:solidFill>
                            <a:schemeClr val="bg1"/>
                          </a:solidFill>
                          <a:latin typeface="Cambria Math" panose="02040503050406030204" charset="0"/>
                          <a:cs typeface="Cambria Math" panose="02040503050406030204" charset="0"/>
                        </a:rPr>
                        <m:t>𝑢</m:t>
                      </m:r>
                      <m:r>
                        <a:rPr lang="en-US" sz="4000" i="1" dirty="0" smtClean="0">
                          <a:solidFill>
                            <a:schemeClr val="bg1"/>
                          </a:solidFill>
                          <a:latin typeface="Cambria Math" panose="02040503050406030204" charset="0"/>
                          <a:cs typeface="Cambria Math" panose="02040503050406030204" charset="0"/>
                        </a:rPr>
                        <m:t>)</m:t>
                      </m:r>
                    </m:oMath>
                  </m:oMathPara>
                </a14:m>
                <a:endParaRPr lang="en-US" sz="4000" i="1" dirty="0" smtClean="0">
                  <a:solidFill>
                    <a:schemeClr val="bg1"/>
                  </a:solidFill>
                  <a:latin typeface="Cambria Math" panose="02040503050406030204" charset="0"/>
                  <a:cs typeface="Cambria Math" panose="02040503050406030204" charset="0"/>
                </a:endParaRPr>
              </a:p>
              <a:p>
                <a:pPr marL="457200" lvl="1" indent="0" algn="ctr">
                  <a:buNone/>
                </a:pPr>
                <a:r>
                  <a:rPr lang="en-US" sz="4000" dirty="0" smtClean="0">
                    <a:solidFill>
                      <a:schemeClr val="bg1"/>
                    </a:solidFill>
                  </a:rPr>
                  <a:t> </a:t>
                </a:r>
                <a14:m>
                  <m:oMath xmlns:m="http://schemas.openxmlformats.org/officeDocument/2006/math">
                    <m:r>
                      <a:rPr lang="en-US" sz="4000" i="1" dirty="0" smtClean="0">
                        <a:solidFill>
                          <a:schemeClr val="bg1"/>
                        </a:solidFill>
                        <a:latin typeface="Cambria Math" panose="02040503050406030204" charset="0"/>
                        <a:cs typeface="Cambria Math" panose="02040503050406030204" charset="0"/>
                      </a:rPr>
                      <m:t>𝑦</m:t>
                    </m:r>
                    <m:r>
                      <a:rPr lang="en-US" sz="4000" i="1" dirty="0" smtClean="0">
                        <a:solidFill>
                          <a:schemeClr val="bg1"/>
                        </a:solidFill>
                        <a:latin typeface="Cambria Math" panose="02040503050406030204" charset="0"/>
                        <a:cs typeface="Cambria Math" panose="02040503050406030204" charset="0"/>
                      </a:rPr>
                      <m:t>=</m:t>
                    </m:r>
                    <m:r>
                      <a:rPr lang="en-US" sz="4000" i="1" dirty="0" smtClean="0">
                        <a:solidFill>
                          <a:schemeClr val="bg1"/>
                        </a:solidFill>
                        <a:latin typeface="Cambria Math" panose="02040503050406030204" charset="0"/>
                        <a:cs typeface="Cambria Math" panose="02040503050406030204" charset="0"/>
                      </a:rPr>
                      <m:t>𝑔</m:t>
                    </m:r>
                    <m:r>
                      <a:rPr lang="en-US" sz="4000" i="1" dirty="0" smtClean="0">
                        <a:solidFill>
                          <a:schemeClr val="bg1"/>
                        </a:solidFill>
                        <a:latin typeface="Cambria Math" panose="02040503050406030204" charset="0"/>
                        <a:cs typeface="Cambria Math" panose="02040503050406030204" charset="0"/>
                      </a:rPr>
                      <m:t>(</m:t>
                    </m:r>
                    <m:r>
                      <a:rPr lang="en-US" sz="4000" i="1" dirty="0" smtClean="0">
                        <a:solidFill>
                          <a:schemeClr val="bg1"/>
                        </a:solidFill>
                        <a:latin typeface="Cambria Math" panose="02040503050406030204" charset="0"/>
                        <a:cs typeface="Cambria Math" panose="02040503050406030204" charset="0"/>
                      </a:rPr>
                      <m:t>𝑥</m:t>
                    </m:r>
                    <m:r>
                      <a:rPr lang="en-US" sz="4000" i="1" dirty="0" smtClean="0">
                        <a:solidFill>
                          <a:schemeClr val="bg1"/>
                        </a:solidFill>
                        <a:latin typeface="Cambria Math" panose="02040503050406030204" charset="0"/>
                        <a:cs typeface="Cambria Math" panose="02040503050406030204" charset="0"/>
                      </a:rPr>
                      <m:t>, </m:t>
                    </m:r>
                    <m:r>
                      <a:rPr lang="en-US" sz="4000" i="1" dirty="0" smtClean="0">
                        <a:solidFill>
                          <a:schemeClr val="bg1"/>
                        </a:solidFill>
                        <a:latin typeface="Cambria Math" panose="02040503050406030204" charset="0"/>
                        <a:cs typeface="Cambria Math" panose="02040503050406030204" charset="0"/>
                      </a:rPr>
                      <m:t>𝑢</m:t>
                    </m:r>
                    <m:r>
                      <a:rPr lang="en-US" sz="4000" i="1" dirty="0" smtClean="0">
                        <a:solidFill>
                          <a:schemeClr val="bg1"/>
                        </a:solidFill>
                        <a:latin typeface="Cambria Math" panose="02040503050406030204" charset="0"/>
                        <a:cs typeface="Cambria Math" panose="02040503050406030204" charset="0"/>
                      </a:rPr>
                      <m:t>)</m:t>
                    </m:r>
                  </m:oMath>
                </a14:m>
                <a:endParaRPr lang="en-US" sz="4000" i="1" dirty="0" smtClean="0">
                  <a:solidFill>
                    <a:schemeClr val="bg1"/>
                  </a:solidFill>
                  <a:latin typeface="Cambria Math" panose="02040503050406030204" charset="0"/>
                  <a:cs typeface="Cambria Math" panose="02040503050406030204" charset="0"/>
                </a:endParaRPr>
              </a:p>
              <a:p>
                <a:pPr marL="457200" lvl="1" indent="0" algn="l">
                  <a:buNone/>
                </a:pPr>
                <a:r>
                  <a:rPr lang="en-US" sz="4000" dirty="0" smtClean="0">
                    <a:solidFill>
                      <a:schemeClr val="bg1"/>
                    </a:solidFill>
                  </a:rPr>
                  <a:t>where </a:t>
                </a:r>
                <a:r>
                  <a:rPr lang="en-US" sz="4000" i="1" dirty="0" smtClean="0">
                    <a:solidFill>
                      <a:schemeClr val="bg1"/>
                    </a:solidFill>
                  </a:rPr>
                  <a:t>f</a:t>
                </a:r>
                <a:r>
                  <a:rPr lang="en-US" sz="4000" dirty="0" smtClean="0">
                    <a:solidFill>
                      <a:schemeClr val="bg1"/>
                    </a:solidFill>
                  </a:rPr>
                  <a:t> and </a:t>
                </a:r>
                <a:r>
                  <a:rPr lang="en-US" sz="4000" i="1" dirty="0" smtClean="0">
                    <a:solidFill>
                      <a:schemeClr val="bg1"/>
                    </a:solidFill>
                  </a:rPr>
                  <a:t>g </a:t>
                </a:r>
                <a:r>
                  <a:rPr lang="en-US" sz="4000" dirty="0" smtClean="0">
                    <a:solidFill>
                      <a:schemeClr val="bg1"/>
                    </a:solidFill>
                  </a:rPr>
                  <a:t>are known plant and output dynamics.</a:t>
                </a:r>
                <a:endParaRPr lang="en-US" sz="4000" dirty="0" smtClean="0">
                  <a:solidFill>
                    <a:schemeClr val="bg1"/>
                  </a:solidFill>
                </a:endParaRPr>
              </a:p>
            </p:txBody>
          </p:sp>
        </mc:Choice>
        <mc:Fallback>
          <p:sp>
            <p:nvSpPr>
              <p:cNvPr id="27" name="Content Placeholder 26"/>
              <p:cNvSpPr>
                <a:spLocks noRot="1" noChangeAspect="1" noMove="1" noResize="1" noEditPoints="1" noAdjustHandles="1" noChangeArrowheads="1" noChangeShapeType="1" noTextEdit="1"/>
              </p:cNvSpPr>
              <p:nvPr>
                <p:ph idx="1"/>
              </p:nvPr>
            </p:nvSpPr>
            <p:spPr>
              <a:xfrm>
                <a:off x="342265" y="1210310"/>
                <a:ext cx="11507470" cy="2703195"/>
              </a:xfrm>
              <a:blipFill rotWithShape="1">
                <a:blip r:embed="rId2"/>
                <a:stretch>
                  <a:fillRect t="-399"/>
                </a:stretch>
              </a:blipFill>
            </p:spPr>
            <p:txBody>
              <a:bodyPr/>
              <a:lstStyle/>
              <a:p>
                <a:r>
                  <a:rPr lang="en-GB" altLang="en-US">
                    <a:noFill/>
                  </a:rPr>
                  <a:t> </a:t>
                </a:r>
              </a:p>
            </p:txBody>
          </p:sp>
        </mc:Fallback>
      </mc:AlternateContent>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17" name="CuadroTexto 8"/>
          <p:cNvSpPr txBox="1"/>
          <p:nvPr/>
        </p:nvSpPr>
        <p:spPr>
          <a:xfrm>
            <a:off x="173990" y="68580"/>
            <a:ext cx="7712075" cy="706755"/>
          </a:xfrm>
          <a:prstGeom prst="rect">
            <a:avLst/>
          </a:prstGeom>
          <a:noFill/>
        </p:spPr>
        <p:txBody>
          <a:bodyPr wrap="square" rtlCol="0">
            <a:spAutoFit/>
          </a:bodyPr>
          <a:p>
            <a:r>
              <a:rPr lang="en-GB" altLang="en-US" sz="4000" u="sng" dirty="0" smtClean="0">
                <a:solidFill>
                  <a:schemeClr val="bg1"/>
                </a:solidFill>
                <a:latin typeface="Calibri Light" panose="020F0302020204030204" charset="0"/>
                <a:cs typeface="Calibri Light" panose="020F0302020204030204" charset="0"/>
                <a:sym typeface="+mn-ea"/>
              </a:rPr>
              <a:t>Novel Configurations Definition</a:t>
            </a:r>
            <a:endParaRPr lang="en-GB" altLang="en-US" sz="4000" u="sng" dirty="0" smtClean="0">
              <a:solidFill>
                <a:schemeClr val="bg1"/>
              </a:solidFill>
              <a:latin typeface="Calibri Light" panose="020F0302020204030204" charset="0"/>
              <a:cs typeface="Calibri Light" panose="020F0302020204030204" charset="0"/>
              <a:sym typeface="+mn-ea"/>
            </a:endParaRPr>
          </a:p>
        </p:txBody>
      </p:sp>
      <mc:AlternateContent xmlns:mc="http://schemas.openxmlformats.org/markup-compatibility/2006">
        <mc:Choice xmlns:a14="http://schemas.microsoft.com/office/drawing/2010/main" Requires="a14">
          <p:sp>
            <p:nvSpPr>
              <p:cNvPr id="27" name="Content Placeholder 26"/>
              <p:cNvSpPr>
                <a:spLocks noGrp="1"/>
              </p:cNvSpPr>
              <p:nvPr>
                <p:ph idx="1"/>
              </p:nvPr>
            </p:nvSpPr>
            <p:spPr>
              <a:xfrm>
                <a:off x="342265" y="878840"/>
                <a:ext cx="11507470" cy="5074285"/>
              </a:xfrm>
            </p:spPr>
            <p:txBody>
              <a:bodyPr>
                <a:noAutofit/>
              </a:bodyPr>
              <a:p>
                <a:pPr marL="457200" lvl="1" indent="0">
                  <a:buNone/>
                </a:pPr>
                <a:r>
                  <a:rPr lang="en-GB" sz="4000" u="sng" dirty="0" smtClean="0">
                    <a:solidFill>
                      <a:schemeClr val="bg1"/>
                    </a:solidFill>
                  </a:rPr>
                  <a:t>Parametric approach:</a:t>
                </a:r>
                <a:endParaRPr lang="en-GB" sz="4000" u="sng" dirty="0" smtClean="0">
                  <a:solidFill>
                    <a:schemeClr val="bg1"/>
                  </a:solidFill>
                </a:endParaRPr>
              </a:p>
              <a:p>
                <a:pPr lvl="1"/>
                <a:r>
                  <a:rPr lang="en-GB" sz="4000" dirty="0" smtClean="0">
                    <a:solidFill>
                      <a:schemeClr val="bg1"/>
                    </a:solidFill>
                  </a:rPr>
                  <a:t>Novel dynamics are known, novel parameter values are unknown (outside the operating manifold).</a:t>
                </a:r>
                <a:endParaRPr lang="en-GB" sz="4000" dirty="0" smtClean="0">
                  <a:solidFill>
                    <a:schemeClr val="bg1"/>
                  </a:solidFill>
                </a:endParaRPr>
              </a:p>
              <a:p>
                <a:pPr marL="457200" lvl="1" indent="0">
                  <a:buNone/>
                </a:pPr>
                <a:r>
                  <a:rPr lang="en-GB" sz="4000" dirty="0" smtClean="0">
                    <a:solidFill>
                      <a:schemeClr val="bg1"/>
                    </a:solidFill>
                  </a:rPr>
                  <a:t>If </a:t>
                </a:r>
                <a:endParaRPr lang="en-GB" sz="4000" dirty="0" smtClean="0">
                  <a:solidFill>
                    <a:schemeClr val="bg1"/>
                  </a:solidFill>
                </a:endParaRPr>
              </a:p>
              <a:p>
                <a:pPr marL="457200" lvl="1" indent="0" algn="ctr">
                  <a:buNone/>
                </a:pPr>
                <a14:m>
                  <m:oMath xmlns:m="http://schemas.openxmlformats.org/officeDocument/2006/math">
                    <m:acc>
                      <m:accPr>
                        <m:ctrlPr>
                          <a:rPr lang="en-US" altLang="en-GB" sz="4000" i="1" dirty="0" smtClean="0">
                            <a:solidFill>
                              <a:schemeClr val="bg1"/>
                            </a:solidFill>
                            <a:latin typeface="Cambria Math" panose="02040503050406030204" charset="0"/>
                            <a:cs typeface="Cambria Math" panose="02040503050406030204" charset="0"/>
                          </a:rPr>
                        </m:ctrlPr>
                      </m:accPr>
                      <m:e>
                        <m:r>
                          <a:rPr lang="en-US" altLang="en-GB" sz="4000" i="1" dirty="0" smtClean="0">
                            <a:solidFill>
                              <a:schemeClr val="bg1"/>
                            </a:solidFill>
                            <a:latin typeface="Cambria Math" panose="02040503050406030204" charset="0"/>
                            <a:cs typeface="Cambria Math" panose="02040503050406030204" charset="0"/>
                          </a:rPr>
                          <m:t>𝜃</m:t>
                        </m:r>
                      </m:e>
                    </m:acc>
                    <m:r>
                      <a:rPr lang="en-US" altLang="en-GB" sz="4000" i="1" dirty="0" smtClean="0">
                        <a:solidFill>
                          <a:schemeClr val="bg1"/>
                        </a:solidFill>
                        <a:latin typeface="Cambria Math" panose="02040503050406030204" charset="0"/>
                        <a:cs typeface="Cambria Math" panose="02040503050406030204" charset="0"/>
                      </a:rPr>
                      <m:t>={</m:t>
                    </m:r>
                    <m:sSub>
                      <m:sSubPr>
                        <m:ctrlPr>
                          <a:rPr lang="en-US" altLang="en-GB" sz="4000" i="1" dirty="0" smtClean="0">
                            <a:solidFill>
                              <a:schemeClr val="bg1"/>
                            </a:solidFill>
                            <a:latin typeface="Cambria Math" panose="02040503050406030204" charset="0"/>
                            <a:cs typeface="Cambria Math" panose="02040503050406030204" charset="0"/>
                          </a:rPr>
                        </m:ctrlPr>
                      </m:sSubPr>
                      <m:e>
                        <m:acc>
                          <m:accPr>
                            <m:ctrlPr>
                              <a:rPr lang="en-US" altLang="en-GB" sz="4000" i="1" dirty="0" smtClean="0">
                                <a:solidFill>
                                  <a:schemeClr val="bg1"/>
                                </a:solidFill>
                                <a:latin typeface="Cambria Math" panose="02040503050406030204" charset="0"/>
                                <a:cs typeface="Cambria Math" panose="02040503050406030204" charset="0"/>
                              </a:rPr>
                            </m:ctrlPr>
                          </m:accPr>
                          <m:e>
                            <m:r>
                              <a:rPr lang="en-US" altLang="en-GB" sz="4000" i="1" dirty="0" smtClean="0">
                                <a:solidFill>
                                  <a:schemeClr val="bg1"/>
                                </a:solidFill>
                                <a:latin typeface="Cambria Math" panose="02040503050406030204" charset="0"/>
                                <a:cs typeface="Cambria Math" panose="02040503050406030204" charset="0"/>
                              </a:rPr>
                              <m:t>𝜃</m:t>
                            </m:r>
                          </m:e>
                        </m:acc>
                      </m:e>
                      <m:sub>
                        <m:r>
                          <a:rPr lang="en-US" altLang="en-GB" sz="4000" i="1" dirty="0" smtClean="0">
                            <a:solidFill>
                              <a:schemeClr val="bg1"/>
                            </a:solidFill>
                            <a:latin typeface="Cambria Math" panose="02040503050406030204" charset="0"/>
                            <a:cs typeface="Cambria Math" panose="02040503050406030204" charset="0"/>
                          </a:rPr>
                          <m:t>𝑖</m:t>
                        </m:r>
                      </m:sub>
                    </m:sSub>
                    <m:r>
                      <a:rPr lang="en-US" altLang="en-GB" sz="4000" i="1" dirty="0" smtClean="0">
                        <a:solidFill>
                          <a:schemeClr val="bg1"/>
                        </a:solidFill>
                        <a:latin typeface="Cambria Math" panose="02040503050406030204" charset="0"/>
                        <a:cs typeface="Cambria Math" panose="02040503050406030204" charset="0"/>
                      </a:rPr>
                      <m:t>:</m:t>
                    </m:r>
                    <m:sSub>
                      <m:sSubPr>
                        <m:ctrlPr>
                          <a:rPr lang="en-US" altLang="en-GB" sz="4000" i="1" dirty="0" smtClean="0">
                            <a:solidFill>
                              <a:schemeClr val="bg1"/>
                            </a:solidFill>
                            <a:latin typeface="Cambria Math" panose="02040503050406030204" charset="0"/>
                            <a:cs typeface="Cambria Math" panose="02040503050406030204" charset="0"/>
                          </a:rPr>
                        </m:ctrlPr>
                      </m:sSubPr>
                      <m:e>
                        <m:bar>
                          <m:barPr>
                            <m:ctrlPr>
                              <a:rPr lang="en-US" altLang="en-GB" sz="4000" i="1" dirty="0" smtClean="0">
                                <a:solidFill>
                                  <a:schemeClr val="bg1"/>
                                </a:solidFill>
                                <a:latin typeface="Cambria Math" panose="02040503050406030204" charset="0"/>
                                <a:cs typeface="Cambria Math" panose="02040503050406030204" charset="0"/>
                              </a:rPr>
                            </m:ctrlPr>
                          </m:barPr>
                          <m:e>
                            <m:r>
                              <a:rPr lang="en-US" altLang="en-GB" sz="4000" i="1" dirty="0" smtClean="0">
                                <a:solidFill>
                                  <a:schemeClr val="bg1"/>
                                </a:solidFill>
                                <a:latin typeface="Cambria Math" panose="02040503050406030204" charset="0"/>
                                <a:cs typeface="Cambria Math" panose="02040503050406030204" charset="0"/>
                              </a:rPr>
                              <m:t>𝜃</m:t>
                            </m:r>
                          </m:e>
                        </m:bar>
                      </m:e>
                      <m:sub>
                        <m:r>
                          <a:rPr lang="en-US" altLang="en-GB" sz="4000" i="1" dirty="0" smtClean="0">
                            <a:solidFill>
                              <a:schemeClr val="bg1"/>
                            </a:solidFill>
                            <a:latin typeface="Cambria Math" panose="02040503050406030204" charset="0"/>
                            <a:cs typeface="Cambria Math" panose="02040503050406030204" charset="0"/>
                          </a:rPr>
                          <m:t>𝑖</m:t>
                        </m:r>
                      </m:sub>
                    </m:sSub>
                    <m:r>
                      <a:rPr lang="en-US" altLang="en-GB" sz="4000" i="1" dirty="0" smtClean="0">
                        <a:solidFill>
                          <a:schemeClr val="bg1"/>
                        </a:solidFill>
                        <a:latin typeface="Cambria Math" panose="02040503050406030204" charset="0"/>
                        <a:cs typeface="Cambria Math" panose="02040503050406030204" charset="0"/>
                      </a:rPr>
                      <m:t>≤</m:t>
                    </m:r>
                    <m:sSub>
                      <m:sSubPr>
                        <m:ctrlPr>
                          <a:rPr lang="en-US" altLang="en-GB" sz="4000" i="1" dirty="0" smtClean="0">
                            <a:solidFill>
                              <a:schemeClr val="bg1"/>
                            </a:solidFill>
                            <a:latin typeface="Cambria Math" panose="02040503050406030204" charset="0"/>
                            <a:cs typeface="Cambria Math" panose="02040503050406030204" charset="0"/>
                          </a:rPr>
                        </m:ctrlPr>
                      </m:sSubPr>
                      <m:e>
                        <m:acc>
                          <m:accPr>
                            <m:ctrlPr>
                              <a:rPr lang="en-US" altLang="en-GB" sz="4000" i="1" dirty="0" smtClean="0">
                                <a:solidFill>
                                  <a:schemeClr val="bg1"/>
                                </a:solidFill>
                                <a:latin typeface="Cambria Math" panose="02040503050406030204" charset="0"/>
                                <a:cs typeface="Cambria Math" panose="02040503050406030204" charset="0"/>
                              </a:rPr>
                            </m:ctrlPr>
                          </m:accPr>
                          <m:e>
                            <m:r>
                              <a:rPr lang="en-US" altLang="en-GB" sz="4000" i="1" dirty="0" smtClean="0">
                                <a:solidFill>
                                  <a:schemeClr val="bg1"/>
                                </a:solidFill>
                                <a:latin typeface="Cambria Math" panose="02040503050406030204" charset="0"/>
                                <a:cs typeface="Cambria Math" panose="02040503050406030204" charset="0"/>
                              </a:rPr>
                              <m:t>𝜃</m:t>
                            </m:r>
                          </m:e>
                        </m:acc>
                      </m:e>
                      <m:sub>
                        <m:r>
                          <a:rPr lang="en-US" altLang="en-GB" sz="4000" i="1" dirty="0" smtClean="0">
                            <a:solidFill>
                              <a:schemeClr val="bg1"/>
                            </a:solidFill>
                            <a:latin typeface="Cambria Math" panose="02040503050406030204" charset="0"/>
                            <a:cs typeface="Cambria Math" panose="02040503050406030204" charset="0"/>
                          </a:rPr>
                          <m:t>𝑖</m:t>
                        </m:r>
                      </m:sub>
                    </m:sSub>
                    <m:sSub>
                      <m:sSubPr>
                        <m:ctrlPr>
                          <a:rPr lang="en-US" altLang="en-GB" sz="4000" i="1" dirty="0" smtClean="0">
                            <a:solidFill>
                              <a:schemeClr val="bg1"/>
                            </a:solidFill>
                            <a:latin typeface="Cambria Math" panose="02040503050406030204" charset="0"/>
                            <a:cs typeface="Cambria Math" panose="02040503050406030204" charset="0"/>
                          </a:rPr>
                        </m:ctrlPr>
                      </m:sSubPr>
                      <m:e>
                        <m:r>
                          <a:rPr lang="en-US" altLang="en-GB" sz="4000" i="1" dirty="0" smtClean="0">
                            <a:solidFill>
                              <a:schemeClr val="bg1"/>
                            </a:solidFill>
                            <a:latin typeface="Cambria Math" panose="02040503050406030204" charset="0"/>
                            <a:cs typeface="Cambria Math" panose="02040503050406030204" charset="0"/>
                          </a:rPr>
                          <m:t>≤</m:t>
                        </m:r>
                        <m:bar>
                          <m:barPr>
                            <m:pos m:val="top"/>
                            <m:ctrlPr>
                              <a:rPr lang="en-US" altLang="en-GB" sz="4000" i="1" dirty="0" smtClean="0">
                                <a:solidFill>
                                  <a:schemeClr val="bg1"/>
                                </a:solidFill>
                                <a:latin typeface="Cambria Math" panose="02040503050406030204" charset="0"/>
                                <a:cs typeface="Cambria Math" panose="02040503050406030204" charset="0"/>
                              </a:rPr>
                            </m:ctrlPr>
                          </m:barPr>
                          <m:e>
                            <m:r>
                              <a:rPr lang="en-US" altLang="en-GB" sz="4000" i="1" dirty="0" smtClean="0">
                                <a:solidFill>
                                  <a:schemeClr val="bg1"/>
                                </a:solidFill>
                                <a:latin typeface="Cambria Math" panose="02040503050406030204" charset="0"/>
                                <a:cs typeface="Cambria Math" panose="02040503050406030204" charset="0"/>
                              </a:rPr>
                              <m:t>𝜃</m:t>
                            </m:r>
                          </m:e>
                        </m:bar>
                      </m:e>
                      <m:sub>
                        <m:r>
                          <a:rPr lang="en-US" altLang="en-GB" sz="4000" i="1" dirty="0" smtClean="0">
                            <a:solidFill>
                              <a:schemeClr val="bg1"/>
                            </a:solidFill>
                            <a:latin typeface="Cambria Math" panose="02040503050406030204" charset="0"/>
                            <a:cs typeface="Cambria Math" panose="02040503050406030204" charset="0"/>
                          </a:rPr>
                          <m:t>𝑖</m:t>
                        </m:r>
                      </m:sub>
                    </m:sSub>
                    <m:r>
                      <a:rPr lang="en-US" altLang="en-GB" sz="4000" i="1" dirty="0" smtClean="0">
                        <a:solidFill>
                          <a:schemeClr val="bg1"/>
                        </a:solidFill>
                        <a:latin typeface="Cambria Math" panose="02040503050406030204" charset="0"/>
                        <a:cs typeface="Cambria Math" panose="02040503050406030204" charset="0"/>
                      </a:rPr>
                      <m:t>}</m:t>
                    </m:r>
                  </m:oMath>
                </a14:m>
                <a:r>
                  <a:rPr lang="en-US" altLang="en-GB" sz="4000" dirty="0" smtClean="0">
                    <a:solidFill>
                      <a:schemeClr val="bg1"/>
                    </a:solidFill>
                  </a:rPr>
                  <a:t> </a:t>
                </a:r>
                <a:endParaRPr lang="en-US" altLang="en-GB" sz="4000" dirty="0" smtClean="0">
                  <a:solidFill>
                    <a:schemeClr val="bg1"/>
                  </a:solidFill>
                </a:endParaRPr>
              </a:p>
              <a:p>
                <a:pPr marL="457200" lvl="1" indent="0">
                  <a:buNone/>
                </a:pPr>
                <a:r>
                  <a:rPr lang="en-US" altLang="en-GB" sz="4000" dirty="0" smtClean="0">
                    <a:solidFill>
                      <a:schemeClr val="bg1"/>
                    </a:solidFill>
                  </a:rPr>
                  <a:t>is the known operating manifold:</a:t>
                </a:r>
                <a:endParaRPr lang="en-US" altLang="en-GB" sz="4000" dirty="0" smtClean="0">
                  <a:solidFill>
                    <a:schemeClr val="bg1"/>
                  </a:solidFill>
                </a:endParaRPr>
              </a:p>
              <a:p>
                <a:pPr marL="457200" lvl="1" indent="0">
                  <a:buNone/>
                </a:pPr>
                <a14:m>
                  <m:oMathPara xmlns:m="http://schemas.openxmlformats.org/officeDocument/2006/math">
                    <m:oMathParaPr>
                      <m:jc m:val="centerGroup"/>
                    </m:oMathParaPr>
                    <m:oMath xmlns:m="http://schemas.openxmlformats.org/officeDocument/2006/math">
                      <m:sSub>
                        <m:sSubPr>
                          <m:ctrlPr>
                            <a:rPr lang="en-US" altLang="en-GB" sz="4000" i="1" dirty="0" smtClean="0">
                              <a:solidFill>
                                <a:schemeClr val="bg1"/>
                              </a:solidFill>
                              <a:latin typeface="Cambria Math" panose="02040503050406030204" charset="0"/>
                              <a:cs typeface="Cambria Math" panose="02040503050406030204" charset="0"/>
                            </a:rPr>
                          </m:ctrlPr>
                        </m:sSubPr>
                        <m:e>
                          <m:r>
                            <a:rPr lang="en-US" altLang="en-GB" sz="4000" i="1" dirty="0" smtClean="0">
                              <a:solidFill>
                                <a:schemeClr val="bg1"/>
                              </a:solidFill>
                              <a:latin typeface="Cambria Math" panose="02040503050406030204" charset="0"/>
                              <a:cs typeface="Cambria Math" panose="02040503050406030204" charset="0"/>
                            </a:rPr>
                            <m:t>𝜃</m:t>
                          </m:r>
                        </m:e>
                        <m:sub>
                          <m:r>
                            <a:rPr lang="en-US" altLang="en-GB" sz="4000" i="1" dirty="0" smtClean="0">
                              <a:solidFill>
                                <a:schemeClr val="bg1"/>
                              </a:solidFill>
                              <a:latin typeface="Cambria Math" panose="02040503050406030204" charset="0"/>
                              <a:cs typeface="Cambria Math" panose="02040503050406030204" charset="0"/>
                            </a:rPr>
                            <m:t>𝑁</m:t>
                          </m:r>
                        </m:sub>
                      </m:sSub>
                      <m:r>
                        <a:rPr lang="en-US" altLang="en-GB" sz="4000" i="1" dirty="0" smtClean="0">
                          <a:solidFill>
                            <a:schemeClr val="bg1"/>
                          </a:solidFill>
                          <a:latin typeface="Cambria Math" panose="02040503050406030204" charset="0"/>
                          <a:cs typeface="Cambria Math" panose="02040503050406030204" charset="0"/>
                        </a:rPr>
                        <m:t>={</m:t>
                      </m:r>
                      <m:sSub>
                        <m:sSubPr>
                          <m:ctrlPr>
                            <a:rPr lang="en-US" altLang="en-GB" sz="4000" i="1" dirty="0" smtClean="0">
                              <a:solidFill>
                                <a:schemeClr val="bg1"/>
                              </a:solidFill>
                              <a:latin typeface="Cambria Math" panose="02040503050406030204" charset="0"/>
                              <a:cs typeface="Cambria Math" panose="02040503050406030204" charset="0"/>
                            </a:rPr>
                          </m:ctrlPr>
                        </m:sSubPr>
                        <m:e>
                          <m:r>
                            <a:rPr lang="en-US" altLang="en-GB" sz="4000" i="1" dirty="0" smtClean="0">
                              <a:solidFill>
                                <a:schemeClr val="bg1"/>
                              </a:solidFill>
                              <a:latin typeface="Cambria Math" panose="02040503050406030204" charset="0"/>
                              <a:cs typeface="Cambria Math" panose="02040503050406030204" charset="0"/>
                            </a:rPr>
                            <m:t>𝜃</m:t>
                          </m:r>
                        </m:e>
                        <m:sub>
                          <m:r>
                            <a:rPr lang="en-US" altLang="en-GB" sz="4000" i="1" dirty="0" smtClean="0">
                              <a:solidFill>
                                <a:schemeClr val="bg1"/>
                              </a:solidFill>
                              <a:latin typeface="Cambria Math" panose="02040503050406030204" charset="0"/>
                              <a:cs typeface="Cambria Math" panose="02040503050406030204" charset="0"/>
                            </a:rPr>
                            <m:t>𝑁𝑖</m:t>
                          </m:r>
                        </m:sub>
                      </m:sSub>
                      <m:r>
                        <a:rPr lang="en-US" altLang="en-GB" sz="4000" i="1" dirty="0" smtClean="0">
                          <a:solidFill>
                            <a:schemeClr val="bg1"/>
                          </a:solidFill>
                          <a:latin typeface="Cambria Math" panose="02040503050406030204" charset="0"/>
                          <a:cs typeface="Cambria Math" panose="02040503050406030204" charset="0"/>
                        </a:rPr>
                        <m:t>:</m:t>
                      </m:r>
                      <m:sSub>
                        <m:sSubPr>
                          <m:ctrlPr>
                            <a:rPr lang="en-US" altLang="en-GB" sz="4000" i="1" dirty="0" smtClean="0">
                              <a:solidFill>
                                <a:schemeClr val="bg1"/>
                              </a:solidFill>
                              <a:latin typeface="Cambria Math" panose="02040503050406030204" charset="0"/>
                              <a:cs typeface="Cambria Math" panose="02040503050406030204" charset="0"/>
                            </a:rPr>
                          </m:ctrlPr>
                        </m:sSubPr>
                        <m:e>
                          <m:r>
                            <a:rPr lang="en-US" altLang="en-GB" sz="4000" i="1" dirty="0" smtClean="0">
                              <a:solidFill>
                                <a:schemeClr val="bg1"/>
                              </a:solidFill>
                              <a:latin typeface="Cambria Math" panose="02040503050406030204" charset="0"/>
                              <a:cs typeface="Cambria Math" panose="02040503050406030204" charset="0"/>
                            </a:rPr>
                            <m:t>𝜃</m:t>
                          </m:r>
                        </m:e>
                        <m:sub>
                          <m:r>
                            <a:rPr lang="en-US" altLang="en-GB" sz="4000" i="1" dirty="0" smtClean="0">
                              <a:solidFill>
                                <a:schemeClr val="bg1"/>
                              </a:solidFill>
                              <a:latin typeface="Cambria Math" panose="02040503050406030204" charset="0"/>
                              <a:cs typeface="Cambria Math" panose="02040503050406030204" charset="0"/>
                            </a:rPr>
                            <m:t>𝑁𝑖</m:t>
                          </m:r>
                        </m:sub>
                      </m:sSub>
                      <m:r>
                        <a:rPr lang="en-US" altLang="en-GB" sz="4000" i="1" dirty="0" smtClean="0">
                          <a:solidFill>
                            <a:schemeClr val="bg1"/>
                          </a:solidFill>
                          <a:latin typeface="Cambria Math" panose="02040503050406030204" charset="0"/>
                          <a:cs typeface="Cambria Math" panose="02040503050406030204" charset="0"/>
                        </a:rPr>
                        <m:t>≤</m:t>
                      </m:r>
                      <m:sSub>
                        <m:sSubPr>
                          <m:ctrlPr>
                            <a:rPr lang="en-US" altLang="en-GB" sz="4000" i="1" dirty="0" smtClean="0">
                              <a:solidFill>
                                <a:schemeClr val="bg1"/>
                              </a:solidFill>
                              <a:latin typeface="Cambria Math" panose="02040503050406030204" charset="0"/>
                              <a:cs typeface="Cambria Math" panose="02040503050406030204" charset="0"/>
                            </a:rPr>
                          </m:ctrlPr>
                        </m:sSubPr>
                        <m:e>
                          <m:bar>
                            <m:barPr>
                              <m:ctrlPr>
                                <a:rPr lang="en-US" altLang="en-GB" sz="4000" i="1" dirty="0" smtClean="0">
                                  <a:solidFill>
                                    <a:schemeClr val="bg1"/>
                                  </a:solidFill>
                                  <a:latin typeface="Cambria Math" panose="02040503050406030204" charset="0"/>
                                  <a:cs typeface="Cambria Math" panose="02040503050406030204" charset="0"/>
                                </a:rPr>
                              </m:ctrlPr>
                            </m:barPr>
                            <m:e>
                              <m:r>
                                <a:rPr lang="en-US" altLang="en-GB" sz="4000" i="1" dirty="0" smtClean="0">
                                  <a:solidFill>
                                    <a:schemeClr val="bg1"/>
                                  </a:solidFill>
                                  <a:latin typeface="Cambria Math" panose="02040503050406030204" charset="0"/>
                                  <a:cs typeface="Cambria Math" panose="02040503050406030204" charset="0"/>
                                </a:rPr>
                                <m:t>𝜃</m:t>
                              </m:r>
                            </m:e>
                          </m:bar>
                        </m:e>
                        <m:sub>
                          <m:r>
                            <a:rPr lang="en-US" altLang="en-GB" sz="4000" i="1" dirty="0" smtClean="0">
                              <a:solidFill>
                                <a:schemeClr val="bg1"/>
                              </a:solidFill>
                              <a:latin typeface="Cambria Math" panose="02040503050406030204" charset="0"/>
                              <a:cs typeface="Cambria Math" panose="02040503050406030204" charset="0"/>
                            </a:rPr>
                            <m:t>𝑖</m:t>
                          </m:r>
                        </m:sub>
                      </m:sSub>
                      <m:sSub>
                        <m:sSubPr>
                          <m:ctrlPr>
                            <a:rPr lang="en-US" altLang="en-GB" sz="4000" i="1" dirty="0" smtClean="0">
                              <a:solidFill>
                                <a:schemeClr val="bg1"/>
                              </a:solidFill>
                              <a:latin typeface="Cambria Math" panose="02040503050406030204" charset="0"/>
                              <a:cs typeface="Cambria Math" panose="02040503050406030204" charset="0"/>
                            </a:rPr>
                          </m:ctrlPr>
                        </m:sSubPr>
                        <m:e>
                          <m:r>
                            <a:rPr lang="en-US" altLang="en-GB" sz="4000" i="1" dirty="0" smtClean="0">
                              <a:solidFill>
                                <a:schemeClr val="bg1"/>
                              </a:solidFill>
                              <a:latin typeface="Cambria Math" panose="02040503050406030204" charset="0"/>
                              <a:cs typeface="Cambria Math" panose="02040503050406030204" charset="0"/>
                            </a:rPr>
                            <m:t>⋁ </m:t>
                          </m:r>
                          <m:sSub>
                            <m:sSubPr>
                              <m:ctrlPr>
                                <a:rPr lang="en-US" altLang="en-GB" sz="4000" i="1" dirty="0" smtClean="0">
                                  <a:solidFill>
                                    <a:schemeClr val="bg1"/>
                                  </a:solidFill>
                                  <a:latin typeface="Cambria Math" panose="02040503050406030204" charset="0"/>
                                  <a:cs typeface="Cambria Math" panose="02040503050406030204" charset="0"/>
                                </a:rPr>
                              </m:ctrlPr>
                            </m:sSubPr>
                            <m:e>
                              <m:r>
                                <a:rPr lang="en-US" altLang="en-GB" sz="4000" i="1" dirty="0" smtClean="0">
                                  <a:solidFill>
                                    <a:schemeClr val="bg1"/>
                                  </a:solidFill>
                                  <a:latin typeface="Cambria Math" panose="02040503050406030204" charset="0"/>
                                  <a:cs typeface="Cambria Math" panose="02040503050406030204" charset="0"/>
                                </a:rPr>
                                <m:t>𝜃</m:t>
                              </m:r>
                            </m:e>
                            <m:sub>
                              <m:r>
                                <a:rPr lang="en-US" altLang="en-GB" sz="4000" i="1" dirty="0" smtClean="0">
                                  <a:solidFill>
                                    <a:schemeClr val="bg1"/>
                                  </a:solidFill>
                                  <a:latin typeface="Cambria Math" panose="02040503050406030204" charset="0"/>
                                  <a:cs typeface="Cambria Math" panose="02040503050406030204" charset="0"/>
                                </a:rPr>
                                <m:t>𝑁𝑖</m:t>
                              </m:r>
                            </m:sub>
                          </m:sSub>
                          <m:r>
                            <a:rPr lang="en-US" altLang="en-GB" sz="4000" i="1" dirty="0" smtClean="0">
                              <a:solidFill>
                                <a:schemeClr val="bg1"/>
                              </a:solidFill>
                              <a:latin typeface="Cambria Math" panose="02040503050406030204" charset="0"/>
                              <a:cs typeface="Cambria Math" panose="02040503050406030204" charset="0"/>
                            </a:rPr>
                            <m:t>≥</m:t>
                          </m:r>
                          <m:bar>
                            <m:barPr>
                              <m:pos m:val="top"/>
                              <m:ctrlPr>
                                <a:rPr lang="en-US" altLang="en-GB" sz="4000" i="1" dirty="0" smtClean="0">
                                  <a:solidFill>
                                    <a:schemeClr val="bg1"/>
                                  </a:solidFill>
                                  <a:latin typeface="Cambria Math" panose="02040503050406030204" charset="0"/>
                                  <a:cs typeface="Cambria Math" panose="02040503050406030204" charset="0"/>
                                </a:rPr>
                              </m:ctrlPr>
                            </m:barPr>
                            <m:e>
                              <m:r>
                                <a:rPr lang="en-US" altLang="en-GB" sz="4000" i="1" dirty="0" smtClean="0">
                                  <a:solidFill>
                                    <a:schemeClr val="bg1"/>
                                  </a:solidFill>
                                  <a:latin typeface="Cambria Math" panose="02040503050406030204" charset="0"/>
                                  <a:cs typeface="Cambria Math" panose="02040503050406030204" charset="0"/>
                                </a:rPr>
                                <m:t>𝜃</m:t>
                              </m:r>
                            </m:e>
                          </m:bar>
                        </m:e>
                        <m:sub>
                          <m:r>
                            <a:rPr lang="en-US" altLang="en-GB" sz="4000" i="1" dirty="0" smtClean="0">
                              <a:solidFill>
                                <a:schemeClr val="bg1"/>
                              </a:solidFill>
                              <a:latin typeface="Cambria Math" panose="02040503050406030204" charset="0"/>
                              <a:cs typeface="Cambria Math" panose="02040503050406030204" charset="0"/>
                            </a:rPr>
                            <m:t>𝑖</m:t>
                          </m:r>
                        </m:sub>
                      </m:sSub>
                      <m:r>
                        <a:rPr lang="en-US" altLang="en-GB" sz="4000" i="1" dirty="0" smtClean="0">
                          <a:solidFill>
                            <a:schemeClr val="bg1"/>
                          </a:solidFill>
                          <a:latin typeface="Cambria Math" panose="02040503050406030204" charset="0"/>
                          <a:cs typeface="Cambria Math" panose="02040503050406030204" charset="0"/>
                        </a:rPr>
                        <m:t>}</m:t>
                      </m:r>
                    </m:oMath>
                  </m:oMathPara>
                </a14:m>
                <a:endParaRPr lang="en-US" altLang="en-GB" sz="4000" i="1" dirty="0" smtClean="0">
                  <a:solidFill>
                    <a:schemeClr val="bg1"/>
                  </a:solidFill>
                  <a:latin typeface="Cambria Math" panose="02040503050406030204" charset="0"/>
                  <a:cs typeface="Cambria Math" panose="02040503050406030204" charset="0"/>
                </a:endParaRPr>
              </a:p>
              <a:p>
                <a:pPr marL="457200" lvl="1" indent="0">
                  <a:buNone/>
                </a:pPr>
                <a:r>
                  <a:rPr lang="en-US" altLang="en-GB" sz="4000" dirty="0" smtClean="0">
                    <a:solidFill>
                      <a:schemeClr val="bg1"/>
                    </a:solidFill>
                  </a:rPr>
                  <a:t>is a novel configuration.</a:t>
                </a:r>
                <a:endParaRPr lang="en-US" altLang="en-GB" sz="4000" dirty="0" smtClean="0">
                  <a:solidFill>
                    <a:schemeClr val="bg1"/>
                  </a:solidFill>
                </a:endParaRPr>
              </a:p>
            </p:txBody>
          </p:sp>
        </mc:Choice>
        <mc:Fallback>
          <p:sp>
            <p:nvSpPr>
              <p:cNvPr id="27" name="Content Placeholder 26"/>
              <p:cNvSpPr>
                <a:spLocks noRot="1" noChangeAspect="1" noMove="1" noResize="1" noEditPoints="1" noAdjustHandles="1" noChangeArrowheads="1" noChangeShapeType="1" noTextEdit="1"/>
              </p:cNvSpPr>
              <p:nvPr>
                <p:ph idx="1"/>
              </p:nvPr>
            </p:nvSpPr>
            <p:spPr>
              <a:xfrm>
                <a:off x="342265" y="878840"/>
                <a:ext cx="11507470" cy="5074285"/>
              </a:xfrm>
              <a:blipFill rotWithShape="1">
                <a:blip r:embed="rId2"/>
                <a:stretch>
                  <a:fillRect t="-213" b="-438"/>
                </a:stretch>
              </a:blipFill>
            </p:spPr>
            <p:txBody>
              <a:bodyPr/>
              <a:lstStyle/>
              <a:p>
                <a:r>
                  <a:rPr lang="en-GB" altLang="en-US">
                    <a:noFill/>
                  </a:rPr>
                  <a:t> </a:t>
                </a:r>
              </a:p>
            </p:txBody>
          </p:sp>
        </mc:Fallback>
      </mc:AlternateContent>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17" name="CuadroTexto 8"/>
          <p:cNvSpPr txBox="1"/>
          <p:nvPr/>
        </p:nvSpPr>
        <p:spPr>
          <a:xfrm>
            <a:off x="173990" y="68580"/>
            <a:ext cx="7712075" cy="706755"/>
          </a:xfrm>
          <a:prstGeom prst="rect">
            <a:avLst/>
          </a:prstGeom>
          <a:noFill/>
        </p:spPr>
        <p:txBody>
          <a:bodyPr wrap="square" rtlCol="0">
            <a:spAutoFit/>
          </a:bodyPr>
          <a:p>
            <a:r>
              <a:rPr lang="en-GB" altLang="en-US" sz="4000" u="sng" dirty="0" smtClean="0">
                <a:solidFill>
                  <a:schemeClr val="bg1"/>
                </a:solidFill>
                <a:latin typeface="Calibri Light" panose="020F0302020204030204" charset="0"/>
                <a:cs typeface="Calibri Light" panose="020F0302020204030204" charset="0"/>
                <a:sym typeface="+mn-ea"/>
              </a:rPr>
              <a:t>Novel Configurations Definition</a:t>
            </a:r>
            <a:endParaRPr lang="en-GB" altLang="en-US" sz="4000" u="sng" dirty="0" smtClean="0">
              <a:solidFill>
                <a:schemeClr val="bg1"/>
              </a:solidFill>
              <a:latin typeface="Calibri Light" panose="020F0302020204030204" charset="0"/>
              <a:cs typeface="Calibri Light" panose="020F0302020204030204" charset="0"/>
              <a:sym typeface="+mn-ea"/>
            </a:endParaRPr>
          </a:p>
        </p:txBody>
      </p:sp>
      <mc:AlternateContent xmlns:mc="http://schemas.openxmlformats.org/markup-compatibility/2006">
        <mc:Choice xmlns:a14="http://schemas.microsoft.com/office/drawing/2010/main" Requires="a14">
          <p:sp>
            <p:nvSpPr>
              <p:cNvPr id="27" name="Content Placeholder 26"/>
              <p:cNvSpPr>
                <a:spLocks noGrp="1"/>
              </p:cNvSpPr>
              <p:nvPr>
                <p:ph idx="1"/>
              </p:nvPr>
            </p:nvSpPr>
            <p:spPr>
              <a:xfrm>
                <a:off x="268605" y="1871345"/>
                <a:ext cx="11507470" cy="3448050"/>
              </a:xfrm>
            </p:spPr>
            <p:txBody>
              <a:bodyPr>
                <a:noAutofit/>
              </a:bodyPr>
              <a:p>
                <a:pPr marL="457200" lvl="1" indent="0">
                  <a:buNone/>
                </a:pPr>
                <a:r>
                  <a:rPr lang="en-US" altLang="en-GB" sz="4000" u="sng" dirty="0" smtClean="0">
                    <a:solidFill>
                      <a:schemeClr val="bg1"/>
                    </a:solidFill>
                  </a:rPr>
                  <a:t>Non-Parametric Approach</a:t>
                </a:r>
                <a:r>
                  <a:rPr lang="en-GB" sz="4000" u="sng" dirty="0" smtClean="0">
                    <a:solidFill>
                      <a:schemeClr val="bg1"/>
                    </a:solidFill>
                  </a:rPr>
                  <a:t>:</a:t>
                </a:r>
                <a:endParaRPr lang="en-GB" sz="4000" u="sng" dirty="0" smtClean="0">
                  <a:solidFill>
                    <a:schemeClr val="bg1"/>
                  </a:solidFill>
                </a:endParaRPr>
              </a:p>
              <a:p>
                <a:pPr marL="457200" lvl="1" indent="0" algn="ctr">
                  <a:buNone/>
                </a:pPr>
                <a14:m>
                  <m:oMathPara xmlns:m="http://schemas.openxmlformats.org/officeDocument/2006/math">
                    <m:oMathParaPr>
                      <m:jc m:val="center"/>
                    </m:oMathParaPr>
                    <m:oMath xmlns:m="http://schemas.openxmlformats.org/officeDocument/2006/math">
                      <m:acc>
                        <m:accPr>
                          <m:chr m:val="̇"/>
                          <m:ctrlPr>
                            <a:rPr lang="en-US" sz="4000" i="1" dirty="0" smtClean="0">
                              <a:solidFill>
                                <a:schemeClr val="bg1"/>
                              </a:solidFill>
                              <a:latin typeface="Cambria Math" panose="02040503050406030204" charset="0"/>
                              <a:cs typeface="Cambria Math" panose="02040503050406030204" charset="0"/>
                            </a:rPr>
                          </m:ctrlPr>
                        </m:accPr>
                        <m:e>
                          <m:r>
                            <a:rPr lang="en-US" sz="4000" i="1" dirty="0" smtClean="0">
                              <a:solidFill>
                                <a:schemeClr val="bg1"/>
                              </a:solidFill>
                              <a:latin typeface="Cambria Math" panose="02040503050406030204" charset="0"/>
                              <a:cs typeface="Cambria Math" panose="02040503050406030204" charset="0"/>
                            </a:rPr>
                            <m:t>𝑥</m:t>
                          </m:r>
                        </m:e>
                      </m:acc>
                      <m:r>
                        <a:rPr lang="en-US" sz="4000" i="1" dirty="0" smtClean="0">
                          <a:solidFill>
                            <a:schemeClr val="bg1"/>
                          </a:solidFill>
                          <a:latin typeface="Cambria Math" panose="02040503050406030204" charset="0"/>
                          <a:cs typeface="Cambria Math" panose="02040503050406030204" charset="0"/>
                        </a:rPr>
                        <m:t>=</m:t>
                      </m:r>
                      <m:r>
                        <a:rPr lang="en-US" sz="4000" i="1" dirty="0" smtClean="0">
                          <a:solidFill>
                            <a:schemeClr val="bg1"/>
                          </a:solidFill>
                          <a:latin typeface="Cambria Math" panose="02040503050406030204" charset="0"/>
                          <a:cs typeface="Cambria Math" panose="02040503050406030204" charset="0"/>
                        </a:rPr>
                        <m:t>𝑓</m:t>
                      </m:r>
                      <m:r>
                        <a:rPr lang="en-US" sz="4000" i="1" dirty="0" smtClean="0">
                          <a:solidFill>
                            <a:schemeClr val="bg1"/>
                          </a:solidFill>
                          <a:latin typeface="Cambria Math" panose="02040503050406030204" charset="0"/>
                          <a:cs typeface="Cambria Math" panose="02040503050406030204" charset="0"/>
                        </a:rPr>
                        <m:t>(</m:t>
                      </m:r>
                      <m:r>
                        <a:rPr lang="en-US" sz="4000" i="1" dirty="0" smtClean="0">
                          <a:solidFill>
                            <a:schemeClr val="bg1"/>
                          </a:solidFill>
                          <a:latin typeface="Cambria Math" panose="02040503050406030204" charset="0"/>
                          <a:cs typeface="Cambria Math" panose="02040503050406030204" charset="0"/>
                        </a:rPr>
                        <m:t>𝑥</m:t>
                      </m:r>
                      <m:r>
                        <a:rPr lang="en-US" sz="4000" i="1" dirty="0" smtClean="0">
                          <a:solidFill>
                            <a:schemeClr val="bg1"/>
                          </a:solidFill>
                          <a:latin typeface="Cambria Math" panose="02040503050406030204" charset="0"/>
                          <a:cs typeface="Cambria Math" panose="02040503050406030204" charset="0"/>
                        </a:rPr>
                        <m:t>, </m:t>
                      </m:r>
                      <m:r>
                        <a:rPr lang="en-US" sz="4000" i="1" dirty="0" smtClean="0">
                          <a:solidFill>
                            <a:schemeClr val="bg1"/>
                          </a:solidFill>
                          <a:latin typeface="Cambria Math" panose="02040503050406030204" charset="0"/>
                          <a:cs typeface="Cambria Math" panose="02040503050406030204" charset="0"/>
                        </a:rPr>
                        <m:t>𝑢</m:t>
                      </m:r>
                      <m:r>
                        <a:rPr lang="en-US" sz="4000" i="1" dirty="0" smtClean="0">
                          <a:solidFill>
                            <a:schemeClr val="bg1"/>
                          </a:solidFill>
                          <a:latin typeface="Cambria Math" panose="02040503050406030204" charset="0"/>
                          <a:cs typeface="Cambria Math" panose="02040503050406030204" charset="0"/>
                        </a:rPr>
                        <m:t>) +</m:t>
                      </m:r>
                      <m:sSub>
                        <m:sSubPr>
                          <m:ctrlPr>
                            <a:rPr lang="en-US" sz="4000" i="1" dirty="0" smtClean="0">
                              <a:solidFill>
                                <a:schemeClr val="bg1"/>
                              </a:solidFill>
                              <a:latin typeface="Cambria Math" panose="02040503050406030204" charset="0"/>
                              <a:cs typeface="Cambria Math" panose="02040503050406030204" charset="0"/>
                            </a:rPr>
                          </m:ctrlPr>
                        </m:sSubPr>
                        <m:e>
                          <m:r>
                            <a:rPr lang="en-US" sz="4000" i="1" dirty="0" smtClean="0">
                              <a:solidFill>
                                <a:schemeClr val="bg1"/>
                              </a:solidFill>
                              <a:latin typeface="Cambria Math" panose="02040503050406030204" charset="0"/>
                              <a:cs typeface="Cambria Math" panose="02040503050406030204" charset="0"/>
                            </a:rPr>
                            <m:t>𝑓</m:t>
                          </m:r>
                        </m:e>
                        <m:sub>
                          <m:r>
                            <a:rPr lang="en-US" sz="4000" i="1" dirty="0" smtClean="0">
                              <a:solidFill>
                                <a:schemeClr val="bg1"/>
                              </a:solidFill>
                              <a:latin typeface="Cambria Math" panose="02040503050406030204" charset="0"/>
                              <a:cs typeface="Cambria Math" panose="02040503050406030204" charset="0"/>
                            </a:rPr>
                            <m:t>𝑁</m:t>
                          </m:r>
                        </m:sub>
                      </m:sSub>
                      <m:r>
                        <a:rPr lang="en-US" sz="4000" i="1" dirty="0" smtClean="0">
                          <a:solidFill>
                            <a:schemeClr val="bg1"/>
                          </a:solidFill>
                          <a:latin typeface="Cambria Math" panose="02040503050406030204" charset="0"/>
                          <a:cs typeface="Cambria Math" panose="02040503050406030204" charset="0"/>
                        </a:rPr>
                        <m:t>(</m:t>
                      </m:r>
                      <m:r>
                        <a:rPr lang="en-US" sz="4000" i="1" dirty="0" smtClean="0">
                          <a:solidFill>
                            <a:schemeClr val="bg1"/>
                          </a:solidFill>
                          <a:latin typeface="Cambria Math" panose="02040503050406030204" charset="0"/>
                          <a:cs typeface="Cambria Math" panose="02040503050406030204" charset="0"/>
                        </a:rPr>
                        <m:t>𝑥</m:t>
                      </m:r>
                      <m:r>
                        <a:rPr lang="en-US" sz="4000" i="1" dirty="0" smtClean="0">
                          <a:solidFill>
                            <a:schemeClr val="bg1"/>
                          </a:solidFill>
                          <a:latin typeface="Cambria Math" panose="02040503050406030204" charset="0"/>
                          <a:cs typeface="Cambria Math" panose="02040503050406030204" charset="0"/>
                        </a:rPr>
                        <m:t>, </m:t>
                      </m:r>
                      <m:r>
                        <a:rPr lang="en-US" sz="4000" i="1" dirty="0" smtClean="0">
                          <a:solidFill>
                            <a:schemeClr val="bg1"/>
                          </a:solidFill>
                          <a:latin typeface="Cambria Math" panose="02040503050406030204" charset="0"/>
                          <a:cs typeface="Cambria Math" panose="02040503050406030204" charset="0"/>
                        </a:rPr>
                        <m:t>𝑢</m:t>
                      </m:r>
                      <m:r>
                        <a:rPr lang="en-US" sz="4000" i="1" dirty="0" smtClean="0">
                          <a:solidFill>
                            <a:schemeClr val="bg1"/>
                          </a:solidFill>
                          <a:latin typeface="Cambria Math" panose="02040503050406030204" charset="0"/>
                          <a:cs typeface="Cambria Math" panose="02040503050406030204" charset="0"/>
                        </a:rPr>
                        <m:t>)</m:t>
                      </m:r>
                      <m:r>
                        <a:rPr lang="en-US" sz="4000" i="1" dirty="0" smtClean="0">
                          <a:solidFill>
                            <a:schemeClr val="bg1"/>
                          </a:solidFill>
                          <a:latin typeface="Cambria Math" panose="02040503050406030204" charset="0"/>
                          <a:cs typeface="Cambria Math" panose="02040503050406030204" charset="0"/>
                        </a:rPr>
                        <m:t> </m:t>
                      </m:r>
                    </m:oMath>
                  </m:oMathPara>
                </a14:m>
                <a:endParaRPr lang="en-US" sz="4000" i="1" dirty="0" smtClean="0">
                  <a:solidFill>
                    <a:schemeClr val="bg1"/>
                  </a:solidFill>
                  <a:latin typeface="Cambria Math" panose="02040503050406030204" charset="0"/>
                  <a:cs typeface="Cambria Math" panose="02040503050406030204" charset="0"/>
                </a:endParaRPr>
              </a:p>
              <a:p>
                <a:pPr marL="457200" lvl="1" indent="0" algn="ctr">
                  <a:buNone/>
                </a:pPr>
                <a:r>
                  <a:rPr lang="en-US" sz="4000" dirty="0" smtClean="0">
                    <a:solidFill>
                      <a:schemeClr val="bg1"/>
                    </a:solidFill>
                    <a:sym typeface="+mn-ea"/>
                  </a:rPr>
                  <a:t> </a:t>
                </a:r>
                <a14:m>
                  <m:oMath xmlns:m="http://schemas.openxmlformats.org/officeDocument/2006/math">
                    <m:r>
                      <a:rPr lang="en-US" sz="4000" i="1" dirty="0" smtClean="0">
                        <a:solidFill>
                          <a:schemeClr val="bg1"/>
                        </a:solidFill>
                        <a:latin typeface="Cambria Math" panose="02040503050406030204" charset="0"/>
                        <a:cs typeface="Cambria Math" panose="02040503050406030204" charset="0"/>
                      </a:rPr>
                      <m:t>𝑦</m:t>
                    </m:r>
                    <m:r>
                      <a:rPr lang="en-US" sz="4000" i="1" dirty="0" smtClean="0">
                        <a:solidFill>
                          <a:schemeClr val="bg1"/>
                        </a:solidFill>
                        <a:latin typeface="Cambria Math" panose="02040503050406030204" charset="0"/>
                        <a:cs typeface="Cambria Math" panose="02040503050406030204" charset="0"/>
                      </a:rPr>
                      <m:t>=</m:t>
                    </m:r>
                    <m:r>
                      <a:rPr lang="en-US" sz="4000" i="1" dirty="0" smtClean="0">
                        <a:solidFill>
                          <a:schemeClr val="bg1"/>
                        </a:solidFill>
                        <a:latin typeface="Cambria Math" panose="02040503050406030204" charset="0"/>
                        <a:cs typeface="Cambria Math" panose="02040503050406030204" charset="0"/>
                      </a:rPr>
                      <m:t>𝑔</m:t>
                    </m:r>
                    <m:r>
                      <a:rPr lang="en-US" sz="4000" i="1" dirty="0" smtClean="0">
                        <a:solidFill>
                          <a:schemeClr val="bg1"/>
                        </a:solidFill>
                        <a:latin typeface="Cambria Math" panose="02040503050406030204" charset="0"/>
                        <a:cs typeface="Cambria Math" panose="02040503050406030204" charset="0"/>
                      </a:rPr>
                      <m:t>(</m:t>
                    </m:r>
                    <m:r>
                      <a:rPr lang="en-US" sz="4000" i="1" dirty="0" smtClean="0">
                        <a:solidFill>
                          <a:schemeClr val="bg1"/>
                        </a:solidFill>
                        <a:latin typeface="Cambria Math" panose="02040503050406030204" charset="0"/>
                        <a:cs typeface="Cambria Math" panose="02040503050406030204" charset="0"/>
                      </a:rPr>
                      <m:t>𝑥</m:t>
                    </m:r>
                    <m:r>
                      <a:rPr lang="en-US" sz="4000" i="1" dirty="0" smtClean="0">
                        <a:solidFill>
                          <a:schemeClr val="bg1"/>
                        </a:solidFill>
                        <a:latin typeface="Cambria Math" panose="02040503050406030204" charset="0"/>
                        <a:cs typeface="Cambria Math" panose="02040503050406030204" charset="0"/>
                      </a:rPr>
                      <m:t>, </m:t>
                    </m:r>
                    <m:r>
                      <a:rPr lang="en-US" sz="4000" i="1" dirty="0" smtClean="0">
                        <a:solidFill>
                          <a:schemeClr val="bg1"/>
                        </a:solidFill>
                        <a:latin typeface="Cambria Math" panose="02040503050406030204" charset="0"/>
                        <a:cs typeface="Cambria Math" panose="02040503050406030204" charset="0"/>
                      </a:rPr>
                      <m:t>𝑢</m:t>
                    </m:r>
                    <m:r>
                      <a:rPr lang="en-US" sz="4000" i="1" dirty="0" smtClean="0">
                        <a:solidFill>
                          <a:schemeClr val="bg1"/>
                        </a:solidFill>
                        <a:latin typeface="Cambria Math" panose="02040503050406030204" charset="0"/>
                        <a:cs typeface="Cambria Math" panose="02040503050406030204" charset="0"/>
                      </a:rPr>
                      <m:t>) +</m:t>
                    </m:r>
                    <m:sSub>
                      <m:sSubPr>
                        <m:ctrlPr>
                          <a:rPr lang="en-US" sz="4000" i="1" dirty="0" smtClean="0">
                            <a:solidFill>
                              <a:schemeClr val="bg1"/>
                            </a:solidFill>
                            <a:latin typeface="Cambria Math" panose="02040503050406030204" charset="0"/>
                            <a:cs typeface="Cambria Math" panose="02040503050406030204" charset="0"/>
                          </a:rPr>
                        </m:ctrlPr>
                      </m:sSubPr>
                      <m:e>
                        <m:r>
                          <a:rPr lang="en-US" sz="4000" i="1" dirty="0" smtClean="0">
                            <a:solidFill>
                              <a:schemeClr val="bg1"/>
                            </a:solidFill>
                            <a:latin typeface="Cambria Math" panose="02040503050406030204" charset="0"/>
                            <a:cs typeface="Cambria Math" panose="02040503050406030204" charset="0"/>
                          </a:rPr>
                          <m:t>𝑔</m:t>
                        </m:r>
                      </m:e>
                      <m:sub>
                        <m:r>
                          <a:rPr lang="en-US" sz="4000" i="1" dirty="0" smtClean="0">
                            <a:solidFill>
                              <a:schemeClr val="bg1"/>
                            </a:solidFill>
                            <a:latin typeface="Cambria Math" panose="02040503050406030204" charset="0"/>
                            <a:cs typeface="Cambria Math" panose="02040503050406030204" charset="0"/>
                          </a:rPr>
                          <m:t>𝑁</m:t>
                        </m:r>
                      </m:sub>
                    </m:sSub>
                    <m:r>
                      <a:rPr lang="en-US" sz="4000" i="1" dirty="0" smtClean="0">
                        <a:solidFill>
                          <a:schemeClr val="bg1"/>
                        </a:solidFill>
                        <a:latin typeface="Cambria Math" panose="02040503050406030204" charset="0"/>
                        <a:cs typeface="Cambria Math" panose="02040503050406030204" charset="0"/>
                      </a:rPr>
                      <m:t>(</m:t>
                    </m:r>
                    <m:r>
                      <a:rPr lang="en-US" sz="4000" i="1" dirty="0" smtClean="0">
                        <a:solidFill>
                          <a:schemeClr val="bg1"/>
                        </a:solidFill>
                        <a:latin typeface="Cambria Math" panose="02040503050406030204" charset="0"/>
                        <a:cs typeface="Cambria Math" panose="02040503050406030204" charset="0"/>
                      </a:rPr>
                      <m:t>𝑥</m:t>
                    </m:r>
                    <m:r>
                      <a:rPr lang="en-US" sz="4000" i="1" dirty="0" smtClean="0">
                        <a:solidFill>
                          <a:schemeClr val="bg1"/>
                        </a:solidFill>
                        <a:latin typeface="Cambria Math" panose="02040503050406030204" charset="0"/>
                        <a:cs typeface="Cambria Math" panose="02040503050406030204" charset="0"/>
                      </a:rPr>
                      <m:t>, </m:t>
                    </m:r>
                    <m:r>
                      <a:rPr lang="en-US" sz="4000" i="1" dirty="0" smtClean="0">
                        <a:solidFill>
                          <a:schemeClr val="bg1"/>
                        </a:solidFill>
                        <a:latin typeface="Cambria Math" panose="02040503050406030204" charset="0"/>
                        <a:cs typeface="Cambria Math" panose="02040503050406030204" charset="0"/>
                      </a:rPr>
                      <m:t>𝑢</m:t>
                    </m:r>
                    <m:r>
                      <a:rPr lang="en-US" sz="4000" i="1" dirty="0" smtClean="0">
                        <a:solidFill>
                          <a:schemeClr val="bg1"/>
                        </a:solidFill>
                        <a:latin typeface="Cambria Math" panose="02040503050406030204" charset="0"/>
                        <a:cs typeface="Cambria Math" panose="02040503050406030204" charset="0"/>
                      </a:rPr>
                      <m:t>)</m:t>
                    </m:r>
                  </m:oMath>
                </a14:m>
                <a:endParaRPr lang="en-US" sz="4000" i="1" dirty="0" smtClean="0">
                  <a:solidFill>
                    <a:schemeClr val="bg1"/>
                  </a:solidFill>
                  <a:latin typeface="Cambria Math" panose="02040503050406030204" charset="0"/>
                  <a:cs typeface="Cambria Math" panose="02040503050406030204" charset="0"/>
                </a:endParaRPr>
              </a:p>
              <a:p>
                <a:pPr marL="457200" lvl="1" indent="0" algn="l">
                  <a:buNone/>
                </a:pPr>
                <a:r>
                  <a:rPr lang="en-US" sz="4000" dirty="0" smtClean="0">
                    <a:solidFill>
                      <a:schemeClr val="bg1"/>
                    </a:solidFill>
                    <a:sym typeface="+mn-ea"/>
                  </a:rPr>
                  <a:t>where </a:t>
                </a:r>
                <a:r>
                  <a:rPr lang="en-US" sz="4000" i="1" dirty="0" smtClean="0">
                    <a:solidFill>
                      <a:schemeClr val="bg1"/>
                    </a:solidFill>
                    <a:sym typeface="+mn-ea"/>
                  </a:rPr>
                  <a:t>f</a:t>
                </a:r>
                <a:r>
                  <a:rPr lang="en-US" sz="4000" dirty="0" smtClean="0">
                    <a:solidFill>
                      <a:schemeClr val="bg1"/>
                    </a:solidFill>
                    <a:sym typeface="+mn-ea"/>
                  </a:rPr>
                  <a:t> and </a:t>
                </a:r>
                <a:r>
                  <a:rPr lang="en-US" sz="4000" i="1" dirty="0" smtClean="0">
                    <a:solidFill>
                      <a:schemeClr val="bg1"/>
                    </a:solidFill>
                    <a:sym typeface="+mn-ea"/>
                  </a:rPr>
                  <a:t>g </a:t>
                </a:r>
                <a:r>
                  <a:rPr lang="en-US" sz="4000" dirty="0" smtClean="0">
                    <a:solidFill>
                      <a:schemeClr val="bg1"/>
                    </a:solidFill>
                    <a:sym typeface="+mn-ea"/>
                  </a:rPr>
                  <a:t>form the known system model, and </a:t>
                </a:r>
                <a14:m>
                  <m:oMath xmlns:m="http://schemas.openxmlformats.org/officeDocument/2006/math">
                    <m:sSub>
                      <m:sSubPr>
                        <m:ctrlPr>
                          <a:rPr lang="en-US" sz="4000" i="1" dirty="0" smtClean="0">
                            <a:solidFill>
                              <a:schemeClr val="bg1"/>
                            </a:solidFill>
                            <a:latin typeface="Cambria Math" panose="02040503050406030204" charset="0"/>
                            <a:cs typeface="Cambria Math" panose="02040503050406030204" charset="0"/>
                          </a:rPr>
                        </m:ctrlPr>
                      </m:sSubPr>
                      <m:e>
                        <m:r>
                          <a:rPr lang="en-US" sz="4000" i="1" dirty="0" smtClean="0">
                            <a:solidFill>
                              <a:schemeClr val="bg1"/>
                            </a:solidFill>
                            <a:latin typeface="Cambria Math" panose="02040503050406030204" charset="0"/>
                            <a:cs typeface="Cambria Math" panose="02040503050406030204" charset="0"/>
                          </a:rPr>
                          <m:t>𝑓</m:t>
                        </m:r>
                      </m:e>
                      <m:sub>
                        <m:r>
                          <a:rPr lang="en-US" sz="4000" i="1" dirty="0" smtClean="0">
                            <a:solidFill>
                              <a:schemeClr val="bg1"/>
                            </a:solidFill>
                            <a:latin typeface="Cambria Math" panose="02040503050406030204" charset="0"/>
                            <a:cs typeface="Cambria Math" panose="02040503050406030204" charset="0"/>
                          </a:rPr>
                          <m:t>𝑁</m:t>
                        </m:r>
                      </m:sub>
                    </m:sSub>
                  </m:oMath>
                </a14:m>
                <a:r>
                  <a:rPr lang="en-US" sz="4000" dirty="0" smtClean="0">
                    <a:solidFill>
                      <a:schemeClr val="bg1"/>
                    </a:solidFill>
                    <a:sym typeface="+mn-ea"/>
                  </a:rPr>
                  <a:t> and </a:t>
                </a:r>
                <a14:m>
                  <m:oMath xmlns:m="http://schemas.openxmlformats.org/officeDocument/2006/math">
                    <m:sSub>
                      <m:sSubPr>
                        <m:ctrlPr>
                          <a:rPr lang="en-US" sz="4000" i="1" dirty="0" smtClean="0">
                            <a:solidFill>
                              <a:schemeClr val="bg1"/>
                            </a:solidFill>
                            <a:latin typeface="Cambria Math" panose="02040503050406030204" charset="0"/>
                            <a:cs typeface="Cambria Math" panose="02040503050406030204" charset="0"/>
                          </a:rPr>
                        </m:ctrlPr>
                      </m:sSubPr>
                      <m:e>
                        <m:r>
                          <a:rPr lang="en-US" sz="4000" i="1" dirty="0" smtClean="0">
                            <a:solidFill>
                              <a:schemeClr val="bg1"/>
                            </a:solidFill>
                            <a:latin typeface="Cambria Math" panose="02040503050406030204" charset="0"/>
                            <a:cs typeface="Cambria Math" panose="02040503050406030204" charset="0"/>
                          </a:rPr>
                          <m:t>𝑔</m:t>
                        </m:r>
                      </m:e>
                      <m:sub>
                        <m:r>
                          <a:rPr lang="en-US" sz="4000" i="1" dirty="0" smtClean="0">
                            <a:solidFill>
                              <a:schemeClr val="bg1"/>
                            </a:solidFill>
                            <a:latin typeface="Cambria Math" panose="02040503050406030204" charset="0"/>
                            <a:cs typeface="Cambria Math" panose="02040503050406030204" charset="0"/>
                          </a:rPr>
                          <m:t>𝑁</m:t>
                        </m:r>
                      </m:sub>
                    </m:sSub>
                  </m:oMath>
                </a14:m>
                <a:r>
                  <a:rPr lang="en-US" altLang="en-GB" sz="4000" dirty="0" smtClean="0">
                    <a:solidFill>
                      <a:schemeClr val="bg1"/>
                    </a:solidFill>
                  </a:rPr>
                  <a:t> represent the unknown system model.</a:t>
                </a:r>
                <a:endParaRPr lang="en-US" altLang="en-GB" sz="4000" dirty="0" smtClean="0">
                  <a:solidFill>
                    <a:schemeClr val="bg1"/>
                  </a:solidFill>
                </a:endParaRPr>
              </a:p>
            </p:txBody>
          </p:sp>
        </mc:Choice>
        <mc:Fallback>
          <p:sp>
            <p:nvSpPr>
              <p:cNvPr id="27" name="Content Placeholder 26"/>
              <p:cNvSpPr>
                <a:spLocks noRot="1" noChangeAspect="1" noMove="1" noResize="1" noEditPoints="1" noAdjustHandles="1" noChangeArrowheads="1" noChangeShapeType="1" noTextEdit="1"/>
              </p:cNvSpPr>
              <p:nvPr>
                <p:ph idx="1"/>
              </p:nvPr>
            </p:nvSpPr>
            <p:spPr>
              <a:xfrm>
                <a:off x="268605" y="1871345"/>
                <a:ext cx="11507470" cy="3448050"/>
              </a:xfrm>
              <a:blipFill rotWithShape="1">
                <a:blip r:embed="rId2"/>
                <a:stretch>
                  <a:fillRect t="-313"/>
                </a:stretch>
              </a:blipFill>
            </p:spPr>
            <p:txBody>
              <a:bodyPr/>
              <a:lstStyle/>
              <a:p>
                <a:r>
                  <a:rPr lang="en-GB" altLang="en-US">
                    <a:noFill/>
                  </a:rPr>
                  <a:t> </a:t>
                </a:r>
              </a:p>
            </p:txBody>
          </p:sp>
        </mc:Fallback>
      </mc:AlternateContent>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22" name="Rectangles 21"/>
          <p:cNvSpPr/>
          <p:nvPr/>
        </p:nvSpPr>
        <p:spPr>
          <a:xfrm>
            <a:off x="550545" y="2215515"/>
            <a:ext cx="4171315" cy="31489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3" name="Freeform 12"/>
          <p:cNvSpPr/>
          <p:nvPr/>
        </p:nvSpPr>
        <p:spPr>
          <a:xfrm>
            <a:off x="1552575" y="3369310"/>
            <a:ext cx="1576070" cy="1023620"/>
          </a:xfrm>
          <a:custGeom>
            <a:avLst/>
            <a:gdLst>
              <a:gd name="connisteX0" fmla="*/ 366395 w 1576070"/>
              <a:gd name="connsiteY0" fmla="*/ 61595 h 1023620"/>
              <a:gd name="connisteX1" fmla="*/ 438150 w 1576070"/>
              <a:gd name="connsiteY1" fmla="*/ 33020 h 1023620"/>
              <a:gd name="connisteX2" fmla="*/ 504825 w 1576070"/>
              <a:gd name="connsiteY2" fmla="*/ 9525 h 1023620"/>
              <a:gd name="connisteX3" fmla="*/ 571500 w 1576070"/>
              <a:gd name="connsiteY3" fmla="*/ 0 h 1023620"/>
              <a:gd name="connisteX4" fmla="*/ 638175 w 1576070"/>
              <a:gd name="connsiteY4" fmla="*/ 9525 h 1023620"/>
              <a:gd name="connisteX5" fmla="*/ 704850 w 1576070"/>
              <a:gd name="connsiteY5" fmla="*/ 38100 h 1023620"/>
              <a:gd name="connisteX6" fmla="*/ 771525 w 1576070"/>
              <a:gd name="connsiteY6" fmla="*/ 42545 h 1023620"/>
              <a:gd name="connisteX7" fmla="*/ 838200 w 1576070"/>
              <a:gd name="connsiteY7" fmla="*/ 52070 h 1023620"/>
              <a:gd name="connisteX8" fmla="*/ 904875 w 1576070"/>
              <a:gd name="connsiteY8" fmla="*/ 66675 h 1023620"/>
              <a:gd name="connisteX9" fmla="*/ 971550 w 1576070"/>
              <a:gd name="connsiteY9" fmla="*/ 66675 h 1023620"/>
              <a:gd name="connisteX10" fmla="*/ 1038225 w 1576070"/>
              <a:gd name="connsiteY10" fmla="*/ 66675 h 1023620"/>
              <a:gd name="connisteX11" fmla="*/ 1104900 w 1576070"/>
              <a:gd name="connsiteY11" fmla="*/ 80645 h 1023620"/>
              <a:gd name="connisteX12" fmla="*/ 1162050 w 1576070"/>
              <a:gd name="connsiteY12" fmla="*/ 147320 h 1023620"/>
              <a:gd name="connisteX13" fmla="*/ 1214120 w 1576070"/>
              <a:gd name="connsiteY13" fmla="*/ 213995 h 1023620"/>
              <a:gd name="connisteX14" fmla="*/ 1257300 w 1576070"/>
              <a:gd name="connsiteY14" fmla="*/ 280670 h 1023620"/>
              <a:gd name="connisteX15" fmla="*/ 1290320 w 1576070"/>
              <a:gd name="connsiteY15" fmla="*/ 347345 h 1023620"/>
              <a:gd name="connisteX16" fmla="*/ 1318895 w 1576070"/>
              <a:gd name="connsiteY16" fmla="*/ 414020 h 1023620"/>
              <a:gd name="connisteX17" fmla="*/ 1371600 w 1576070"/>
              <a:gd name="connsiteY17" fmla="*/ 480695 h 1023620"/>
              <a:gd name="connisteX18" fmla="*/ 1419225 w 1576070"/>
              <a:gd name="connsiteY18" fmla="*/ 547370 h 1023620"/>
              <a:gd name="connisteX19" fmla="*/ 1466850 w 1576070"/>
              <a:gd name="connsiteY19" fmla="*/ 619125 h 1023620"/>
              <a:gd name="connisteX20" fmla="*/ 1504950 w 1576070"/>
              <a:gd name="connsiteY20" fmla="*/ 690245 h 1023620"/>
              <a:gd name="connisteX21" fmla="*/ 1537970 w 1576070"/>
              <a:gd name="connsiteY21" fmla="*/ 762000 h 1023620"/>
              <a:gd name="connisteX22" fmla="*/ 1566545 w 1576070"/>
              <a:gd name="connsiteY22" fmla="*/ 828675 h 1023620"/>
              <a:gd name="connisteX23" fmla="*/ 1576070 w 1576070"/>
              <a:gd name="connsiteY23" fmla="*/ 899795 h 1023620"/>
              <a:gd name="connisteX24" fmla="*/ 1557020 w 1576070"/>
              <a:gd name="connsiteY24" fmla="*/ 966470 h 1023620"/>
              <a:gd name="connisteX25" fmla="*/ 1490345 w 1576070"/>
              <a:gd name="connsiteY25" fmla="*/ 1023620 h 1023620"/>
              <a:gd name="connisteX26" fmla="*/ 1423670 w 1576070"/>
              <a:gd name="connsiteY26" fmla="*/ 1023620 h 1023620"/>
              <a:gd name="connisteX27" fmla="*/ 1356995 w 1576070"/>
              <a:gd name="connsiteY27" fmla="*/ 1019175 h 1023620"/>
              <a:gd name="connisteX28" fmla="*/ 1285875 w 1576070"/>
              <a:gd name="connsiteY28" fmla="*/ 1009650 h 1023620"/>
              <a:gd name="connisteX29" fmla="*/ 1219200 w 1576070"/>
              <a:gd name="connsiteY29" fmla="*/ 1004570 h 1023620"/>
              <a:gd name="connisteX30" fmla="*/ 1152525 w 1576070"/>
              <a:gd name="connsiteY30" fmla="*/ 1000125 h 1023620"/>
              <a:gd name="connisteX31" fmla="*/ 1085850 w 1576070"/>
              <a:gd name="connsiteY31" fmla="*/ 1000125 h 1023620"/>
              <a:gd name="connisteX32" fmla="*/ 1014095 w 1576070"/>
              <a:gd name="connsiteY32" fmla="*/ 990600 h 1023620"/>
              <a:gd name="connisteX33" fmla="*/ 947420 w 1576070"/>
              <a:gd name="connsiteY33" fmla="*/ 981075 h 1023620"/>
              <a:gd name="connisteX34" fmla="*/ 880745 w 1576070"/>
              <a:gd name="connsiteY34" fmla="*/ 975995 h 1023620"/>
              <a:gd name="connisteX35" fmla="*/ 814070 w 1576070"/>
              <a:gd name="connsiteY35" fmla="*/ 966470 h 1023620"/>
              <a:gd name="connisteX36" fmla="*/ 747395 w 1576070"/>
              <a:gd name="connsiteY36" fmla="*/ 956945 h 1023620"/>
              <a:gd name="connisteX37" fmla="*/ 676275 w 1576070"/>
              <a:gd name="connsiteY37" fmla="*/ 952500 h 1023620"/>
              <a:gd name="connisteX38" fmla="*/ 609600 w 1576070"/>
              <a:gd name="connsiteY38" fmla="*/ 942975 h 1023620"/>
              <a:gd name="connisteX39" fmla="*/ 542925 w 1576070"/>
              <a:gd name="connsiteY39" fmla="*/ 923925 h 1023620"/>
              <a:gd name="connisteX40" fmla="*/ 476250 w 1576070"/>
              <a:gd name="connsiteY40" fmla="*/ 914400 h 1023620"/>
              <a:gd name="connisteX41" fmla="*/ 409575 w 1576070"/>
              <a:gd name="connsiteY41" fmla="*/ 904875 h 1023620"/>
              <a:gd name="connisteX42" fmla="*/ 342900 w 1576070"/>
              <a:gd name="connsiteY42" fmla="*/ 895350 h 1023620"/>
              <a:gd name="connisteX43" fmla="*/ 276225 w 1576070"/>
              <a:gd name="connsiteY43" fmla="*/ 880745 h 1023620"/>
              <a:gd name="connisteX44" fmla="*/ 204470 w 1576070"/>
              <a:gd name="connsiteY44" fmla="*/ 833120 h 1023620"/>
              <a:gd name="connisteX45" fmla="*/ 123825 w 1576070"/>
              <a:gd name="connsiteY45" fmla="*/ 790575 h 1023620"/>
              <a:gd name="connisteX46" fmla="*/ 57150 w 1576070"/>
              <a:gd name="connsiteY46" fmla="*/ 756920 h 1023620"/>
              <a:gd name="connisteX47" fmla="*/ 19050 w 1576070"/>
              <a:gd name="connsiteY47" fmla="*/ 690245 h 1023620"/>
              <a:gd name="connisteX48" fmla="*/ 0 w 1576070"/>
              <a:gd name="connsiteY48" fmla="*/ 623570 h 1023620"/>
              <a:gd name="connisteX49" fmla="*/ 0 w 1576070"/>
              <a:gd name="connsiteY49" fmla="*/ 556895 h 1023620"/>
              <a:gd name="connisteX50" fmla="*/ 23495 w 1576070"/>
              <a:gd name="connsiteY50" fmla="*/ 490220 h 1023620"/>
              <a:gd name="connisteX51" fmla="*/ 47625 w 1576070"/>
              <a:gd name="connsiteY51" fmla="*/ 419100 h 1023620"/>
              <a:gd name="connisteX52" fmla="*/ 71120 w 1576070"/>
              <a:gd name="connsiteY52" fmla="*/ 347345 h 1023620"/>
              <a:gd name="connisteX53" fmla="*/ 104775 w 1576070"/>
              <a:gd name="connsiteY53" fmla="*/ 280670 h 1023620"/>
              <a:gd name="connisteX54" fmla="*/ 123825 w 1576070"/>
              <a:gd name="connsiteY54" fmla="*/ 213995 h 1023620"/>
              <a:gd name="connisteX55" fmla="*/ 166370 w 1576070"/>
              <a:gd name="connsiteY55" fmla="*/ 142875 h 1023620"/>
              <a:gd name="connisteX56" fmla="*/ 233045 w 1576070"/>
              <a:gd name="connsiteY56" fmla="*/ 80645 h 1023620"/>
              <a:gd name="connisteX57" fmla="*/ 299720 w 1576070"/>
              <a:gd name="connsiteY57" fmla="*/ 57150 h 1023620"/>
              <a:gd name="connisteX58" fmla="*/ 366395 w 1576070"/>
              <a:gd name="connsiteY58" fmla="*/ 57150 h 1023620"/>
              <a:gd name="connisteX59" fmla="*/ 433070 w 1576070"/>
              <a:gd name="connsiteY59" fmla="*/ 38100 h 1023620"/>
              <a:gd name="connisteX60" fmla="*/ 461645 w 1576070"/>
              <a:gd name="connsiteY60" fmla="*/ 33020 h 102362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 ang="0">
                <a:pos x="connisteX53" y="connsiteY53"/>
              </a:cxn>
              <a:cxn ang="0">
                <a:pos x="connisteX54" y="connsiteY54"/>
              </a:cxn>
              <a:cxn ang="0">
                <a:pos x="connisteX55" y="connsiteY55"/>
              </a:cxn>
              <a:cxn ang="0">
                <a:pos x="connisteX56" y="connsiteY56"/>
              </a:cxn>
              <a:cxn ang="0">
                <a:pos x="connisteX57" y="connsiteY57"/>
              </a:cxn>
              <a:cxn ang="0">
                <a:pos x="connisteX58" y="connsiteY58"/>
              </a:cxn>
              <a:cxn ang="0">
                <a:pos x="connisteX59" y="connsiteY59"/>
              </a:cxn>
              <a:cxn ang="0">
                <a:pos x="connisteX60" y="connsiteY60"/>
              </a:cxn>
            </a:cxnLst>
            <a:rect l="l" t="t" r="r" b="b"/>
            <a:pathLst>
              <a:path w="1576070" h="1023620">
                <a:moveTo>
                  <a:pt x="366395" y="61595"/>
                </a:moveTo>
                <a:lnTo>
                  <a:pt x="438150" y="33020"/>
                </a:lnTo>
                <a:lnTo>
                  <a:pt x="504825" y="9525"/>
                </a:lnTo>
                <a:lnTo>
                  <a:pt x="571500" y="0"/>
                </a:lnTo>
                <a:lnTo>
                  <a:pt x="638175" y="9525"/>
                </a:lnTo>
                <a:lnTo>
                  <a:pt x="704850" y="38100"/>
                </a:lnTo>
                <a:lnTo>
                  <a:pt x="771525" y="42545"/>
                </a:lnTo>
                <a:lnTo>
                  <a:pt x="838200" y="52070"/>
                </a:lnTo>
                <a:lnTo>
                  <a:pt x="904875" y="66675"/>
                </a:lnTo>
                <a:lnTo>
                  <a:pt x="971550" y="66675"/>
                </a:lnTo>
                <a:lnTo>
                  <a:pt x="1038225" y="66675"/>
                </a:lnTo>
                <a:lnTo>
                  <a:pt x="1104900" y="80645"/>
                </a:lnTo>
                <a:lnTo>
                  <a:pt x="1162050" y="147320"/>
                </a:lnTo>
                <a:lnTo>
                  <a:pt x="1214120" y="213995"/>
                </a:lnTo>
                <a:lnTo>
                  <a:pt x="1257300" y="280670"/>
                </a:lnTo>
                <a:lnTo>
                  <a:pt x="1290320" y="347345"/>
                </a:lnTo>
                <a:lnTo>
                  <a:pt x="1318895" y="414020"/>
                </a:lnTo>
                <a:lnTo>
                  <a:pt x="1371600" y="480695"/>
                </a:lnTo>
                <a:lnTo>
                  <a:pt x="1419225" y="547370"/>
                </a:lnTo>
                <a:lnTo>
                  <a:pt x="1466850" y="619125"/>
                </a:lnTo>
                <a:lnTo>
                  <a:pt x="1504950" y="690245"/>
                </a:lnTo>
                <a:lnTo>
                  <a:pt x="1537970" y="762000"/>
                </a:lnTo>
                <a:lnTo>
                  <a:pt x="1566545" y="828675"/>
                </a:lnTo>
                <a:lnTo>
                  <a:pt x="1576070" y="899795"/>
                </a:lnTo>
                <a:lnTo>
                  <a:pt x="1557020" y="966470"/>
                </a:lnTo>
                <a:lnTo>
                  <a:pt x="1490345" y="1023620"/>
                </a:lnTo>
                <a:lnTo>
                  <a:pt x="1423670" y="1023620"/>
                </a:lnTo>
                <a:lnTo>
                  <a:pt x="1356995" y="1019175"/>
                </a:lnTo>
                <a:lnTo>
                  <a:pt x="1285875" y="1009650"/>
                </a:lnTo>
                <a:lnTo>
                  <a:pt x="1219200" y="1004570"/>
                </a:lnTo>
                <a:lnTo>
                  <a:pt x="1152525" y="1000125"/>
                </a:lnTo>
                <a:lnTo>
                  <a:pt x="1085850" y="1000125"/>
                </a:lnTo>
                <a:lnTo>
                  <a:pt x="1014095" y="990600"/>
                </a:lnTo>
                <a:lnTo>
                  <a:pt x="947420" y="981075"/>
                </a:lnTo>
                <a:lnTo>
                  <a:pt x="880745" y="975995"/>
                </a:lnTo>
                <a:lnTo>
                  <a:pt x="814070" y="966470"/>
                </a:lnTo>
                <a:lnTo>
                  <a:pt x="747395" y="956945"/>
                </a:lnTo>
                <a:lnTo>
                  <a:pt x="676275" y="952500"/>
                </a:lnTo>
                <a:lnTo>
                  <a:pt x="609600" y="942975"/>
                </a:lnTo>
                <a:lnTo>
                  <a:pt x="542925" y="923925"/>
                </a:lnTo>
                <a:lnTo>
                  <a:pt x="476250" y="914400"/>
                </a:lnTo>
                <a:lnTo>
                  <a:pt x="409575" y="904875"/>
                </a:lnTo>
                <a:lnTo>
                  <a:pt x="342900" y="895350"/>
                </a:lnTo>
                <a:lnTo>
                  <a:pt x="276225" y="880745"/>
                </a:lnTo>
                <a:lnTo>
                  <a:pt x="204470" y="833120"/>
                </a:lnTo>
                <a:lnTo>
                  <a:pt x="123825" y="790575"/>
                </a:lnTo>
                <a:lnTo>
                  <a:pt x="57150" y="756920"/>
                </a:lnTo>
                <a:lnTo>
                  <a:pt x="19050" y="690245"/>
                </a:lnTo>
                <a:lnTo>
                  <a:pt x="0" y="623570"/>
                </a:lnTo>
                <a:lnTo>
                  <a:pt x="0" y="556895"/>
                </a:lnTo>
                <a:lnTo>
                  <a:pt x="23495" y="490220"/>
                </a:lnTo>
                <a:lnTo>
                  <a:pt x="47625" y="419100"/>
                </a:lnTo>
                <a:lnTo>
                  <a:pt x="71120" y="347345"/>
                </a:lnTo>
                <a:lnTo>
                  <a:pt x="104775" y="280670"/>
                </a:lnTo>
                <a:lnTo>
                  <a:pt x="123825" y="213995"/>
                </a:lnTo>
                <a:lnTo>
                  <a:pt x="166370" y="142875"/>
                </a:lnTo>
                <a:lnTo>
                  <a:pt x="233045" y="80645"/>
                </a:lnTo>
                <a:lnTo>
                  <a:pt x="299720" y="57150"/>
                </a:lnTo>
                <a:lnTo>
                  <a:pt x="366395" y="57150"/>
                </a:lnTo>
                <a:lnTo>
                  <a:pt x="433070" y="38100"/>
                </a:lnTo>
                <a:lnTo>
                  <a:pt x="461645" y="33020"/>
                </a:lnTo>
              </a:path>
            </a:pathLst>
          </a:cu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nvGrpSpPr>
          <p:cNvPr id="2" name="Group 1"/>
          <p:cNvGrpSpPr/>
          <p:nvPr/>
        </p:nvGrpSpPr>
        <p:grpSpPr>
          <a:xfrm>
            <a:off x="928370" y="2313940"/>
            <a:ext cx="3657600" cy="2743200"/>
            <a:chOff x="3145" y="5624"/>
            <a:chExt cx="5760" cy="4320"/>
          </a:xfrm>
        </p:grpSpPr>
        <p:cxnSp>
          <p:nvCxnSpPr>
            <p:cNvPr id="4" name="Straight Arrow Connector 3"/>
            <p:cNvCxnSpPr/>
            <p:nvPr/>
          </p:nvCxnSpPr>
          <p:spPr>
            <a:xfrm flipH="1" flipV="1">
              <a:off x="3159" y="5624"/>
              <a:ext cx="0" cy="43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5" name="Straight Arrow Connector 4"/>
            <p:cNvCxnSpPr/>
            <p:nvPr/>
          </p:nvCxnSpPr>
          <p:spPr>
            <a:xfrm>
              <a:off x="3145" y="9939"/>
              <a:ext cx="576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3" name="Multiply 2"/>
            <p:cNvSpPr/>
            <p:nvPr/>
          </p:nvSpPr>
          <p:spPr>
            <a:xfrm>
              <a:off x="6237" y="8497"/>
              <a:ext cx="307" cy="315"/>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1"/>
            <p:nvPr/>
          </p:nvSpPr>
          <p:spPr>
            <a:xfrm>
              <a:off x="4674" y="7702"/>
              <a:ext cx="949" cy="628"/>
            </a:xfrm>
            <a:prstGeom prst="rect">
              <a:avLst/>
            </a:prstGeom>
            <a:noFill/>
          </p:spPr>
          <p:txBody>
            <a:bodyPr wrap="none" rtlCol="0">
              <a:spAutoFit/>
            </a:bodyPr>
            <a:p>
              <a:r>
                <a:rPr lang="en-US" sz="2000" b="1">
                  <a:solidFill>
                    <a:schemeClr val="accent1">
                      <a:lumMod val="50000"/>
                    </a:schemeClr>
                  </a:solidFill>
                </a:rPr>
                <a:t>RBC</a:t>
              </a:r>
              <a:endParaRPr lang="en-US" sz="2000" b="1">
                <a:solidFill>
                  <a:schemeClr val="accent1">
                    <a:lumMod val="50000"/>
                  </a:schemeClr>
                </a:solidFill>
              </a:endParaRPr>
            </a:p>
          </p:txBody>
        </p:sp>
      </p:grpSp>
      <p:sp>
        <p:nvSpPr>
          <p:cNvPr id="17" name="CuadroTexto 8"/>
          <p:cNvSpPr txBox="1"/>
          <p:nvPr/>
        </p:nvSpPr>
        <p:spPr>
          <a:xfrm>
            <a:off x="207645" y="615950"/>
            <a:ext cx="5562600" cy="706755"/>
          </a:xfrm>
          <a:prstGeom prst="rect">
            <a:avLst/>
          </a:prstGeom>
          <a:noFill/>
        </p:spPr>
        <p:txBody>
          <a:bodyPr wrap="square" rtlCol="0">
            <a:spAutoFit/>
          </a:bodyPr>
          <a:p>
            <a:r>
              <a:rPr lang="en-US" altLang="en-IE" sz="4000" u="sng" dirty="0" smtClean="0">
                <a:solidFill>
                  <a:schemeClr val="bg1"/>
                </a:solidFill>
                <a:latin typeface="Calibri Light" panose="020F0302020204030204" charset="0"/>
                <a:cs typeface="Calibri Light" panose="020F0302020204030204" charset="0"/>
                <a:sym typeface="+mn-ea"/>
              </a:rPr>
              <a:t>Control Parameter Space</a:t>
            </a:r>
            <a:endParaRPr lang="en-US" altLang="en-IE" sz="4000" u="sng" dirty="0" smtClean="0">
              <a:solidFill>
                <a:schemeClr val="bg1"/>
              </a:solidFill>
              <a:latin typeface="Calibri Light" panose="020F0302020204030204" charset="0"/>
              <a:cs typeface="Calibri Light" panose="020F0302020204030204" charset="0"/>
              <a:sym typeface="+mn-ea"/>
            </a:endParaRPr>
          </a:p>
        </p:txBody>
      </p:sp>
      <p:sp>
        <p:nvSpPr>
          <p:cNvPr id="6" name="Multiply 5"/>
          <p:cNvSpPr/>
          <p:nvPr/>
        </p:nvSpPr>
        <p:spPr>
          <a:xfrm>
            <a:off x="2293620" y="4120515"/>
            <a:ext cx="194945" cy="200025"/>
          </a:xfrm>
          <a:prstGeom prst="mathMultiply">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8" name="Multiply 7"/>
          <p:cNvSpPr/>
          <p:nvPr/>
        </p:nvSpPr>
        <p:spPr>
          <a:xfrm>
            <a:off x="2563495" y="3482340"/>
            <a:ext cx="194945" cy="200025"/>
          </a:xfrm>
          <a:prstGeom prst="mathMultiply">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 name="Multiply 11"/>
          <p:cNvSpPr/>
          <p:nvPr/>
        </p:nvSpPr>
        <p:spPr>
          <a:xfrm>
            <a:off x="1769745" y="3433445"/>
            <a:ext cx="194945" cy="200025"/>
          </a:xfrm>
          <a:prstGeom prst="mathMultiply">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4" name="Multiply 23"/>
          <p:cNvSpPr/>
          <p:nvPr/>
        </p:nvSpPr>
        <p:spPr>
          <a:xfrm>
            <a:off x="1642745" y="3993515"/>
            <a:ext cx="194945" cy="200025"/>
          </a:xfrm>
          <a:prstGeom prst="mathMultiply">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5" name="Text Box 24"/>
          <p:cNvSpPr txBox="1"/>
          <p:nvPr/>
        </p:nvSpPr>
        <p:spPr>
          <a:xfrm>
            <a:off x="627380" y="2379980"/>
            <a:ext cx="304800" cy="368300"/>
          </a:xfrm>
          <a:prstGeom prst="rect">
            <a:avLst/>
          </a:prstGeom>
          <a:noFill/>
        </p:spPr>
        <p:txBody>
          <a:bodyPr wrap="none" rtlCol="0">
            <a:spAutoFit/>
          </a:bodyPr>
          <a:p>
            <a:r>
              <a:rPr lang="en-US" b="1"/>
              <a:t>P</a:t>
            </a:r>
            <a:endParaRPr lang="en-US" b="1"/>
          </a:p>
        </p:txBody>
      </p:sp>
      <p:sp>
        <p:nvSpPr>
          <p:cNvPr id="26" name="Text Box 25"/>
          <p:cNvSpPr txBox="1"/>
          <p:nvPr/>
        </p:nvSpPr>
        <p:spPr>
          <a:xfrm>
            <a:off x="4217035" y="5015865"/>
            <a:ext cx="327025" cy="368300"/>
          </a:xfrm>
          <a:prstGeom prst="rect">
            <a:avLst/>
          </a:prstGeom>
          <a:noFill/>
        </p:spPr>
        <p:txBody>
          <a:bodyPr wrap="none" rtlCol="0">
            <a:spAutoFit/>
          </a:bodyPr>
          <a:p>
            <a:r>
              <a:rPr lang="en-US" b="1"/>
              <a:t>D</a:t>
            </a:r>
            <a:endParaRPr lang="en-US" b="1"/>
          </a:p>
        </p:txBody>
      </p:sp>
      <p:sp>
        <p:nvSpPr>
          <p:cNvPr id="27" name="Content Placeholder 26"/>
          <p:cNvSpPr>
            <a:spLocks noGrp="1"/>
          </p:cNvSpPr>
          <p:nvPr>
            <p:ph idx="1"/>
          </p:nvPr>
        </p:nvSpPr>
        <p:spPr>
          <a:xfrm>
            <a:off x="5041265" y="1398270"/>
            <a:ext cx="7063740" cy="3617595"/>
          </a:xfrm>
        </p:spPr>
        <p:txBody>
          <a:bodyPr>
            <a:noAutofit/>
          </a:bodyPr>
          <a:p>
            <a:pPr lvl="1"/>
            <a:r>
              <a:rPr lang="en-GB" altLang="en-US" sz="4000" dirty="0" smtClean="0">
                <a:solidFill>
                  <a:schemeClr val="bg1"/>
                </a:solidFill>
              </a:rPr>
              <a:t>The novel</a:t>
            </a:r>
            <a:r>
              <a:rPr lang="en-US" altLang="en-IE" sz="4000" dirty="0" smtClean="0">
                <a:solidFill>
                  <a:schemeClr val="bg1"/>
                </a:solidFill>
              </a:rPr>
              <a:t> controller is added to the low level controller set.</a:t>
            </a:r>
            <a:endParaRPr lang="en-US" altLang="en-IE" sz="4000" dirty="0" smtClean="0">
              <a:solidFill>
                <a:schemeClr val="bg1"/>
              </a:solidFill>
            </a:endParaRPr>
          </a:p>
          <a:p>
            <a:pPr lvl="1"/>
            <a:r>
              <a:rPr lang="en-GB" altLang="en-US" sz="4000" dirty="0" smtClean="0">
                <a:solidFill>
                  <a:schemeClr val="bg1"/>
                </a:solidFill>
              </a:rPr>
              <a:t>Stability is guaranteed under uniform blended control.</a:t>
            </a:r>
            <a:endParaRPr lang="en-GB" altLang="en-US" sz="4000" dirty="0" smtClean="0">
              <a:solidFill>
                <a:schemeClr val="bg1"/>
              </a:solidFill>
            </a:endParaRPr>
          </a:p>
        </p:txBody>
      </p:sp>
      <p:sp>
        <p:nvSpPr>
          <p:cNvPr id="7" name="Content Placeholder 26"/>
          <p:cNvSpPr>
            <a:spLocks noGrp="1"/>
          </p:cNvSpPr>
          <p:nvPr/>
        </p:nvSpPr>
        <p:spPr>
          <a:xfrm>
            <a:off x="5154930" y="4193540"/>
            <a:ext cx="7320915" cy="16446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GB" sz="4000" dirty="0" smtClean="0">
                <a:solidFill>
                  <a:schemeClr val="bg1"/>
                </a:solidFill>
              </a:rPr>
              <a:t>Task </a:t>
            </a:r>
            <a:r>
              <a:rPr lang="en-US" altLang="en-GB" sz="4000" dirty="0" smtClean="0">
                <a:solidFill>
                  <a:schemeClr val="bg1"/>
                </a:solidFill>
              </a:rPr>
              <a:t>2</a:t>
            </a:r>
            <a:r>
              <a:rPr lang="en-GB" sz="4000" dirty="0" smtClean="0">
                <a:solidFill>
                  <a:schemeClr val="bg1"/>
                </a:solidFill>
              </a:rPr>
              <a:t>: </a:t>
            </a:r>
            <a:r>
              <a:rPr lang="en-US" altLang="en-GB" sz="4000" dirty="0" smtClean="0">
                <a:solidFill>
                  <a:schemeClr val="bg1"/>
                </a:solidFill>
              </a:rPr>
              <a:t>Learn new mixing for new controller set.</a:t>
            </a:r>
            <a:endParaRPr lang="en-US" altLang="en-GB" sz="4000" dirty="0" smtClean="0">
              <a:solidFill>
                <a:schemeClr val="bg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31" name="CuadroTexto 8"/>
          <p:cNvSpPr txBox="1"/>
          <p:nvPr/>
        </p:nvSpPr>
        <p:spPr>
          <a:xfrm>
            <a:off x="141605" y="311785"/>
            <a:ext cx="9862820" cy="706755"/>
          </a:xfrm>
          <a:prstGeom prst="rect">
            <a:avLst/>
          </a:prstGeom>
          <a:noFill/>
        </p:spPr>
        <p:txBody>
          <a:bodyPr wrap="square" rtlCol="0">
            <a:spAutoFit/>
          </a:bodyPr>
          <a:p>
            <a:r>
              <a:rPr lang="en-US" altLang="en-IE" sz="4000" u="sng" dirty="0" smtClean="0">
                <a:solidFill>
                  <a:schemeClr val="bg1"/>
                </a:solidFill>
                <a:latin typeface="Calibri Light" panose="020F0302020204030204" charset="0"/>
                <a:cs typeface="Calibri Light" panose="020F0302020204030204" charset="0"/>
                <a:sym typeface="+mn-ea"/>
              </a:rPr>
              <a:t>How to learn these new controller parameters?</a:t>
            </a:r>
            <a:endParaRPr lang="en-US" altLang="en-IE" sz="4000" u="sng" dirty="0" smtClean="0">
              <a:solidFill>
                <a:schemeClr val="bg1"/>
              </a:solidFill>
              <a:latin typeface="Calibri Light" panose="020F0302020204030204" charset="0"/>
              <a:cs typeface="Calibri Light" panose="020F0302020204030204" charset="0"/>
              <a:sym typeface="+mn-ea"/>
            </a:endParaRPr>
          </a:p>
        </p:txBody>
      </p:sp>
      <p:sp>
        <p:nvSpPr>
          <p:cNvPr id="32" name="Content Placeholder 26"/>
          <p:cNvSpPr>
            <a:spLocks noGrp="1"/>
          </p:cNvSpPr>
          <p:nvPr/>
        </p:nvSpPr>
        <p:spPr>
          <a:xfrm>
            <a:off x="361950" y="1018540"/>
            <a:ext cx="11222355" cy="339915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altLang="en-IE" sz="3600" dirty="0" smtClean="0">
                <a:solidFill>
                  <a:schemeClr val="bg1"/>
                </a:solidFill>
              </a:rPr>
              <a:t>RL agent for online tuning of new controller.</a:t>
            </a:r>
            <a:endParaRPr lang="en-US" altLang="en-IE" sz="3600" dirty="0" smtClean="0">
              <a:solidFill>
                <a:schemeClr val="bg1"/>
              </a:solidFill>
            </a:endParaRPr>
          </a:p>
          <a:p>
            <a:pPr lvl="2"/>
            <a:r>
              <a:rPr lang="en-US" altLang="en-IE" sz="3600" dirty="0" smtClean="0">
                <a:solidFill>
                  <a:schemeClr val="bg1"/>
                </a:solidFill>
              </a:rPr>
              <a:t>State: Feature space (subset of observable variables).</a:t>
            </a:r>
            <a:endParaRPr lang="en-US" altLang="en-IE" sz="3600" dirty="0" smtClean="0">
              <a:solidFill>
                <a:schemeClr val="bg1"/>
              </a:solidFill>
            </a:endParaRPr>
          </a:p>
          <a:p>
            <a:pPr lvl="2"/>
            <a:r>
              <a:rPr lang="en-US" altLang="en-IE" sz="3600" dirty="0" smtClean="0">
                <a:solidFill>
                  <a:schemeClr val="bg1"/>
                </a:solidFill>
              </a:rPr>
              <a:t>Action: Controller parameters.</a:t>
            </a:r>
            <a:endParaRPr lang="en-US" altLang="en-IE" sz="3600" dirty="0" smtClean="0">
              <a:solidFill>
                <a:schemeClr val="bg1"/>
              </a:solidFill>
            </a:endParaRPr>
          </a:p>
          <a:p>
            <a:pPr lvl="2"/>
            <a:r>
              <a:rPr lang="en-US" altLang="en-IE" sz="3600" dirty="0" smtClean="0">
                <a:solidFill>
                  <a:schemeClr val="bg1"/>
                </a:solidFill>
              </a:rPr>
              <a:t>Reward: ???</a:t>
            </a:r>
            <a:endParaRPr lang="en-US" altLang="en-IE" sz="3600" dirty="0" smtClean="0">
              <a:solidFill>
                <a:schemeClr val="bg1"/>
              </a:solidFill>
            </a:endParaRPr>
          </a:p>
          <a:p>
            <a:pPr lvl="1"/>
            <a:r>
              <a:rPr lang="en-GB" altLang="en-US" sz="3600" dirty="0" smtClean="0">
                <a:solidFill>
                  <a:schemeClr val="bg1"/>
                </a:solidFill>
              </a:rPr>
              <a:t>Learning starts when a transition outside the known configurations is detected.</a:t>
            </a:r>
            <a:endParaRPr lang="en-GB" altLang="en-US" sz="3600" dirty="0" smtClean="0">
              <a:solidFill>
                <a:schemeClr val="bg1"/>
              </a:solidFill>
            </a:endParaRPr>
          </a:p>
        </p:txBody>
      </p:sp>
      <p:sp>
        <p:nvSpPr>
          <p:cNvPr id="2" name="Content Placeholder 26"/>
          <p:cNvSpPr>
            <a:spLocks noGrp="1"/>
          </p:cNvSpPr>
          <p:nvPr/>
        </p:nvSpPr>
        <p:spPr>
          <a:xfrm>
            <a:off x="485140" y="4972050"/>
            <a:ext cx="11222355" cy="148399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GB" sz="3600" dirty="0" smtClean="0">
                <a:solidFill>
                  <a:schemeClr val="bg1"/>
                </a:solidFill>
              </a:rPr>
              <a:t>Task 1.1: Define a reward/performance measure that is less sparse and allows for real-time/near real-time evaluation of the controller performance.</a:t>
            </a:r>
            <a:endParaRPr lang="en-GB" sz="3600" dirty="0" smtClean="0">
              <a:solidFill>
                <a:schemeClr val="bg1"/>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17" name="CuadroTexto 8"/>
          <p:cNvSpPr txBox="1"/>
          <p:nvPr/>
        </p:nvSpPr>
        <p:spPr>
          <a:xfrm>
            <a:off x="59055" y="323215"/>
            <a:ext cx="12132945" cy="645160"/>
          </a:xfrm>
          <a:prstGeom prst="rect">
            <a:avLst/>
          </a:prstGeom>
          <a:noFill/>
        </p:spPr>
        <p:txBody>
          <a:bodyPr wrap="square" rtlCol="0">
            <a:spAutoFit/>
          </a:bodyPr>
          <a:p>
            <a:r>
              <a:rPr lang="en-US" altLang="en-IE" sz="3600" u="sng" dirty="0" smtClean="0">
                <a:solidFill>
                  <a:schemeClr val="bg1"/>
                </a:solidFill>
                <a:latin typeface="Calibri Light" panose="020F0302020204030204" charset="0"/>
                <a:cs typeface="Calibri Light" panose="020F0302020204030204" charset="0"/>
                <a:sym typeface="+mn-ea"/>
              </a:rPr>
              <a:t>How to reuse knowledge from the </a:t>
            </a:r>
            <a:r>
              <a:rPr lang="en-GB" altLang="en-US" sz="3600" u="sng" dirty="0" smtClean="0">
                <a:solidFill>
                  <a:schemeClr val="bg1"/>
                </a:solidFill>
                <a:latin typeface="Calibri Light" panose="020F0302020204030204" charset="0"/>
                <a:cs typeface="Calibri Light" panose="020F0302020204030204" charset="0"/>
                <a:sym typeface="+mn-ea"/>
              </a:rPr>
              <a:t>control mixing</a:t>
            </a:r>
            <a:r>
              <a:rPr lang="en-US" altLang="en-IE" sz="3600" u="sng" dirty="0" smtClean="0">
                <a:solidFill>
                  <a:schemeClr val="bg1"/>
                </a:solidFill>
                <a:latin typeface="Calibri Light" panose="020F0302020204030204" charset="0"/>
                <a:cs typeface="Calibri Light" panose="020F0302020204030204" charset="0"/>
                <a:sym typeface="+mn-ea"/>
              </a:rPr>
              <a:t> RL agent?</a:t>
            </a:r>
            <a:endParaRPr lang="en-US" altLang="en-IE" sz="3600" u="sng" dirty="0" smtClean="0">
              <a:solidFill>
                <a:schemeClr val="bg1"/>
              </a:solidFill>
              <a:latin typeface="Calibri Light" panose="020F0302020204030204" charset="0"/>
              <a:cs typeface="Calibri Light" panose="020F0302020204030204" charset="0"/>
              <a:sym typeface="+mn-ea"/>
            </a:endParaRPr>
          </a:p>
        </p:txBody>
      </p:sp>
      <p:sp>
        <p:nvSpPr>
          <p:cNvPr id="27" name="Content Placeholder 26"/>
          <p:cNvSpPr>
            <a:spLocks noGrp="1"/>
          </p:cNvSpPr>
          <p:nvPr>
            <p:ph idx="1"/>
          </p:nvPr>
        </p:nvSpPr>
        <p:spPr>
          <a:xfrm>
            <a:off x="4548505" y="1191895"/>
            <a:ext cx="7402830" cy="3086100"/>
          </a:xfrm>
        </p:spPr>
        <p:txBody>
          <a:bodyPr>
            <a:noAutofit/>
          </a:bodyPr>
          <a:p>
            <a:pPr marL="457200" lvl="1" indent="0">
              <a:buNone/>
            </a:pPr>
            <a:r>
              <a:rPr lang="en-US" altLang="en-IE" sz="3200" dirty="0" smtClean="0">
                <a:solidFill>
                  <a:schemeClr val="bg1"/>
                </a:solidFill>
              </a:rPr>
              <a:t>Assumption </a:t>
            </a:r>
            <a:r>
              <a:rPr lang="en-GB" altLang="en-US" sz="3200" dirty="0" smtClean="0">
                <a:solidFill>
                  <a:schemeClr val="bg1"/>
                </a:solidFill>
              </a:rPr>
              <a:t>3</a:t>
            </a:r>
            <a:r>
              <a:rPr lang="en-US" altLang="en-IE" sz="3200" dirty="0" smtClean="0">
                <a:solidFill>
                  <a:schemeClr val="bg1"/>
                </a:solidFill>
              </a:rPr>
              <a:t>: Control configurations ‘closer’ to the</a:t>
            </a:r>
            <a:r>
              <a:rPr lang="en-GB" altLang="en-US" sz="3200" dirty="0" smtClean="0">
                <a:solidFill>
                  <a:schemeClr val="bg1"/>
                </a:solidFill>
              </a:rPr>
              <a:t> </a:t>
            </a:r>
            <a:r>
              <a:rPr lang="en-GB" altLang="en-US" sz="3200" i="1" dirty="0" smtClean="0">
                <a:solidFill>
                  <a:schemeClr val="bg1"/>
                </a:solidFill>
              </a:rPr>
              <a:t>novel controller</a:t>
            </a:r>
            <a:r>
              <a:rPr lang="en-US" altLang="en-IE" sz="3200" dirty="0" smtClean="0">
                <a:solidFill>
                  <a:schemeClr val="bg1"/>
                </a:solidFill>
              </a:rPr>
              <a:t> will present a higher ‘performance’ when controling the novel environment.</a:t>
            </a:r>
            <a:endParaRPr lang="en-US" altLang="en-IE" sz="3200" dirty="0" smtClean="0">
              <a:solidFill>
                <a:schemeClr val="bg1"/>
              </a:solidFill>
            </a:endParaRPr>
          </a:p>
        </p:txBody>
      </p:sp>
      <p:sp>
        <p:nvSpPr>
          <p:cNvPr id="7" name="Rectangles 6"/>
          <p:cNvSpPr/>
          <p:nvPr/>
        </p:nvSpPr>
        <p:spPr>
          <a:xfrm>
            <a:off x="171450" y="1091565"/>
            <a:ext cx="4171315" cy="31489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nvGrpSpPr>
          <p:cNvPr id="10" name="Group 9"/>
          <p:cNvGrpSpPr/>
          <p:nvPr/>
        </p:nvGrpSpPr>
        <p:grpSpPr>
          <a:xfrm>
            <a:off x="549275" y="1189990"/>
            <a:ext cx="3657600" cy="2743200"/>
            <a:chOff x="3145" y="5624"/>
            <a:chExt cx="5760" cy="4320"/>
          </a:xfrm>
        </p:grpSpPr>
        <p:cxnSp>
          <p:nvCxnSpPr>
            <p:cNvPr id="11" name="Straight Arrow Connector 10"/>
            <p:cNvCxnSpPr/>
            <p:nvPr/>
          </p:nvCxnSpPr>
          <p:spPr>
            <a:xfrm flipH="1" flipV="1">
              <a:off x="3159" y="5624"/>
              <a:ext cx="0" cy="43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4" name="Straight Arrow Connector 13"/>
            <p:cNvCxnSpPr/>
            <p:nvPr/>
          </p:nvCxnSpPr>
          <p:spPr>
            <a:xfrm>
              <a:off x="3145" y="9939"/>
              <a:ext cx="576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15" name="Freeform 14"/>
            <p:cNvSpPr/>
            <p:nvPr/>
          </p:nvSpPr>
          <p:spPr>
            <a:xfrm>
              <a:off x="4192" y="7329"/>
              <a:ext cx="1935" cy="1455"/>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gradFill>
              <a:gsLst>
                <a:gs pos="29000">
                  <a:srgbClr val="007BD3"/>
                </a:gs>
                <a:gs pos="100000">
                  <a:srgbClr val="FF0000"/>
                </a:gs>
              </a:gsLst>
              <a:lin ang="2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6" name="Multiply 15"/>
            <p:cNvSpPr/>
            <p:nvPr/>
          </p:nvSpPr>
          <p:spPr>
            <a:xfrm>
              <a:off x="6237" y="8497"/>
              <a:ext cx="307" cy="315"/>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8" name="Text Box 17"/>
            <p:cNvSpPr txBox="1"/>
            <p:nvPr/>
          </p:nvSpPr>
          <p:spPr>
            <a:xfrm>
              <a:off x="4674" y="7702"/>
              <a:ext cx="949" cy="628"/>
            </a:xfrm>
            <a:prstGeom prst="rect">
              <a:avLst/>
            </a:prstGeom>
            <a:noFill/>
          </p:spPr>
          <p:txBody>
            <a:bodyPr wrap="none" rtlCol="0">
              <a:spAutoFit/>
            </a:bodyPr>
            <a:p>
              <a:r>
                <a:rPr lang="en-US" sz="2000" b="1">
                  <a:solidFill>
                    <a:schemeClr val="accent1">
                      <a:lumMod val="50000"/>
                    </a:schemeClr>
                  </a:solidFill>
                </a:rPr>
                <a:t>RBC</a:t>
              </a:r>
              <a:endParaRPr lang="en-US" sz="2000" b="1">
                <a:solidFill>
                  <a:schemeClr val="accent1">
                    <a:lumMod val="50000"/>
                  </a:schemeClr>
                </a:solidFill>
              </a:endParaRPr>
            </a:p>
          </p:txBody>
        </p:sp>
        <p:sp>
          <p:nvSpPr>
            <p:cNvPr id="19" name="Text Box 18"/>
            <p:cNvSpPr txBox="1"/>
            <p:nvPr/>
          </p:nvSpPr>
          <p:spPr>
            <a:xfrm>
              <a:off x="6398" y="7862"/>
              <a:ext cx="2507" cy="2082"/>
            </a:xfrm>
            <a:prstGeom prst="rect">
              <a:avLst/>
            </a:prstGeom>
            <a:noFill/>
          </p:spPr>
          <p:txBody>
            <a:bodyPr wrap="square" rtlCol="0">
              <a:spAutoFit/>
            </a:bodyPr>
            <a:p>
              <a:r>
                <a:rPr lang="en-US" sz="2000" b="1">
                  <a:solidFill>
                    <a:srgbClr val="FF0000"/>
                  </a:solidFill>
                </a:rPr>
                <a:t>Stable</a:t>
              </a:r>
              <a:endParaRPr lang="en-US" sz="2000" b="1">
                <a:solidFill>
                  <a:srgbClr val="FF0000"/>
                </a:solidFill>
              </a:endParaRPr>
            </a:p>
            <a:p>
              <a:r>
                <a:rPr lang="en-US" sz="2000" b="1">
                  <a:solidFill>
                    <a:srgbClr val="FF0000"/>
                  </a:solidFill>
                </a:rPr>
                <a:t>Controller</a:t>
              </a:r>
              <a:endParaRPr lang="en-US" sz="2000" b="1">
                <a:solidFill>
                  <a:srgbClr val="FF0000"/>
                </a:solidFill>
              </a:endParaRPr>
            </a:p>
            <a:p>
              <a:r>
                <a:rPr lang="en-US" sz="2000" b="1">
                  <a:solidFill>
                    <a:srgbClr val="FF0000"/>
                  </a:solidFill>
                </a:rPr>
                <a:t>for Novel Environment</a:t>
              </a:r>
              <a:endParaRPr lang="en-US" sz="2000" b="1">
                <a:solidFill>
                  <a:srgbClr val="FF0000"/>
                </a:solidFill>
              </a:endParaRPr>
            </a:p>
          </p:txBody>
        </p:sp>
      </p:grpSp>
      <p:sp>
        <p:nvSpPr>
          <p:cNvPr id="20" name="Multiply 19"/>
          <p:cNvSpPr/>
          <p:nvPr/>
        </p:nvSpPr>
        <p:spPr>
          <a:xfrm>
            <a:off x="1914525" y="2996565"/>
            <a:ext cx="194945" cy="200025"/>
          </a:xfrm>
          <a:prstGeom prst="mathMultiply">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1" name="Multiply 20"/>
          <p:cNvSpPr/>
          <p:nvPr/>
        </p:nvSpPr>
        <p:spPr>
          <a:xfrm>
            <a:off x="2184400" y="2358390"/>
            <a:ext cx="194945" cy="200025"/>
          </a:xfrm>
          <a:prstGeom prst="mathMultiply">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3" name="Multiply 22"/>
          <p:cNvSpPr/>
          <p:nvPr/>
        </p:nvSpPr>
        <p:spPr>
          <a:xfrm>
            <a:off x="1390650" y="2309495"/>
            <a:ext cx="194945" cy="200025"/>
          </a:xfrm>
          <a:prstGeom prst="mathMultiply">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8" name="Multiply 27"/>
          <p:cNvSpPr/>
          <p:nvPr/>
        </p:nvSpPr>
        <p:spPr>
          <a:xfrm>
            <a:off x="1263650" y="2869565"/>
            <a:ext cx="194945" cy="200025"/>
          </a:xfrm>
          <a:prstGeom prst="mathMultiply">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9" name="Text Box 28"/>
          <p:cNvSpPr txBox="1"/>
          <p:nvPr/>
        </p:nvSpPr>
        <p:spPr>
          <a:xfrm>
            <a:off x="248285" y="1256030"/>
            <a:ext cx="304800" cy="368300"/>
          </a:xfrm>
          <a:prstGeom prst="rect">
            <a:avLst/>
          </a:prstGeom>
          <a:noFill/>
        </p:spPr>
        <p:txBody>
          <a:bodyPr wrap="none" rtlCol="0">
            <a:spAutoFit/>
          </a:bodyPr>
          <a:p>
            <a:r>
              <a:rPr lang="en-US" b="1"/>
              <a:t>P</a:t>
            </a:r>
            <a:endParaRPr lang="en-US" b="1"/>
          </a:p>
        </p:txBody>
      </p:sp>
      <p:sp>
        <p:nvSpPr>
          <p:cNvPr id="30" name="Text Box 29"/>
          <p:cNvSpPr txBox="1"/>
          <p:nvPr/>
        </p:nvSpPr>
        <p:spPr>
          <a:xfrm>
            <a:off x="3837940" y="3891915"/>
            <a:ext cx="327025" cy="368300"/>
          </a:xfrm>
          <a:prstGeom prst="rect">
            <a:avLst/>
          </a:prstGeom>
          <a:noFill/>
        </p:spPr>
        <p:txBody>
          <a:bodyPr wrap="none" rtlCol="0">
            <a:spAutoFit/>
          </a:bodyPr>
          <a:p>
            <a:r>
              <a:rPr lang="en-US" b="1"/>
              <a:t>D</a:t>
            </a:r>
            <a:endParaRPr lang="en-US" b="1"/>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17" name="CuadroTexto 8"/>
          <p:cNvSpPr txBox="1"/>
          <p:nvPr/>
        </p:nvSpPr>
        <p:spPr>
          <a:xfrm>
            <a:off x="259715" y="295275"/>
            <a:ext cx="12047855" cy="645160"/>
          </a:xfrm>
          <a:prstGeom prst="rect">
            <a:avLst/>
          </a:prstGeom>
          <a:noFill/>
        </p:spPr>
        <p:txBody>
          <a:bodyPr wrap="square" rtlCol="0">
            <a:spAutoFit/>
          </a:bodyPr>
          <a:p>
            <a:r>
              <a:rPr lang="en-US" altLang="en-IE" sz="3600" u="sng" dirty="0" smtClean="0">
                <a:solidFill>
                  <a:schemeClr val="bg1"/>
                </a:solidFill>
                <a:latin typeface="Calibri Light" panose="020F0302020204030204" charset="0"/>
                <a:cs typeface="Calibri Light" panose="020F0302020204030204" charset="0"/>
                <a:sym typeface="+mn-ea"/>
              </a:rPr>
              <a:t>How to reuse knowledge from the control selection RL agent?</a:t>
            </a:r>
            <a:endParaRPr lang="en-US" altLang="en-IE" sz="3600" u="sng" dirty="0" smtClean="0">
              <a:solidFill>
                <a:schemeClr val="bg1"/>
              </a:solidFill>
              <a:latin typeface="Calibri Light" panose="020F0302020204030204" charset="0"/>
              <a:cs typeface="Calibri Light" panose="020F0302020204030204" charset="0"/>
              <a:sym typeface="+mn-ea"/>
            </a:endParaRPr>
          </a:p>
        </p:txBody>
      </p:sp>
      <p:sp>
        <p:nvSpPr>
          <p:cNvPr id="27" name="Content Placeholder 26"/>
          <p:cNvSpPr>
            <a:spLocks noGrp="1"/>
          </p:cNvSpPr>
          <p:nvPr>
            <p:ph idx="1"/>
          </p:nvPr>
        </p:nvSpPr>
        <p:spPr>
          <a:xfrm>
            <a:off x="5047615" y="1177290"/>
            <a:ext cx="6669405" cy="5608320"/>
          </a:xfrm>
        </p:spPr>
        <p:txBody>
          <a:bodyPr>
            <a:noAutofit/>
          </a:bodyPr>
          <a:p>
            <a:pPr lvl="1"/>
            <a:r>
              <a:rPr lang="en-GB" altLang="en-US" sz="4000" dirty="0" smtClean="0">
                <a:solidFill>
                  <a:schemeClr val="bg1"/>
                </a:solidFill>
              </a:rPr>
              <a:t>By studying control configurations selected by the control mixing agent in previous timesteps, an estimate of the ‘direction’ of the novel controller can be used as knowledge for the novel control learning/searching algorithm. </a:t>
            </a:r>
            <a:endParaRPr lang="en-GB" altLang="en-US" sz="4000" u="sng" dirty="0" smtClean="0">
              <a:solidFill>
                <a:schemeClr val="bg1"/>
              </a:solidFill>
            </a:endParaRPr>
          </a:p>
        </p:txBody>
      </p:sp>
      <p:sp>
        <p:nvSpPr>
          <p:cNvPr id="7" name="Rectangles 6"/>
          <p:cNvSpPr/>
          <p:nvPr/>
        </p:nvSpPr>
        <p:spPr>
          <a:xfrm>
            <a:off x="420370" y="1374140"/>
            <a:ext cx="4171315" cy="31489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nvGrpSpPr>
          <p:cNvPr id="10" name="Group 9"/>
          <p:cNvGrpSpPr/>
          <p:nvPr/>
        </p:nvGrpSpPr>
        <p:grpSpPr>
          <a:xfrm>
            <a:off x="798195" y="1472565"/>
            <a:ext cx="3657600" cy="2743200"/>
            <a:chOff x="3145" y="5624"/>
            <a:chExt cx="5760" cy="4320"/>
          </a:xfrm>
        </p:grpSpPr>
        <p:cxnSp>
          <p:nvCxnSpPr>
            <p:cNvPr id="11" name="Straight Arrow Connector 10"/>
            <p:cNvCxnSpPr/>
            <p:nvPr/>
          </p:nvCxnSpPr>
          <p:spPr>
            <a:xfrm flipH="1" flipV="1">
              <a:off x="3159" y="5624"/>
              <a:ext cx="0" cy="43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4" name="Straight Arrow Connector 13"/>
            <p:cNvCxnSpPr/>
            <p:nvPr/>
          </p:nvCxnSpPr>
          <p:spPr>
            <a:xfrm>
              <a:off x="3145" y="9939"/>
              <a:ext cx="576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15" name="Freeform 14"/>
            <p:cNvSpPr/>
            <p:nvPr/>
          </p:nvSpPr>
          <p:spPr>
            <a:xfrm>
              <a:off x="4192" y="7329"/>
              <a:ext cx="1935" cy="1455"/>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gradFill>
              <a:gsLst>
                <a:gs pos="29000">
                  <a:srgbClr val="007BD3"/>
                </a:gs>
                <a:gs pos="100000">
                  <a:srgbClr val="FF0000"/>
                </a:gs>
              </a:gsLst>
              <a:lin ang="2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6" name="Multiply 15"/>
            <p:cNvSpPr/>
            <p:nvPr/>
          </p:nvSpPr>
          <p:spPr>
            <a:xfrm>
              <a:off x="6237" y="8497"/>
              <a:ext cx="307" cy="315"/>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8" name="Text Box 17"/>
            <p:cNvSpPr txBox="1"/>
            <p:nvPr/>
          </p:nvSpPr>
          <p:spPr>
            <a:xfrm>
              <a:off x="4674" y="7702"/>
              <a:ext cx="949" cy="628"/>
            </a:xfrm>
            <a:prstGeom prst="rect">
              <a:avLst/>
            </a:prstGeom>
            <a:noFill/>
          </p:spPr>
          <p:txBody>
            <a:bodyPr wrap="none" rtlCol="0">
              <a:spAutoFit/>
            </a:bodyPr>
            <a:p>
              <a:r>
                <a:rPr lang="en-US" sz="2000" b="1">
                  <a:solidFill>
                    <a:schemeClr val="accent1">
                      <a:lumMod val="50000"/>
                    </a:schemeClr>
                  </a:solidFill>
                </a:rPr>
                <a:t>RBC</a:t>
              </a:r>
              <a:endParaRPr lang="en-US" sz="2000" b="1">
                <a:solidFill>
                  <a:schemeClr val="accent1">
                    <a:lumMod val="50000"/>
                  </a:schemeClr>
                </a:solidFill>
              </a:endParaRPr>
            </a:p>
          </p:txBody>
        </p:sp>
        <p:sp>
          <p:nvSpPr>
            <p:cNvPr id="19" name="Text Box 18"/>
            <p:cNvSpPr txBox="1"/>
            <p:nvPr/>
          </p:nvSpPr>
          <p:spPr>
            <a:xfrm>
              <a:off x="6398" y="7862"/>
              <a:ext cx="2507" cy="2082"/>
            </a:xfrm>
            <a:prstGeom prst="rect">
              <a:avLst/>
            </a:prstGeom>
            <a:noFill/>
          </p:spPr>
          <p:txBody>
            <a:bodyPr wrap="square" rtlCol="0">
              <a:spAutoFit/>
            </a:bodyPr>
            <a:p>
              <a:r>
                <a:rPr lang="en-US" sz="2000" b="1">
                  <a:solidFill>
                    <a:srgbClr val="FF0000"/>
                  </a:solidFill>
                </a:rPr>
                <a:t>Stable</a:t>
              </a:r>
              <a:endParaRPr lang="en-US" sz="2000" b="1">
                <a:solidFill>
                  <a:srgbClr val="FF0000"/>
                </a:solidFill>
              </a:endParaRPr>
            </a:p>
            <a:p>
              <a:r>
                <a:rPr lang="en-US" sz="2000" b="1">
                  <a:solidFill>
                    <a:srgbClr val="FF0000"/>
                  </a:solidFill>
                </a:rPr>
                <a:t>Controller</a:t>
              </a:r>
              <a:endParaRPr lang="en-US" sz="2000" b="1">
                <a:solidFill>
                  <a:srgbClr val="FF0000"/>
                </a:solidFill>
              </a:endParaRPr>
            </a:p>
            <a:p>
              <a:r>
                <a:rPr lang="en-US" sz="2000" b="1">
                  <a:solidFill>
                    <a:srgbClr val="FF0000"/>
                  </a:solidFill>
                </a:rPr>
                <a:t>for Novel Environment</a:t>
              </a:r>
              <a:endParaRPr lang="en-US" sz="2000" b="1">
                <a:solidFill>
                  <a:srgbClr val="FF0000"/>
                </a:solidFill>
              </a:endParaRPr>
            </a:p>
          </p:txBody>
        </p:sp>
      </p:grpSp>
      <p:sp>
        <p:nvSpPr>
          <p:cNvPr id="20" name="Multiply 19"/>
          <p:cNvSpPr/>
          <p:nvPr/>
        </p:nvSpPr>
        <p:spPr>
          <a:xfrm>
            <a:off x="2163445" y="3279140"/>
            <a:ext cx="194945" cy="200025"/>
          </a:xfrm>
          <a:prstGeom prst="mathMultiply">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1" name="Multiply 20"/>
          <p:cNvSpPr/>
          <p:nvPr/>
        </p:nvSpPr>
        <p:spPr>
          <a:xfrm>
            <a:off x="2433320" y="2640965"/>
            <a:ext cx="194945" cy="200025"/>
          </a:xfrm>
          <a:prstGeom prst="mathMultiply">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3" name="Multiply 22"/>
          <p:cNvSpPr/>
          <p:nvPr/>
        </p:nvSpPr>
        <p:spPr>
          <a:xfrm>
            <a:off x="1639570" y="2592070"/>
            <a:ext cx="194945" cy="200025"/>
          </a:xfrm>
          <a:prstGeom prst="mathMultiply">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8" name="Multiply 27"/>
          <p:cNvSpPr/>
          <p:nvPr/>
        </p:nvSpPr>
        <p:spPr>
          <a:xfrm>
            <a:off x="1512570" y="3152140"/>
            <a:ext cx="194945" cy="200025"/>
          </a:xfrm>
          <a:prstGeom prst="mathMultiply">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9" name="Text Box 28"/>
          <p:cNvSpPr txBox="1"/>
          <p:nvPr/>
        </p:nvSpPr>
        <p:spPr>
          <a:xfrm>
            <a:off x="497205" y="1538605"/>
            <a:ext cx="304800" cy="368300"/>
          </a:xfrm>
          <a:prstGeom prst="rect">
            <a:avLst/>
          </a:prstGeom>
          <a:noFill/>
        </p:spPr>
        <p:txBody>
          <a:bodyPr wrap="none" rtlCol="0">
            <a:spAutoFit/>
          </a:bodyPr>
          <a:p>
            <a:r>
              <a:rPr lang="en-US" b="1"/>
              <a:t>P</a:t>
            </a:r>
            <a:endParaRPr lang="en-US" b="1"/>
          </a:p>
        </p:txBody>
      </p:sp>
      <p:sp>
        <p:nvSpPr>
          <p:cNvPr id="30" name="Text Box 29"/>
          <p:cNvSpPr txBox="1"/>
          <p:nvPr/>
        </p:nvSpPr>
        <p:spPr>
          <a:xfrm>
            <a:off x="4086860" y="4174490"/>
            <a:ext cx="327025" cy="368300"/>
          </a:xfrm>
          <a:prstGeom prst="rect">
            <a:avLst/>
          </a:prstGeom>
          <a:noFill/>
        </p:spPr>
        <p:txBody>
          <a:bodyPr wrap="none" rtlCol="0">
            <a:spAutoFit/>
          </a:bodyPr>
          <a:p>
            <a:r>
              <a:rPr lang="en-US" b="1"/>
              <a:t>D</a:t>
            </a:r>
            <a:endParaRPr lang="en-US" b="1"/>
          </a:p>
        </p:txBody>
      </p:sp>
      <p:cxnSp>
        <p:nvCxnSpPr>
          <p:cNvPr id="33" name="Straight Arrow Connector 32"/>
          <p:cNvCxnSpPr/>
          <p:nvPr/>
        </p:nvCxnSpPr>
        <p:spPr>
          <a:xfrm>
            <a:off x="1846580" y="2893695"/>
            <a:ext cx="1017270" cy="487045"/>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2" name="Trapecio 1"/>
          <p:cNvSpPr/>
          <p:nvPr/>
        </p:nvSpPr>
        <p:spPr>
          <a:xfrm rot="5400000">
            <a:off x="1511300" y="1522730"/>
            <a:ext cx="2336800" cy="1704975"/>
          </a:xfrm>
          <a:prstGeom prst="trapezoid">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nchorCtr="0"/>
          <a:lstStyle/>
          <a:p>
            <a:pPr algn="ctr"/>
            <a:r>
              <a:rPr lang="en-US" altLang="es-ES" dirty="0" err="1" smtClean="0"/>
              <a:t>Fully Connected FF Layers</a:t>
            </a:r>
            <a:endParaRPr lang="en-US" altLang="es-ES" dirty="0" err="1" smtClean="0"/>
          </a:p>
        </p:txBody>
      </p:sp>
      <p:sp>
        <p:nvSpPr>
          <p:cNvPr id="4" name="Trapecio 3"/>
          <p:cNvSpPr/>
          <p:nvPr/>
        </p:nvSpPr>
        <p:spPr>
          <a:xfrm rot="16200000">
            <a:off x="3806825" y="1522730"/>
            <a:ext cx="2336800" cy="1704975"/>
          </a:xfrm>
          <a:prstGeom prst="trapezoid">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nchorCtr="0"/>
          <a:lstStyle/>
          <a:p>
            <a:pPr algn="ctr"/>
            <a:r>
              <a:rPr lang="en-US" altLang="es-ES" dirty="0" err="1" smtClean="0"/>
              <a:t>Fully Connected FF Layers</a:t>
            </a:r>
            <a:endParaRPr lang="en-US" altLang="es-ES" dirty="0" err="1" smtClean="0"/>
          </a:p>
        </p:txBody>
      </p:sp>
      <p:sp>
        <p:nvSpPr>
          <p:cNvPr id="44" name="CuadroTexto 43"/>
          <p:cNvSpPr txBox="1"/>
          <p:nvPr/>
        </p:nvSpPr>
        <p:spPr>
          <a:xfrm>
            <a:off x="2556286" y="746895"/>
            <a:ext cx="2686714" cy="460375"/>
          </a:xfrm>
          <a:prstGeom prst="rect">
            <a:avLst/>
          </a:prstGeom>
          <a:noFill/>
        </p:spPr>
        <p:txBody>
          <a:bodyPr wrap="square" rtlCol="0">
            <a:spAutoFit/>
          </a:bodyPr>
          <a:lstStyle/>
          <a:p>
            <a:r>
              <a:rPr lang="en-US" altLang="es-ES" sz="2400" dirty="0" smtClean="0">
                <a:solidFill>
                  <a:schemeClr val="bg1"/>
                </a:solidFill>
              </a:rPr>
              <a:t>(Disentangled) VAE</a:t>
            </a:r>
            <a:endParaRPr lang="en-US" altLang="es-ES" sz="2400" dirty="0" smtClean="0">
              <a:solidFill>
                <a:schemeClr val="bg1"/>
              </a:solidFill>
            </a:endParaRPr>
          </a:p>
        </p:txBody>
      </p:sp>
      <p:cxnSp>
        <p:nvCxnSpPr>
          <p:cNvPr id="13" name="Straight Arrow Connector 12"/>
          <p:cNvCxnSpPr>
            <a:stCxn id="2" idx="0"/>
            <a:endCxn id="4" idx="0"/>
          </p:cNvCxnSpPr>
          <p:nvPr/>
        </p:nvCxnSpPr>
        <p:spPr>
          <a:xfrm>
            <a:off x="3532505" y="2375535"/>
            <a:ext cx="59055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22" name="Straight Arrow Connector 21"/>
          <p:cNvCxnSpPr/>
          <p:nvPr/>
        </p:nvCxnSpPr>
        <p:spPr>
          <a:xfrm>
            <a:off x="1097915" y="2412365"/>
            <a:ext cx="729615" cy="952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31" name="Straight Arrow Connector 30"/>
          <p:cNvCxnSpPr/>
          <p:nvPr/>
        </p:nvCxnSpPr>
        <p:spPr>
          <a:xfrm>
            <a:off x="5828030" y="2383790"/>
            <a:ext cx="802005" cy="825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a14="http://schemas.microsoft.com/office/drawing/2010/main" Requires="a14">
          <p:sp>
            <p:nvSpPr>
              <p:cNvPr id="34" name="CuadroTexto 43"/>
              <p:cNvSpPr txBox="1"/>
              <p:nvPr/>
            </p:nvSpPr>
            <p:spPr>
              <a:xfrm>
                <a:off x="219710" y="2202815"/>
                <a:ext cx="2117090" cy="645160"/>
              </a:xfrm>
              <a:prstGeom prst="rect">
                <a:avLst/>
              </a:prstGeom>
              <a:noFill/>
            </p:spPr>
            <p:txBody>
              <a:bodyPr wrap="square" rtlCol="0">
                <a:spAutoFit/>
              </a:bodyPr>
              <a:p>
                <a:r>
                  <a:rPr lang="en-US" altLang="es-ES" dirty="0" smtClean="0">
                    <a:solidFill>
                      <a:schemeClr val="tx1"/>
                    </a:solidFill>
                    <a:sym typeface="+mn-ea"/>
                  </a:rPr>
                  <a:t>Trace</a:t>
                </a:r>
                <a:endParaRPr lang="en-US" altLang="es-ES" dirty="0" smtClean="0">
                  <a:solidFill>
                    <a:schemeClr val="tx1"/>
                  </a:solidFill>
                </a:endParaRPr>
              </a:p>
              <a:p>
                <a14:m>
                  <m:oMathPara xmlns:m="http://schemas.openxmlformats.org/officeDocument/2006/math">
                    <m:oMathParaPr>
                      <m:jc m:val="left"/>
                    </m:oMathParaPr>
                    <m:oMath xmlns:m="http://schemas.openxmlformats.org/officeDocument/2006/math">
                      <m:r>
                        <a:rPr lang="en-US" altLang="es-ES" i="1" dirty="0" smtClean="0">
                          <a:solidFill>
                            <a:schemeClr val="tx1"/>
                          </a:solidFill>
                          <a:latin typeface="Cambria Math" panose="02040503050406030204" charset="0"/>
                          <a:cs typeface="Cambria Math" panose="02040503050406030204" charset="0"/>
                        </a:rPr>
                        <m:t>{</m:t>
                      </m:r>
                      <m:sSub>
                        <m:sSubPr>
                          <m:ctrlPr>
                            <a:rPr lang="en-US" altLang="es-ES" i="1" dirty="0" smtClean="0">
                              <a:solidFill>
                                <a:schemeClr val="tx1"/>
                              </a:solidFill>
                              <a:latin typeface="Cambria Math" panose="02040503050406030204" charset="0"/>
                              <a:cs typeface="Cambria Math" panose="02040503050406030204" charset="0"/>
                            </a:rPr>
                          </m:ctrlPr>
                        </m:sSubPr>
                        <m:e>
                          <m:r>
                            <a:rPr lang="en-US" altLang="es-ES" i="1" dirty="0" smtClean="0">
                              <a:solidFill>
                                <a:schemeClr val="tx1"/>
                              </a:solidFill>
                              <a:latin typeface="Cambria Math" panose="02040503050406030204" charset="0"/>
                              <a:cs typeface="Cambria Math" panose="02040503050406030204" charset="0"/>
                            </a:rPr>
                            <m:t>𝑦</m:t>
                          </m:r>
                        </m:e>
                        <m:sub>
                          <m:r>
                            <a:rPr lang="en-US" altLang="es-ES" i="1" dirty="0" smtClean="0">
                              <a:solidFill>
                                <a:schemeClr val="tx1"/>
                              </a:solidFill>
                              <a:latin typeface="Cambria Math" panose="02040503050406030204" charset="0"/>
                              <a:cs typeface="Cambria Math" panose="02040503050406030204" charset="0"/>
                            </a:rPr>
                            <m:t>𝑡−</m:t>
                          </m:r>
                          <m:r>
                            <a:rPr lang="en-US" altLang="es-ES" i="1" dirty="0" smtClean="0">
                              <a:solidFill>
                                <a:schemeClr val="tx1"/>
                              </a:solidFill>
                              <a:latin typeface="Cambria Math" panose="02040503050406030204" charset="0"/>
                              <a:cs typeface="Cambria Math" panose="02040503050406030204" charset="0"/>
                            </a:rPr>
                            <m:t>1</m:t>
                          </m:r>
                        </m:sub>
                      </m:sSub>
                      <m:r>
                        <a:rPr lang="en-US" altLang="es-ES" i="1" dirty="0" smtClean="0">
                          <a:solidFill>
                            <a:schemeClr val="tx1"/>
                          </a:solidFill>
                          <a:latin typeface="Cambria Math" panose="02040503050406030204" charset="0"/>
                          <a:cs typeface="Cambria Math" panose="02040503050406030204" charset="0"/>
                        </a:rPr>
                        <m:t>,</m:t>
                      </m:r>
                      <m:sSub>
                        <m:sSubPr>
                          <m:ctrlPr>
                            <a:rPr lang="en-US" altLang="es-ES" i="1" dirty="0" smtClean="0">
                              <a:solidFill>
                                <a:schemeClr val="tx1"/>
                              </a:solidFill>
                              <a:latin typeface="Cambria Math" panose="02040503050406030204" charset="0"/>
                              <a:cs typeface="Cambria Math" panose="02040503050406030204" charset="0"/>
                            </a:rPr>
                          </m:ctrlPr>
                        </m:sSubPr>
                        <m:e>
                          <m:r>
                            <a:rPr lang="en-US" altLang="es-ES" i="1" dirty="0" smtClean="0">
                              <a:solidFill>
                                <a:schemeClr val="tx1"/>
                              </a:solidFill>
                              <a:latin typeface="Cambria Math" panose="02040503050406030204" charset="0"/>
                              <a:cs typeface="Cambria Math" panose="02040503050406030204" charset="0"/>
                            </a:rPr>
                            <m:t>𝑢</m:t>
                          </m:r>
                        </m:e>
                        <m:sub>
                          <m:r>
                            <a:rPr lang="en-US" altLang="es-ES" i="1" dirty="0" smtClean="0">
                              <a:solidFill>
                                <a:schemeClr val="tx1"/>
                              </a:solidFill>
                              <a:latin typeface="Cambria Math" panose="02040503050406030204" charset="0"/>
                              <a:cs typeface="Cambria Math" panose="02040503050406030204" charset="0"/>
                            </a:rPr>
                            <m:t>𝑡−</m:t>
                          </m:r>
                          <m:r>
                            <a:rPr lang="en-US" altLang="es-ES" i="1" dirty="0" smtClean="0">
                              <a:solidFill>
                                <a:schemeClr val="tx1"/>
                              </a:solidFill>
                              <a:latin typeface="Cambria Math" panose="02040503050406030204" charset="0"/>
                              <a:cs typeface="Cambria Math" panose="02040503050406030204" charset="0"/>
                            </a:rPr>
                            <m:t>1</m:t>
                          </m:r>
                        </m:sub>
                      </m:sSub>
                      <m:r>
                        <a:rPr lang="en-US" altLang="es-ES" i="1" dirty="0" smtClean="0">
                          <a:solidFill>
                            <a:schemeClr val="tx1"/>
                          </a:solidFill>
                          <a:latin typeface="Cambria Math" panose="02040503050406030204" charset="0"/>
                          <a:cs typeface="Cambria Math" panose="02040503050406030204" charset="0"/>
                        </a:rPr>
                        <m:t>,</m:t>
                      </m:r>
                      <m:sSub>
                        <m:sSubPr>
                          <m:ctrlPr>
                            <a:rPr lang="en-US" altLang="es-ES" i="1" dirty="0" smtClean="0">
                              <a:solidFill>
                                <a:schemeClr val="tx1"/>
                              </a:solidFill>
                              <a:latin typeface="Cambria Math" panose="02040503050406030204" charset="0"/>
                              <a:cs typeface="Cambria Math" panose="02040503050406030204" charset="0"/>
                            </a:rPr>
                          </m:ctrlPr>
                        </m:sSubPr>
                        <m:e>
                          <m:r>
                            <a:rPr lang="en-US" altLang="es-ES" i="1" dirty="0" smtClean="0">
                              <a:solidFill>
                                <a:schemeClr val="tx1"/>
                              </a:solidFill>
                              <a:latin typeface="Cambria Math" panose="02040503050406030204" charset="0"/>
                              <a:cs typeface="Cambria Math" panose="02040503050406030204" charset="0"/>
                            </a:rPr>
                            <m:t>𝑦</m:t>
                          </m:r>
                        </m:e>
                        <m:sub>
                          <m:r>
                            <a:rPr lang="en-US" altLang="es-ES" i="1" dirty="0" smtClean="0">
                              <a:solidFill>
                                <a:schemeClr val="tx1"/>
                              </a:solidFill>
                              <a:latin typeface="Cambria Math" panose="02040503050406030204" charset="0"/>
                              <a:cs typeface="Cambria Math" panose="02040503050406030204" charset="0"/>
                            </a:rPr>
                            <m:t>𝑡</m:t>
                          </m:r>
                        </m:sub>
                      </m:sSub>
                      <m:r>
                        <a:rPr lang="en-US" altLang="es-ES" i="1" dirty="0" smtClean="0">
                          <a:solidFill>
                            <a:schemeClr val="tx1"/>
                          </a:solidFill>
                          <a:latin typeface="Cambria Math" panose="02040503050406030204" charset="0"/>
                          <a:ea typeface="MS Mincho" charset="0"/>
                          <a:cs typeface="Cambria Math" panose="02040503050406030204" charset="0"/>
                        </a:rPr>
                        <m:t>}</m:t>
                      </m:r>
                    </m:oMath>
                  </m:oMathPara>
                </a14:m>
                <a:endParaRPr lang="en-US" altLang="es-ES" i="1" dirty="0" smtClean="0">
                  <a:solidFill>
                    <a:schemeClr val="tx1"/>
                  </a:solidFill>
                  <a:latin typeface="Cambria Math" panose="02040503050406030204" charset="0"/>
                  <a:ea typeface="MS Mincho" charset="0"/>
                  <a:cs typeface="Cambria Math" panose="02040503050406030204" charset="0"/>
                </a:endParaRPr>
              </a:p>
            </p:txBody>
          </p:sp>
        </mc:Choice>
        <mc:Fallback>
          <p:sp>
            <p:nvSpPr>
              <p:cNvPr id="34" name="CuadroTexto 43"/>
              <p:cNvSpPr txBox="1">
                <a:spLocks noRot="1" noChangeAspect="1" noMove="1" noResize="1" noEditPoints="1" noAdjustHandles="1" noChangeArrowheads="1" noChangeShapeType="1" noTextEdit="1"/>
              </p:cNvSpPr>
              <p:nvPr/>
            </p:nvSpPr>
            <p:spPr>
              <a:xfrm>
                <a:off x="219710" y="2202815"/>
                <a:ext cx="2117090" cy="645160"/>
              </a:xfrm>
              <a:prstGeom prst="rect">
                <a:avLst/>
              </a:prstGeom>
              <a:blipFill rotWithShape="1">
                <a:blip r:embed="rId2"/>
                <a:stretch>
                  <a:fillRect/>
                </a:stretch>
              </a:blipFill>
            </p:spPr>
            <p:txBody>
              <a:bodyPr/>
              <a:lstStyle/>
              <a:p>
                <a:r>
                  <a:rPr lang="en-GB" altLang="en-US">
                    <a:noFill/>
                  </a:rPr>
                  <a:t> </a:t>
                </a:r>
              </a:p>
            </p:txBody>
          </p:sp>
        </mc:Fallback>
      </mc:AlternateContent>
      <p:cxnSp>
        <p:nvCxnSpPr>
          <p:cNvPr id="36" name="Straight Connector 35"/>
          <p:cNvCxnSpPr/>
          <p:nvPr/>
        </p:nvCxnSpPr>
        <p:spPr>
          <a:xfrm flipH="1">
            <a:off x="3820795" y="2383790"/>
            <a:ext cx="10795" cy="2413000"/>
          </a:xfrm>
          <a:prstGeom prst="line">
            <a:avLst/>
          </a:prstGeom>
        </p:spPr>
        <p:style>
          <a:lnRef idx="3">
            <a:schemeClr val="dk1"/>
          </a:lnRef>
          <a:fillRef idx="0">
            <a:schemeClr val="dk1"/>
          </a:fillRef>
          <a:effectRef idx="2">
            <a:schemeClr val="dk1"/>
          </a:effectRef>
          <a:fontRef idx="minor">
            <a:schemeClr val="tx1"/>
          </a:fontRef>
        </p:style>
      </p:cxnSp>
      <p:cxnSp>
        <p:nvCxnSpPr>
          <p:cNvPr id="38" name="Straight Arrow Connector 37"/>
          <p:cNvCxnSpPr/>
          <p:nvPr/>
        </p:nvCxnSpPr>
        <p:spPr>
          <a:xfrm>
            <a:off x="3815715" y="4790440"/>
            <a:ext cx="802005" cy="825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39" name="Text Box 38"/>
          <p:cNvSpPr txBox="1"/>
          <p:nvPr/>
        </p:nvSpPr>
        <p:spPr>
          <a:xfrm>
            <a:off x="3831590" y="4805045"/>
            <a:ext cx="659130" cy="368300"/>
          </a:xfrm>
          <a:prstGeom prst="rect">
            <a:avLst/>
          </a:prstGeom>
          <a:noFill/>
        </p:spPr>
        <p:txBody>
          <a:bodyPr wrap="none" rtlCol="0" anchor="t">
            <a:spAutoFit/>
          </a:bodyPr>
          <a:p>
            <a:r>
              <a:rPr lang="en-US" altLang="es-ES" dirty="0" smtClean="0">
                <a:solidFill>
                  <a:schemeClr val="tx1"/>
                </a:solidFill>
                <a:sym typeface="+mn-ea"/>
              </a:rPr>
              <a:t>Code</a:t>
            </a:r>
            <a:endParaRPr lang="en-US" altLang="es-ES" dirty="0" smtClean="0">
              <a:solidFill>
                <a:schemeClr val="tx1"/>
              </a:solidFill>
              <a:sym typeface="+mn-ea"/>
            </a:endParaRPr>
          </a:p>
        </p:txBody>
      </p:sp>
      <p:sp>
        <p:nvSpPr>
          <p:cNvPr id="41" name="Rounded Rectangle 40"/>
          <p:cNvSpPr/>
          <p:nvPr/>
        </p:nvSpPr>
        <p:spPr>
          <a:xfrm>
            <a:off x="4613910" y="4280535"/>
            <a:ext cx="1905000" cy="1028700"/>
          </a:xfrm>
          <a:prstGeom prst="roundRect">
            <a:avLst/>
          </a:prstGeom>
          <a:noFill/>
          <a:ln w="57150">
            <a:solidFill>
              <a:srgbClr val="7030A0"/>
            </a:solidFill>
          </a:ln>
          <a:extLst>
            <a:ext uri="{909E8E84-426E-40DD-AFC4-6F175D3DCCD1}">
              <a14:hiddenFill xmlns:a14="http://schemas.microsoft.com/office/drawing/2010/main">
                <a:solidFill>
                  <a:schemeClr val="lt1"/>
                </a:solidFill>
              </a14:hiddenFill>
            </a:ext>
          </a:extLst>
        </p:spPr>
        <p:style>
          <a:lnRef idx="2">
            <a:schemeClr val="accent1"/>
          </a:lnRef>
          <a:fillRef idx="1">
            <a:schemeClr val="lt1"/>
          </a:fillRef>
          <a:effectRef idx="0">
            <a:schemeClr val="accent1"/>
          </a:effectRef>
          <a:fontRef idx="minor">
            <a:schemeClr val="dk1"/>
          </a:fontRef>
        </p:style>
        <p:txBody>
          <a:bodyPr rtlCol="0" anchor="ctr"/>
          <a:p>
            <a:pPr algn="ctr"/>
            <a:endParaRPr lang="en-GB" altLang="en-US"/>
          </a:p>
        </p:txBody>
      </p:sp>
      <p:cxnSp>
        <p:nvCxnSpPr>
          <p:cNvPr id="57" name="Straight Arrow Connector 56"/>
          <p:cNvCxnSpPr/>
          <p:nvPr/>
        </p:nvCxnSpPr>
        <p:spPr>
          <a:xfrm>
            <a:off x="6518910" y="4798695"/>
            <a:ext cx="802005" cy="825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58" name="Text Box 57"/>
          <p:cNvSpPr txBox="1"/>
          <p:nvPr/>
        </p:nvSpPr>
        <p:spPr>
          <a:xfrm>
            <a:off x="6617970" y="4855845"/>
            <a:ext cx="869315" cy="368300"/>
          </a:xfrm>
          <a:prstGeom prst="rect">
            <a:avLst/>
          </a:prstGeom>
          <a:noFill/>
        </p:spPr>
        <p:txBody>
          <a:bodyPr wrap="none" rtlCol="0" anchor="t">
            <a:spAutoFit/>
          </a:bodyPr>
          <a:p>
            <a:r>
              <a:rPr lang="en-US" altLang="es-ES" dirty="0" smtClean="0">
                <a:solidFill>
                  <a:schemeClr val="tx1"/>
                </a:solidFill>
                <a:sym typeface="+mn-ea"/>
              </a:rPr>
              <a:t>Control</a:t>
            </a:r>
            <a:endParaRPr lang="en-US" altLang="es-ES" dirty="0" smtClean="0">
              <a:solidFill>
                <a:schemeClr val="tx1"/>
              </a:solidFill>
              <a:sym typeface="+mn-e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7" name="Content Placeholder 26"/>
              <p:cNvSpPr>
                <a:spLocks noGrp="1"/>
              </p:cNvSpPr>
              <p:nvPr>
                <p:ph idx="1"/>
              </p:nvPr>
            </p:nvSpPr>
            <p:spPr>
              <a:xfrm>
                <a:off x="280670" y="889635"/>
                <a:ext cx="11507470" cy="2720340"/>
              </a:xfrm>
            </p:spPr>
            <p:txBody>
              <a:bodyPr>
                <a:noAutofit/>
              </a:bodyPr>
              <a:p>
                <a:pPr lvl="1"/>
                <a:r>
                  <a:rPr lang="en-US" altLang="en-IE" sz="4000" dirty="0" smtClean="0">
                    <a:solidFill>
                      <a:schemeClr val="bg1"/>
                    </a:solidFill>
                  </a:rPr>
                  <a:t>Assumption 1:</a:t>
                </a:r>
                <a:r>
                  <a:rPr lang="en-GB" altLang="en-US" sz="4000" dirty="0" smtClean="0">
                    <a:solidFill>
                      <a:schemeClr val="bg1"/>
                    </a:solidFill>
                  </a:rPr>
                  <a:t> Gradual transition to novel configuration (</a:t>
                </a:r>
                <a:r>
                  <a:rPr lang="en-GB" altLang="en-US" sz="4000" dirty="0" smtClean="0">
                    <a:solidFill>
                      <a:schemeClr val="bg1"/>
                    </a:solidFill>
                    <a:latin typeface="Arial" panose="020B0604020202020204" pitchFamily="34" charset="0"/>
                    <a:cs typeface="Arial" panose="020B0604020202020204" pitchFamily="34" charset="0"/>
                  </a:rPr>
                  <a:t>θ</a:t>
                </a:r>
                <a:r>
                  <a:rPr lang="en-US" altLang="en-GB" sz="4000" baseline="-25000" dirty="0" smtClean="0">
                    <a:solidFill>
                      <a:schemeClr val="bg1"/>
                    </a:solidFill>
                    <a:latin typeface="Arial" panose="020B0604020202020204" pitchFamily="34" charset="0"/>
                    <a:cs typeface="Arial" panose="020B0604020202020204" pitchFamily="34" charset="0"/>
                  </a:rPr>
                  <a:t>n</a:t>
                </a:r>
                <a:r>
                  <a:rPr lang="en-GB" altLang="en-US" sz="4000" dirty="0" smtClean="0">
                    <a:solidFill>
                      <a:schemeClr val="bg1"/>
                    </a:solidFill>
                    <a:latin typeface="Arial" panose="020B0604020202020204" pitchFamily="34" charset="0"/>
                    <a:cs typeface="Arial" panose="020B0604020202020204" pitchFamily="34" charset="0"/>
                  </a:rPr>
                  <a:t>) </a:t>
                </a:r>
                <a:r>
                  <a:rPr lang="en-GB" altLang="en-US" sz="4000" dirty="0" smtClean="0">
                    <a:solidFill>
                      <a:schemeClr val="bg1"/>
                    </a:solidFill>
                  </a:rPr>
                  <a:t>over</a:t>
                </a:r>
                <a:r>
                  <a:rPr lang="en-GB" altLang="en-US" sz="4000" baseline="-25000" dirty="0" smtClean="0">
                    <a:solidFill>
                      <a:schemeClr val="bg1"/>
                    </a:solidFill>
                  </a:rPr>
                  <a:t> </a:t>
                </a:r>
                <a:r>
                  <a:rPr lang="en-GB" altLang="en-US" sz="4000" dirty="0" smtClean="0">
                    <a:solidFill>
                      <a:schemeClr val="bg1"/>
                    </a:solidFill>
                  </a:rPr>
                  <a:t>a time window 0:T. </a:t>
                </a:r>
                <a14:m>
                  <m:oMath xmlns:m="http://schemas.openxmlformats.org/officeDocument/2006/math">
                    <m:sSub>
                      <m:sSubPr>
                        <m:ctrlPr>
                          <a:rPr lang="en-US" altLang="en-GB" sz="4000" i="1" dirty="0" smtClean="0">
                            <a:solidFill>
                              <a:schemeClr val="bg1"/>
                            </a:solidFill>
                            <a:latin typeface="Cambria Math" panose="02040503050406030204" charset="0"/>
                            <a:cs typeface="Cambria Math" panose="02040503050406030204" charset="0"/>
                          </a:rPr>
                        </m:ctrlPr>
                      </m:sSubPr>
                      <m:e>
                        <m:r>
                          <a:rPr lang="en-US" altLang="en-GB" sz="4000" i="1" dirty="0" smtClean="0">
                            <a:solidFill>
                              <a:schemeClr val="bg1"/>
                            </a:solidFill>
                            <a:latin typeface="Cambria Math" panose="02040503050406030204" charset="0"/>
                            <a:cs typeface="Cambria Math" panose="02040503050406030204" charset="0"/>
                          </a:rPr>
                          <m:t>𝜃</m:t>
                        </m:r>
                      </m:e>
                      <m:sub>
                        <m:r>
                          <a:rPr lang="en-US" altLang="en-GB" sz="4000" i="1" dirty="0" smtClean="0">
                            <a:solidFill>
                              <a:schemeClr val="bg1"/>
                            </a:solidFill>
                            <a:latin typeface="Cambria Math" panose="02040503050406030204" charset="0"/>
                            <a:cs typeface="Cambria Math" panose="02040503050406030204" charset="0"/>
                          </a:rPr>
                          <m:t>𝑡</m:t>
                        </m:r>
                        <m:r>
                          <a:rPr lang="en-US" altLang="en-GB" sz="4000" i="1" dirty="0" smtClean="0">
                            <a:solidFill>
                              <a:schemeClr val="bg1"/>
                            </a:solidFill>
                            <a:latin typeface="Cambria Math" panose="02040503050406030204" charset="0"/>
                            <a:cs typeface="Cambria Math" panose="02040503050406030204" charset="0"/>
                          </a:rPr>
                          <m:t>=</m:t>
                        </m:r>
                        <m:r>
                          <a:rPr lang="en-US" altLang="en-GB" sz="4000" i="1" dirty="0" smtClean="0">
                            <a:solidFill>
                              <a:schemeClr val="bg1"/>
                            </a:solidFill>
                            <a:latin typeface="Cambria Math" panose="02040503050406030204" charset="0"/>
                            <a:cs typeface="Cambria Math" panose="02040503050406030204" charset="0"/>
                          </a:rPr>
                          <m:t>0</m:t>
                        </m:r>
                      </m:sub>
                    </m:sSub>
                    <m:r>
                      <a:rPr lang="en-US" altLang="en-GB" sz="4000" i="1" dirty="0" smtClean="0">
                        <a:solidFill>
                          <a:schemeClr val="bg1"/>
                        </a:solidFill>
                        <a:latin typeface="Cambria Math" panose="02040503050406030204" charset="0"/>
                        <a:cs typeface="Cambria Math" panose="02040503050406030204" charset="0"/>
                      </a:rPr>
                      <m:t>∈</m:t>
                    </m:r>
                    <m:sSub>
                      <m:sSubPr>
                        <m:ctrlPr>
                          <a:rPr lang="en-US" altLang="en-GB" sz="4000" i="1" dirty="0" smtClean="0">
                            <a:solidFill>
                              <a:schemeClr val="bg1"/>
                            </a:solidFill>
                            <a:latin typeface="Cambria Math" panose="02040503050406030204" charset="0"/>
                            <a:cs typeface="Cambria Math" panose="02040503050406030204" charset="0"/>
                          </a:rPr>
                        </m:ctrlPr>
                      </m:sSubPr>
                      <m:e>
                        <m:r>
                          <a:rPr lang="en-US" altLang="en-GB" sz="4000" i="1" dirty="0" smtClean="0">
                            <a:solidFill>
                              <a:schemeClr val="bg1"/>
                            </a:solidFill>
                            <a:latin typeface="Cambria Math" panose="02040503050406030204" charset="0"/>
                            <a:cs typeface="Cambria Math" panose="02040503050406030204" charset="0"/>
                          </a:rPr>
                          <m:t>𝜃</m:t>
                        </m:r>
                      </m:e>
                      <m:sub>
                        <m:r>
                          <a:rPr lang="en-US" altLang="en-GB" sz="4000" i="1" dirty="0" smtClean="0">
                            <a:solidFill>
                              <a:schemeClr val="bg1"/>
                            </a:solidFill>
                            <a:latin typeface="Cambria Math" panose="02040503050406030204" charset="0"/>
                            <a:cs typeface="Cambria Math" panose="02040503050406030204" charset="0"/>
                          </a:rPr>
                          <m:t>𝐾</m:t>
                        </m:r>
                      </m:sub>
                    </m:sSub>
                    <m:r>
                      <a:rPr lang="en-US" altLang="en-GB" sz="4000" i="1" dirty="0" smtClean="0">
                        <a:solidFill>
                          <a:schemeClr val="bg1"/>
                        </a:solidFill>
                        <a:latin typeface="Cambria Math" panose="02040503050406030204" charset="0"/>
                        <a:cs typeface="Cambria Math" panose="02040503050406030204" charset="0"/>
                      </a:rPr>
                      <m:t>;</m:t>
                    </m:r>
                    <m:sSub>
                      <m:sSubPr>
                        <m:ctrlPr>
                          <a:rPr lang="en-US" altLang="en-GB" sz="4000" i="1" dirty="0" smtClean="0">
                            <a:solidFill>
                              <a:schemeClr val="bg1"/>
                            </a:solidFill>
                            <a:latin typeface="Cambria Math" panose="02040503050406030204" charset="0"/>
                            <a:cs typeface="Cambria Math" panose="02040503050406030204" charset="0"/>
                          </a:rPr>
                        </m:ctrlPr>
                      </m:sSubPr>
                      <m:e>
                        <m:r>
                          <a:rPr lang="en-US" altLang="en-GB" sz="4000" i="1" dirty="0" smtClean="0">
                            <a:solidFill>
                              <a:schemeClr val="bg1"/>
                            </a:solidFill>
                            <a:latin typeface="Cambria Math" panose="02040503050406030204" charset="0"/>
                            <a:cs typeface="Cambria Math" panose="02040503050406030204" charset="0"/>
                          </a:rPr>
                          <m:t>𝜃</m:t>
                        </m:r>
                      </m:e>
                      <m:sub>
                        <m:r>
                          <a:rPr lang="en-US" altLang="en-GB" sz="4000" i="1" dirty="0" smtClean="0">
                            <a:solidFill>
                              <a:schemeClr val="bg1"/>
                            </a:solidFill>
                            <a:latin typeface="Cambria Math" panose="02040503050406030204" charset="0"/>
                            <a:cs typeface="Cambria Math" panose="02040503050406030204" charset="0"/>
                          </a:rPr>
                          <m:t>𝑡</m:t>
                        </m:r>
                        <m:r>
                          <a:rPr lang="en-US" altLang="en-GB" sz="4000" i="1" dirty="0" smtClean="0">
                            <a:solidFill>
                              <a:schemeClr val="bg1"/>
                            </a:solidFill>
                            <a:latin typeface="Cambria Math" panose="02040503050406030204" charset="0"/>
                            <a:cs typeface="Cambria Math" panose="02040503050406030204" charset="0"/>
                          </a:rPr>
                          <m:t>=</m:t>
                        </m:r>
                        <m:r>
                          <a:rPr lang="en-US" altLang="en-GB" sz="4000" i="1" dirty="0" smtClean="0">
                            <a:solidFill>
                              <a:schemeClr val="bg1"/>
                            </a:solidFill>
                            <a:latin typeface="Cambria Math" panose="02040503050406030204" charset="0"/>
                            <a:cs typeface="Cambria Math" panose="02040503050406030204" charset="0"/>
                          </a:rPr>
                          <m:t>𝑇</m:t>
                        </m:r>
                      </m:sub>
                    </m:sSub>
                    <m:r>
                      <a:rPr lang="en-US" altLang="en-GB" sz="4000" i="1" dirty="0" smtClean="0">
                        <a:solidFill>
                          <a:schemeClr val="bg1"/>
                        </a:solidFill>
                        <a:latin typeface="Cambria Math" panose="02040503050406030204" charset="0"/>
                        <a:cs typeface="Cambria Math" panose="02040503050406030204" charset="0"/>
                      </a:rPr>
                      <m:t>=</m:t>
                    </m:r>
                    <m:sSub>
                      <m:sSubPr>
                        <m:ctrlPr>
                          <a:rPr lang="en-US" altLang="en-GB" sz="4000" i="1" dirty="0" smtClean="0">
                            <a:solidFill>
                              <a:schemeClr val="bg1"/>
                            </a:solidFill>
                            <a:latin typeface="Cambria Math" panose="02040503050406030204" charset="0"/>
                            <a:cs typeface="Cambria Math" panose="02040503050406030204" charset="0"/>
                          </a:rPr>
                        </m:ctrlPr>
                      </m:sSubPr>
                      <m:e>
                        <m:r>
                          <a:rPr lang="en-US" altLang="en-GB" sz="4000" i="1" dirty="0" smtClean="0">
                            <a:solidFill>
                              <a:schemeClr val="bg1"/>
                            </a:solidFill>
                            <a:latin typeface="Cambria Math" panose="02040503050406030204" charset="0"/>
                            <a:cs typeface="Cambria Math" panose="02040503050406030204" charset="0"/>
                          </a:rPr>
                          <m:t>𝜃</m:t>
                        </m:r>
                      </m:e>
                      <m:sub>
                        <m:r>
                          <a:rPr lang="en-US" altLang="en-GB" sz="4000" i="1" dirty="0" smtClean="0">
                            <a:solidFill>
                              <a:schemeClr val="bg1"/>
                            </a:solidFill>
                            <a:latin typeface="Cambria Math" panose="02040503050406030204" charset="0"/>
                            <a:cs typeface="Cambria Math" panose="02040503050406030204" charset="0"/>
                          </a:rPr>
                          <m:t>𝑛</m:t>
                        </m:r>
                      </m:sub>
                    </m:sSub>
                  </m:oMath>
                </a14:m>
                <a:r>
                  <a:rPr lang="en-US" altLang="en-GB" sz="4000" dirty="0" smtClean="0">
                    <a:solidFill>
                      <a:schemeClr val="bg1"/>
                    </a:solidFill>
                  </a:rPr>
                  <a:t>.</a:t>
                </a:r>
                <a:endParaRPr lang="en-US" altLang="en-GB" sz="4000" dirty="0" smtClean="0">
                  <a:solidFill>
                    <a:schemeClr val="bg1"/>
                  </a:solidFill>
                </a:endParaRPr>
              </a:p>
            </p:txBody>
          </p:sp>
        </mc:Choice>
        <mc:Fallback>
          <p:sp>
            <p:nvSpPr>
              <p:cNvPr id="27" name="Content Placeholder 26"/>
              <p:cNvSpPr>
                <a:spLocks noRot="1" noChangeAspect="1" noMove="1" noResize="1" noEditPoints="1" noAdjustHandles="1" noChangeArrowheads="1" noChangeShapeType="1" noTextEdit="1"/>
              </p:cNvSpPr>
              <p:nvPr>
                <p:ph idx="1"/>
              </p:nvPr>
            </p:nvSpPr>
            <p:spPr>
              <a:xfrm>
                <a:off x="280670" y="889635"/>
                <a:ext cx="11507470" cy="2720340"/>
              </a:xfrm>
              <a:blipFill rotWithShape="1">
                <a:blip r:embed="rId2"/>
                <a:stretch>
                  <a:fillRect t="-397"/>
                </a:stretch>
              </a:blipFill>
            </p:spPr>
            <p:txBody>
              <a:bodyPr/>
              <a:lstStyle/>
              <a:p>
                <a:r>
                  <a:rPr lang="en-GB" altLang="en-US">
                    <a:noFill/>
                  </a:rPr>
                  <a:t> </a:t>
                </a:r>
              </a:p>
            </p:txBody>
          </p:sp>
        </mc:Fallback>
      </mc:AlternateContent>
      <p:grpSp>
        <p:nvGrpSpPr>
          <p:cNvPr id="42" name="Group 41"/>
          <p:cNvGrpSpPr/>
          <p:nvPr/>
        </p:nvGrpSpPr>
        <p:grpSpPr>
          <a:xfrm>
            <a:off x="3209925" y="3082925"/>
            <a:ext cx="5212715" cy="3372234"/>
            <a:chOff x="769" y="936"/>
            <a:chExt cx="6569" cy="4959"/>
          </a:xfrm>
        </p:grpSpPr>
        <p:sp>
          <p:nvSpPr>
            <p:cNvPr id="37" name="Rectangles 36"/>
            <p:cNvSpPr/>
            <p:nvPr/>
          </p:nvSpPr>
          <p:spPr>
            <a:xfrm>
              <a:off x="769" y="936"/>
              <a:ext cx="6569" cy="4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38" name="Straight Arrow Connector 37"/>
            <p:cNvCxnSpPr/>
            <p:nvPr/>
          </p:nvCxnSpPr>
          <p:spPr>
            <a:xfrm flipH="1" flipV="1">
              <a:off x="1378" y="1091"/>
              <a:ext cx="0" cy="43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39" name="Straight Arrow Connector 38"/>
            <p:cNvCxnSpPr/>
            <p:nvPr/>
          </p:nvCxnSpPr>
          <p:spPr>
            <a:xfrm>
              <a:off x="1364" y="5406"/>
              <a:ext cx="576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40" name="Text Box 39"/>
            <p:cNvSpPr txBox="1"/>
            <p:nvPr/>
          </p:nvSpPr>
          <p:spPr>
            <a:xfrm>
              <a:off x="769" y="1195"/>
              <a:ext cx="748" cy="542"/>
            </a:xfrm>
            <a:prstGeom prst="rect">
              <a:avLst/>
            </a:prstGeom>
            <a:noFill/>
          </p:spPr>
          <p:txBody>
            <a:bodyPr wrap="square" rtlCol="0">
              <a:spAutoFit/>
            </a:bodyPr>
            <a:p>
              <a:r>
                <a:rPr lang="en-GB" altLang="en-US">
                  <a:latin typeface="Arial" panose="020B0604020202020204" pitchFamily="34" charset="0"/>
                  <a:cs typeface="Arial" panose="020B0604020202020204" pitchFamily="34" charset="0"/>
                  <a:sym typeface="+mn-ea"/>
                </a:rPr>
                <a:t>θ</a:t>
              </a:r>
              <a:r>
                <a:rPr lang="en-GB" altLang="en-US" b="1" baseline="-25000"/>
                <a:t>2</a:t>
              </a:r>
              <a:endParaRPr lang="en-GB" altLang="en-US" b="1" baseline="-25000"/>
            </a:p>
          </p:txBody>
        </p:sp>
        <p:sp>
          <p:nvSpPr>
            <p:cNvPr id="41" name="Text Box 40"/>
            <p:cNvSpPr txBox="1"/>
            <p:nvPr/>
          </p:nvSpPr>
          <p:spPr>
            <a:xfrm>
              <a:off x="6543" y="5310"/>
              <a:ext cx="795" cy="542"/>
            </a:xfrm>
            <a:prstGeom prst="rect">
              <a:avLst/>
            </a:prstGeom>
            <a:noFill/>
          </p:spPr>
          <p:txBody>
            <a:bodyPr wrap="square" rtlCol="0">
              <a:spAutoFit/>
            </a:bodyPr>
            <a:p>
              <a:r>
                <a:rPr lang="en-GB" altLang="en-US">
                  <a:latin typeface="Arial" panose="020B0604020202020204" pitchFamily="34" charset="0"/>
                  <a:cs typeface="Arial" panose="020B0604020202020204" pitchFamily="34" charset="0"/>
                  <a:sym typeface="+mn-ea"/>
                </a:rPr>
                <a:t>θ</a:t>
              </a:r>
              <a:r>
                <a:rPr lang="en-GB" altLang="en-US" b="1" baseline="-25000"/>
                <a:t>1</a:t>
              </a:r>
              <a:endParaRPr lang="en-GB" altLang="en-US" b="1" baseline="-25000"/>
            </a:p>
          </p:txBody>
        </p:sp>
        <p:sp>
          <p:nvSpPr>
            <p:cNvPr id="8" name="Freeform 7"/>
            <p:cNvSpPr/>
            <p:nvPr/>
          </p:nvSpPr>
          <p:spPr>
            <a:xfrm>
              <a:off x="2075" y="3004"/>
              <a:ext cx="1935" cy="1455"/>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 name="Multiply 11"/>
            <p:cNvSpPr/>
            <p:nvPr/>
          </p:nvSpPr>
          <p:spPr>
            <a:xfrm>
              <a:off x="4431" y="3139"/>
              <a:ext cx="307" cy="315"/>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mc:AlternateContent xmlns:mc="http://schemas.openxmlformats.org/markup-compatibility/2006">
          <mc:Choice xmlns:a14="http://schemas.microsoft.com/office/drawing/2010/main" Requires="a14">
            <p:sp>
              <p:nvSpPr>
                <p:cNvPr id="14" name="Text Box 13"/>
                <p:cNvSpPr txBox="1"/>
                <p:nvPr/>
              </p:nvSpPr>
              <p:spPr>
                <a:xfrm>
                  <a:off x="4566" y="2753"/>
                  <a:ext cx="744" cy="586"/>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sSub>
                          <m:sSubPr>
                            <m:ctrlPr>
                              <a:rPr lang="en-US" altLang="en-GB" sz="2000" i="1" dirty="0" smtClean="0">
                                <a:solidFill>
                                  <a:srgbClr val="FF0000"/>
                                </a:solidFill>
                                <a:latin typeface="Cambria Math" panose="02040503050406030204" charset="0"/>
                                <a:cs typeface="Cambria Math" panose="02040503050406030204" charset="0"/>
                              </a:rPr>
                            </m:ctrlPr>
                          </m:sSubPr>
                          <m:e>
                            <m:r>
                              <a:rPr lang="en-US" altLang="en-GB" sz="2000" i="1" dirty="0" smtClean="0">
                                <a:solidFill>
                                  <a:srgbClr val="FF0000"/>
                                </a:solidFill>
                                <a:latin typeface="Cambria Math" panose="02040503050406030204" charset="0"/>
                                <a:cs typeface="Cambria Math" panose="02040503050406030204" charset="0"/>
                              </a:rPr>
                              <m:t>𝜃</m:t>
                            </m:r>
                          </m:e>
                          <m:sub>
                            <m:r>
                              <a:rPr lang="en-US" altLang="en-GB" sz="2000" i="1" dirty="0" smtClean="0">
                                <a:solidFill>
                                  <a:srgbClr val="FF0000"/>
                                </a:solidFill>
                                <a:latin typeface="Cambria Math" panose="02040503050406030204" charset="0"/>
                                <a:cs typeface="Cambria Math" panose="02040503050406030204" charset="0"/>
                              </a:rPr>
                              <m:t>𝑛</m:t>
                            </m:r>
                          </m:sub>
                        </m:sSub>
                      </m:oMath>
                    </m:oMathPara>
                  </a14:m>
                  <a:endParaRPr lang="en-US" altLang="en-GB" sz="2000" b="1" i="1" dirty="0" smtClean="0">
                    <a:solidFill>
                      <a:srgbClr val="FF0000"/>
                    </a:solidFill>
                    <a:latin typeface="Cambria Math" panose="02040503050406030204" charset="0"/>
                    <a:cs typeface="Cambria Math" panose="02040503050406030204" charset="0"/>
                  </a:endParaRPr>
                </a:p>
              </p:txBody>
            </p:sp>
          </mc:Choice>
          <mc:Fallback>
            <p:sp>
              <p:nvSpPr>
                <p:cNvPr id="14" name="Text Box 13"/>
                <p:cNvSpPr txBox="1">
                  <a:spLocks noRot="1" noChangeAspect="1" noMove="1" noResize="1" noEditPoints="1" noAdjustHandles="1" noChangeArrowheads="1" noChangeShapeType="1" noTextEdit="1"/>
                </p:cNvSpPr>
                <p:nvPr/>
              </p:nvSpPr>
              <p:spPr>
                <a:xfrm>
                  <a:off x="4566" y="2753"/>
                  <a:ext cx="744" cy="586"/>
                </a:xfrm>
                <a:prstGeom prst="rect">
                  <a:avLst/>
                </a:prstGeom>
                <a:blipFill rotWithShape="1">
                  <a:blip r:embed="rId3"/>
                </a:blipFill>
              </p:spPr>
              <p:txBody>
                <a:bodyPr/>
                <a:lstStyle/>
                <a:p>
                  <a:r>
                    <a:rPr lang="en-GB" altLang="en-US">
                      <a:noFill/>
                    </a:rPr>
                    <a:t> </a:t>
                  </a:r>
                </a:p>
              </p:txBody>
            </p:sp>
          </mc:Fallback>
        </mc:AlternateContent>
      </p:grpSp>
      <mc:AlternateContent xmlns:mc="http://schemas.openxmlformats.org/markup-compatibility/2006">
        <mc:Choice xmlns:a14="http://schemas.microsoft.com/office/drawing/2010/main" Requires="a14">
          <p:sp>
            <p:nvSpPr>
              <p:cNvPr id="15" name="Text Box 14"/>
              <p:cNvSpPr txBox="1"/>
              <p:nvPr/>
            </p:nvSpPr>
            <p:spPr>
              <a:xfrm>
                <a:off x="3803650" y="4580890"/>
                <a:ext cx="589915" cy="398780"/>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sSub>
                        <m:sSubPr>
                          <m:ctrlPr>
                            <a:rPr lang="en-US" altLang="en-GB" sz="2000" i="1" dirty="0" smtClean="0">
                              <a:solidFill>
                                <a:srgbClr val="0070C0"/>
                              </a:solidFill>
                              <a:latin typeface="Cambria Math" panose="02040503050406030204" charset="0"/>
                              <a:cs typeface="Cambria Math" panose="02040503050406030204" charset="0"/>
                            </a:rPr>
                          </m:ctrlPr>
                        </m:sSubPr>
                        <m:e>
                          <m:r>
                            <a:rPr lang="en-US" altLang="en-GB" sz="2000" i="1" dirty="0" smtClean="0">
                              <a:solidFill>
                                <a:srgbClr val="0070C0"/>
                              </a:solidFill>
                              <a:latin typeface="Cambria Math" panose="02040503050406030204" charset="0"/>
                              <a:cs typeface="Cambria Math" panose="02040503050406030204" charset="0"/>
                            </a:rPr>
                            <m:t>𝜃</m:t>
                          </m:r>
                        </m:e>
                        <m:sub>
                          <m:r>
                            <a:rPr lang="en-US" altLang="en-GB" sz="2000" i="1" dirty="0" smtClean="0">
                              <a:solidFill>
                                <a:srgbClr val="0070C0"/>
                              </a:solidFill>
                              <a:latin typeface="Cambria Math" panose="02040503050406030204" charset="0"/>
                              <a:cs typeface="Cambria Math" panose="02040503050406030204" charset="0"/>
                            </a:rPr>
                            <m:t>𝐾</m:t>
                          </m:r>
                        </m:sub>
                      </m:sSub>
                    </m:oMath>
                  </m:oMathPara>
                </a14:m>
                <a:endParaRPr lang="en-US" altLang="en-GB" sz="2000" b="1" i="1" dirty="0" smtClean="0">
                  <a:solidFill>
                    <a:srgbClr val="0070C0"/>
                  </a:solidFill>
                  <a:latin typeface="Cambria Math" panose="02040503050406030204" charset="0"/>
                  <a:cs typeface="Cambria Math" panose="02040503050406030204" charset="0"/>
                </a:endParaRPr>
              </a:p>
            </p:txBody>
          </p:sp>
        </mc:Choice>
        <mc:Fallback>
          <p:sp>
            <p:nvSpPr>
              <p:cNvPr id="15" name="Text Box 14"/>
              <p:cNvSpPr txBox="1">
                <a:spLocks noRot="1" noChangeAspect="1" noMove="1" noResize="1" noEditPoints="1" noAdjustHandles="1" noChangeArrowheads="1" noChangeShapeType="1" noTextEdit="1"/>
              </p:cNvSpPr>
              <p:nvPr/>
            </p:nvSpPr>
            <p:spPr>
              <a:xfrm>
                <a:off x="3803650" y="4580890"/>
                <a:ext cx="589915" cy="398780"/>
              </a:xfrm>
              <a:prstGeom prst="rect">
                <a:avLst/>
              </a:prstGeom>
              <a:blipFill rotWithShape="1">
                <a:blip r:embed="rId4"/>
                <a:stretch>
                  <a:fillRect/>
                </a:stretch>
              </a:blipFill>
            </p:spPr>
            <p:txBody>
              <a:bodyPr/>
              <a:lstStyle/>
              <a:p>
                <a:r>
                  <a:rPr lang="en-GB" altLang="en-US">
                    <a:noFill/>
                  </a:rPr>
                  <a:t> </a:t>
                </a:r>
              </a:p>
            </p:txBody>
          </p:sp>
        </mc:Fallback>
      </mc:AlternateContent>
      <mc:AlternateContent xmlns:mc="http://schemas.openxmlformats.org/markup-compatibility/2006">
        <mc:Choice xmlns:a14="http://schemas.microsoft.com/office/drawing/2010/main" Requires="a14">
          <p:sp>
            <p:nvSpPr>
              <p:cNvPr id="16" name="Text Box 15"/>
              <p:cNvSpPr txBox="1"/>
              <p:nvPr/>
            </p:nvSpPr>
            <p:spPr>
              <a:xfrm>
                <a:off x="4450715" y="5058410"/>
                <a:ext cx="589915" cy="398780"/>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sSub>
                        <m:sSubPr>
                          <m:ctrlPr>
                            <a:rPr lang="en-US" altLang="en-GB" sz="2000" i="1" dirty="0" smtClean="0">
                              <a:solidFill>
                                <a:srgbClr val="0070C0"/>
                              </a:solidFill>
                              <a:latin typeface="Cambria Math" panose="02040503050406030204" charset="0"/>
                              <a:cs typeface="Cambria Math" panose="02040503050406030204" charset="0"/>
                            </a:rPr>
                          </m:ctrlPr>
                        </m:sSubPr>
                        <m:e>
                          <m:r>
                            <a:rPr lang="en-US" altLang="en-GB" sz="2000" i="1" dirty="0" smtClean="0">
                              <a:solidFill>
                                <a:srgbClr val="0070C0"/>
                              </a:solidFill>
                              <a:latin typeface="Cambria Math" panose="02040503050406030204" charset="0"/>
                              <a:cs typeface="Cambria Math" panose="02040503050406030204" charset="0"/>
                            </a:rPr>
                            <m:t>𝜃</m:t>
                          </m:r>
                        </m:e>
                        <m:sub>
                          <m:r>
                            <a:rPr lang="en-US" altLang="en-GB" sz="2000" i="1" dirty="0" smtClean="0">
                              <a:solidFill>
                                <a:srgbClr val="0070C0"/>
                              </a:solidFill>
                              <a:latin typeface="Cambria Math" panose="02040503050406030204" charset="0"/>
                              <a:cs typeface="Cambria Math" panose="02040503050406030204" charset="0"/>
                            </a:rPr>
                            <m:t>𝑡</m:t>
                          </m:r>
                          <m:r>
                            <a:rPr lang="en-US" altLang="en-GB" sz="2000" i="1" dirty="0" smtClean="0">
                              <a:solidFill>
                                <a:srgbClr val="0070C0"/>
                              </a:solidFill>
                              <a:latin typeface="Cambria Math" panose="02040503050406030204" charset="0"/>
                              <a:cs typeface="Cambria Math" panose="02040503050406030204" charset="0"/>
                            </a:rPr>
                            <m:t>=</m:t>
                          </m:r>
                          <m:r>
                            <a:rPr lang="en-US" altLang="en-GB" sz="2000" i="1" dirty="0" smtClean="0">
                              <a:solidFill>
                                <a:srgbClr val="0070C0"/>
                              </a:solidFill>
                              <a:latin typeface="Cambria Math" panose="02040503050406030204" charset="0"/>
                              <a:cs typeface="Cambria Math" panose="02040503050406030204" charset="0"/>
                            </a:rPr>
                            <m:t>0</m:t>
                          </m:r>
                        </m:sub>
                      </m:sSub>
                    </m:oMath>
                  </m:oMathPara>
                </a14:m>
                <a:endParaRPr lang="en-US" altLang="en-GB" sz="2000" b="1" i="1" dirty="0" smtClean="0">
                  <a:solidFill>
                    <a:srgbClr val="0070C0"/>
                  </a:solidFill>
                  <a:latin typeface="Cambria Math" panose="02040503050406030204" charset="0"/>
                  <a:cs typeface="Cambria Math" panose="02040503050406030204" charset="0"/>
                </a:endParaRPr>
              </a:p>
            </p:txBody>
          </p:sp>
        </mc:Choice>
        <mc:Fallback>
          <p:sp>
            <p:nvSpPr>
              <p:cNvPr id="16" name="Text Box 15"/>
              <p:cNvSpPr txBox="1">
                <a:spLocks noRot="1" noChangeAspect="1" noMove="1" noResize="1" noEditPoints="1" noAdjustHandles="1" noChangeArrowheads="1" noChangeShapeType="1" noTextEdit="1"/>
              </p:cNvSpPr>
              <p:nvPr/>
            </p:nvSpPr>
            <p:spPr>
              <a:xfrm>
                <a:off x="4450715" y="5058410"/>
                <a:ext cx="589915" cy="398780"/>
              </a:xfrm>
              <a:prstGeom prst="rect">
                <a:avLst/>
              </a:prstGeom>
              <a:blipFill rotWithShape="1">
                <a:blip r:embed="rId5"/>
                <a:stretch>
                  <a:fillRect/>
                </a:stretch>
              </a:blipFill>
            </p:spPr>
            <p:txBody>
              <a:bodyPr/>
              <a:lstStyle/>
              <a:p>
                <a:r>
                  <a:rPr lang="en-GB" altLang="en-US">
                    <a:noFill/>
                  </a:rPr>
                  <a:t> </a:t>
                </a:r>
              </a:p>
            </p:txBody>
          </p:sp>
        </mc:Fallback>
      </mc:AlternateContent>
      <p:sp>
        <p:nvSpPr>
          <p:cNvPr id="18" name="Multiply 17"/>
          <p:cNvSpPr/>
          <p:nvPr/>
        </p:nvSpPr>
        <p:spPr>
          <a:xfrm>
            <a:off x="4624070" y="4958715"/>
            <a:ext cx="243205" cy="213995"/>
          </a:xfrm>
          <a:prstGeom prst="mathMultiply">
            <a:avLst/>
          </a:prstGeom>
          <a:solidFill>
            <a:srgbClr val="2F5597"/>
          </a:solidFill>
          <a:ln>
            <a:solidFill>
              <a:srgbClr val="2F55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19" name="Curved Connector 18"/>
          <p:cNvCxnSpPr/>
          <p:nvPr/>
        </p:nvCxnSpPr>
        <p:spPr>
          <a:xfrm flipV="1">
            <a:off x="4811395" y="4716780"/>
            <a:ext cx="1355090" cy="344805"/>
          </a:xfrm>
          <a:prstGeom prst="curvedConnector3">
            <a:avLst>
              <a:gd name="adj1" fmla="val 50047"/>
            </a:avLst>
          </a:prstGeom>
          <a:ln w="34925">
            <a:solidFill>
              <a:srgbClr val="FF0000"/>
            </a:solidFill>
            <a:tailEnd type="arrow" w="med" len="med"/>
          </a:ln>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grpSp>
        <p:nvGrpSpPr>
          <p:cNvPr id="42" name="Group 41"/>
          <p:cNvGrpSpPr/>
          <p:nvPr/>
        </p:nvGrpSpPr>
        <p:grpSpPr>
          <a:xfrm>
            <a:off x="410210" y="699135"/>
            <a:ext cx="3914736" cy="2856084"/>
            <a:chOff x="769" y="936"/>
            <a:chExt cx="6569" cy="5021"/>
          </a:xfrm>
        </p:grpSpPr>
        <p:sp>
          <p:nvSpPr>
            <p:cNvPr id="37" name="Rectangles 36"/>
            <p:cNvSpPr/>
            <p:nvPr/>
          </p:nvSpPr>
          <p:spPr>
            <a:xfrm>
              <a:off x="769" y="936"/>
              <a:ext cx="6569" cy="4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38" name="Straight Arrow Connector 37"/>
            <p:cNvCxnSpPr/>
            <p:nvPr/>
          </p:nvCxnSpPr>
          <p:spPr>
            <a:xfrm flipH="1" flipV="1">
              <a:off x="1378" y="1091"/>
              <a:ext cx="0" cy="43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39" name="Straight Arrow Connector 38"/>
            <p:cNvCxnSpPr/>
            <p:nvPr/>
          </p:nvCxnSpPr>
          <p:spPr>
            <a:xfrm>
              <a:off x="1364" y="5406"/>
              <a:ext cx="576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40" name="Text Box 39"/>
            <p:cNvSpPr txBox="1"/>
            <p:nvPr/>
          </p:nvSpPr>
          <p:spPr>
            <a:xfrm>
              <a:off x="769" y="1195"/>
              <a:ext cx="748" cy="647"/>
            </a:xfrm>
            <a:prstGeom prst="rect">
              <a:avLst/>
            </a:prstGeom>
            <a:noFill/>
          </p:spPr>
          <p:txBody>
            <a:bodyPr wrap="square" rtlCol="0">
              <a:spAutoFit/>
            </a:bodyPr>
            <a:p>
              <a:r>
                <a:rPr lang="en-GB" altLang="en-US">
                  <a:latin typeface="Arial" panose="020B0604020202020204" pitchFamily="34" charset="0"/>
                  <a:cs typeface="Arial" panose="020B0604020202020204" pitchFamily="34" charset="0"/>
                  <a:sym typeface="+mn-ea"/>
                </a:rPr>
                <a:t>θ</a:t>
              </a:r>
              <a:r>
                <a:rPr lang="en-GB" altLang="en-US" b="1" baseline="-25000"/>
                <a:t>2</a:t>
              </a:r>
              <a:endParaRPr lang="en-GB" altLang="en-US" b="1" baseline="-25000"/>
            </a:p>
          </p:txBody>
        </p:sp>
        <p:sp>
          <p:nvSpPr>
            <p:cNvPr id="41" name="Text Box 40"/>
            <p:cNvSpPr txBox="1"/>
            <p:nvPr/>
          </p:nvSpPr>
          <p:spPr>
            <a:xfrm>
              <a:off x="6543" y="5310"/>
              <a:ext cx="795" cy="647"/>
            </a:xfrm>
            <a:prstGeom prst="rect">
              <a:avLst/>
            </a:prstGeom>
            <a:noFill/>
          </p:spPr>
          <p:txBody>
            <a:bodyPr wrap="square" rtlCol="0">
              <a:spAutoFit/>
            </a:bodyPr>
            <a:p>
              <a:r>
                <a:rPr lang="en-GB" altLang="en-US">
                  <a:latin typeface="Arial" panose="020B0604020202020204" pitchFamily="34" charset="0"/>
                  <a:cs typeface="Arial" panose="020B0604020202020204" pitchFamily="34" charset="0"/>
                  <a:sym typeface="+mn-ea"/>
                </a:rPr>
                <a:t>θ</a:t>
              </a:r>
              <a:r>
                <a:rPr lang="en-GB" altLang="en-US" b="1" baseline="-25000"/>
                <a:t>1</a:t>
              </a:r>
              <a:endParaRPr lang="en-GB" altLang="en-US" b="1" baseline="-25000"/>
            </a:p>
          </p:txBody>
        </p:sp>
        <p:sp>
          <p:nvSpPr>
            <p:cNvPr id="10" name="Freeform 9"/>
            <p:cNvSpPr/>
            <p:nvPr/>
          </p:nvSpPr>
          <p:spPr>
            <a:xfrm>
              <a:off x="2075" y="3004"/>
              <a:ext cx="1935" cy="1455"/>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 name="Multiply 2"/>
            <p:cNvSpPr/>
            <p:nvPr/>
          </p:nvSpPr>
          <p:spPr>
            <a:xfrm>
              <a:off x="4431" y="3139"/>
              <a:ext cx="307" cy="315"/>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1"/>
            <p:nvPr/>
          </p:nvSpPr>
          <p:spPr>
            <a:xfrm>
              <a:off x="2312" y="3372"/>
              <a:ext cx="1697" cy="701"/>
            </a:xfrm>
            <a:prstGeom prst="rect">
              <a:avLst/>
            </a:prstGeom>
            <a:noFill/>
          </p:spPr>
          <p:txBody>
            <a:bodyPr wrap="square" rtlCol="0">
              <a:spAutoFit/>
            </a:bodyPr>
            <a:p>
              <a:r>
                <a:rPr lang="en-US" sz="2000" b="1">
                  <a:solidFill>
                    <a:schemeClr val="accent1">
                      <a:lumMod val="50000"/>
                    </a:schemeClr>
                  </a:solidFill>
                </a:rPr>
                <a:t>Known</a:t>
              </a:r>
              <a:endParaRPr lang="en-US" sz="2000" b="1">
                <a:solidFill>
                  <a:schemeClr val="accent1">
                    <a:lumMod val="50000"/>
                  </a:schemeClr>
                </a:solidFill>
              </a:endParaRPr>
            </a:p>
          </p:txBody>
        </p:sp>
        <p:sp>
          <p:nvSpPr>
            <p:cNvPr id="11" name="Text Box 10"/>
            <p:cNvSpPr txBox="1"/>
            <p:nvPr/>
          </p:nvSpPr>
          <p:spPr>
            <a:xfrm>
              <a:off x="4277" y="1976"/>
              <a:ext cx="2700" cy="1242"/>
            </a:xfrm>
            <a:prstGeom prst="rect">
              <a:avLst/>
            </a:prstGeom>
            <a:noFill/>
          </p:spPr>
          <p:txBody>
            <a:bodyPr wrap="square" rtlCol="0">
              <a:spAutoFit/>
            </a:bodyPr>
            <a:p>
              <a:r>
                <a:rPr lang="en-US" sz="2000" b="1">
                  <a:solidFill>
                    <a:srgbClr val="FF0000"/>
                  </a:solidFill>
                </a:rPr>
                <a:t>Novel Environment</a:t>
              </a:r>
              <a:endParaRPr lang="en-US" sz="2000" b="1">
                <a:solidFill>
                  <a:srgbClr val="FF0000"/>
                </a:solidFill>
              </a:endParaRPr>
            </a:p>
          </p:txBody>
        </p:sp>
      </p:grpSp>
      <p:sp>
        <p:nvSpPr>
          <p:cNvPr id="17" name="CuadroTexto 8"/>
          <p:cNvSpPr txBox="1"/>
          <p:nvPr/>
        </p:nvSpPr>
        <p:spPr>
          <a:xfrm>
            <a:off x="218440" y="0"/>
            <a:ext cx="9440545" cy="706755"/>
          </a:xfrm>
          <a:prstGeom prst="rect">
            <a:avLst/>
          </a:prstGeom>
          <a:noFill/>
        </p:spPr>
        <p:txBody>
          <a:bodyPr wrap="square" rtlCol="0">
            <a:spAutoFit/>
          </a:bodyPr>
          <a:p>
            <a:r>
              <a:rPr lang="en-GB" altLang="en-US" sz="4000" u="sng" dirty="0" smtClean="0">
                <a:solidFill>
                  <a:schemeClr val="bg1"/>
                </a:solidFill>
                <a:latin typeface="Calibri Light" panose="020F0302020204030204" charset="0"/>
                <a:cs typeface="Calibri Light" panose="020F0302020204030204" charset="0"/>
                <a:sym typeface="+mn-ea"/>
              </a:rPr>
              <a:t>Learning control for novel configuration</a:t>
            </a:r>
            <a:endParaRPr lang="en-GB" altLang="en-US" sz="4000" u="sng" dirty="0" smtClean="0">
              <a:solidFill>
                <a:schemeClr val="bg1"/>
              </a:solidFill>
              <a:latin typeface="Calibri Light" panose="020F0302020204030204" charset="0"/>
              <a:cs typeface="Calibri Light" panose="020F0302020204030204" charset="0"/>
              <a:sym typeface="+mn-ea"/>
            </a:endParaRPr>
          </a:p>
        </p:txBody>
      </p:sp>
      <p:grpSp>
        <p:nvGrpSpPr>
          <p:cNvPr id="55" name="Group 54"/>
          <p:cNvGrpSpPr/>
          <p:nvPr/>
        </p:nvGrpSpPr>
        <p:grpSpPr>
          <a:xfrm>
            <a:off x="410210" y="3589655"/>
            <a:ext cx="3914736" cy="2856084"/>
            <a:chOff x="769" y="936"/>
            <a:chExt cx="6569" cy="5021"/>
          </a:xfrm>
        </p:grpSpPr>
        <p:sp>
          <p:nvSpPr>
            <p:cNvPr id="56" name="Rectangles 55"/>
            <p:cNvSpPr/>
            <p:nvPr/>
          </p:nvSpPr>
          <p:spPr>
            <a:xfrm>
              <a:off x="769" y="936"/>
              <a:ext cx="6569" cy="4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57" name="Straight Arrow Connector 56"/>
            <p:cNvCxnSpPr/>
            <p:nvPr/>
          </p:nvCxnSpPr>
          <p:spPr>
            <a:xfrm flipH="1" flipV="1">
              <a:off x="1378" y="1091"/>
              <a:ext cx="0" cy="43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58" name="Straight Arrow Connector 57"/>
            <p:cNvCxnSpPr/>
            <p:nvPr/>
          </p:nvCxnSpPr>
          <p:spPr>
            <a:xfrm>
              <a:off x="1364" y="5406"/>
              <a:ext cx="576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59" name="Text Box 58"/>
            <p:cNvSpPr txBox="1"/>
            <p:nvPr/>
          </p:nvSpPr>
          <p:spPr>
            <a:xfrm>
              <a:off x="769" y="1195"/>
              <a:ext cx="748" cy="647"/>
            </a:xfrm>
            <a:prstGeom prst="rect">
              <a:avLst/>
            </a:prstGeom>
            <a:noFill/>
          </p:spPr>
          <p:txBody>
            <a:bodyPr wrap="square" rtlCol="0">
              <a:spAutoFit/>
            </a:bodyPr>
            <a:p>
              <a:r>
                <a:rPr lang="en-GB" altLang="en-US">
                  <a:latin typeface="Arial" panose="020B0604020202020204" pitchFamily="34" charset="0"/>
                  <a:cs typeface="Arial" panose="020B0604020202020204" pitchFamily="34" charset="0"/>
                  <a:sym typeface="+mn-ea"/>
                </a:rPr>
                <a:t>θ</a:t>
              </a:r>
              <a:r>
                <a:rPr lang="en-GB" altLang="en-US" b="1" baseline="-25000"/>
                <a:t>2</a:t>
              </a:r>
              <a:endParaRPr lang="en-GB" altLang="en-US" b="1" baseline="-25000"/>
            </a:p>
          </p:txBody>
        </p:sp>
        <p:sp>
          <p:nvSpPr>
            <p:cNvPr id="60" name="Text Box 59"/>
            <p:cNvSpPr txBox="1"/>
            <p:nvPr/>
          </p:nvSpPr>
          <p:spPr>
            <a:xfrm>
              <a:off x="6543" y="5310"/>
              <a:ext cx="795" cy="647"/>
            </a:xfrm>
            <a:prstGeom prst="rect">
              <a:avLst/>
            </a:prstGeom>
            <a:noFill/>
          </p:spPr>
          <p:txBody>
            <a:bodyPr wrap="square" rtlCol="0">
              <a:spAutoFit/>
            </a:bodyPr>
            <a:p>
              <a:r>
                <a:rPr lang="en-GB" altLang="en-US">
                  <a:latin typeface="Arial" panose="020B0604020202020204" pitchFamily="34" charset="0"/>
                  <a:cs typeface="Arial" panose="020B0604020202020204" pitchFamily="34" charset="0"/>
                  <a:sym typeface="+mn-ea"/>
                </a:rPr>
                <a:t>θ</a:t>
              </a:r>
              <a:r>
                <a:rPr lang="en-GB" altLang="en-US" b="1" baseline="-25000"/>
                <a:t>1</a:t>
              </a:r>
              <a:endParaRPr lang="en-GB" altLang="en-US" b="1" baseline="-25000"/>
            </a:p>
          </p:txBody>
        </p:sp>
        <p:sp>
          <p:nvSpPr>
            <p:cNvPr id="62" name="Freeform 61"/>
            <p:cNvSpPr/>
            <p:nvPr/>
          </p:nvSpPr>
          <p:spPr>
            <a:xfrm>
              <a:off x="2075" y="3004"/>
              <a:ext cx="1935" cy="1455"/>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3" name="Multiply 62"/>
            <p:cNvSpPr/>
            <p:nvPr/>
          </p:nvSpPr>
          <p:spPr>
            <a:xfrm>
              <a:off x="4431" y="3139"/>
              <a:ext cx="307" cy="315"/>
            </a:xfrm>
            <a:prstGeom prst="mathMultiply">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solidFill>
                  <a:srgbClr val="00B050"/>
                </a:solidFill>
              </a:endParaRPr>
            </a:p>
          </p:txBody>
        </p:sp>
        <p:sp>
          <p:nvSpPr>
            <p:cNvPr id="64" name="Text Box 63"/>
            <p:cNvSpPr txBox="1"/>
            <p:nvPr/>
          </p:nvSpPr>
          <p:spPr>
            <a:xfrm>
              <a:off x="2312" y="3372"/>
              <a:ext cx="1697" cy="701"/>
            </a:xfrm>
            <a:prstGeom prst="rect">
              <a:avLst/>
            </a:prstGeom>
            <a:noFill/>
          </p:spPr>
          <p:txBody>
            <a:bodyPr wrap="square" rtlCol="0">
              <a:spAutoFit/>
            </a:bodyPr>
            <a:p>
              <a:r>
                <a:rPr lang="en-US" sz="2000" b="1">
                  <a:solidFill>
                    <a:schemeClr val="accent1">
                      <a:lumMod val="50000"/>
                    </a:schemeClr>
                  </a:solidFill>
                </a:rPr>
                <a:t>Known</a:t>
              </a:r>
              <a:endParaRPr lang="en-US" sz="2000" b="1">
                <a:solidFill>
                  <a:schemeClr val="accent1">
                    <a:lumMod val="50000"/>
                  </a:schemeClr>
                </a:solidFill>
              </a:endParaRPr>
            </a:p>
          </p:txBody>
        </p:sp>
        <p:sp>
          <p:nvSpPr>
            <p:cNvPr id="65" name="Text Box 64"/>
            <p:cNvSpPr txBox="1"/>
            <p:nvPr/>
          </p:nvSpPr>
          <p:spPr>
            <a:xfrm>
              <a:off x="4277" y="1761"/>
              <a:ext cx="2700" cy="1242"/>
            </a:xfrm>
            <a:prstGeom prst="rect">
              <a:avLst/>
            </a:prstGeom>
            <a:noFill/>
          </p:spPr>
          <p:txBody>
            <a:bodyPr wrap="square" rtlCol="0">
              <a:spAutoFit/>
            </a:bodyPr>
            <a:p>
              <a:r>
                <a:rPr lang="en-GB" altLang="en-US" sz="2000" b="1">
                  <a:solidFill>
                    <a:srgbClr val="00B050"/>
                  </a:solidFill>
                </a:rPr>
                <a:t>Learned </a:t>
              </a:r>
              <a:endParaRPr lang="en-GB" altLang="en-US" sz="2000" b="1">
                <a:solidFill>
                  <a:srgbClr val="00B050"/>
                </a:solidFill>
              </a:endParaRPr>
            </a:p>
            <a:p>
              <a:r>
                <a:rPr lang="en-GB" altLang="en-US" sz="2000" b="1">
                  <a:solidFill>
                    <a:srgbClr val="00B050"/>
                  </a:solidFill>
                </a:rPr>
                <a:t>Control</a:t>
              </a:r>
              <a:endParaRPr lang="en-GB" altLang="en-US" sz="2000" b="1">
                <a:solidFill>
                  <a:srgbClr val="00B050"/>
                </a:solidFill>
              </a:endParaRPr>
            </a:p>
          </p:txBody>
        </p:sp>
      </p:grpSp>
      <p:grpSp>
        <p:nvGrpSpPr>
          <p:cNvPr id="80" name="Group 79"/>
          <p:cNvGrpSpPr/>
          <p:nvPr/>
        </p:nvGrpSpPr>
        <p:grpSpPr>
          <a:xfrm>
            <a:off x="6411595" y="699135"/>
            <a:ext cx="3785411" cy="2840380"/>
            <a:chOff x="10097" y="1101"/>
            <a:chExt cx="6569" cy="5026"/>
          </a:xfrm>
        </p:grpSpPr>
        <p:sp>
          <p:nvSpPr>
            <p:cNvPr id="6" name="Rectangles 5"/>
            <p:cNvSpPr/>
            <p:nvPr/>
          </p:nvSpPr>
          <p:spPr>
            <a:xfrm>
              <a:off x="10097" y="1101"/>
              <a:ext cx="6569" cy="4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12" name="Straight Arrow Connector 11"/>
            <p:cNvCxnSpPr/>
            <p:nvPr/>
          </p:nvCxnSpPr>
          <p:spPr>
            <a:xfrm flipH="1" flipV="1">
              <a:off x="10706" y="1256"/>
              <a:ext cx="0" cy="43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24" name="Straight Arrow Connector 23"/>
            <p:cNvCxnSpPr/>
            <p:nvPr/>
          </p:nvCxnSpPr>
          <p:spPr>
            <a:xfrm>
              <a:off x="10692" y="5571"/>
              <a:ext cx="576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25" name="Freeform 24"/>
            <p:cNvSpPr/>
            <p:nvPr/>
          </p:nvSpPr>
          <p:spPr>
            <a:xfrm>
              <a:off x="11739" y="2961"/>
              <a:ext cx="1935" cy="1455"/>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8" name="Text Box 27"/>
            <p:cNvSpPr txBox="1"/>
            <p:nvPr/>
          </p:nvSpPr>
          <p:spPr>
            <a:xfrm>
              <a:off x="13948" y="1761"/>
              <a:ext cx="2717" cy="2339"/>
            </a:xfrm>
            <a:prstGeom prst="rect">
              <a:avLst/>
            </a:prstGeom>
            <a:noFill/>
          </p:spPr>
          <p:txBody>
            <a:bodyPr wrap="square" rtlCol="0">
              <a:spAutoFit/>
            </a:bodyPr>
            <a:p>
              <a:r>
                <a:rPr lang="en-US" sz="2000" b="1">
                  <a:solidFill>
                    <a:srgbClr val="FF0000"/>
                  </a:solidFill>
                </a:rPr>
                <a:t>Stable</a:t>
              </a:r>
              <a:endParaRPr lang="en-US" sz="2000" b="1">
                <a:solidFill>
                  <a:srgbClr val="FF0000"/>
                </a:solidFill>
              </a:endParaRPr>
            </a:p>
            <a:p>
              <a:r>
                <a:rPr lang="en-GB" altLang="en-US" sz="2000" b="1">
                  <a:solidFill>
                    <a:srgbClr val="FF0000"/>
                  </a:solidFill>
                </a:rPr>
                <a:t>Region </a:t>
              </a:r>
              <a:r>
                <a:rPr lang="en-US" sz="2000" b="1">
                  <a:solidFill>
                    <a:srgbClr val="FF0000"/>
                  </a:solidFill>
                </a:rPr>
                <a:t>for Novel Environment</a:t>
              </a:r>
              <a:endParaRPr lang="en-US" sz="2000" b="1">
                <a:solidFill>
                  <a:srgbClr val="FF0000"/>
                </a:solidFill>
              </a:endParaRPr>
            </a:p>
          </p:txBody>
        </p:sp>
        <p:sp>
          <p:nvSpPr>
            <p:cNvPr id="34" name="Text Box 33"/>
            <p:cNvSpPr txBox="1"/>
            <p:nvPr/>
          </p:nvSpPr>
          <p:spPr>
            <a:xfrm>
              <a:off x="10134" y="1325"/>
              <a:ext cx="704" cy="652"/>
            </a:xfrm>
            <a:prstGeom prst="rect">
              <a:avLst/>
            </a:prstGeom>
            <a:noFill/>
          </p:spPr>
          <p:txBody>
            <a:bodyPr wrap="square" rtlCol="0">
              <a:spAutoFit/>
            </a:bodyPr>
            <a:p>
              <a:r>
                <a:rPr lang="en-GB" altLang="en-US" b="1"/>
                <a:t>C</a:t>
              </a:r>
              <a:r>
                <a:rPr lang="en-GB" altLang="en-US" b="1" baseline="-25000"/>
                <a:t>2</a:t>
              </a:r>
              <a:endParaRPr lang="en-GB" altLang="en-US" b="1" baseline="-25000"/>
            </a:p>
          </p:txBody>
        </p:sp>
        <p:sp>
          <p:nvSpPr>
            <p:cNvPr id="35" name="Text Box 34"/>
            <p:cNvSpPr txBox="1"/>
            <p:nvPr/>
          </p:nvSpPr>
          <p:spPr>
            <a:xfrm>
              <a:off x="15835" y="5475"/>
              <a:ext cx="793" cy="652"/>
            </a:xfrm>
            <a:prstGeom prst="rect">
              <a:avLst/>
            </a:prstGeom>
            <a:noFill/>
          </p:spPr>
          <p:txBody>
            <a:bodyPr wrap="square" rtlCol="0">
              <a:spAutoFit/>
            </a:bodyPr>
            <a:p>
              <a:r>
                <a:rPr lang="en-GB" altLang="en-US" b="1"/>
                <a:t>C</a:t>
              </a:r>
              <a:r>
                <a:rPr lang="en-GB" altLang="en-US" b="1" baseline="-25000"/>
                <a:t>1</a:t>
              </a:r>
              <a:endParaRPr lang="en-GB" altLang="en-US" b="1" baseline="-25000"/>
            </a:p>
          </p:txBody>
        </p:sp>
        <p:sp>
          <p:nvSpPr>
            <p:cNvPr id="66" name="Freeform 65"/>
            <p:cNvSpPr/>
            <p:nvPr/>
          </p:nvSpPr>
          <p:spPr>
            <a:xfrm>
              <a:off x="14163" y="3995"/>
              <a:ext cx="832" cy="672"/>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solidFill>
              <a:srgbClr val="FF0000">
                <a:alpha val="52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grpSp>
        <p:nvGrpSpPr>
          <p:cNvPr id="81" name="Group 80"/>
          <p:cNvGrpSpPr/>
          <p:nvPr/>
        </p:nvGrpSpPr>
        <p:grpSpPr>
          <a:xfrm>
            <a:off x="6411595" y="3551555"/>
            <a:ext cx="3785411" cy="2840380"/>
            <a:chOff x="10097" y="1101"/>
            <a:chExt cx="6569" cy="5026"/>
          </a:xfrm>
        </p:grpSpPr>
        <p:sp>
          <p:nvSpPr>
            <p:cNvPr id="82" name="Rectangles 81"/>
            <p:cNvSpPr/>
            <p:nvPr/>
          </p:nvSpPr>
          <p:spPr>
            <a:xfrm>
              <a:off x="10097" y="1101"/>
              <a:ext cx="6569" cy="4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83" name="Straight Arrow Connector 82"/>
            <p:cNvCxnSpPr/>
            <p:nvPr/>
          </p:nvCxnSpPr>
          <p:spPr>
            <a:xfrm flipH="1" flipV="1">
              <a:off x="10706" y="1256"/>
              <a:ext cx="0" cy="43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Straight Arrow Connector 83"/>
            <p:cNvCxnSpPr/>
            <p:nvPr/>
          </p:nvCxnSpPr>
          <p:spPr>
            <a:xfrm>
              <a:off x="10692" y="5571"/>
              <a:ext cx="576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1739" y="2961"/>
              <a:ext cx="1935" cy="1455"/>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87" name="Text Box 86"/>
            <p:cNvSpPr txBox="1"/>
            <p:nvPr/>
          </p:nvSpPr>
          <p:spPr>
            <a:xfrm>
              <a:off x="13948" y="2790"/>
              <a:ext cx="2717" cy="1251"/>
            </a:xfrm>
            <a:prstGeom prst="rect">
              <a:avLst/>
            </a:prstGeom>
            <a:noFill/>
          </p:spPr>
          <p:txBody>
            <a:bodyPr wrap="square" rtlCol="0">
              <a:spAutoFit/>
            </a:bodyPr>
            <a:p>
              <a:r>
                <a:rPr lang="en-GB" altLang="en-US" sz="2000" b="1">
                  <a:solidFill>
                    <a:srgbClr val="00B050"/>
                  </a:solidFill>
                </a:rPr>
                <a:t>Learned Control</a:t>
              </a:r>
              <a:endParaRPr lang="en-GB" altLang="en-US" sz="2000" b="1">
                <a:solidFill>
                  <a:srgbClr val="00B050"/>
                </a:solidFill>
              </a:endParaRPr>
            </a:p>
          </p:txBody>
        </p:sp>
        <p:sp>
          <p:nvSpPr>
            <p:cNvPr id="92" name="Text Box 91"/>
            <p:cNvSpPr txBox="1"/>
            <p:nvPr/>
          </p:nvSpPr>
          <p:spPr>
            <a:xfrm>
              <a:off x="10134" y="1325"/>
              <a:ext cx="704" cy="652"/>
            </a:xfrm>
            <a:prstGeom prst="rect">
              <a:avLst/>
            </a:prstGeom>
            <a:noFill/>
          </p:spPr>
          <p:txBody>
            <a:bodyPr wrap="square" rtlCol="0">
              <a:spAutoFit/>
            </a:bodyPr>
            <a:p>
              <a:r>
                <a:rPr lang="en-GB" altLang="en-US" b="1"/>
                <a:t>C</a:t>
              </a:r>
              <a:r>
                <a:rPr lang="en-GB" altLang="en-US" b="1" baseline="-25000"/>
                <a:t>2</a:t>
              </a:r>
              <a:endParaRPr lang="en-GB" altLang="en-US" b="1" baseline="-25000"/>
            </a:p>
          </p:txBody>
        </p:sp>
        <p:sp>
          <p:nvSpPr>
            <p:cNvPr id="93" name="Text Box 92"/>
            <p:cNvSpPr txBox="1"/>
            <p:nvPr/>
          </p:nvSpPr>
          <p:spPr>
            <a:xfrm>
              <a:off x="15835" y="5475"/>
              <a:ext cx="793" cy="652"/>
            </a:xfrm>
            <a:prstGeom prst="rect">
              <a:avLst/>
            </a:prstGeom>
            <a:noFill/>
          </p:spPr>
          <p:txBody>
            <a:bodyPr wrap="square" rtlCol="0">
              <a:spAutoFit/>
            </a:bodyPr>
            <a:p>
              <a:r>
                <a:rPr lang="en-GB" altLang="en-US" b="1"/>
                <a:t>C</a:t>
              </a:r>
              <a:r>
                <a:rPr lang="en-GB" altLang="en-US" b="1" baseline="-25000"/>
                <a:t>1</a:t>
              </a:r>
              <a:endParaRPr lang="en-GB" altLang="en-US" b="1" baseline="-25000"/>
            </a:p>
          </p:txBody>
        </p:sp>
        <p:sp>
          <p:nvSpPr>
            <p:cNvPr id="94" name="Freeform 93"/>
            <p:cNvSpPr/>
            <p:nvPr/>
          </p:nvSpPr>
          <p:spPr>
            <a:xfrm>
              <a:off x="14163" y="3995"/>
              <a:ext cx="832" cy="672"/>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solidFill>
              <a:srgbClr val="FF0000">
                <a:alpha val="52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sp>
        <p:nvSpPr>
          <p:cNvPr id="95" name="Multiply 94"/>
          <p:cNvSpPr/>
          <p:nvPr/>
        </p:nvSpPr>
        <p:spPr>
          <a:xfrm>
            <a:off x="8902541" y="5247277"/>
            <a:ext cx="182954" cy="179181"/>
          </a:xfrm>
          <a:prstGeom prst="mathMultiply">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solidFill>
                <a:srgbClr val="00B050"/>
              </a:solidFill>
            </a:endParaRPr>
          </a:p>
        </p:txBody>
      </p:sp>
      <p:sp>
        <p:nvSpPr>
          <p:cNvPr id="97" name="Text Box 96"/>
          <p:cNvSpPr txBox="1"/>
          <p:nvPr/>
        </p:nvSpPr>
        <p:spPr>
          <a:xfrm>
            <a:off x="7154545" y="1533525"/>
            <a:ext cx="424815" cy="398780"/>
          </a:xfrm>
          <a:prstGeom prst="rect">
            <a:avLst/>
          </a:prstGeom>
          <a:noFill/>
        </p:spPr>
        <p:txBody>
          <a:bodyPr wrap="square" rtlCol="0">
            <a:spAutoFit/>
          </a:bodyPr>
          <a:p>
            <a:r>
              <a:rPr lang="en-GB" sz="2000" b="1" i="1">
                <a:solidFill>
                  <a:srgbClr val="0070C0"/>
                </a:solidFill>
              </a:rPr>
              <a:t>C</a:t>
            </a:r>
            <a:r>
              <a:rPr lang="en-GB" sz="2000" b="1" i="1" baseline="-25000">
                <a:solidFill>
                  <a:srgbClr val="0070C0"/>
                </a:solidFill>
              </a:rPr>
              <a:t>K</a:t>
            </a:r>
            <a:endParaRPr lang="en-GB" sz="2000" b="1" i="1" baseline="-25000">
              <a:solidFill>
                <a:srgbClr val="0070C0"/>
              </a:solidFill>
            </a:endParaRPr>
          </a:p>
        </p:txBody>
      </p:sp>
      <p:sp>
        <p:nvSpPr>
          <p:cNvPr id="98" name="Text Box 97"/>
          <p:cNvSpPr txBox="1"/>
          <p:nvPr/>
        </p:nvSpPr>
        <p:spPr>
          <a:xfrm>
            <a:off x="9154795" y="2483485"/>
            <a:ext cx="424815" cy="398780"/>
          </a:xfrm>
          <a:prstGeom prst="rect">
            <a:avLst/>
          </a:prstGeom>
          <a:noFill/>
        </p:spPr>
        <p:txBody>
          <a:bodyPr wrap="square" rtlCol="0">
            <a:spAutoFit/>
          </a:bodyPr>
          <a:p>
            <a:r>
              <a:rPr lang="en-GB" sz="2000" b="1" i="1">
                <a:solidFill>
                  <a:srgbClr val="FF0000"/>
                </a:solidFill>
              </a:rPr>
              <a:t>C</a:t>
            </a:r>
            <a:r>
              <a:rPr lang="en-GB" sz="2000" b="1" i="1" baseline="-25000">
                <a:solidFill>
                  <a:srgbClr val="FF0000"/>
                </a:solidFill>
              </a:rPr>
              <a:t>N</a:t>
            </a:r>
            <a:endParaRPr lang="en-GB" sz="2000" b="1" i="1" baseline="-25000">
              <a:solidFill>
                <a:srgbClr val="FF0000"/>
              </a:solidFill>
            </a:endParaRPr>
          </a:p>
        </p:txBody>
      </p:sp>
      <p:sp>
        <p:nvSpPr>
          <p:cNvPr id="99" name="Text Box 98"/>
          <p:cNvSpPr txBox="1"/>
          <p:nvPr/>
        </p:nvSpPr>
        <p:spPr>
          <a:xfrm>
            <a:off x="7154545" y="4280535"/>
            <a:ext cx="424815" cy="398780"/>
          </a:xfrm>
          <a:prstGeom prst="rect">
            <a:avLst/>
          </a:prstGeom>
          <a:noFill/>
        </p:spPr>
        <p:txBody>
          <a:bodyPr wrap="square" rtlCol="0">
            <a:spAutoFit/>
          </a:bodyPr>
          <a:p>
            <a:r>
              <a:rPr lang="en-GB" sz="2000" b="1" i="1">
                <a:solidFill>
                  <a:srgbClr val="0070C0"/>
                </a:solidFill>
              </a:rPr>
              <a:t>C</a:t>
            </a:r>
            <a:r>
              <a:rPr lang="en-GB" sz="2000" b="1" i="1" baseline="-25000">
                <a:solidFill>
                  <a:srgbClr val="0070C0"/>
                </a:solidFill>
              </a:rPr>
              <a:t>K</a:t>
            </a:r>
            <a:endParaRPr lang="en-GB" sz="2000" b="1" i="1" baseline="-25000">
              <a:solidFill>
                <a:srgbClr val="0070C0"/>
              </a:solidFill>
            </a:endParaRPr>
          </a:p>
        </p:txBody>
      </p:sp>
      <p:sp>
        <p:nvSpPr>
          <p:cNvPr id="100" name="Text Box 99"/>
          <p:cNvSpPr txBox="1"/>
          <p:nvPr/>
        </p:nvSpPr>
        <p:spPr>
          <a:xfrm>
            <a:off x="8809355" y="5593715"/>
            <a:ext cx="770255" cy="398780"/>
          </a:xfrm>
          <a:prstGeom prst="rect">
            <a:avLst/>
          </a:prstGeom>
          <a:noFill/>
        </p:spPr>
        <p:txBody>
          <a:bodyPr wrap="square" rtlCol="0">
            <a:spAutoFit/>
          </a:bodyPr>
          <a:p>
            <a:r>
              <a:rPr lang="en-GB" sz="2000" b="1" i="1">
                <a:solidFill>
                  <a:srgbClr val="00B050"/>
                </a:solidFill>
              </a:rPr>
              <a:t>C</a:t>
            </a:r>
            <a:r>
              <a:rPr lang="en-GB" sz="2000" b="1" i="1" baseline="-25000">
                <a:solidFill>
                  <a:srgbClr val="00B050"/>
                </a:solidFill>
              </a:rPr>
              <a:t>n</a:t>
            </a:r>
            <a:r>
              <a:rPr lang="en-GB" sz="2000" b="1" i="1">
                <a:solidFill>
                  <a:schemeClr val="tx1"/>
                </a:solidFill>
                <a:latin typeface="Arial" panose="020B0604020202020204" pitchFamily="34" charset="0"/>
                <a:cs typeface="Arial" panose="020B0604020202020204" pitchFamily="34" charset="0"/>
              </a:rPr>
              <a:t>ϵ</a:t>
            </a:r>
            <a:r>
              <a:rPr lang="en-GB" sz="2000" b="1" i="1">
                <a:solidFill>
                  <a:srgbClr val="FF0000"/>
                </a:solidFill>
                <a:sym typeface="+mn-ea"/>
              </a:rPr>
              <a:t>C</a:t>
            </a:r>
            <a:r>
              <a:rPr lang="en-GB" sz="2000" b="1" i="1" baseline="-25000">
                <a:solidFill>
                  <a:srgbClr val="FF0000"/>
                </a:solidFill>
                <a:sym typeface="+mn-ea"/>
              </a:rPr>
              <a:t>N</a:t>
            </a:r>
            <a:endParaRPr lang="en-GB" sz="2000" b="1" i="1">
              <a:solidFill>
                <a:srgbClr val="FF0000"/>
              </a:solidFill>
              <a:latin typeface="Arial" panose="020B0604020202020204" pitchFamily="34" charset="0"/>
              <a:cs typeface="Arial" panose="020B0604020202020204" pitchFamily="34" charset="0"/>
            </a:endParaRPr>
          </a:p>
        </p:txBody>
      </p:sp>
      <p:sp>
        <p:nvSpPr>
          <p:cNvPr id="2" name="Freeform 1"/>
          <p:cNvSpPr/>
          <p:nvPr/>
        </p:nvSpPr>
        <p:spPr>
          <a:xfrm>
            <a:off x="2444013" y="4765422"/>
            <a:ext cx="479443" cy="379772"/>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solidFill>
            <a:srgbClr val="00B050">
              <a:alpha val="52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17" name="CuadroTexto 8"/>
          <p:cNvSpPr txBox="1"/>
          <p:nvPr/>
        </p:nvSpPr>
        <p:spPr>
          <a:xfrm>
            <a:off x="218440" y="0"/>
            <a:ext cx="9440545" cy="706755"/>
          </a:xfrm>
          <a:prstGeom prst="rect">
            <a:avLst/>
          </a:prstGeom>
          <a:noFill/>
        </p:spPr>
        <p:txBody>
          <a:bodyPr wrap="square" rtlCol="0">
            <a:spAutoFit/>
          </a:bodyPr>
          <a:p>
            <a:r>
              <a:rPr lang="en-GB" sz="4000" u="sng" dirty="0" smtClean="0">
                <a:solidFill>
                  <a:schemeClr val="bg1"/>
                </a:solidFill>
                <a:sym typeface="+mn-ea"/>
              </a:rPr>
              <a:t>Possible stable regions:</a:t>
            </a:r>
            <a:endParaRPr lang="en-GB" altLang="en-US" sz="4000" u="sng" dirty="0" smtClean="0">
              <a:solidFill>
                <a:schemeClr val="bg1"/>
              </a:solidFill>
              <a:latin typeface="Calibri Light" panose="020F0302020204030204" charset="0"/>
              <a:cs typeface="Calibri Light" panose="020F0302020204030204" charset="0"/>
              <a:sym typeface="+mn-ea"/>
            </a:endParaRPr>
          </a:p>
        </p:txBody>
      </p:sp>
      <p:grpSp>
        <p:nvGrpSpPr>
          <p:cNvPr id="80" name="Group 79"/>
          <p:cNvGrpSpPr/>
          <p:nvPr/>
        </p:nvGrpSpPr>
        <p:grpSpPr>
          <a:xfrm>
            <a:off x="325755" y="706755"/>
            <a:ext cx="3785411" cy="2840380"/>
            <a:chOff x="10097" y="1101"/>
            <a:chExt cx="6569" cy="5026"/>
          </a:xfrm>
        </p:grpSpPr>
        <p:sp>
          <p:nvSpPr>
            <p:cNvPr id="6" name="Rectangles 5"/>
            <p:cNvSpPr/>
            <p:nvPr/>
          </p:nvSpPr>
          <p:spPr>
            <a:xfrm>
              <a:off x="10097" y="1101"/>
              <a:ext cx="6569" cy="4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12" name="Straight Arrow Connector 11"/>
            <p:cNvCxnSpPr/>
            <p:nvPr/>
          </p:nvCxnSpPr>
          <p:spPr>
            <a:xfrm flipH="1" flipV="1">
              <a:off x="10706" y="1256"/>
              <a:ext cx="0" cy="43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24" name="Straight Arrow Connector 23"/>
            <p:cNvCxnSpPr/>
            <p:nvPr/>
          </p:nvCxnSpPr>
          <p:spPr>
            <a:xfrm>
              <a:off x="10692" y="5571"/>
              <a:ext cx="576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25" name="Freeform 24"/>
            <p:cNvSpPr/>
            <p:nvPr/>
          </p:nvSpPr>
          <p:spPr>
            <a:xfrm>
              <a:off x="11739" y="2961"/>
              <a:ext cx="1935" cy="1455"/>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4" name="Text Box 33"/>
            <p:cNvSpPr txBox="1"/>
            <p:nvPr/>
          </p:nvSpPr>
          <p:spPr>
            <a:xfrm>
              <a:off x="10134" y="1325"/>
              <a:ext cx="704" cy="652"/>
            </a:xfrm>
            <a:prstGeom prst="rect">
              <a:avLst/>
            </a:prstGeom>
            <a:noFill/>
          </p:spPr>
          <p:txBody>
            <a:bodyPr wrap="square" rtlCol="0">
              <a:spAutoFit/>
            </a:bodyPr>
            <a:p>
              <a:r>
                <a:rPr lang="en-GB" altLang="en-US" b="1"/>
                <a:t>C</a:t>
              </a:r>
              <a:r>
                <a:rPr lang="en-GB" altLang="en-US" b="1" baseline="-25000"/>
                <a:t>2</a:t>
              </a:r>
              <a:endParaRPr lang="en-GB" altLang="en-US" b="1" baseline="-25000"/>
            </a:p>
          </p:txBody>
        </p:sp>
        <p:sp>
          <p:nvSpPr>
            <p:cNvPr id="35" name="Text Box 34"/>
            <p:cNvSpPr txBox="1"/>
            <p:nvPr/>
          </p:nvSpPr>
          <p:spPr>
            <a:xfrm>
              <a:off x="15835" y="5475"/>
              <a:ext cx="793" cy="652"/>
            </a:xfrm>
            <a:prstGeom prst="rect">
              <a:avLst/>
            </a:prstGeom>
            <a:noFill/>
          </p:spPr>
          <p:txBody>
            <a:bodyPr wrap="square" rtlCol="0">
              <a:spAutoFit/>
            </a:bodyPr>
            <a:p>
              <a:r>
                <a:rPr lang="en-GB" altLang="en-US" b="1"/>
                <a:t>C</a:t>
              </a:r>
              <a:r>
                <a:rPr lang="en-GB" altLang="en-US" b="1" baseline="-25000"/>
                <a:t>1</a:t>
              </a:r>
              <a:endParaRPr lang="en-GB" altLang="en-US" b="1" baseline="-25000"/>
            </a:p>
          </p:txBody>
        </p:sp>
        <p:sp>
          <p:nvSpPr>
            <p:cNvPr id="66" name="Freeform 65"/>
            <p:cNvSpPr/>
            <p:nvPr/>
          </p:nvSpPr>
          <p:spPr>
            <a:xfrm>
              <a:off x="11395" y="2780"/>
              <a:ext cx="2623" cy="1814"/>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solidFill>
              <a:srgbClr val="FF0000">
                <a:alpha val="24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sp>
        <p:nvSpPr>
          <p:cNvPr id="97" name="Text Box 96"/>
          <p:cNvSpPr txBox="1"/>
          <p:nvPr/>
        </p:nvSpPr>
        <p:spPr>
          <a:xfrm>
            <a:off x="762000" y="2580005"/>
            <a:ext cx="424815" cy="398780"/>
          </a:xfrm>
          <a:prstGeom prst="rect">
            <a:avLst/>
          </a:prstGeom>
          <a:noFill/>
        </p:spPr>
        <p:txBody>
          <a:bodyPr wrap="square" rtlCol="0">
            <a:spAutoFit/>
          </a:bodyPr>
          <a:p>
            <a:r>
              <a:rPr lang="en-GB" sz="2000" b="1" i="1">
                <a:solidFill>
                  <a:srgbClr val="0070C0"/>
                </a:solidFill>
              </a:rPr>
              <a:t>C</a:t>
            </a:r>
            <a:r>
              <a:rPr lang="en-GB" sz="2000" b="1" i="1" baseline="-25000">
                <a:solidFill>
                  <a:srgbClr val="0070C0"/>
                </a:solidFill>
              </a:rPr>
              <a:t>K</a:t>
            </a:r>
            <a:endParaRPr lang="en-GB" sz="2000" b="1" i="1" baseline="-25000">
              <a:solidFill>
                <a:srgbClr val="0070C0"/>
              </a:solidFill>
            </a:endParaRPr>
          </a:p>
        </p:txBody>
      </p:sp>
      <p:sp>
        <p:nvSpPr>
          <p:cNvPr id="98" name="Text Box 97"/>
          <p:cNvSpPr txBox="1"/>
          <p:nvPr/>
        </p:nvSpPr>
        <p:spPr>
          <a:xfrm>
            <a:off x="2069465" y="1079500"/>
            <a:ext cx="424815" cy="398780"/>
          </a:xfrm>
          <a:prstGeom prst="rect">
            <a:avLst/>
          </a:prstGeom>
          <a:noFill/>
        </p:spPr>
        <p:txBody>
          <a:bodyPr wrap="square" rtlCol="0">
            <a:spAutoFit/>
          </a:bodyPr>
          <a:p>
            <a:r>
              <a:rPr lang="en-GB" sz="2000" b="1" i="1">
                <a:solidFill>
                  <a:srgbClr val="FF0000"/>
                </a:solidFill>
              </a:rPr>
              <a:t>C</a:t>
            </a:r>
            <a:r>
              <a:rPr lang="en-GB" sz="2000" b="1" i="1" baseline="-25000">
                <a:solidFill>
                  <a:srgbClr val="FF0000"/>
                </a:solidFill>
              </a:rPr>
              <a:t>N</a:t>
            </a:r>
            <a:endParaRPr lang="en-GB" sz="2000" b="1" i="1" baseline="-25000">
              <a:solidFill>
                <a:srgbClr val="FF0000"/>
              </a:solidFill>
            </a:endParaRPr>
          </a:p>
        </p:txBody>
      </p:sp>
      <mc:AlternateContent xmlns:mc="http://schemas.openxmlformats.org/markup-compatibility/2006">
        <mc:Choice xmlns:a14="http://schemas.microsoft.com/office/drawing/2010/main" Requires="a14">
          <p:sp>
            <p:nvSpPr>
              <p:cNvPr id="2" name="Content Placeholder 1"/>
              <p:cNvSpPr>
                <a:spLocks noGrp="1"/>
              </p:cNvSpPr>
              <p:nvPr>
                <p:ph idx="1"/>
              </p:nvPr>
            </p:nvSpPr>
            <p:spPr>
              <a:xfrm>
                <a:off x="927735" y="3630930"/>
                <a:ext cx="10915015" cy="1868170"/>
              </a:xfrm>
            </p:spPr>
            <p:txBody>
              <a:bodyPr>
                <a:noAutofit/>
              </a:bodyPr>
              <a:p>
                <a:pPr marL="457200" lvl="1" indent="0" algn="l">
                  <a:buNone/>
                </a:pPr>
                <a14:m>
                  <m:oMath xmlns:m="http://schemas.openxmlformats.org/officeDocument/2006/math">
                    <m:sSub>
                      <m:sSubPr>
                        <m:ctrlPr>
                          <a:rPr lang="en-US" altLang="en-GB" sz="4000" i="1" dirty="0" smtClean="0">
                            <a:solidFill>
                              <a:schemeClr val="bg1"/>
                            </a:solidFill>
                            <a:latin typeface="Cambria Math" panose="02040503050406030204" charset="0"/>
                            <a:cs typeface="Cambria Math" panose="02040503050406030204" charset="0"/>
                          </a:rPr>
                        </m:ctrlPr>
                      </m:sSubPr>
                      <m:e>
                        <m:r>
                          <a:rPr lang="en-US" altLang="en-GB" sz="4000" i="1" dirty="0" smtClean="0">
                            <a:solidFill>
                              <a:schemeClr val="bg1"/>
                            </a:solidFill>
                            <a:latin typeface="Cambria Math" panose="02040503050406030204" charset="0"/>
                            <a:cs typeface="Cambria Math" panose="02040503050406030204" charset="0"/>
                          </a:rPr>
                          <m:t>𝐶</m:t>
                        </m:r>
                      </m:e>
                      <m:sub>
                        <m:r>
                          <a:rPr lang="en-US" altLang="en-GB" sz="4000" i="1" dirty="0" smtClean="0">
                            <a:solidFill>
                              <a:schemeClr val="bg1"/>
                            </a:solidFill>
                            <a:latin typeface="Cambria Math" panose="02040503050406030204" charset="0"/>
                            <a:cs typeface="Cambria Math" panose="02040503050406030204" charset="0"/>
                          </a:rPr>
                          <m:t>𝑁</m:t>
                        </m:r>
                      </m:sub>
                    </m:sSub>
                    <m:r>
                      <a:rPr lang="en-US" altLang="en-GB" sz="4000" i="1" dirty="0" smtClean="0">
                        <a:solidFill>
                          <a:schemeClr val="bg1"/>
                        </a:solidFill>
                        <a:latin typeface="Cambria Math" panose="02040503050406030204" charset="0"/>
                        <a:cs typeface="Cambria Math" panose="02040503050406030204" charset="0"/>
                      </a:rPr>
                      <m:t>⊃ </m:t>
                    </m:r>
                    <m:sSub>
                      <m:sSubPr>
                        <m:ctrlPr>
                          <a:rPr lang="en-US" altLang="en-GB" sz="4000" i="1" dirty="0" smtClean="0">
                            <a:solidFill>
                              <a:schemeClr val="bg1"/>
                            </a:solidFill>
                            <a:latin typeface="Cambria Math" panose="02040503050406030204" charset="0"/>
                            <a:cs typeface="Cambria Math" panose="02040503050406030204" charset="0"/>
                          </a:rPr>
                        </m:ctrlPr>
                      </m:sSubPr>
                      <m:e>
                        <m:r>
                          <a:rPr lang="en-US" altLang="en-GB" sz="4000" i="1" dirty="0" smtClean="0">
                            <a:solidFill>
                              <a:schemeClr val="bg1"/>
                            </a:solidFill>
                            <a:latin typeface="Cambria Math" panose="02040503050406030204" charset="0"/>
                            <a:cs typeface="Cambria Math" panose="02040503050406030204" charset="0"/>
                          </a:rPr>
                          <m:t>𝐶</m:t>
                        </m:r>
                      </m:e>
                      <m:sub>
                        <m:r>
                          <a:rPr lang="en-US" altLang="en-GB" sz="4000" i="1" dirty="0" smtClean="0">
                            <a:solidFill>
                              <a:schemeClr val="bg1"/>
                            </a:solidFill>
                            <a:latin typeface="Cambria Math" panose="02040503050406030204" charset="0"/>
                            <a:cs typeface="Cambria Math" panose="02040503050406030204" charset="0"/>
                          </a:rPr>
                          <m:t>𝐾</m:t>
                        </m:r>
                      </m:sub>
                    </m:sSub>
                  </m:oMath>
                </a14:m>
                <a:r>
                  <a:rPr lang="en-US" altLang="en-GB" sz="4000" dirty="0" smtClean="0">
                    <a:solidFill>
                      <a:schemeClr val="bg1"/>
                    </a:solidFill>
                    <a:latin typeface="Cambria Math" panose="02040503050406030204" charset="0"/>
                    <a:cs typeface="Cambria Math" panose="02040503050406030204" charset="0"/>
                  </a:rPr>
                  <a:t>: No need for adaptation. Any controller in the known stable set can stabilize the novel configuration. </a:t>
                </a:r>
                <a:endParaRPr lang="en-GB" sz="4000" dirty="0" smtClean="0">
                  <a:solidFill>
                    <a:schemeClr val="bg1"/>
                  </a:solidFill>
                </a:endParaRPr>
              </a:p>
            </p:txBody>
          </p:sp>
        </mc:Choice>
        <mc:Fallback>
          <p:sp>
            <p:nvSpPr>
              <p:cNvPr id="2" name="Content Placeholder 1"/>
              <p:cNvSpPr>
                <a:spLocks noRot="1" noChangeAspect="1" noMove="1" noResize="1" noEditPoints="1" noAdjustHandles="1" noChangeArrowheads="1" noChangeShapeType="1" noTextEdit="1"/>
              </p:cNvSpPr>
              <p:nvPr>
                <p:ph idx="1"/>
              </p:nvPr>
            </p:nvSpPr>
            <p:spPr>
              <a:xfrm>
                <a:off x="927735" y="3630930"/>
                <a:ext cx="10915015" cy="1868170"/>
              </a:xfrm>
              <a:blipFill rotWithShape="1">
                <a:blip r:embed="rId2"/>
                <a:stretch>
                  <a:fillRect/>
                </a:stretch>
              </a:blipFill>
            </p:spPr>
            <p:txBody>
              <a:bodyPr/>
              <a:lstStyle/>
              <a:p>
                <a:r>
                  <a:rPr lang="en-GB" altLang="en-US">
                    <a:noFill/>
                  </a:rPr>
                  <a:t> </a:t>
                </a:r>
              </a:p>
            </p:txBody>
          </p:sp>
        </mc:Fallback>
      </mc:AlternateContent>
      <mc:AlternateContent xmlns:mc="http://schemas.openxmlformats.org/markup-compatibility/2006">
        <mc:Choice xmlns:a14="http://schemas.microsoft.com/office/drawing/2010/main" Requires="a14">
          <p:sp>
            <p:nvSpPr>
              <p:cNvPr id="4" name="Content Placeholder 1"/>
              <p:cNvSpPr>
                <a:spLocks noGrp="1"/>
              </p:cNvSpPr>
              <p:nvPr/>
            </p:nvSpPr>
            <p:spPr>
              <a:xfrm>
                <a:off x="3811270" y="668020"/>
                <a:ext cx="8112760" cy="231076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l">
                  <a:buNone/>
                </a:pPr>
                <a:r>
                  <a:rPr lang="en-US" sz="4000" dirty="0" smtClean="0">
                    <a:solidFill>
                      <a:schemeClr val="bg1"/>
                    </a:solidFill>
                  </a:rPr>
                  <a:t>Assumption 2: </a:t>
                </a:r>
                <a14:m>
                  <m:oMath xmlns:m="http://schemas.openxmlformats.org/officeDocument/2006/math">
                    <m:sSub>
                      <m:sSubPr>
                        <m:ctrlPr>
                          <a:rPr lang="en-US" altLang="en-GB" sz="4000" i="1" dirty="0" smtClean="0">
                            <a:solidFill>
                              <a:schemeClr val="bg1"/>
                            </a:solidFill>
                            <a:latin typeface="Cambria Math" panose="02040503050406030204" charset="0"/>
                            <a:cs typeface="Cambria Math" panose="02040503050406030204" charset="0"/>
                          </a:rPr>
                        </m:ctrlPr>
                      </m:sSubPr>
                      <m:e>
                        <m:r>
                          <a:rPr lang="en-US" altLang="en-GB" sz="4000" i="1" dirty="0" smtClean="0">
                            <a:solidFill>
                              <a:schemeClr val="bg1"/>
                            </a:solidFill>
                            <a:latin typeface="Cambria Math" panose="02040503050406030204" charset="0"/>
                            <a:cs typeface="Cambria Math" panose="02040503050406030204" charset="0"/>
                          </a:rPr>
                          <m:t>𝐶</m:t>
                        </m:r>
                      </m:e>
                      <m:sub>
                        <m:r>
                          <a:rPr lang="en-US" altLang="en-GB" sz="4000" i="1" dirty="0" smtClean="0">
                            <a:solidFill>
                              <a:schemeClr val="bg1"/>
                            </a:solidFill>
                            <a:latin typeface="Cambria Math" panose="02040503050406030204" charset="0"/>
                            <a:cs typeface="Cambria Math" panose="02040503050406030204" charset="0"/>
                          </a:rPr>
                          <m:t>𝑁</m:t>
                        </m:r>
                      </m:sub>
                    </m:sSub>
                    <m:r>
                      <a:rPr lang="en-US" altLang="en-GB" sz="4000" i="1" dirty="0" smtClean="0">
                        <a:solidFill>
                          <a:schemeClr val="bg1"/>
                        </a:solidFill>
                        <a:latin typeface="Cambria Math" panose="02040503050406030204" charset="0"/>
                        <a:cs typeface="Cambria Math" panose="02040503050406030204" charset="0"/>
                      </a:rPr>
                      <m:t>≠∅</m:t>
                    </m:r>
                  </m:oMath>
                </a14:m>
                <a:r>
                  <a:rPr lang="en-US" sz="4000" dirty="0" smtClean="0">
                    <a:solidFill>
                      <a:schemeClr val="bg1"/>
                    </a:solidFill>
                  </a:rPr>
                  <a:t>. A stable control region exists for the novel configuration.</a:t>
                </a:r>
                <a:endParaRPr lang="en-US" sz="4000" dirty="0" smtClean="0">
                  <a:solidFill>
                    <a:schemeClr val="bg1"/>
                  </a:solidFill>
                </a:endParaRPr>
              </a:p>
            </p:txBody>
          </p:sp>
        </mc:Choice>
        <mc:Fallback>
          <p:sp>
            <p:nvSpPr>
              <p:cNvPr id="4" name="Content Placeholder 1"/>
              <p:cNvSpPr>
                <a:spLocks noRot="1" noChangeAspect="1" noMove="1" noResize="1" noEditPoints="1" noAdjustHandles="1" noChangeArrowheads="1" noChangeShapeType="1" noTextEdit="1"/>
              </p:cNvSpPr>
              <p:nvPr/>
            </p:nvSpPr>
            <p:spPr>
              <a:xfrm>
                <a:off x="3811270" y="668020"/>
                <a:ext cx="8112760" cy="2310765"/>
              </a:xfrm>
              <a:prstGeom prst="rect">
                <a:avLst/>
              </a:prstGeom>
              <a:blipFill rotWithShape="1">
                <a:blip r:embed="rId3"/>
                <a:stretch>
                  <a:fillRect t="-467"/>
                </a:stretch>
              </a:blipFill>
            </p:spPr>
            <p:txBody>
              <a:bodyPr/>
              <a:lstStyle/>
              <a:p>
                <a:r>
                  <a:rPr lang="en-GB" altLang="en-US">
                    <a:noFill/>
                  </a:rPr>
                  <a:t> </a:t>
                </a:r>
              </a:p>
            </p:txBody>
          </p:sp>
        </mc:Fallback>
      </mc:AlternateContent>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17" name="CuadroTexto 8"/>
          <p:cNvSpPr txBox="1"/>
          <p:nvPr/>
        </p:nvSpPr>
        <p:spPr>
          <a:xfrm>
            <a:off x="218440" y="0"/>
            <a:ext cx="9440545" cy="706755"/>
          </a:xfrm>
          <a:prstGeom prst="rect">
            <a:avLst/>
          </a:prstGeom>
          <a:noFill/>
        </p:spPr>
        <p:txBody>
          <a:bodyPr wrap="square" rtlCol="0">
            <a:spAutoFit/>
          </a:bodyPr>
          <a:p>
            <a:r>
              <a:rPr lang="en-GB" sz="4000" u="sng" dirty="0" smtClean="0">
                <a:solidFill>
                  <a:schemeClr val="bg1"/>
                </a:solidFill>
                <a:sym typeface="+mn-ea"/>
              </a:rPr>
              <a:t>Possible stable regions:</a:t>
            </a:r>
            <a:endParaRPr lang="en-GB" altLang="en-US" sz="4000" u="sng" dirty="0" smtClean="0">
              <a:solidFill>
                <a:schemeClr val="bg1"/>
              </a:solidFill>
              <a:latin typeface="Calibri Light" panose="020F0302020204030204" charset="0"/>
              <a:cs typeface="Calibri Light" panose="020F0302020204030204" charset="0"/>
              <a:sym typeface="+mn-ea"/>
            </a:endParaRPr>
          </a:p>
        </p:txBody>
      </p:sp>
      <p:grpSp>
        <p:nvGrpSpPr>
          <p:cNvPr id="80" name="Group 79"/>
          <p:cNvGrpSpPr/>
          <p:nvPr/>
        </p:nvGrpSpPr>
        <p:grpSpPr>
          <a:xfrm>
            <a:off x="325755" y="706755"/>
            <a:ext cx="3785411" cy="2840380"/>
            <a:chOff x="10097" y="1101"/>
            <a:chExt cx="6569" cy="5026"/>
          </a:xfrm>
        </p:grpSpPr>
        <p:sp>
          <p:nvSpPr>
            <p:cNvPr id="6" name="Rectangles 5"/>
            <p:cNvSpPr/>
            <p:nvPr/>
          </p:nvSpPr>
          <p:spPr>
            <a:xfrm>
              <a:off x="10097" y="1101"/>
              <a:ext cx="6569" cy="4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12" name="Straight Arrow Connector 11"/>
            <p:cNvCxnSpPr/>
            <p:nvPr/>
          </p:nvCxnSpPr>
          <p:spPr>
            <a:xfrm flipH="1" flipV="1">
              <a:off x="10706" y="1256"/>
              <a:ext cx="0" cy="43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24" name="Straight Arrow Connector 23"/>
            <p:cNvCxnSpPr/>
            <p:nvPr/>
          </p:nvCxnSpPr>
          <p:spPr>
            <a:xfrm>
              <a:off x="10692" y="5571"/>
              <a:ext cx="576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25" name="Freeform 24"/>
            <p:cNvSpPr/>
            <p:nvPr/>
          </p:nvSpPr>
          <p:spPr>
            <a:xfrm>
              <a:off x="11739" y="2961"/>
              <a:ext cx="1935" cy="1455"/>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4" name="Text Box 33"/>
            <p:cNvSpPr txBox="1"/>
            <p:nvPr/>
          </p:nvSpPr>
          <p:spPr>
            <a:xfrm>
              <a:off x="10134" y="1325"/>
              <a:ext cx="704" cy="652"/>
            </a:xfrm>
            <a:prstGeom prst="rect">
              <a:avLst/>
            </a:prstGeom>
            <a:noFill/>
          </p:spPr>
          <p:txBody>
            <a:bodyPr wrap="square" rtlCol="0">
              <a:spAutoFit/>
            </a:bodyPr>
            <a:p>
              <a:r>
                <a:rPr lang="en-GB" altLang="en-US" b="1"/>
                <a:t>C</a:t>
              </a:r>
              <a:r>
                <a:rPr lang="en-GB" altLang="en-US" b="1" baseline="-25000"/>
                <a:t>2</a:t>
              </a:r>
              <a:endParaRPr lang="en-GB" altLang="en-US" b="1" baseline="-25000"/>
            </a:p>
          </p:txBody>
        </p:sp>
        <p:sp>
          <p:nvSpPr>
            <p:cNvPr id="35" name="Text Box 34"/>
            <p:cNvSpPr txBox="1"/>
            <p:nvPr/>
          </p:nvSpPr>
          <p:spPr>
            <a:xfrm>
              <a:off x="15835" y="5475"/>
              <a:ext cx="793" cy="652"/>
            </a:xfrm>
            <a:prstGeom prst="rect">
              <a:avLst/>
            </a:prstGeom>
            <a:noFill/>
          </p:spPr>
          <p:txBody>
            <a:bodyPr wrap="square" rtlCol="0">
              <a:spAutoFit/>
            </a:bodyPr>
            <a:p>
              <a:r>
                <a:rPr lang="en-GB" altLang="en-US" b="1"/>
                <a:t>C</a:t>
              </a:r>
              <a:r>
                <a:rPr lang="en-GB" altLang="en-US" b="1" baseline="-25000"/>
                <a:t>1</a:t>
              </a:r>
              <a:endParaRPr lang="en-GB" altLang="en-US" b="1" baseline="-25000"/>
            </a:p>
          </p:txBody>
        </p:sp>
        <p:sp>
          <p:nvSpPr>
            <p:cNvPr id="66" name="Freeform 65"/>
            <p:cNvSpPr/>
            <p:nvPr/>
          </p:nvSpPr>
          <p:spPr>
            <a:xfrm>
              <a:off x="12045" y="3167"/>
              <a:ext cx="1321" cy="1043"/>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solidFill>
              <a:srgbClr val="FF0000">
                <a:alpha val="24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sp>
        <p:nvSpPr>
          <p:cNvPr id="97" name="Text Box 96"/>
          <p:cNvSpPr txBox="1"/>
          <p:nvPr/>
        </p:nvSpPr>
        <p:spPr>
          <a:xfrm>
            <a:off x="762000" y="2580005"/>
            <a:ext cx="424815" cy="398780"/>
          </a:xfrm>
          <a:prstGeom prst="rect">
            <a:avLst/>
          </a:prstGeom>
          <a:noFill/>
        </p:spPr>
        <p:txBody>
          <a:bodyPr wrap="square" rtlCol="0">
            <a:spAutoFit/>
          </a:bodyPr>
          <a:p>
            <a:r>
              <a:rPr lang="en-GB" sz="2000" b="1" i="1">
                <a:solidFill>
                  <a:srgbClr val="0070C0"/>
                </a:solidFill>
              </a:rPr>
              <a:t>C</a:t>
            </a:r>
            <a:r>
              <a:rPr lang="en-GB" sz="2000" b="1" i="1" baseline="-25000">
                <a:solidFill>
                  <a:srgbClr val="0070C0"/>
                </a:solidFill>
              </a:rPr>
              <a:t>K</a:t>
            </a:r>
            <a:endParaRPr lang="en-GB" sz="2000" b="1" i="1" baseline="-25000">
              <a:solidFill>
                <a:srgbClr val="0070C0"/>
              </a:solidFill>
            </a:endParaRPr>
          </a:p>
        </p:txBody>
      </p:sp>
      <p:sp>
        <p:nvSpPr>
          <p:cNvPr id="98" name="Text Box 97"/>
          <p:cNvSpPr txBox="1"/>
          <p:nvPr/>
        </p:nvSpPr>
        <p:spPr>
          <a:xfrm>
            <a:off x="2069465" y="1079500"/>
            <a:ext cx="424815" cy="398780"/>
          </a:xfrm>
          <a:prstGeom prst="rect">
            <a:avLst/>
          </a:prstGeom>
          <a:noFill/>
        </p:spPr>
        <p:txBody>
          <a:bodyPr wrap="square" rtlCol="0">
            <a:spAutoFit/>
          </a:bodyPr>
          <a:p>
            <a:r>
              <a:rPr lang="en-GB" sz="2000" b="1" i="1">
                <a:solidFill>
                  <a:srgbClr val="FF0000"/>
                </a:solidFill>
              </a:rPr>
              <a:t>C</a:t>
            </a:r>
            <a:r>
              <a:rPr lang="en-GB" sz="2000" b="1" i="1" baseline="-25000">
                <a:solidFill>
                  <a:srgbClr val="FF0000"/>
                </a:solidFill>
              </a:rPr>
              <a:t>N</a:t>
            </a:r>
            <a:endParaRPr lang="en-GB" sz="2000" b="1" i="1" baseline="-25000">
              <a:solidFill>
                <a:srgbClr val="FF0000"/>
              </a:solidFill>
            </a:endParaRPr>
          </a:p>
        </p:txBody>
      </p:sp>
      <mc:AlternateContent xmlns:mc="http://schemas.openxmlformats.org/markup-compatibility/2006">
        <mc:Choice xmlns:a14="http://schemas.microsoft.com/office/drawing/2010/main" Requires="a14">
          <p:sp>
            <p:nvSpPr>
              <p:cNvPr id="2" name="Content Placeholder 1"/>
              <p:cNvSpPr>
                <a:spLocks noGrp="1"/>
              </p:cNvSpPr>
              <p:nvPr>
                <p:ph idx="1"/>
              </p:nvPr>
            </p:nvSpPr>
            <p:spPr>
              <a:xfrm>
                <a:off x="4290695" y="711835"/>
                <a:ext cx="6902450" cy="1868170"/>
              </a:xfrm>
            </p:spPr>
            <p:txBody>
              <a:bodyPr>
                <a:noAutofit/>
              </a:bodyPr>
              <a:p>
                <a:pPr marL="457200" lvl="1" indent="0" algn="l">
                  <a:buNone/>
                </a:pPr>
                <a14:m>
                  <m:oMath xmlns:m="http://schemas.openxmlformats.org/officeDocument/2006/math">
                    <m:sSub>
                      <m:sSubPr>
                        <m:ctrlPr>
                          <a:rPr lang="en-US" altLang="en-GB" sz="4000" i="1" dirty="0" smtClean="0">
                            <a:solidFill>
                              <a:schemeClr val="bg1"/>
                            </a:solidFill>
                            <a:latin typeface="Cambria Math" panose="02040503050406030204" charset="0"/>
                            <a:cs typeface="Cambria Math" panose="02040503050406030204" charset="0"/>
                          </a:rPr>
                        </m:ctrlPr>
                      </m:sSubPr>
                      <m:e>
                        <m:r>
                          <a:rPr lang="en-US" altLang="en-GB" sz="4000" i="1" dirty="0" smtClean="0">
                            <a:solidFill>
                              <a:schemeClr val="bg1"/>
                            </a:solidFill>
                            <a:latin typeface="Cambria Math" panose="02040503050406030204" charset="0"/>
                            <a:cs typeface="Cambria Math" panose="02040503050406030204" charset="0"/>
                          </a:rPr>
                          <m:t>𝐶</m:t>
                        </m:r>
                      </m:e>
                      <m:sub>
                        <m:r>
                          <a:rPr lang="en-US" altLang="en-GB" sz="4000" i="1" dirty="0" smtClean="0">
                            <a:solidFill>
                              <a:schemeClr val="bg1"/>
                            </a:solidFill>
                            <a:latin typeface="Cambria Math" panose="02040503050406030204" charset="0"/>
                            <a:cs typeface="Cambria Math" panose="02040503050406030204" charset="0"/>
                          </a:rPr>
                          <m:t>𝑁</m:t>
                        </m:r>
                      </m:sub>
                    </m:sSub>
                    <m:r>
                      <a:rPr lang="en-US" altLang="en-GB" sz="4000" i="1" dirty="0" smtClean="0">
                        <a:solidFill>
                          <a:schemeClr val="bg1"/>
                        </a:solidFill>
                        <a:latin typeface="Cambria Math" panose="02040503050406030204" charset="0"/>
                        <a:cs typeface="Cambria Math" panose="02040503050406030204" charset="0"/>
                      </a:rPr>
                      <m:t>⊆ </m:t>
                    </m:r>
                    <m:sSub>
                      <m:sSubPr>
                        <m:ctrlPr>
                          <a:rPr lang="en-US" altLang="en-GB" sz="4000" i="1" dirty="0" smtClean="0">
                            <a:solidFill>
                              <a:schemeClr val="bg1"/>
                            </a:solidFill>
                            <a:latin typeface="Cambria Math" panose="02040503050406030204" charset="0"/>
                            <a:cs typeface="Cambria Math" panose="02040503050406030204" charset="0"/>
                          </a:rPr>
                        </m:ctrlPr>
                      </m:sSubPr>
                      <m:e>
                        <m:r>
                          <a:rPr lang="en-US" altLang="en-GB" sz="4000" i="1" dirty="0" smtClean="0">
                            <a:solidFill>
                              <a:schemeClr val="bg1"/>
                            </a:solidFill>
                            <a:latin typeface="Cambria Math" panose="02040503050406030204" charset="0"/>
                            <a:cs typeface="Cambria Math" panose="02040503050406030204" charset="0"/>
                          </a:rPr>
                          <m:t>𝐶</m:t>
                        </m:r>
                      </m:e>
                      <m:sub>
                        <m:r>
                          <a:rPr lang="en-US" altLang="en-GB" sz="4000" i="1" dirty="0" smtClean="0">
                            <a:solidFill>
                              <a:schemeClr val="bg1"/>
                            </a:solidFill>
                            <a:latin typeface="Cambria Math" panose="02040503050406030204" charset="0"/>
                            <a:cs typeface="Cambria Math" panose="02040503050406030204" charset="0"/>
                          </a:rPr>
                          <m:t>𝐾</m:t>
                        </m:r>
                      </m:sub>
                    </m:sSub>
                  </m:oMath>
                </a14:m>
                <a:r>
                  <a:rPr lang="en-US" altLang="en-GB" sz="4000" dirty="0" smtClean="0">
                    <a:solidFill>
                      <a:schemeClr val="bg1"/>
                    </a:solidFill>
                    <a:latin typeface="Cambria Math" panose="02040503050406030204" charset="0"/>
                    <a:cs typeface="Cambria Math" panose="02040503050406030204" charset="0"/>
                  </a:rPr>
                  <a:t>: A controller can be learned/selected within the known stable region. </a:t>
                </a:r>
                <a:endParaRPr lang="en-GB" sz="4000" dirty="0" smtClean="0">
                  <a:solidFill>
                    <a:schemeClr val="bg1"/>
                  </a:solidFill>
                </a:endParaRPr>
              </a:p>
            </p:txBody>
          </p:sp>
        </mc:Choice>
        <mc:Fallback>
          <p:sp>
            <p:nvSpPr>
              <p:cNvPr id="2" name="Content Placeholder 1"/>
              <p:cNvSpPr>
                <a:spLocks noRot="1" noChangeAspect="1" noMove="1" noResize="1" noEditPoints="1" noAdjustHandles="1" noChangeArrowheads="1" noChangeShapeType="1" noTextEdit="1"/>
              </p:cNvSpPr>
              <p:nvPr>
                <p:ph idx="1"/>
              </p:nvPr>
            </p:nvSpPr>
            <p:spPr>
              <a:xfrm>
                <a:off x="4290695" y="711835"/>
                <a:ext cx="6902450" cy="1868170"/>
              </a:xfrm>
              <a:blipFill rotWithShape="1">
                <a:blip r:embed="rId2"/>
                <a:stretch>
                  <a:fillRect/>
                </a:stretch>
              </a:blipFill>
            </p:spPr>
            <p:txBody>
              <a:bodyPr/>
              <a:lstStyle/>
              <a:p>
                <a:r>
                  <a:rPr lang="en-GB" altLang="en-US">
                    <a:noFill/>
                  </a:rPr>
                  <a:t> </a:t>
                </a:r>
              </a:p>
            </p:txBody>
          </p:sp>
        </mc:Fallback>
      </mc:AlternateContent>
      <mc:AlternateContent xmlns:mc="http://schemas.openxmlformats.org/markup-compatibility/2006">
        <mc:Choice xmlns:a14="http://schemas.microsoft.com/office/drawing/2010/main" Requires="a14">
          <p:sp>
            <p:nvSpPr>
              <p:cNvPr id="3" name="Content Placeholder 1"/>
              <p:cNvSpPr>
                <a:spLocks noGrp="1"/>
              </p:cNvSpPr>
              <p:nvPr/>
            </p:nvSpPr>
            <p:spPr>
              <a:xfrm>
                <a:off x="347345" y="3630930"/>
                <a:ext cx="10845800" cy="243713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l">
                  <a:buNone/>
                </a:pPr>
                <a:r>
                  <a:rPr lang="en-US" altLang="en-GB" sz="4000" u="sng" dirty="0" smtClean="0">
                    <a:solidFill>
                      <a:schemeClr val="bg1"/>
                    </a:solidFill>
                    <a:latin typeface="Cambria Math" panose="02040503050406030204" charset="0"/>
                    <a:cs typeface="Cambria Math" panose="02040503050406030204" charset="0"/>
                  </a:rPr>
                  <a:t>Single Controller</a:t>
                </a:r>
                <a:r>
                  <a:rPr lang="en-US" altLang="en-GB" sz="4000" dirty="0" smtClean="0">
                    <a:solidFill>
                      <a:schemeClr val="bg1"/>
                    </a:solidFill>
                    <a:latin typeface="Cambria Math" panose="02040503050406030204" charset="0"/>
                    <a:cs typeface="Cambria Math" panose="02040503050406030204" charset="0"/>
                  </a:rPr>
                  <a:t> (</a:t>
                </a:r>
                <a14:m>
                  <m:oMath xmlns:m="http://schemas.openxmlformats.org/officeDocument/2006/math">
                    <m:sSub>
                      <m:sSubPr>
                        <m:ctrlPr>
                          <a:rPr lang="en-US" altLang="en-GB" sz="4000" i="1" dirty="0" smtClean="0">
                            <a:solidFill>
                              <a:schemeClr val="bg1"/>
                            </a:solidFill>
                            <a:latin typeface="Cambria Math" panose="02040503050406030204" charset="0"/>
                            <a:cs typeface="Cambria Math" panose="02040503050406030204" charset="0"/>
                          </a:rPr>
                        </m:ctrlPr>
                      </m:sSubPr>
                      <m:e>
                        <m:r>
                          <a:rPr lang="en-US" altLang="en-GB" sz="4000" i="1" dirty="0" smtClean="0">
                            <a:solidFill>
                              <a:schemeClr val="bg1"/>
                            </a:solidFill>
                            <a:latin typeface="Cambria Math" panose="02040503050406030204" charset="0"/>
                            <a:cs typeface="Cambria Math" panose="02040503050406030204" charset="0"/>
                          </a:rPr>
                          <m:t>𝐶</m:t>
                        </m:r>
                      </m:e>
                      <m:sub>
                        <m:r>
                          <a:rPr lang="en-US" altLang="en-GB" sz="4000" i="1" dirty="0" smtClean="0">
                            <a:solidFill>
                              <a:schemeClr val="bg1"/>
                            </a:solidFill>
                            <a:latin typeface="Cambria Math" panose="02040503050406030204" charset="0"/>
                            <a:cs typeface="Cambria Math" panose="02040503050406030204" charset="0"/>
                          </a:rPr>
                          <m:t>𝑘</m:t>
                        </m:r>
                      </m:sub>
                    </m:sSub>
                    <m:r>
                      <a:rPr lang="en-US" altLang="en-GB" sz="4000" i="1" dirty="0" smtClean="0">
                        <a:solidFill>
                          <a:schemeClr val="bg1"/>
                        </a:solidFill>
                        <a:latin typeface="Cambria Math" panose="02040503050406030204" charset="0"/>
                        <a:cs typeface="Cambria Math" panose="02040503050406030204" charset="0"/>
                      </a:rPr>
                      <m:t>∈ </m:t>
                    </m:r>
                    <m:sSub>
                      <m:sSubPr>
                        <m:ctrlPr>
                          <a:rPr lang="en-US" altLang="en-GB" sz="4000" i="1" dirty="0" smtClean="0">
                            <a:solidFill>
                              <a:schemeClr val="bg1"/>
                            </a:solidFill>
                            <a:latin typeface="Cambria Math" panose="02040503050406030204" charset="0"/>
                            <a:cs typeface="Cambria Math" panose="02040503050406030204" charset="0"/>
                          </a:rPr>
                        </m:ctrlPr>
                      </m:sSubPr>
                      <m:e>
                        <m:r>
                          <a:rPr lang="en-US" altLang="en-GB" sz="4000" i="1" dirty="0" smtClean="0">
                            <a:solidFill>
                              <a:schemeClr val="bg1"/>
                            </a:solidFill>
                            <a:latin typeface="Cambria Math" panose="02040503050406030204" charset="0"/>
                            <a:cs typeface="Cambria Math" panose="02040503050406030204" charset="0"/>
                          </a:rPr>
                          <m:t>𝐶</m:t>
                        </m:r>
                      </m:e>
                      <m:sub>
                        <m:r>
                          <a:rPr lang="en-US" altLang="en-GB" sz="4000" i="1" dirty="0" smtClean="0">
                            <a:solidFill>
                              <a:schemeClr val="bg1"/>
                            </a:solidFill>
                            <a:latin typeface="Cambria Math" panose="02040503050406030204" charset="0"/>
                            <a:cs typeface="Cambria Math" panose="02040503050406030204" charset="0"/>
                          </a:rPr>
                          <m:t>𝐾</m:t>
                        </m:r>
                      </m:sub>
                    </m:sSub>
                  </m:oMath>
                </a14:m>
                <a:r>
                  <a:rPr lang="en-US" altLang="en-GB" sz="4000" dirty="0" smtClean="0">
                    <a:solidFill>
                      <a:schemeClr val="bg1"/>
                    </a:solidFill>
                    <a:latin typeface="Cambria Math" panose="02040503050406030204" charset="0"/>
                    <a:cs typeface="Cambria Math" panose="02040503050406030204" charset="0"/>
                  </a:rPr>
                  <a:t>):</a:t>
                </a:r>
                <a:endParaRPr lang="en-US" altLang="en-GB" sz="4000" dirty="0" smtClean="0">
                  <a:solidFill>
                    <a:schemeClr val="bg1"/>
                  </a:solidFill>
                  <a:latin typeface="Cambria Math" panose="02040503050406030204" charset="0"/>
                  <a:cs typeface="Cambria Math" panose="02040503050406030204" charset="0"/>
                </a:endParaRPr>
              </a:p>
              <a:p>
                <a:pPr lvl="1" algn="l"/>
                <a:r>
                  <a:rPr lang="en-US" altLang="en-GB" sz="4000" dirty="0" smtClean="0">
                    <a:solidFill>
                      <a:schemeClr val="bg1"/>
                    </a:solidFill>
                    <a:latin typeface="Cambria Math" panose="02040503050406030204" charset="0"/>
                    <a:cs typeface="Cambria Math" panose="02040503050406030204" charset="0"/>
                  </a:rPr>
                  <a:t>Deterministic (Fixed):</a:t>
                </a:r>
                <a:endParaRPr lang="en-US" altLang="en-GB" sz="4000" dirty="0" smtClean="0">
                  <a:solidFill>
                    <a:schemeClr val="bg1"/>
                  </a:solidFill>
                  <a:latin typeface="Cambria Math" panose="02040503050406030204" charset="0"/>
                  <a:cs typeface="Cambria Math" panose="02040503050406030204" charset="0"/>
                </a:endParaRPr>
              </a:p>
              <a:p>
                <a:pPr lvl="2" algn="l"/>
                <a14:m>
                  <m:oMath xmlns:m="http://schemas.openxmlformats.org/officeDocument/2006/math">
                    <m:sSub>
                      <m:sSubPr>
                        <m:ctrlPr>
                          <a:rPr lang="en-US" altLang="en-GB" sz="3325" i="1" dirty="0" smtClean="0">
                            <a:solidFill>
                              <a:schemeClr val="bg1"/>
                            </a:solidFill>
                            <a:latin typeface="Cambria Math" panose="02040503050406030204" charset="0"/>
                            <a:cs typeface="Cambria Math" panose="02040503050406030204" charset="0"/>
                          </a:rPr>
                        </m:ctrlPr>
                      </m:sSubPr>
                      <m:e>
                        <m:r>
                          <a:rPr lang="en-US" altLang="en-GB" sz="3325" i="1" dirty="0" smtClean="0">
                            <a:solidFill>
                              <a:schemeClr val="bg1"/>
                            </a:solidFill>
                            <a:latin typeface="Cambria Math" panose="02040503050406030204" charset="0"/>
                            <a:cs typeface="Cambria Math" panose="02040503050406030204" charset="0"/>
                          </a:rPr>
                          <m:t>𝐶</m:t>
                        </m:r>
                      </m:e>
                      <m:sub>
                        <m:r>
                          <a:rPr lang="en-US" altLang="en-GB" sz="3325" i="1" dirty="0" smtClean="0">
                            <a:solidFill>
                              <a:schemeClr val="bg1"/>
                            </a:solidFill>
                            <a:latin typeface="Cambria Math" panose="02040503050406030204" charset="0"/>
                            <a:cs typeface="Cambria Math" panose="02040503050406030204" charset="0"/>
                          </a:rPr>
                          <m:t>𝑘</m:t>
                        </m:r>
                      </m:sub>
                    </m:sSub>
                    <m:r>
                      <a:rPr lang="en-US" altLang="en-GB" sz="3325" i="1" dirty="0" smtClean="0">
                        <a:solidFill>
                          <a:schemeClr val="bg1"/>
                        </a:solidFill>
                        <a:latin typeface="Cambria Math" panose="02040503050406030204" charset="0"/>
                        <a:cs typeface="Cambria Math" panose="02040503050406030204" charset="0"/>
                      </a:rPr>
                      <m:t>∈ </m:t>
                    </m:r>
                    <m:sSub>
                      <m:sSubPr>
                        <m:ctrlPr>
                          <a:rPr lang="en-US" altLang="en-GB" sz="3325" i="1" dirty="0" smtClean="0">
                            <a:solidFill>
                              <a:schemeClr val="bg1"/>
                            </a:solidFill>
                            <a:latin typeface="Cambria Math" panose="02040503050406030204" charset="0"/>
                            <a:cs typeface="Cambria Math" panose="02040503050406030204" charset="0"/>
                          </a:rPr>
                        </m:ctrlPr>
                      </m:sSubPr>
                      <m:e>
                        <m:r>
                          <a:rPr lang="en-US" altLang="en-GB" sz="3325" i="1" dirty="0" smtClean="0">
                            <a:solidFill>
                              <a:schemeClr val="bg1"/>
                            </a:solidFill>
                            <a:latin typeface="Cambria Math" panose="02040503050406030204" charset="0"/>
                            <a:cs typeface="Cambria Math" panose="02040503050406030204" charset="0"/>
                          </a:rPr>
                          <m:t>𝐶</m:t>
                        </m:r>
                      </m:e>
                      <m:sub>
                        <m:r>
                          <a:rPr lang="en-US" altLang="en-GB" sz="3325" i="1" dirty="0" smtClean="0">
                            <a:solidFill>
                              <a:schemeClr val="bg1"/>
                            </a:solidFill>
                            <a:latin typeface="Cambria Math" panose="02040503050406030204" charset="0"/>
                            <a:cs typeface="Cambria Math" panose="02040503050406030204" charset="0"/>
                          </a:rPr>
                          <m:t>𝑁</m:t>
                        </m:r>
                      </m:sub>
                    </m:sSub>
                  </m:oMath>
                </a14:m>
                <a:r>
                  <a:rPr lang="en-US" altLang="en-GB" sz="3330" dirty="0" smtClean="0">
                    <a:solidFill>
                      <a:schemeClr val="bg1"/>
                    </a:solidFill>
                    <a:latin typeface="Cambria Math" panose="02040503050406030204" charset="0"/>
                    <a:cs typeface="Cambria Math" panose="02040503050406030204" charset="0"/>
                  </a:rPr>
                  <a:t>: No need for new control.</a:t>
                </a:r>
                <a:endParaRPr lang="en-US" altLang="en-GB" sz="3330" dirty="0" smtClean="0">
                  <a:solidFill>
                    <a:schemeClr val="bg1"/>
                  </a:solidFill>
                  <a:latin typeface="Cambria Math" panose="02040503050406030204" charset="0"/>
                  <a:cs typeface="Cambria Math" panose="02040503050406030204" charset="0"/>
                </a:endParaRPr>
              </a:p>
              <a:p>
                <a:pPr lvl="2" algn="l"/>
                <a14:m>
                  <m:oMath xmlns:m="http://schemas.openxmlformats.org/officeDocument/2006/math">
                    <m:sSub>
                      <m:sSubPr>
                        <m:ctrlPr>
                          <a:rPr lang="en-US" altLang="en-GB" sz="3325" i="1" dirty="0" smtClean="0">
                            <a:solidFill>
                              <a:schemeClr val="bg1"/>
                            </a:solidFill>
                            <a:latin typeface="Cambria Math" panose="02040503050406030204" charset="0"/>
                            <a:cs typeface="Cambria Math" panose="02040503050406030204" charset="0"/>
                          </a:rPr>
                        </m:ctrlPr>
                      </m:sSubPr>
                      <m:e>
                        <m:r>
                          <a:rPr lang="en-US" altLang="en-GB" sz="3325" i="1" dirty="0" smtClean="0">
                            <a:solidFill>
                              <a:schemeClr val="bg1"/>
                            </a:solidFill>
                            <a:latin typeface="Cambria Math" panose="02040503050406030204" charset="0"/>
                            <a:cs typeface="Cambria Math" panose="02040503050406030204" charset="0"/>
                          </a:rPr>
                          <m:t>𝐶</m:t>
                        </m:r>
                      </m:e>
                      <m:sub>
                        <m:r>
                          <a:rPr lang="en-US" altLang="en-GB" sz="3325" i="1" dirty="0" smtClean="0">
                            <a:solidFill>
                              <a:schemeClr val="bg1"/>
                            </a:solidFill>
                            <a:latin typeface="Cambria Math" panose="02040503050406030204" charset="0"/>
                            <a:cs typeface="Cambria Math" panose="02040503050406030204" charset="0"/>
                          </a:rPr>
                          <m:t>𝑘</m:t>
                        </m:r>
                      </m:sub>
                    </m:sSub>
                    <m:r>
                      <a:rPr lang="en-US" altLang="en-GB" sz="3325" i="1" dirty="0" smtClean="0">
                        <a:solidFill>
                          <a:schemeClr val="bg1"/>
                        </a:solidFill>
                        <a:latin typeface="Cambria Math" panose="02040503050406030204" charset="0"/>
                        <a:cs typeface="Cambria Math" panose="02040503050406030204" charset="0"/>
                      </a:rPr>
                      <m:t>∉ </m:t>
                    </m:r>
                    <m:sSub>
                      <m:sSubPr>
                        <m:ctrlPr>
                          <a:rPr lang="en-US" altLang="en-GB" sz="3325" i="1" dirty="0" smtClean="0">
                            <a:solidFill>
                              <a:schemeClr val="bg1"/>
                            </a:solidFill>
                            <a:latin typeface="Cambria Math" panose="02040503050406030204" charset="0"/>
                            <a:cs typeface="Cambria Math" panose="02040503050406030204" charset="0"/>
                          </a:rPr>
                        </m:ctrlPr>
                      </m:sSubPr>
                      <m:e>
                        <m:r>
                          <a:rPr lang="en-US" altLang="en-GB" sz="3325" i="1" dirty="0" smtClean="0">
                            <a:solidFill>
                              <a:schemeClr val="bg1"/>
                            </a:solidFill>
                            <a:latin typeface="Cambria Math" panose="02040503050406030204" charset="0"/>
                            <a:cs typeface="Cambria Math" panose="02040503050406030204" charset="0"/>
                          </a:rPr>
                          <m:t>𝐶</m:t>
                        </m:r>
                      </m:e>
                      <m:sub>
                        <m:r>
                          <a:rPr lang="en-US" altLang="en-GB" sz="3325" i="1" dirty="0" smtClean="0">
                            <a:solidFill>
                              <a:schemeClr val="bg1"/>
                            </a:solidFill>
                            <a:latin typeface="Cambria Math" panose="02040503050406030204" charset="0"/>
                            <a:cs typeface="Cambria Math" panose="02040503050406030204" charset="0"/>
                          </a:rPr>
                          <m:t>𝑁</m:t>
                        </m:r>
                      </m:sub>
                    </m:sSub>
                  </m:oMath>
                </a14:m>
                <a:r>
                  <a:rPr lang="en-US" altLang="en-GB" sz="3330" dirty="0" smtClean="0">
                    <a:solidFill>
                      <a:schemeClr val="bg1"/>
                    </a:solidFill>
                    <a:latin typeface="Cambria Math" panose="02040503050406030204" charset="0"/>
                    <a:cs typeface="Cambria Math" panose="02040503050406030204" charset="0"/>
                  </a:rPr>
                  <a:t>: Retune controller </a:t>
                </a:r>
                <a14:m>
                  <m:oMath xmlns:m="http://schemas.openxmlformats.org/officeDocument/2006/math">
                    <m:sSub>
                      <m:sSubPr>
                        <m:ctrlPr>
                          <a:rPr lang="en-US" altLang="en-GB" sz="3325" i="1" dirty="0" smtClean="0">
                            <a:solidFill>
                              <a:schemeClr val="bg1"/>
                            </a:solidFill>
                            <a:latin typeface="Cambria Math" panose="02040503050406030204" charset="0"/>
                            <a:cs typeface="Cambria Math" panose="02040503050406030204" charset="0"/>
                          </a:rPr>
                        </m:ctrlPr>
                      </m:sSubPr>
                      <m:e>
                        <m:r>
                          <a:rPr lang="en-US" altLang="en-GB" sz="3325" i="1" dirty="0" smtClean="0">
                            <a:solidFill>
                              <a:schemeClr val="bg1"/>
                            </a:solidFill>
                            <a:latin typeface="Cambria Math" panose="02040503050406030204" charset="0"/>
                            <a:cs typeface="Cambria Math" panose="02040503050406030204" charset="0"/>
                          </a:rPr>
                          <m:t>𝐶</m:t>
                        </m:r>
                      </m:e>
                      <m:sub>
                        <m:r>
                          <a:rPr lang="en-US" altLang="en-GB" sz="3325" i="1" dirty="0" smtClean="0">
                            <a:solidFill>
                              <a:schemeClr val="bg1"/>
                            </a:solidFill>
                            <a:latin typeface="Cambria Math" panose="02040503050406030204" charset="0"/>
                            <a:cs typeface="Cambria Math" panose="02040503050406030204" charset="0"/>
                          </a:rPr>
                          <m:t>𝑘</m:t>
                        </m:r>
                      </m:sub>
                    </m:sSub>
                  </m:oMath>
                </a14:m>
                <a:r>
                  <a:rPr lang="en-US" altLang="en-GB" sz="3330" dirty="0" smtClean="0">
                    <a:solidFill>
                      <a:schemeClr val="bg1"/>
                    </a:solidFill>
                    <a:latin typeface="Cambria Math" panose="02040503050406030204" charset="0"/>
                    <a:cs typeface="Cambria Math" panose="02040503050406030204" charset="0"/>
                  </a:rPr>
                  <a:t>.</a:t>
                </a:r>
                <a:endParaRPr lang="en-US" altLang="en-GB" sz="3330" dirty="0" smtClean="0">
                  <a:solidFill>
                    <a:schemeClr val="bg1"/>
                  </a:solidFill>
                  <a:latin typeface="Cambria Math" panose="02040503050406030204" charset="0"/>
                  <a:cs typeface="Cambria Math" panose="02040503050406030204" charset="0"/>
                </a:endParaRPr>
              </a:p>
              <a:p>
                <a:pPr lvl="2" algn="l"/>
                <a:r>
                  <a:rPr lang="en-US" altLang="en-GB" sz="3330" dirty="0" smtClean="0">
                    <a:solidFill>
                      <a:schemeClr val="bg1"/>
                    </a:solidFill>
                    <a:latin typeface="Cambria Math" panose="02040503050406030204" charset="0"/>
                    <a:cs typeface="Cambria Math" panose="02040503050406030204" charset="0"/>
                  </a:rPr>
                  <a:t> </a:t>
                </a:r>
                <a:endParaRPr lang="en-GB" sz="3330" dirty="0" smtClean="0">
                  <a:solidFill>
                    <a:schemeClr val="bg1"/>
                  </a:solidFill>
                </a:endParaRPr>
              </a:p>
            </p:txBody>
          </p:sp>
        </mc:Choice>
        <mc:Fallback>
          <p:sp>
            <p:nvSpPr>
              <p:cNvPr id="3" name="Content Placeholder 1"/>
              <p:cNvSpPr>
                <a:spLocks noRot="1" noChangeAspect="1" noMove="1" noResize="1" noEditPoints="1" noAdjustHandles="1" noChangeArrowheads="1" noChangeShapeType="1" noTextEdit="1"/>
              </p:cNvSpPr>
              <p:nvPr/>
            </p:nvSpPr>
            <p:spPr>
              <a:xfrm>
                <a:off x="347345" y="3630930"/>
                <a:ext cx="10845800" cy="2437130"/>
              </a:xfrm>
              <a:prstGeom prst="rect">
                <a:avLst/>
              </a:prstGeom>
              <a:blipFill rotWithShape="1">
                <a:blip r:embed="rId3"/>
                <a:stretch>
                  <a:fillRect b="-13523"/>
                </a:stretch>
              </a:blipFill>
            </p:spPr>
            <p:txBody>
              <a:bodyPr/>
              <a:lstStyle/>
              <a:p>
                <a:r>
                  <a:rPr lang="en-GB" altLang="en-US">
                    <a:noFill/>
                  </a:rPr>
                  <a:t> </a:t>
                </a:r>
              </a:p>
            </p:txBody>
          </p:sp>
        </mc:Fallback>
      </mc:AlternateContent>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17" name="CuadroTexto 8"/>
          <p:cNvSpPr txBox="1"/>
          <p:nvPr/>
        </p:nvSpPr>
        <p:spPr>
          <a:xfrm>
            <a:off x="218440" y="0"/>
            <a:ext cx="9440545" cy="706755"/>
          </a:xfrm>
          <a:prstGeom prst="rect">
            <a:avLst/>
          </a:prstGeom>
          <a:noFill/>
        </p:spPr>
        <p:txBody>
          <a:bodyPr wrap="square" rtlCol="0">
            <a:spAutoFit/>
          </a:bodyPr>
          <a:p>
            <a:r>
              <a:rPr lang="en-GB" sz="4000" u="sng" dirty="0" smtClean="0">
                <a:solidFill>
                  <a:schemeClr val="bg1"/>
                </a:solidFill>
                <a:sym typeface="+mn-ea"/>
              </a:rPr>
              <a:t>Possible stable regions:</a:t>
            </a:r>
            <a:endParaRPr lang="en-GB" altLang="en-US" sz="4000" u="sng" dirty="0" smtClean="0">
              <a:solidFill>
                <a:schemeClr val="bg1"/>
              </a:solidFill>
              <a:latin typeface="Calibri Light" panose="020F0302020204030204" charset="0"/>
              <a:cs typeface="Calibri Light" panose="020F0302020204030204" charset="0"/>
              <a:sym typeface="+mn-ea"/>
            </a:endParaRPr>
          </a:p>
        </p:txBody>
      </p:sp>
      <p:grpSp>
        <p:nvGrpSpPr>
          <p:cNvPr id="80" name="Group 79"/>
          <p:cNvGrpSpPr/>
          <p:nvPr/>
        </p:nvGrpSpPr>
        <p:grpSpPr>
          <a:xfrm>
            <a:off x="325755" y="706755"/>
            <a:ext cx="3785411" cy="2840380"/>
            <a:chOff x="10097" y="1101"/>
            <a:chExt cx="6569" cy="5026"/>
          </a:xfrm>
        </p:grpSpPr>
        <p:sp>
          <p:nvSpPr>
            <p:cNvPr id="6" name="Rectangles 5"/>
            <p:cNvSpPr/>
            <p:nvPr/>
          </p:nvSpPr>
          <p:spPr>
            <a:xfrm>
              <a:off x="10097" y="1101"/>
              <a:ext cx="6569" cy="4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12" name="Straight Arrow Connector 11"/>
            <p:cNvCxnSpPr/>
            <p:nvPr/>
          </p:nvCxnSpPr>
          <p:spPr>
            <a:xfrm flipH="1" flipV="1">
              <a:off x="10706" y="1256"/>
              <a:ext cx="0" cy="43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24" name="Straight Arrow Connector 23"/>
            <p:cNvCxnSpPr/>
            <p:nvPr/>
          </p:nvCxnSpPr>
          <p:spPr>
            <a:xfrm>
              <a:off x="10692" y="5571"/>
              <a:ext cx="576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25" name="Freeform 24"/>
            <p:cNvSpPr/>
            <p:nvPr/>
          </p:nvSpPr>
          <p:spPr>
            <a:xfrm>
              <a:off x="11739" y="2961"/>
              <a:ext cx="1935" cy="1455"/>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4" name="Text Box 33"/>
            <p:cNvSpPr txBox="1"/>
            <p:nvPr/>
          </p:nvSpPr>
          <p:spPr>
            <a:xfrm>
              <a:off x="10134" y="1325"/>
              <a:ext cx="704" cy="652"/>
            </a:xfrm>
            <a:prstGeom prst="rect">
              <a:avLst/>
            </a:prstGeom>
            <a:noFill/>
          </p:spPr>
          <p:txBody>
            <a:bodyPr wrap="square" rtlCol="0">
              <a:spAutoFit/>
            </a:bodyPr>
            <a:p>
              <a:r>
                <a:rPr lang="en-GB" altLang="en-US" b="1"/>
                <a:t>C</a:t>
              </a:r>
              <a:r>
                <a:rPr lang="en-GB" altLang="en-US" b="1" baseline="-25000"/>
                <a:t>2</a:t>
              </a:r>
              <a:endParaRPr lang="en-GB" altLang="en-US" b="1" baseline="-25000"/>
            </a:p>
          </p:txBody>
        </p:sp>
        <p:sp>
          <p:nvSpPr>
            <p:cNvPr id="35" name="Text Box 34"/>
            <p:cNvSpPr txBox="1"/>
            <p:nvPr/>
          </p:nvSpPr>
          <p:spPr>
            <a:xfrm>
              <a:off x="15835" y="5475"/>
              <a:ext cx="793" cy="652"/>
            </a:xfrm>
            <a:prstGeom prst="rect">
              <a:avLst/>
            </a:prstGeom>
            <a:noFill/>
          </p:spPr>
          <p:txBody>
            <a:bodyPr wrap="square" rtlCol="0">
              <a:spAutoFit/>
            </a:bodyPr>
            <a:p>
              <a:r>
                <a:rPr lang="en-GB" altLang="en-US" b="1"/>
                <a:t>C</a:t>
              </a:r>
              <a:r>
                <a:rPr lang="en-GB" altLang="en-US" b="1" baseline="-25000"/>
                <a:t>1</a:t>
              </a:r>
              <a:endParaRPr lang="en-GB" altLang="en-US" b="1" baseline="-25000"/>
            </a:p>
          </p:txBody>
        </p:sp>
        <p:sp>
          <p:nvSpPr>
            <p:cNvPr id="66" name="Freeform 65"/>
            <p:cNvSpPr/>
            <p:nvPr/>
          </p:nvSpPr>
          <p:spPr>
            <a:xfrm>
              <a:off x="12045" y="3167"/>
              <a:ext cx="1321" cy="1043"/>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solidFill>
              <a:srgbClr val="FF0000">
                <a:alpha val="24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sp>
        <p:nvSpPr>
          <p:cNvPr id="97" name="Text Box 96"/>
          <p:cNvSpPr txBox="1"/>
          <p:nvPr/>
        </p:nvSpPr>
        <p:spPr>
          <a:xfrm>
            <a:off x="762000" y="2580005"/>
            <a:ext cx="424815" cy="398780"/>
          </a:xfrm>
          <a:prstGeom prst="rect">
            <a:avLst/>
          </a:prstGeom>
          <a:noFill/>
        </p:spPr>
        <p:txBody>
          <a:bodyPr wrap="square" rtlCol="0">
            <a:spAutoFit/>
          </a:bodyPr>
          <a:p>
            <a:r>
              <a:rPr lang="en-GB" sz="2000" b="1" i="1">
                <a:solidFill>
                  <a:srgbClr val="0070C0"/>
                </a:solidFill>
              </a:rPr>
              <a:t>C</a:t>
            </a:r>
            <a:r>
              <a:rPr lang="en-GB" sz="2000" b="1" i="1" baseline="-25000">
                <a:solidFill>
                  <a:srgbClr val="0070C0"/>
                </a:solidFill>
              </a:rPr>
              <a:t>K</a:t>
            </a:r>
            <a:endParaRPr lang="en-GB" sz="2000" b="1" i="1" baseline="-25000">
              <a:solidFill>
                <a:srgbClr val="0070C0"/>
              </a:solidFill>
            </a:endParaRPr>
          </a:p>
        </p:txBody>
      </p:sp>
      <p:sp>
        <p:nvSpPr>
          <p:cNvPr id="98" name="Text Box 97"/>
          <p:cNvSpPr txBox="1"/>
          <p:nvPr/>
        </p:nvSpPr>
        <p:spPr>
          <a:xfrm>
            <a:off x="2069465" y="1079500"/>
            <a:ext cx="424815" cy="398780"/>
          </a:xfrm>
          <a:prstGeom prst="rect">
            <a:avLst/>
          </a:prstGeom>
          <a:noFill/>
        </p:spPr>
        <p:txBody>
          <a:bodyPr wrap="square" rtlCol="0">
            <a:spAutoFit/>
          </a:bodyPr>
          <a:p>
            <a:r>
              <a:rPr lang="en-GB" sz="2000" b="1" i="1">
                <a:solidFill>
                  <a:srgbClr val="FF0000"/>
                </a:solidFill>
              </a:rPr>
              <a:t>C</a:t>
            </a:r>
            <a:r>
              <a:rPr lang="en-GB" sz="2000" b="1" i="1" baseline="-25000">
                <a:solidFill>
                  <a:srgbClr val="FF0000"/>
                </a:solidFill>
              </a:rPr>
              <a:t>N</a:t>
            </a:r>
            <a:endParaRPr lang="en-GB" sz="2000" b="1" i="1" baseline="-25000">
              <a:solidFill>
                <a:srgbClr val="FF0000"/>
              </a:solidFill>
            </a:endParaRPr>
          </a:p>
        </p:txBody>
      </p:sp>
      <mc:AlternateContent xmlns:mc="http://schemas.openxmlformats.org/markup-compatibility/2006">
        <mc:Choice xmlns:a14="http://schemas.microsoft.com/office/drawing/2010/main" Requires="a14">
          <p:sp>
            <p:nvSpPr>
              <p:cNvPr id="2" name="Content Placeholder 1"/>
              <p:cNvSpPr>
                <a:spLocks noGrp="1"/>
              </p:cNvSpPr>
              <p:nvPr>
                <p:ph idx="1"/>
              </p:nvPr>
            </p:nvSpPr>
            <p:spPr>
              <a:xfrm>
                <a:off x="4290695" y="711835"/>
                <a:ext cx="6902450" cy="1868170"/>
              </a:xfrm>
            </p:spPr>
            <p:txBody>
              <a:bodyPr>
                <a:noAutofit/>
              </a:bodyPr>
              <a:p>
                <a:pPr marL="457200" lvl="1" indent="0" algn="l">
                  <a:buNone/>
                </a:pPr>
                <a14:m>
                  <m:oMath xmlns:m="http://schemas.openxmlformats.org/officeDocument/2006/math">
                    <m:sSub>
                      <m:sSubPr>
                        <m:ctrlPr>
                          <a:rPr lang="en-US" altLang="en-GB" sz="4000" i="1" dirty="0" smtClean="0">
                            <a:solidFill>
                              <a:schemeClr val="bg1"/>
                            </a:solidFill>
                            <a:latin typeface="Cambria Math" panose="02040503050406030204" charset="0"/>
                            <a:cs typeface="Cambria Math" panose="02040503050406030204" charset="0"/>
                          </a:rPr>
                        </m:ctrlPr>
                      </m:sSubPr>
                      <m:e>
                        <m:r>
                          <a:rPr lang="en-US" altLang="en-GB" sz="4000" i="1" dirty="0" smtClean="0">
                            <a:solidFill>
                              <a:schemeClr val="bg1"/>
                            </a:solidFill>
                            <a:latin typeface="Cambria Math" panose="02040503050406030204" charset="0"/>
                            <a:cs typeface="Cambria Math" panose="02040503050406030204" charset="0"/>
                          </a:rPr>
                          <m:t>𝐶</m:t>
                        </m:r>
                      </m:e>
                      <m:sub>
                        <m:r>
                          <a:rPr lang="en-US" altLang="en-GB" sz="4000" i="1" dirty="0" smtClean="0">
                            <a:solidFill>
                              <a:schemeClr val="bg1"/>
                            </a:solidFill>
                            <a:latin typeface="Cambria Math" panose="02040503050406030204" charset="0"/>
                            <a:cs typeface="Cambria Math" panose="02040503050406030204" charset="0"/>
                          </a:rPr>
                          <m:t>𝑁</m:t>
                        </m:r>
                      </m:sub>
                    </m:sSub>
                    <m:r>
                      <a:rPr lang="en-US" altLang="en-GB" sz="4000" i="1" dirty="0" smtClean="0">
                        <a:solidFill>
                          <a:schemeClr val="bg1"/>
                        </a:solidFill>
                        <a:latin typeface="Cambria Math" panose="02040503050406030204" charset="0"/>
                        <a:cs typeface="Cambria Math" panose="02040503050406030204" charset="0"/>
                      </a:rPr>
                      <m:t>⊆ </m:t>
                    </m:r>
                    <m:sSub>
                      <m:sSubPr>
                        <m:ctrlPr>
                          <a:rPr lang="en-US" altLang="en-GB" sz="4000" i="1" dirty="0" smtClean="0">
                            <a:solidFill>
                              <a:schemeClr val="bg1"/>
                            </a:solidFill>
                            <a:latin typeface="Cambria Math" panose="02040503050406030204" charset="0"/>
                            <a:cs typeface="Cambria Math" panose="02040503050406030204" charset="0"/>
                          </a:rPr>
                        </m:ctrlPr>
                      </m:sSubPr>
                      <m:e>
                        <m:r>
                          <a:rPr lang="en-US" altLang="en-GB" sz="4000" i="1" dirty="0" smtClean="0">
                            <a:solidFill>
                              <a:schemeClr val="bg1"/>
                            </a:solidFill>
                            <a:latin typeface="Cambria Math" panose="02040503050406030204" charset="0"/>
                            <a:cs typeface="Cambria Math" panose="02040503050406030204" charset="0"/>
                          </a:rPr>
                          <m:t>𝐶</m:t>
                        </m:r>
                      </m:e>
                      <m:sub>
                        <m:r>
                          <a:rPr lang="en-US" altLang="en-GB" sz="4000" i="1" dirty="0" smtClean="0">
                            <a:solidFill>
                              <a:schemeClr val="bg1"/>
                            </a:solidFill>
                            <a:latin typeface="Cambria Math" panose="02040503050406030204" charset="0"/>
                            <a:cs typeface="Cambria Math" panose="02040503050406030204" charset="0"/>
                          </a:rPr>
                          <m:t>𝐾</m:t>
                        </m:r>
                      </m:sub>
                    </m:sSub>
                  </m:oMath>
                </a14:m>
                <a:r>
                  <a:rPr lang="en-US" altLang="en-GB" sz="4000" dirty="0" smtClean="0">
                    <a:solidFill>
                      <a:schemeClr val="bg1"/>
                    </a:solidFill>
                    <a:latin typeface="Cambria Math" panose="02040503050406030204" charset="0"/>
                    <a:cs typeface="Cambria Math" panose="02040503050406030204" charset="0"/>
                  </a:rPr>
                  <a:t>: </a:t>
                </a:r>
                <a:r>
                  <a:rPr lang="en-US" altLang="en-GB" sz="4000" dirty="0" smtClean="0">
                    <a:solidFill>
                      <a:schemeClr val="bg1"/>
                    </a:solidFill>
                    <a:latin typeface="Cambria Math" panose="02040503050406030204" charset="0"/>
                    <a:cs typeface="Cambria Math" panose="02040503050406030204" charset="0"/>
                    <a:sym typeface="+mn-ea"/>
                  </a:rPr>
                  <a:t>A controller can be learned/selected within the known stable region. </a:t>
                </a:r>
                <a:r>
                  <a:rPr lang="en-US" altLang="en-GB" sz="4000" dirty="0" smtClean="0">
                    <a:solidFill>
                      <a:schemeClr val="bg1"/>
                    </a:solidFill>
                    <a:latin typeface="Cambria Math" panose="02040503050406030204" charset="0"/>
                    <a:cs typeface="Cambria Math" panose="02040503050406030204" charset="0"/>
                  </a:rPr>
                  <a:t> </a:t>
                </a:r>
                <a:endParaRPr lang="en-GB" sz="4000" dirty="0" smtClean="0">
                  <a:solidFill>
                    <a:schemeClr val="bg1"/>
                  </a:solidFill>
                </a:endParaRPr>
              </a:p>
            </p:txBody>
          </p:sp>
        </mc:Choice>
        <mc:Fallback>
          <p:sp>
            <p:nvSpPr>
              <p:cNvPr id="2" name="Content Placeholder 1"/>
              <p:cNvSpPr>
                <a:spLocks noRot="1" noChangeAspect="1" noMove="1" noResize="1" noEditPoints="1" noAdjustHandles="1" noChangeArrowheads="1" noChangeShapeType="1" noTextEdit="1"/>
              </p:cNvSpPr>
              <p:nvPr>
                <p:ph idx="1"/>
              </p:nvPr>
            </p:nvSpPr>
            <p:spPr>
              <a:xfrm>
                <a:off x="4290695" y="711835"/>
                <a:ext cx="6902450" cy="1868170"/>
              </a:xfrm>
              <a:blipFill rotWithShape="1">
                <a:blip r:embed="rId2"/>
                <a:stretch>
                  <a:fillRect/>
                </a:stretch>
              </a:blipFill>
            </p:spPr>
            <p:txBody>
              <a:bodyPr/>
              <a:lstStyle/>
              <a:p>
                <a:r>
                  <a:rPr lang="en-GB" altLang="en-US">
                    <a:noFill/>
                  </a:rPr>
                  <a:t> </a:t>
                </a:r>
              </a:p>
            </p:txBody>
          </p:sp>
        </mc:Fallback>
      </mc:AlternateContent>
      <mc:AlternateContent xmlns:mc="http://schemas.openxmlformats.org/markup-compatibility/2006">
        <mc:Choice xmlns:a14="http://schemas.microsoft.com/office/drawing/2010/main" Requires="a14">
          <p:sp>
            <p:nvSpPr>
              <p:cNvPr id="3" name="Content Placeholder 1"/>
              <p:cNvSpPr>
                <a:spLocks noGrp="1"/>
              </p:cNvSpPr>
              <p:nvPr/>
            </p:nvSpPr>
            <p:spPr>
              <a:xfrm>
                <a:off x="347345" y="3630930"/>
                <a:ext cx="11844020" cy="275780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l">
                  <a:buNone/>
                </a:pPr>
                <a:r>
                  <a:rPr lang="en-US" altLang="en-GB" sz="3600" u="sng" dirty="0" smtClean="0">
                    <a:solidFill>
                      <a:schemeClr val="bg1"/>
                    </a:solidFill>
                    <a:latin typeface="Cambria Math" panose="02040503050406030204" charset="0"/>
                    <a:cs typeface="Cambria Math" panose="02040503050406030204" charset="0"/>
                  </a:rPr>
                  <a:t>Single Controller</a:t>
                </a:r>
                <a:r>
                  <a:rPr lang="en-US" altLang="en-GB" sz="3600" dirty="0" smtClean="0">
                    <a:solidFill>
                      <a:schemeClr val="bg1"/>
                    </a:solidFill>
                    <a:latin typeface="Cambria Math" panose="02040503050406030204" charset="0"/>
                    <a:cs typeface="Cambria Math" panose="02040503050406030204" charset="0"/>
                  </a:rPr>
                  <a:t> (</a:t>
                </a:r>
                <a14:m>
                  <m:oMath xmlns:m="http://schemas.openxmlformats.org/officeDocument/2006/math">
                    <m:sSub>
                      <m:sSubPr>
                        <m:ctrlPr>
                          <a:rPr lang="en-US" altLang="en-GB" sz="3600" i="1" dirty="0" smtClean="0">
                            <a:solidFill>
                              <a:schemeClr val="bg1"/>
                            </a:solidFill>
                            <a:latin typeface="Cambria Math" panose="02040503050406030204" charset="0"/>
                            <a:cs typeface="Cambria Math" panose="02040503050406030204" charset="0"/>
                          </a:rPr>
                        </m:ctrlPr>
                      </m:sSubPr>
                      <m:e>
                        <m:r>
                          <a:rPr lang="en-US" altLang="en-GB" sz="3600" i="1" dirty="0" smtClean="0">
                            <a:solidFill>
                              <a:schemeClr val="bg1"/>
                            </a:solidFill>
                            <a:latin typeface="Cambria Math" panose="02040503050406030204" charset="0"/>
                            <a:cs typeface="Cambria Math" panose="02040503050406030204" charset="0"/>
                          </a:rPr>
                          <m:t>𝐶</m:t>
                        </m:r>
                      </m:e>
                      <m:sub>
                        <m:r>
                          <a:rPr lang="en-US" altLang="en-GB" sz="3600" i="1" dirty="0" smtClean="0">
                            <a:solidFill>
                              <a:schemeClr val="bg1"/>
                            </a:solidFill>
                            <a:latin typeface="Cambria Math" panose="02040503050406030204" charset="0"/>
                            <a:cs typeface="Cambria Math" panose="02040503050406030204" charset="0"/>
                          </a:rPr>
                          <m:t>𝑘</m:t>
                        </m:r>
                      </m:sub>
                    </m:sSub>
                    <m:r>
                      <a:rPr lang="en-US" altLang="en-GB" sz="3600" i="1" dirty="0" smtClean="0">
                        <a:solidFill>
                          <a:schemeClr val="bg1"/>
                        </a:solidFill>
                        <a:latin typeface="Cambria Math" panose="02040503050406030204" charset="0"/>
                        <a:cs typeface="Cambria Math" panose="02040503050406030204" charset="0"/>
                      </a:rPr>
                      <m:t>∈ </m:t>
                    </m:r>
                    <m:sSub>
                      <m:sSubPr>
                        <m:ctrlPr>
                          <a:rPr lang="en-US" altLang="en-GB" sz="3600" i="1" dirty="0" smtClean="0">
                            <a:solidFill>
                              <a:schemeClr val="bg1"/>
                            </a:solidFill>
                            <a:latin typeface="Cambria Math" panose="02040503050406030204" charset="0"/>
                            <a:cs typeface="Cambria Math" panose="02040503050406030204" charset="0"/>
                          </a:rPr>
                        </m:ctrlPr>
                      </m:sSubPr>
                      <m:e>
                        <m:r>
                          <a:rPr lang="en-US" altLang="en-GB" sz="3600" i="1" dirty="0" smtClean="0">
                            <a:solidFill>
                              <a:schemeClr val="bg1"/>
                            </a:solidFill>
                            <a:latin typeface="Cambria Math" panose="02040503050406030204" charset="0"/>
                            <a:cs typeface="Cambria Math" panose="02040503050406030204" charset="0"/>
                          </a:rPr>
                          <m:t>𝐶</m:t>
                        </m:r>
                      </m:e>
                      <m:sub>
                        <m:r>
                          <a:rPr lang="en-US" altLang="en-GB" sz="3600" i="1" dirty="0" smtClean="0">
                            <a:solidFill>
                              <a:schemeClr val="bg1"/>
                            </a:solidFill>
                            <a:latin typeface="Cambria Math" panose="02040503050406030204" charset="0"/>
                            <a:cs typeface="Cambria Math" panose="02040503050406030204" charset="0"/>
                          </a:rPr>
                          <m:t>𝐾</m:t>
                        </m:r>
                      </m:sub>
                    </m:sSub>
                  </m:oMath>
                </a14:m>
                <a:r>
                  <a:rPr lang="en-US" altLang="en-GB" sz="3600" dirty="0" smtClean="0">
                    <a:solidFill>
                      <a:schemeClr val="bg1"/>
                    </a:solidFill>
                    <a:latin typeface="Cambria Math" panose="02040503050406030204" charset="0"/>
                    <a:cs typeface="Cambria Math" panose="02040503050406030204" charset="0"/>
                  </a:rPr>
                  <a:t>):</a:t>
                </a:r>
                <a:endParaRPr lang="en-US" altLang="en-GB" sz="3600" dirty="0" smtClean="0">
                  <a:solidFill>
                    <a:schemeClr val="bg1"/>
                  </a:solidFill>
                  <a:latin typeface="Cambria Math" panose="02040503050406030204" charset="0"/>
                  <a:cs typeface="Cambria Math" panose="02040503050406030204" charset="0"/>
                </a:endParaRPr>
              </a:p>
              <a:p>
                <a:pPr lvl="1" algn="l"/>
                <a:r>
                  <a:rPr lang="en-US" altLang="en-GB" sz="3600" dirty="0" smtClean="0">
                    <a:solidFill>
                      <a:schemeClr val="bg1"/>
                    </a:solidFill>
                    <a:latin typeface="Cambria Math" panose="02040503050406030204" charset="0"/>
                    <a:cs typeface="Cambria Math" panose="02040503050406030204" charset="0"/>
                  </a:rPr>
                  <a:t>Stochastic: </a:t>
                </a:r>
                <a14:m>
                  <m:oMath xmlns:m="http://schemas.openxmlformats.org/officeDocument/2006/math">
                    <m:sSub>
                      <m:sSubPr>
                        <m:ctrlPr>
                          <a:rPr lang="en-US" altLang="en-GB" sz="3600" i="1" dirty="0" smtClean="0">
                            <a:solidFill>
                              <a:schemeClr val="bg1"/>
                            </a:solidFill>
                            <a:latin typeface="Cambria Math" panose="02040503050406030204" charset="0"/>
                            <a:cs typeface="Cambria Math" panose="02040503050406030204" charset="0"/>
                          </a:rPr>
                        </m:ctrlPr>
                      </m:sSubPr>
                      <m:e>
                        <m:r>
                          <a:rPr lang="en-US" altLang="en-GB" sz="3600" i="1" dirty="0" smtClean="0">
                            <a:solidFill>
                              <a:schemeClr val="bg1"/>
                            </a:solidFill>
                            <a:latin typeface="Cambria Math" panose="02040503050406030204" charset="0"/>
                            <a:cs typeface="Cambria Math" panose="02040503050406030204" charset="0"/>
                          </a:rPr>
                          <m:t>𝐶</m:t>
                        </m:r>
                      </m:e>
                      <m:sub>
                        <m:r>
                          <a:rPr lang="en-US" altLang="en-GB" sz="3600" i="1" dirty="0" smtClean="0">
                            <a:solidFill>
                              <a:schemeClr val="bg1"/>
                            </a:solidFill>
                            <a:latin typeface="Cambria Math" panose="02040503050406030204" charset="0"/>
                            <a:cs typeface="Cambria Math" panose="02040503050406030204" charset="0"/>
                          </a:rPr>
                          <m:t>𝑘</m:t>
                        </m:r>
                      </m:sub>
                    </m:sSub>
                  </m:oMath>
                </a14:m>
                <a:r>
                  <a:rPr lang="en-US" altLang="en-GB" sz="3600" dirty="0" smtClean="0">
                    <a:solidFill>
                      <a:schemeClr val="bg1"/>
                    </a:solidFill>
                    <a:latin typeface="Cambria Math" panose="02040503050406030204" charset="0"/>
                    <a:cs typeface="Cambria Math" panose="02040503050406030204" charset="0"/>
                  </a:rPr>
                  <a:t> is sampled from the known stable region </a:t>
                </a:r>
                <a14:m>
                  <m:oMath xmlns:m="http://schemas.openxmlformats.org/officeDocument/2006/math">
                    <m:sSub>
                      <m:sSubPr>
                        <m:ctrlPr>
                          <a:rPr lang="en-US" altLang="en-GB" sz="3600" i="1" dirty="0" smtClean="0">
                            <a:solidFill>
                              <a:schemeClr val="bg1"/>
                            </a:solidFill>
                            <a:latin typeface="Cambria Math" panose="02040503050406030204" charset="0"/>
                            <a:cs typeface="Cambria Math" panose="02040503050406030204" charset="0"/>
                          </a:rPr>
                        </m:ctrlPr>
                      </m:sSubPr>
                      <m:e>
                        <m:r>
                          <a:rPr lang="en-US" altLang="en-GB" sz="3600" i="1" dirty="0" smtClean="0">
                            <a:solidFill>
                              <a:schemeClr val="bg1"/>
                            </a:solidFill>
                            <a:latin typeface="Cambria Math" panose="02040503050406030204" charset="0"/>
                            <a:cs typeface="Cambria Math" panose="02040503050406030204" charset="0"/>
                          </a:rPr>
                          <m:t>𝐶</m:t>
                        </m:r>
                      </m:e>
                      <m:sub>
                        <m:r>
                          <a:rPr lang="en-US" altLang="en-GB" sz="3600" i="1" dirty="0" smtClean="0">
                            <a:solidFill>
                              <a:schemeClr val="bg1"/>
                            </a:solidFill>
                            <a:latin typeface="Cambria Math" panose="02040503050406030204" charset="0"/>
                            <a:cs typeface="Cambria Math" panose="02040503050406030204" charset="0"/>
                          </a:rPr>
                          <m:t>𝐾</m:t>
                        </m:r>
                      </m:sub>
                    </m:sSub>
                  </m:oMath>
                </a14:m>
                <a:r>
                  <a:rPr lang="en-US" altLang="en-GB" sz="3600" dirty="0" smtClean="0">
                    <a:solidFill>
                      <a:schemeClr val="bg1"/>
                    </a:solidFill>
                    <a:latin typeface="Cambria Math" panose="02040503050406030204" charset="0"/>
                    <a:cs typeface="Cambria Math" panose="02040503050406030204" charset="0"/>
                  </a:rPr>
                  <a:t>(sampling can be randomized, or using a supervisor). </a:t>
                </a:r>
                <a:endParaRPr lang="en-US" altLang="en-GB" sz="3600" dirty="0" smtClean="0">
                  <a:solidFill>
                    <a:schemeClr val="bg1"/>
                  </a:solidFill>
                  <a:latin typeface="Cambria Math" panose="02040503050406030204" charset="0"/>
                  <a:cs typeface="Cambria Math" panose="02040503050406030204" charset="0"/>
                </a:endParaRPr>
              </a:p>
              <a:p>
                <a:pPr lvl="2" algn="l"/>
                <a:r>
                  <a:rPr lang="en-US" altLang="en-GB" sz="3200" dirty="0" smtClean="0">
                    <a:solidFill>
                      <a:schemeClr val="bg1"/>
                    </a:solidFill>
                    <a:latin typeface="Cambria Math" panose="02040503050406030204" charset="0"/>
                    <a:cs typeface="Cambria Math" panose="02040503050406030204" charset="0"/>
                  </a:rPr>
                  <a:t>Can uniform sampling provide stability guarantees here?</a:t>
                </a:r>
                <a:endParaRPr lang="en-US" altLang="en-GB" sz="3200" dirty="0" smtClean="0">
                  <a:solidFill>
                    <a:schemeClr val="bg1"/>
                  </a:solidFill>
                  <a:latin typeface="Cambria Math" panose="02040503050406030204" charset="0"/>
                  <a:cs typeface="Cambria Math" panose="02040503050406030204" charset="0"/>
                </a:endParaRPr>
              </a:p>
              <a:p>
                <a:pPr lvl="2" algn="l"/>
                <a:r>
                  <a:rPr lang="en-US" altLang="en-GB" sz="3200" dirty="0" smtClean="0">
                    <a:solidFill>
                      <a:schemeClr val="bg1"/>
                    </a:solidFill>
                    <a:latin typeface="Cambria Math" panose="02040503050406030204" charset="0"/>
                    <a:cs typeface="Cambria Math" panose="02040503050406030204" charset="0"/>
                  </a:rPr>
                  <a:t>Learn new stable region (retune supervisor).</a:t>
                </a:r>
                <a:endParaRPr lang="en-US" altLang="en-GB" sz="3200" dirty="0" smtClean="0">
                  <a:solidFill>
                    <a:schemeClr val="bg1"/>
                  </a:solidFill>
                  <a:latin typeface="Cambria Math" panose="02040503050406030204" charset="0"/>
                  <a:cs typeface="Cambria Math" panose="02040503050406030204" charset="0"/>
                </a:endParaRPr>
              </a:p>
            </p:txBody>
          </p:sp>
        </mc:Choice>
        <mc:Fallback>
          <p:sp>
            <p:nvSpPr>
              <p:cNvPr id="3" name="Content Placeholder 1"/>
              <p:cNvSpPr>
                <a:spLocks noRot="1" noChangeAspect="1" noMove="1" noResize="1" noEditPoints="1" noAdjustHandles="1" noChangeArrowheads="1" noChangeShapeType="1" noTextEdit="1"/>
              </p:cNvSpPr>
              <p:nvPr/>
            </p:nvSpPr>
            <p:spPr>
              <a:xfrm>
                <a:off x="347345" y="3630930"/>
                <a:ext cx="11844020" cy="2757805"/>
              </a:xfrm>
              <a:prstGeom prst="rect">
                <a:avLst/>
              </a:prstGeom>
              <a:blipFill rotWithShape="1">
                <a:blip r:embed="rId3"/>
                <a:stretch>
                  <a:fillRect/>
                </a:stretch>
              </a:blipFill>
            </p:spPr>
            <p:txBody>
              <a:bodyPr/>
              <a:lstStyle/>
              <a:p>
                <a:r>
                  <a:rPr lang="en-GB" altLang="en-US">
                    <a:noFill/>
                  </a:rPr>
                  <a:t> </a:t>
                </a:r>
              </a:p>
            </p:txBody>
          </p:sp>
        </mc:Fallback>
      </mc:AlternateContent>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17" name="CuadroTexto 8"/>
          <p:cNvSpPr txBox="1"/>
          <p:nvPr/>
        </p:nvSpPr>
        <p:spPr>
          <a:xfrm>
            <a:off x="218440" y="0"/>
            <a:ext cx="9440545" cy="706755"/>
          </a:xfrm>
          <a:prstGeom prst="rect">
            <a:avLst/>
          </a:prstGeom>
          <a:noFill/>
        </p:spPr>
        <p:txBody>
          <a:bodyPr wrap="square" rtlCol="0">
            <a:spAutoFit/>
          </a:bodyPr>
          <a:p>
            <a:r>
              <a:rPr lang="en-GB" sz="4000" u="sng" dirty="0" smtClean="0">
                <a:solidFill>
                  <a:schemeClr val="bg1"/>
                </a:solidFill>
                <a:sym typeface="+mn-ea"/>
              </a:rPr>
              <a:t>Possible stable regions:</a:t>
            </a:r>
            <a:endParaRPr lang="en-GB" altLang="en-US" sz="4000" u="sng" dirty="0" smtClean="0">
              <a:solidFill>
                <a:schemeClr val="bg1"/>
              </a:solidFill>
              <a:latin typeface="Calibri Light" panose="020F0302020204030204" charset="0"/>
              <a:cs typeface="Calibri Light" panose="020F0302020204030204" charset="0"/>
              <a:sym typeface="+mn-ea"/>
            </a:endParaRPr>
          </a:p>
        </p:txBody>
      </p:sp>
      <p:grpSp>
        <p:nvGrpSpPr>
          <p:cNvPr id="80" name="Group 79"/>
          <p:cNvGrpSpPr/>
          <p:nvPr/>
        </p:nvGrpSpPr>
        <p:grpSpPr>
          <a:xfrm>
            <a:off x="325755" y="706755"/>
            <a:ext cx="3785411" cy="2840380"/>
            <a:chOff x="10097" y="1101"/>
            <a:chExt cx="6569" cy="5026"/>
          </a:xfrm>
        </p:grpSpPr>
        <p:sp>
          <p:nvSpPr>
            <p:cNvPr id="6" name="Rectangles 5"/>
            <p:cNvSpPr/>
            <p:nvPr/>
          </p:nvSpPr>
          <p:spPr>
            <a:xfrm>
              <a:off x="10097" y="1101"/>
              <a:ext cx="6569" cy="4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12" name="Straight Arrow Connector 11"/>
            <p:cNvCxnSpPr/>
            <p:nvPr/>
          </p:nvCxnSpPr>
          <p:spPr>
            <a:xfrm flipH="1" flipV="1">
              <a:off x="10706" y="1256"/>
              <a:ext cx="0" cy="43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24" name="Straight Arrow Connector 23"/>
            <p:cNvCxnSpPr/>
            <p:nvPr/>
          </p:nvCxnSpPr>
          <p:spPr>
            <a:xfrm>
              <a:off x="10692" y="5571"/>
              <a:ext cx="576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25" name="Freeform 24"/>
            <p:cNvSpPr/>
            <p:nvPr/>
          </p:nvSpPr>
          <p:spPr>
            <a:xfrm>
              <a:off x="11739" y="2961"/>
              <a:ext cx="1935" cy="1455"/>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4" name="Text Box 33"/>
            <p:cNvSpPr txBox="1"/>
            <p:nvPr/>
          </p:nvSpPr>
          <p:spPr>
            <a:xfrm>
              <a:off x="10134" y="1325"/>
              <a:ext cx="704" cy="652"/>
            </a:xfrm>
            <a:prstGeom prst="rect">
              <a:avLst/>
            </a:prstGeom>
            <a:noFill/>
          </p:spPr>
          <p:txBody>
            <a:bodyPr wrap="square" rtlCol="0">
              <a:spAutoFit/>
            </a:bodyPr>
            <a:p>
              <a:r>
                <a:rPr lang="en-GB" altLang="en-US" b="1"/>
                <a:t>C</a:t>
              </a:r>
              <a:r>
                <a:rPr lang="en-GB" altLang="en-US" b="1" baseline="-25000"/>
                <a:t>2</a:t>
              </a:r>
              <a:endParaRPr lang="en-GB" altLang="en-US" b="1" baseline="-25000"/>
            </a:p>
          </p:txBody>
        </p:sp>
        <p:sp>
          <p:nvSpPr>
            <p:cNvPr id="35" name="Text Box 34"/>
            <p:cNvSpPr txBox="1"/>
            <p:nvPr/>
          </p:nvSpPr>
          <p:spPr>
            <a:xfrm>
              <a:off x="15835" y="5475"/>
              <a:ext cx="793" cy="652"/>
            </a:xfrm>
            <a:prstGeom prst="rect">
              <a:avLst/>
            </a:prstGeom>
            <a:noFill/>
          </p:spPr>
          <p:txBody>
            <a:bodyPr wrap="square" rtlCol="0">
              <a:spAutoFit/>
            </a:bodyPr>
            <a:p>
              <a:r>
                <a:rPr lang="en-GB" altLang="en-US" b="1"/>
                <a:t>C</a:t>
              </a:r>
              <a:r>
                <a:rPr lang="en-GB" altLang="en-US" b="1" baseline="-25000"/>
                <a:t>1</a:t>
              </a:r>
              <a:endParaRPr lang="en-GB" altLang="en-US" b="1" baseline="-25000"/>
            </a:p>
          </p:txBody>
        </p:sp>
        <p:sp>
          <p:nvSpPr>
            <p:cNvPr id="66" name="Freeform 65"/>
            <p:cNvSpPr/>
            <p:nvPr/>
          </p:nvSpPr>
          <p:spPr>
            <a:xfrm>
              <a:off x="12045" y="3167"/>
              <a:ext cx="1321" cy="1043"/>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solidFill>
              <a:srgbClr val="FF0000">
                <a:alpha val="24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sp>
        <p:nvSpPr>
          <p:cNvPr id="97" name="Text Box 96"/>
          <p:cNvSpPr txBox="1"/>
          <p:nvPr/>
        </p:nvSpPr>
        <p:spPr>
          <a:xfrm>
            <a:off x="762000" y="2580005"/>
            <a:ext cx="424815" cy="398780"/>
          </a:xfrm>
          <a:prstGeom prst="rect">
            <a:avLst/>
          </a:prstGeom>
          <a:noFill/>
        </p:spPr>
        <p:txBody>
          <a:bodyPr wrap="square" rtlCol="0">
            <a:spAutoFit/>
          </a:bodyPr>
          <a:p>
            <a:r>
              <a:rPr lang="en-GB" sz="2000" b="1" i="1">
                <a:solidFill>
                  <a:srgbClr val="0070C0"/>
                </a:solidFill>
              </a:rPr>
              <a:t>C</a:t>
            </a:r>
            <a:r>
              <a:rPr lang="en-GB" sz="2000" b="1" i="1" baseline="-25000">
                <a:solidFill>
                  <a:srgbClr val="0070C0"/>
                </a:solidFill>
              </a:rPr>
              <a:t>K</a:t>
            </a:r>
            <a:endParaRPr lang="en-GB" sz="2000" b="1" i="1" baseline="-25000">
              <a:solidFill>
                <a:srgbClr val="0070C0"/>
              </a:solidFill>
            </a:endParaRPr>
          </a:p>
        </p:txBody>
      </p:sp>
      <p:sp>
        <p:nvSpPr>
          <p:cNvPr id="98" name="Text Box 97"/>
          <p:cNvSpPr txBox="1"/>
          <p:nvPr/>
        </p:nvSpPr>
        <p:spPr>
          <a:xfrm>
            <a:off x="2069465" y="1079500"/>
            <a:ext cx="424815" cy="398780"/>
          </a:xfrm>
          <a:prstGeom prst="rect">
            <a:avLst/>
          </a:prstGeom>
          <a:noFill/>
        </p:spPr>
        <p:txBody>
          <a:bodyPr wrap="square" rtlCol="0">
            <a:spAutoFit/>
          </a:bodyPr>
          <a:p>
            <a:r>
              <a:rPr lang="en-GB" sz="2000" b="1" i="1">
                <a:solidFill>
                  <a:srgbClr val="FF0000"/>
                </a:solidFill>
              </a:rPr>
              <a:t>C</a:t>
            </a:r>
            <a:r>
              <a:rPr lang="en-GB" sz="2000" b="1" i="1" baseline="-25000">
                <a:solidFill>
                  <a:srgbClr val="FF0000"/>
                </a:solidFill>
              </a:rPr>
              <a:t>N</a:t>
            </a:r>
            <a:endParaRPr lang="en-GB" sz="2000" b="1" i="1" baseline="-25000">
              <a:solidFill>
                <a:srgbClr val="FF0000"/>
              </a:solidFill>
            </a:endParaRPr>
          </a:p>
        </p:txBody>
      </p:sp>
      <mc:AlternateContent xmlns:mc="http://schemas.openxmlformats.org/markup-compatibility/2006">
        <mc:Choice xmlns:a14="http://schemas.microsoft.com/office/drawing/2010/main" Requires="a14">
          <p:sp>
            <p:nvSpPr>
              <p:cNvPr id="2" name="Content Placeholder 1"/>
              <p:cNvSpPr>
                <a:spLocks noGrp="1"/>
              </p:cNvSpPr>
              <p:nvPr>
                <p:ph idx="1"/>
              </p:nvPr>
            </p:nvSpPr>
            <p:spPr>
              <a:xfrm>
                <a:off x="4290695" y="711835"/>
                <a:ext cx="6902450" cy="1868170"/>
              </a:xfrm>
            </p:spPr>
            <p:txBody>
              <a:bodyPr>
                <a:noAutofit/>
              </a:bodyPr>
              <a:p>
                <a:pPr marL="457200" lvl="1" indent="0" algn="l">
                  <a:buNone/>
                </a:pPr>
                <a14:m>
                  <m:oMath xmlns:m="http://schemas.openxmlformats.org/officeDocument/2006/math">
                    <m:sSub>
                      <m:sSubPr>
                        <m:ctrlPr>
                          <a:rPr lang="en-US" altLang="en-GB" sz="4000" i="1" dirty="0" smtClean="0">
                            <a:solidFill>
                              <a:schemeClr val="bg1"/>
                            </a:solidFill>
                            <a:latin typeface="Cambria Math" panose="02040503050406030204" charset="0"/>
                            <a:cs typeface="Cambria Math" panose="02040503050406030204" charset="0"/>
                          </a:rPr>
                        </m:ctrlPr>
                      </m:sSubPr>
                      <m:e>
                        <m:r>
                          <a:rPr lang="en-US" altLang="en-GB" sz="4000" i="1" dirty="0" smtClean="0">
                            <a:solidFill>
                              <a:schemeClr val="bg1"/>
                            </a:solidFill>
                            <a:latin typeface="Cambria Math" panose="02040503050406030204" charset="0"/>
                            <a:cs typeface="Cambria Math" panose="02040503050406030204" charset="0"/>
                          </a:rPr>
                          <m:t>𝐶</m:t>
                        </m:r>
                      </m:e>
                      <m:sub>
                        <m:r>
                          <a:rPr lang="en-US" altLang="en-GB" sz="4000" i="1" dirty="0" smtClean="0">
                            <a:solidFill>
                              <a:schemeClr val="bg1"/>
                            </a:solidFill>
                            <a:latin typeface="Cambria Math" panose="02040503050406030204" charset="0"/>
                            <a:cs typeface="Cambria Math" panose="02040503050406030204" charset="0"/>
                          </a:rPr>
                          <m:t>𝑁</m:t>
                        </m:r>
                      </m:sub>
                    </m:sSub>
                    <m:r>
                      <a:rPr lang="en-US" altLang="en-GB" sz="4000" i="1" dirty="0" smtClean="0">
                        <a:solidFill>
                          <a:schemeClr val="bg1"/>
                        </a:solidFill>
                        <a:latin typeface="Cambria Math" panose="02040503050406030204" charset="0"/>
                        <a:cs typeface="Cambria Math" panose="02040503050406030204" charset="0"/>
                      </a:rPr>
                      <m:t>⊆ </m:t>
                    </m:r>
                    <m:sSub>
                      <m:sSubPr>
                        <m:ctrlPr>
                          <a:rPr lang="en-US" altLang="en-GB" sz="4000" i="1" dirty="0" smtClean="0">
                            <a:solidFill>
                              <a:schemeClr val="bg1"/>
                            </a:solidFill>
                            <a:latin typeface="Cambria Math" panose="02040503050406030204" charset="0"/>
                            <a:cs typeface="Cambria Math" panose="02040503050406030204" charset="0"/>
                          </a:rPr>
                        </m:ctrlPr>
                      </m:sSubPr>
                      <m:e>
                        <m:r>
                          <a:rPr lang="en-US" altLang="en-GB" sz="4000" i="1" dirty="0" smtClean="0">
                            <a:solidFill>
                              <a:schemeClr val="bg1"/>
                            </a:solidFill>
                            <a:latin typeface="Cambria Math" panose="02040503050406030204" charset="0"/>
                            <a:cs typeface="Cambria Math" panose="02040503050406030204" charset="0"/>
                          </a:rPr>
                          <m:t>𝐶</m:t>
                        </m:r>
                      </m:e>
                      <m:sub>
                        <m:r>
                          <a:rPr lang="en-US" altLang="en-GB" sz="4000" i="1" dirty="0" smtClean="0">
                            <a:solidFill>
                              <a:schemeClr val="bg1"/>
                            </a:solidFill>
                            <a:latin typeface="Cambria Math" panose="02040503050406030204" charset="0"/>
                            <a:cs typeface="Cambria Math" panose="02040503050406030204" charset="0"/>
                          </a:rPr>
                          <m:t>𝐾</m:t>
                        </m:r>
                      </m:sub>
                    </m:sSub>
                  </m:oMath>
                </a14:m>
                <a:r>
                  <a:rPr lang="en-US" altLang="en-GB" sz="4000" dirty="0" smtClean="0">
                    <a:solidFill>
                      <a:schemeClr val="bg1"/>
                    </a:solidFill>
                    <a:latin typeface="Cambria Math" panose="02040503050406030204" charset="0"/>
                    <a:cs typeface="Cambria Math" panose="02040503050406030204" charset="0"/>
                  </a:rPr>
                  <a:t>: </a:t>
                </a:r>
                <a:r>
                  <a:rPr lang="en-US" altLang="en-GB" sz="4000" dirty="0" smtClean="0">
                    <a:solidFill>
                      <a:schemeClr val="bg1"/>
                    </a:solidFill>
                    <a:latin typeface="Cambria Math" panose="02040503050406030204" charset="0"/>
                    <a:cs typeface="Cambria Math" panose="02040503050406030204" charset="0"/>
                    <a:sym typeface="+mn-ea"/>
                  </a:rPr>
                  <a:t>A controller can be learned/selected within the known stable region. </a:t>
                </a:r>
                <a:endParaRPr lang="en-GB" sz="4000" dirty="0" smtClean="0">
                  <a:solidFill>
                    <a:schemeClr val="bg1"/>
                  </a:solidFill>
                </a:endParaRPr>
              </a:p>
            </p:txBody>
          </p:sp>
        </mc:Choice>
        <mc:Fallback>
          <p:sp>
            <p:nvSpPr>
              <p:cNvPr id="2" name="Content Placeholder 1"/>
              <p:cNvSpPr>
                <a:spLocks noRot="1" noChangeAspect="1" noMove="1" noResize="1" noEditPoints="1" noAdjustHandles="1" noChangeArrowheads="1" noChangeShapeType="1" noTextEdit="1"/>
              </p:cNvSpPr>
              <p:nvPr>
                <p:ph idx="1"/>
              </p:nvPr>
            </p:nvSpPr>
            <p:spPr>
              <a:xfrm>
                <a:off x="4290695" y="711835"/>
                <a:ext cx="6902450" cy="1868170"/>
              </a:xfrm>
              <a:blipFill rotWithShape="1">
                <a:blip r:embed="rId2"/>
                <a:stretch>
                  <a:fillRect/>
                </a:stretch>
              </a:blipFill>
            </p:spPr>
            <p:txBody>
              <a:bodyPr/>
              <a:lstStyle/>
              <a:p>
                <a:r>
                  <a:rPr lang="en-GB" altLang="en-US">
                    <a:noFill/>
                  </a:rPr>
                  <a:t> </a:t>
                </a:r>
              </a:p>
            </p:txBody>
          </p:sp>
        </mc:Fallback>
      </mc:AlternateContent>
      <mc:AlternateContent xmlns:mc="http://schemas.openxmlformats.org/markup-compatibility/2006">
        <mc:Choice xmlns:a14="http://schemas.microsoft.com/office/drawing/2010/main" Requires="a14">
          <p:sp>
            <p:nvSpPr>
              <p:cNvPr id="3" name="Content Placeholder 1"/>
              <p:cNvSpPr>
                <a:spLocks noGrp="1"/>
              </p:cNvSpPr>
              <p:nvPr/>
            </p:nvSpPr>
            <p:spPr>
              <a:xfrm>
                <a:off x="347345" y="3630930"/>
                <a:ext cx="11844020" cy="275780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l">
                  <a:buNone/>
                </a:pPr>
                <a:r>
                  <a:rPr lang="en-US" altLang="en-GB" sz="3600" u="sng" dirty="0" smtClean="0">
                    <a:solidFill>
                      <a:schemeClr val="bg1"/>
                    </a:solidFill>
                    <a:latin typeface="Cambria Math" panose="02040503050406030204" charset="0"/>
                    <a:cs typeface="Cambria Math" panose="02040503050406030204" charset="0"/>
                  </a:rPr>
                  <a:t>Multi-controller</a:t>
                </a:r>
                <a:r>
                  <a:rPr lang="en-US" altLang="en-GB" sz="3600" dirty="0" smtClean="0">
                    <a:solidFill>
                      <a:schemeClr val="bg1"/>
                    </a:solidFill>
                    <a:latin typeface="Cambria Math" panose="02040503050406030204" charset="0"/>
                    <a:cs typeface="Cambria Math" panose="02040503050406030204" charset="0"/>
                  </a:rPr>
                  <a:t> (</a:t>
                </a:r>
                <a14:m>
                  <m:oMath xmlns:m="http://schemas.openxmlformats.org/officeDocument/2006/math">
                    <m:sSub>
                      <m:sSubPr>
                        <m:ctrlPr>
                          <a:rPr lang="en-US" altLang="en-GB" sz="3600" i="1" dirty="0" smtClean="0">
                            <a:solidFill>
                              <a:schemeClr val="bg1"/>
                            </a:solidFill>
                            <a:latin typeface="Cambria Math" panose="02040503050406030204" charset="0"/>
                            <a:cs typeface="Cambria Math" panose="02040503050406030204" charset="0"/>
                          </a:rPr>
                        </m:ctrlPr>
                      </m:sSubPr>
                      <m:e>
                        <m:r>
                          <a:rPr lang="en-US" altLang="en-GB" sz="3600" i="1" dirty="0" smtClean="0">
                            <a:solidFill>
                              <a:schemeClr val="bg1"/>
                            </a:solidFill>
                            <a:latin typeface="Cambria Math" panose="02040503050406030204" charset="0"/>
                            <a:cs typeface="Cambria Math" panose="02040503050406030204" charset="0"/>
                          </a:rPr>
                          <m:t>𝐶</m:t>
                        </m:r>
                      </m:e>
                      <m:sub>
                        <m:sSub>
                          <m:sSubPr>
                            <m:ctrlPr>
                              <a:rPr lang="en-US" altLang="en-GB" sz="3600" i="1" dirty="0" smtClean="0">
                                <a:solidFill>
                                  <a:schemeClr val="bg1"/>
                                </a:solidFill>
                                <a:latin typeface="Cambria Math" panose="02040503050406030204" charset="0"/>
                                <a:cs typeface="Cambria Math" panose="02040503050406030204" charset="0"/>
                              </a:rPr>
                            </m:ctrlPr>
                          </m:sSubPr>
                          <m:e>
                            <m:r>
                              <a:rPr lang="en-US" altLang="en-GB" sz="3600" i="1" dirty="0" smtClean="0">
                                <a:solidFill>
                                  <a:schemeClr val="bg1"/>
                                </a:solidFill>
                                <a:latin typeface="Cambria Math" panose="02040503050406030204" charset="0"/>
                                <a:cs typeface="Cambria Math" panose="02040503050406030204" charset="0"/>
                              </a:rPr>
                              <m:t>𝑘</m:t>
                            </m:r>
                          </m:e>
                          <m:sub>
                            <m:r>
                              <a:rPr lang="en-US" altLang="en-GB" sz="3600" i="1" dirty="0" smtClean="0">
                                <a:solidFill>
                                  <a:schemeClr val="bg1"/>
                                </a:solidFill>
                                <a:latin typeface="Cambria Math" panose="02040503050406030204" charset="0"/>
                                <a:cs typeface="Cambria Math" panose="02040503050406030204" charset="0"/>
                              </a:rPr>
                              <m:t>𝑖</m:t>
                            </m:r>
                          </m:sub>
                        </m:sSub>
                      </m:sub>
                    </m:sSub>
                    <m:r>
                      <a:rPr lang="en-US" altLang="en-GB" sz="3600" i="1" dirty="0" smtClean="0">
                        <a:solidFill>
                          <a:schemeClr val="bg1"/>
                        </a:solidFill>
                        <a:latin typeface="Cambria Math" panose="02040503050406030204" charset="0"/>
                        <a:cs typeface="Cambria Math" panose="02040503050406030204" charset="0"/>
                      </a:rPr>
                      <m:t>∈ </m:t>
                    </m:r>
                    <m:sSub>
                      <m:sSubPr>
                        <m:ctrlPr>
                          <a:rPr lang="en-US" altLang="en-GB" sz="3600" i="1" dirty="0" smtClean="0">
                            <a:solidFill>
                              <a:schemeClr val="bg1"/>
                            </a:solidFill>
                            <a:latin typeface="Cambria Math" panose="02040503050406030204" charset="0"/>
                            <a:cs typeface="Cambria Math" panose="02040503050406030204" charset="0"/>
                          </a:rPr>
                        </m:ctrlPr>
                      </m:sSubPr>
                      <m:e>
                        <m:r>
                          <a:rPr lang="en-US" altLang="en-GB" sz="3600" i="1" dirty="0" smtClean="0">
                            <a:solidFill>
                              <a:schemeClr val="bg1"/>
                            </a:solidFill>
                            <a:latin typeface="Cambria Math" panose="02040503050406030204" charset="0"/>
                            <a:cs typeface="Cambria Math" panose="02040503050406030204" charset="0"/>
                          </a:rPr>
                          <m:t>𝐶</m:t>
                        </m:r>
                      </m:e>
                      <m:sub>
                        <m:r>
                          <a:rPr lang="en-US" altLang="en-GB" sz="3600" i="1" dirty="0" smtClean="0">
                            <a:solidFill>
                              <a:schemeClr val="bg1"/>
                            </a:solidFill>
                            <a:latin typeface="Cambria Math" panose="02040503050406030204" charset="0"/>
                            <a:cs typeface="Cambria Math" panose="02040503050406030204" charset="0"/>
                          </a:rPr>
                          <m:t>𝐾</m:t>
                        </m:r>
                      </m:sub>
                    </m:sSub>
                    <m:r>
                      <a:rPr lang="en-US" altLang="en-GB" sz="3600" i="1" dirty="0" smtClean="0">
                        <a:solidFill>
                          <a:schemeClr val="bg1"/>
                        </a:solidFill>
                        <a:latin typeface="Cambria Math" panose="02040503050406030204" charset="0"/>
                        <a:cs typeface="Cambria Math" panose="02040503050406030204" charset="0"/>
                      </a:rPr>
                      <m:t>;</m:t>
                    </m:r>
                    <m:r>
                      <a:rPr lang="en-US" altLang="en-GB" sz="3600" i="1" dirty="0" smtClean="0">
                        <a:solidFill>
                          <a:schemeClr val="bg1"/>
                        </a:solidFill>
                        <a:latin typeface="Cambria Math" panose="02040503050406030204" charset="0"/>
                        <a:cs typeface="Cambria Math" panose="02040503050406030204" charset="0"/>
                      </a:rPr>
                      <m:t>𝑖</m:t>
                    </m:r>
                    <m:r>
                      <a:rPr lang="en-US" altLang="en-GB" sz="3600" i="1" dirty="0" smtClean="0">
                        <a:solidFill>
                          <a:schemeClr val="bg1"/>
                        </a:solidFill>
                        <a:latin typeface="Cambria Math" panose="02040503050406030204" charset="0"/>
                        <a:cs typeface="Cambria Math" panose="02040503050406030204" charset="0"/>
                      </a:rPr>
                      <m:t> =</m:t>
                    </m:r>
                    <m:r>
                      <a:rPr lang="en-US" altLang="en-GB" sz="3600" i="1" dirty="0" smtClean="0">
                        <a:solidFill>
                          <a:schemeClr val="bg1"/>
                        </a:solidFill>
                        <a:latin typeface="Cambria Math" panose="02040503050406030204" charset="0"/>
                        <a:cs typeface="Cambria Math" panose="02040503050406030204" charset="0"/>
                      </a:rPr>
                      <m:t>1</m:t>
                    </m:r>
                    <m:r>
                      <a:rPr lang="en-US" altLang="en-GB" sz="3600" i="1" dirty="0" smtClean="0">
                        <a:solidFill>
                          <a:schemeClr val="bg1"/>
                        </a:solidFill>
                        <a:latin typeface="Cambria Math" panose="02040503050406030204" charset="0"/>
                        <a:cs typeface="Cambria Math" panose="02040503050406030204" charset="0"/>
                      </a:rPr>
                      <m:t>,</m:t>
                    </m:r>
                    <m:r>
                      <a:rPr lang="en-US" altLang="en-GB" sz="3600" i="1" dirty="0" smtClean="0">
                        <a:solidFill>
                          <a:schemeClr val="bg1"/>
                        </a:solidFill>
                        <a:latin typeface="Cambria Math" panose="02040503050406030204" charset="0"/>
                        <a:cs typeface="Cambria Math" panose="02040503050406030204" charset="0"/>
                      </a:rPr>
                      <m:t>2</m:t>
                    </m:r>
                    <m:r>
                      <a:rPr lang="en-US" altLang="en-GB" sz="3600" i="1" dirty="0" smtClean="0">
                        <a:solidFill>
                          <a:schemeClr val="bg1"/>
                        </a:solidFill>
                        <a:latin typeface="Cambria Math" panose="02040503050406030204" charset="0"/>
                        <a:cs typeface="Cambria Math" panose="02040503050406030204" charset="0"/>
                      </a:rPr>
                      <m:t>,...,</m:t>
                    </m:r>
                    <m:r>
                      <a:rPr lang="en-US" altLang="en-GB" sz="3600" i="1" dirty="0" smtClean="0">
                        <a:solidFill>
                          <a:schemeClr val="bg1"/>
                        </a:solidFill>
                        <a:latin typeface="Cambria Math" panose="02040503050406030204" charset="0"/>
                        <a:cs typeface="Cambria Math" panose="02040503050406030204" charset="0"/>
                      </a:rPr>
                      <m:t>𝑀</m:t>
                    </m:r>
                    <m:r>
                      <a:rPr lang="en-US" altLang="en-GB" sz="3600" i="1" dirty="0" smtClean="0">
                        <a:solidFill>
                          <a:schemeClr val="bg1"/>
                        </a:solidFill>
                        <a:latin typeface="Cambria Math" panose="02040503050406030204" charset="0"/>
                        <a:cs typeface="Cambria Math" panose="02040503050406030204" charset="0"/>
                      </a:rPr>
                      <m:t> </m:t>
                    </m:r>
                  </m:oMath>
                </a14:m>
                <a:r>
                  <a:rPr lang="en-US" altLang="en-GB" sz="3600" dirty="0" smtClean="0">
                    <a:solidFill>
                      <a:schemeClr val="bg1"/>
                    </a:solidFill>
                    <a:latin typeface="Cambria Math" panose="02040503050406030204" charset="0"/>
                    <a:cs typeface="Cambria Math" panose="02040503050406030204" charset="0"/>
                  </a:rPr>
                  <a:t> </a:t>
                </a:r>
                <a:r>
                  <a:rPr lang="en-US" altLang="en-GB" sz="3600" dirty="0" smtClean="0">
                    <a:solidFill>
                      <a:schemeClr val="bg1"/>
                    </a:solidFill>
                    <a:latin typeface="Cambria Math" panose="02040503050406030204" charset="0"/>
                    <a:cs typeface="Cambria Math" panose="02040503050406030204" charset="0"/>
                  </a:rPr>
                  <a:t>):</a:t>
                </a:r>
                <a:endParaRPr lang="en-US" altLang="en-GB" sz="3600" dirty="0" smtClean="0">
                  <a:solidFill>
                    <a:schemeClr val="bg1"/>
                  </a:solidFill>
                  <a:latin typeface="Cambria Math" panose="02040503050406030204" charset="0"/>
                  <a:cs typeface="Cambria Math" panose="02040503050406030204" charset="0"/>
                </a:endParaRPr>
              </a:p>
              <a:p>
                <a:pPr lvl="1" algn="l"/>
                <a:r>
                  <a:rPr lang="en-US" altLang="en-GB" sz="3600" dirty="0" smtClean="0">
                    <a:solidFill>
                      <a:schemeClr val="bg1"/>
                    </a:solidFill>
                    <a:latin typeface="Cambria Math" panose="02040503050406030204" charset="0"/>
                    <a:cs typeface="Cambria Math" panose="02040503050406030204" charset="0"/>
                  </a:rPr>
                  <a:t>Switching: Switching is performed using a supervisor. </a:t>
                </a:r>
                <a:endParaRPr lang="en-US" altLang="en-GB" sz="3600" dirty="0" smtClean="0">
                  <a:solidFill>
                    <a:schemeClr val="bg1"/>
                  </a:solidFill>
                  <a:latin typeface="Cambria Math" panose="02040503050406030204" charset="0"/>
                  <a:cs typeface="Cambria Math" panose="02040503050406030204" charset="0"/>
                </a:endParaRPr>
              </a:p>
              <a:p>
                <a:pPr lvl="2" algn="l"/>
                <a14:m>
                  <m:oMath xmlns:m="http://schemas.openxmlformats.org/officeDocument/2006/math">
                    <m:r>
                      <a:rPr lang="en-US" altLang="en-GB" sz="3200" i="1" dirty="0" smtClean="0">
                        <a:solidFill>
                          <a:schemeClr val="bg1"/>
                        </a:solidFill>
                        <a:latin typeface="Cambria Math" panose="02040503050406030204" charset="0"/>
                        <a:cs typeface="Cambria Math" panose="02040503050406030204" charset="0"/>
                      </a:rPr>
                      <m:t>∃</m:t>
                    </m:r>
                    <m:r>
                      <a:rPr lang="en-US" altLang="en-GB" sz="3200" i="1" dirty="0" smtClean="0">
                        <a:solidFill>
                          <a:schemeClr val="bg1"/>
                        </a:solidFill>
                        <a:latin typeface="Cambria Math" panose="02040503050406030204" charset="0"/>
                        <a:cs typeface="Cambria Math" panose="02040503050406030204" charset="0"/>
                      </a:rPr>
                      <m:t>𝑖</m:t>
                    </m:r>
                    <m:r>
                      <a:rPr lang="en-US" altLang="en-GB" sz="3200" i="1" dirty="0" smtClean="0">
                        <a:solidFill>
                          <a:schemeClr val="bg1"/>
                        </a:solidFill>
                        <a:latin typeface="Cambria Math" panose="02040503050406030204" charset="0"/>
                        <a:cs typeface="Cambria Math" panose="02040503050406030204" charset="0"/>
                      </a:rPr>
                      <m:t>|</m:t>
                    </m:r>
                    <m:sSub>
                      <m:sSubPr>
                        <m:ctrlPr>
                          <a:rPr lang="en-US" altLang="en-GB" sz="3200" i="1" dirty="0" smtClean="0">
                            <a:solidFill>
                              <a:schemeClr val="bg1"/>
                            </a:solidFill>
                            <a:latin typeface="Cambria Math" panose="02040503050406030204" charset="0"/>
                            <a:cs typeface="Cambria Math" panose="02040503050406030204" charset="0"/>
                          </a:rPr>
                        </m:ctrlPr>
                      </m:sSubPr>
                      <m:e>
                        <m:r>
                          <a:rPr lang="en-US" altLang="en-GB" sz="3200" i="1" dirty="0" smtClean="0">
                            <a:solidFill>
                              <a:schemeClr val="bg1"/>
                            </a:solidFill>
                            <a:latin typeface="Cambria Math" panose="02040503050406030204" charset="0"/>
                            <a:cs typeface="Cambria Math" panose="02040503050406030204" charset="0"/>
                          </a:rPr>
                          <m:t>𝐶</m:t>
                        </m:r>
                      </m:e>
                      <m:sub>
                        <m:sSub>
                          <m:sSubPr>
                            <m:ctrlPr>
                              <a:rPr lang="en-US" altLang="en-GB" sz="3200" i="1" dirty="0" smtClean="0">
                                <a:solidFill>
                                  <a:schemeClr val="bg1"/>
                                </a:solidFill>
                                <a:latin typeface="Cambria Math" panose="02040503050406030204" charset="0"/>
                                <a:cs typeface="Cambria Math" panose="02040503050406030204" charset="0"/>
                              </a:rPr>
                            </m:ctrlPr>
                          </m:sSubPr>
                          <m:e>
                            <m:r>
                              <a:rPr lang="en-US" altLang="en-GB" sz="3200" i="1" dirty="0" smtClean="0">
                                <a:solidFill>
                                  <a:schemeClr val="bg1"/>
                                </a:solidFill>
                                <a:latin typeface="Cambria Math" panose="02040503050406030204" charset="0"/>
                                <a:cs typeface="Cambria Math" panose="02040503050406030204" charset="0"/>
                              </a:rPr>
                              <m:t>𝑘</m:t>
                            </m:r>
                          </m:e>
                          <m:sub>
                            <m:r>
                              <a:rPr lang="en-US" altLang="en-GB" sz="3200" i="1" dirty="0" smtClean="0">
                                <a:solidFill>
                                  <a:schemeClr val="bg1"/>
                                </a:solidFill>
                                <a:latin typeface="Cambria Math" panose="02040503050406030204" charset="0"/>
                                <a:cs typeface="Cambria Math" panose="02040503050406030204" charset="0"/>
                              </a:rPr>
                              <m:t>𝑖</m:t>
                            </m:r>
                          </m:sub>
                        </m:sSub>
                      </m:sub>
                    </m:sSub>
                    <m:r>
                      <a:rPr lang="en-US" altLang="en-GB" sz="3200" i="1" dirty="0" smtClean="0">
                        <a:solidFill>
                          <a:schemeClr val="bg1"/>
                        </a:solidFill>
                        <a:latin typeface="Cambria Math" panose="02040503050406030204" charset="0"/>
                        <a:cs typeface="Cambria Math" panose="02040503050406030204" charset="0"/>
                      </a:rPr>
                      <m:t>∈ </m:t>
                    </m:r>
                    <m:sSub>
                      <m:sSubPr>
                        <m:ctrlPr>
                          <a:rPr lang="en-US" altLang="en-GB" sz="3200" i="1" dirty="0" smtClean="0">
                            <a:solidFill>
                              <a:schemeClr val="bg1"/>
                            </a:solidFill>
                            <a:latin typeface="Cambria Math" panose="02040503050406030204" charset="0"/>
                            <a:cs typeface="Cambria Math" panose="02040503050406030204" charset="0"/>
                          </a:rPr>
                        </m:ctrlPr>
                      </m:sSubPr>
                      <m:e>
                        <m:r>
                          <a:rPr lang="en-US" altLang="en-GB" sz="3200" i="1" dirty="0" smtClean="0">
                            <a:solidFill>
                              <a:schemeClr val="bg1"/>
                            </a:solidFill>
                            <a:latin typeface="Cambria Math" panose="02040503050406030204" charset="0"/>
                            <a:cs typeface="Cambria Math" panose="02040503050406030204" charset="0"/>
                          </a:rPr>
                          <m:t>𝐶</m:t>
                        </m:r>
                      </m:e>
                      <m:sub>
                        <m:r>
                          <a:rPr lang="en-US" altLang="en-GB" sz="3200" i="1" dirty="0" smtClean="0">
                            <a:solidFill>
                              <a:schemeClr val="bg1"/>
                            </a:solidFill>
                            <a:latin typeface="Cambria Math" panose="02040503050406030204" charset="0"/>
                            <a:cs typeface="Cambria Math" panose="02040503050406030204" charset="0"/>
                          </a:rPr>
                          <m:t>𝑁</m:t>
                        </m:r>
                      </m:sub>
                    </m:sSub>
                  </m:oMath>
                </a14:m>
                <a:r>
                  <a:rPr lang="en-US" altLang="en-GB" sz="3200" dirty="0" smtClean="0">
                    <a:solidFill>
                      <a:schemeClr val="bg1"/>
                    </a:solidFill>
                    <a:latin typeface="Cambria Math" panose="02040503050406030204" charset="0"/>
                    <a:cs typeface="Cambria Math" panose="02040503050406030204" charset="0"/>
                  </a:rPr>
                  <a:t>: Learn to switch to stable controller (</a:t>
                </a:r>
                <a14:m>
                  <m:oMath xmlns:m="http://schemas.openxmlformats.org/officeDocument/2006/math">
                    <m:sSub>
                      <m:sSubPr>
                        <m:ctrlPr>
                          <a:rPr lang="en-US" altLang="en-GB" sz="3200" i="1" dirty="0" smtClean="0">
                            <a:solidFill>
                              <a:schemeClr val="bg1"/>
                            </a:solidFill>
                            <a:latin typeface="Cambria Math" panose="02040503050406030204" charset="0"/>
                            <a:cs typeface="Cambria Math" panose="02040503050406030204" charset="0"/>
                          </a:rPr>
                        </m:ctrlPr>
                      </m:sSubPr>
                      <m:e>
                        <m:r>
                          <a:rPr lang="en-US" altLang="en-GB" sz="3200" i="1" dirty="0" smtClean="0">
                            <a:solidFill>
                              <a:schemeClr val="bg1"/>
                            </a:solidFill>
                            <a:latin typeface="Cambria Math" panose="02040503050406030204" charset="0"/>
                            <a:cs typeface="Cambria Math" panose="02040503050406030204" charset="0"/>
                          </a:rPr>
                          <m:t>𝐶</m:t>
                        </m:r>
                      </m:e>
                      <m:sub>
                        <m:r>
                          <a:rPr lang="en-US" altLang="en-GB" sz="3200" i="1" dirty="0" smtClean="0">
                            <a:solidFill>
                              <a:schemeClr val="bg1"/>
                            </a:solidFill>
                            <a:latin typeface="Cambria Math" panose="02040503050406030204" charset="0"/>
                            <a:cs typeface="Cambria Math" panose="02040503050406030204" charset="0"/>
                          </a:rPr>
                          <m:t>𝑛</m:t>
                        </m:r>
                      </m:sub>
                    </m:sSub>
                    <m:r>
                      <a:rPr lang="en-US" altLang="en-GB" sz="3200" i="1" dirty="0" smtClean="0">
                        <a:solidFill>
                          <a:schemeClr val="bg1"/>
                        </a:solidFill>
                        <a:latin typeface="Cambria Math" panose="02040503050406030204" charset="0"/>
                        <a:cs typeface="Cambria Math" panose="02040503050406030204" charset="0"/>
                      </a:rPr>
                      <m:t>= </m:t>
                    </m:r>
                    <m:sSub>
                      <m:sSubPr>
                        <m:ctrlPr>
                          <a:rPr lang="en-US" altLang="en-GB" sz="3200" i="1" dirty="0" smtClean="0">
                            <a:solidFill>
                              <a:schemeClr val="bg1"/>
                            </a:solidFill>
                            <a:latin typeface="Cambria Math" panose="02040503050406030204" charset="0"/>
                            <a:cs typeface="Cambria Math" panose="02040503050406030204" charset="0"/>
                          </a:rPr>
                        </m:ctrlPr>
                      </m:sSubPr>
                      <m:e>
                        <m:r>
                          <a:rPr lang="en-US" altLang="en-GB" sz="3200" i="1" dirty="0" smtClean="0">
                            <a:solidFill>
                              <a:schemeClr val="bg1"/>
                            </a:solidFill>
                            <a:latin typeface="Cambria Math" panose="02040503050406030204" charset="0"/>
                            <a:cs typeface="Cambria Math" panose="02040503050406030204" charset="0"/>
                          </a:rPr>
                          <m:t>𝐶</m:t>
                        </m:r>
                      </m:e>
                      <m:sub>
                        <m:sSub>
                          <m:sSubPr>
                            <m:ctrlPr>
                              <a:rPr lang="en-US" altLang="en-GB" sz="3200" i="1" dirty="0" smtClean="0">
                                <a:solidFill>
                                  <a:schemeClr val="bg1"/>
                                </a:solidFill>
                                <a:latin typeface="Cambria Math" panose="02040503050406030204" charset="0"/>
                                <a:cs typeface="Cambria Math" panose="02040503050406030204" charset="0"/>
                              </a:rPr>
                            </m:ctrlPr>
                          </m:sSubPr>
                          <m:e>
                            <m:r>
                              <a:rPr lang="en-US" altLang="en-GB" sz="3200" i="1" dirty="0" smtClean="0">
                                <a:solidFill>
                                  <a:schemeClr val="bg1"/>
                                </a:solidFill>
                                <a:latin typeface="Cambria Math" panose="02040503050406030204" charset="0"/>
                                <a:cs typeface="Cambria Math" panose="02040503050406030204" charset="0"/>
                              </a:rPr>
                              <m:t>𝑘</m:t>
                            </m:r>
                          </m:e>
                          <m:sub>
                            <m:r>
                              <a:rPr lang="en-US" altLang="en-GB" sz="3200" i="1" dirty="0" smtClean="0">
                                <a:solidFill>
                                  <a:schemeClr val="bg1"/>
                                </a:solidFill>
                                <a:latin typeface="Cambria Math" panose="02040503050406030204" charset="0"/>
                                <a:cs typeface="Cambria Math" panose="02040503050406030204" charset="0"/>
                              </a:rPr>
                              <m:t>𝑖</m:t>
                            </m:r>
                          </m:sub>
                        </m:sSub>
                      </m:sub>
                    </m:sSub>
                    <m:r>
                      <a:rPr lang="en-US" altLang="en-GB" sz="3200" i="1" dirty="0" smtClean="0">
                        <a:solidFill>
                          <a:schemeClr val="bg1"/>
                        </a:solidFill>
                        <a:latin typeface="Cambria Math" panose="02040503050406030204" charset="0"/>
                        <a:cs typeface="Cambria Math" panose="02040503050406030204" charset="0"/>
                      </a:rPr>
                      <m:t>|</m:t>
                    </m:r>
                    <m:sSub>
                      <m:sSubPr>
                        <m:ctrlPr>
                          <a:rPr lang="en-US" altLang="en-GB" sz="3200" i="1" dirty="0" smtClean="0">
                            <a:solidFill>
                              <a:schemeClr val="bg1"/>
                            </a:solidFill>
                            <a:latin typeface="Cambria Math" panose="02040503050406030204" charset="0"/>
                            <a:cs typeface="Cambria Math" panose="02040503050406030204" charset="0"/>
                          </a:rPr>
                        </m:ctrlPr>
                      </m:sSubPr>
                      <m:e>
                        <m:r>
                          <a:rPr lang="en-US" altLang="en-GB" sz="3200" i="1" dirty="0" smtClean="0">
                            <a:solidFill>
                              <a:schemeClr val="bg1"/>
                            </a:solidFill>
                            <a:latin typeface="Cambria Math" panose="02040503050406030204" charset="0"/>
                            <a:cs typeface="Cambria Math" panose="02040503050406030204" charset="0"/>
                          </a:rPr>
                          <m:t>𝐶</m:t>
                        </m:r>
                      </m:e>
                      <m:sub>
                        <m:sSub>
                          <m:sSubPr>
                            <m:ctrlPr>
                              <a:rPr lang="en-US" altLang="en-GB" sz="3200" i="1" dirty="0" smtClean="0">
                                <a:solidFill>
                                  <a:schemeClr val="bg1"/>
                                </a:solidFill>
                                <a:latin typeface="Cambria Math" panose="02040503050406030204" charset="0"/>
                                <a:cs typeface="Cambria Math" panose="02040503050406030204" charset="0"/>
                              </a:rPr>
                            </m:ctrlPr>
                          </m:sSubPr>
                          <m:e>
                            <m:r>
                              <a:rPr lang="en-US" altLang="en-GB" sz="3200" i="1" dirty="0" smtClean="0">
                                <a:solidFill>
                                  <a:schemeClr val="bg1"/>
                                </a:solidFill>
                                <a:latin typeface="Cambria Math" panose="02040503050406030204" charset="0"/>
                                <a:cs typeface="Cambria Math" panose="02040503050406030204" charset="0"/>
                              </a:rPr>
                              <m:t>𝑘</m:t>
                            </m:r>
                          </m:e>
                          <m:sub>
                            <m:r>
                              <a:rPr lang="en-US" altLang="en-GB" sz="3200" i="1" dirty="0" smtClean="0">
                                <a:solidFill>
                                  <a:schemeClr val="bg1"/>
                                </a:solidFill>
                                <a:latin typeface="Cambria Math" panose="02040503050406030204" charset="0"/>
                                <a:cs typeface="Cambria Math" panose="02040503050406030204" charset="0"/>
                              </a:rPr>
                              <m:t>𝑖</m:t>
                            </m:r>
                          </m:sub>
                        </m:sSub>
                      </m:sub>
                    </m:sSub>
                    <m:r>
                      <a:rPr lang="en-US" altLang="en-GB" sz="3200" i="1" dirty="0" smtClean="0">
                        <a:solidFill>
                          <a:schemeClr val="bg1"/>
                        </a:solidFill>
                        <a:latin typeface="Cambria Math" panose="02040503050406030204" charset="0"/>
                        <a:cs typeface="Cambria Math" panose="02040503050406030204" charset="0"/>
                      </a:rPr>
                      <m:t>∈ </m:t>
                    </m:r>
                    <m:sSub>
                      <m:sSubPr>
                        <m:ctrlPr>
                          <a:rPr lang="en-US" altLang="en-GB" sz="3200" i="1" dirty="0" smtClean="0">
                            <a:solidFill>
                              <a:schemeClr val="bg1"/>
                            </a:solidFill>
                            <a:latin typeface="Cambria Math" panose="02040503050406030204" charset="0"/>
                            <a:cs typeface="Cambria Math" panose="02040503050406030204" charset="0"/>
                          </a:rPr>
                        </m:ctrlPr>
                      </m:sSubPr>
                      <m:e>
                        <m:r>
                          <a:rPr lang="en-US" altLang="en-GB" sz="3200" i="1" dirty="0" smtClean="0">
                            <a:solidFill>
                              <a:schemeClr val="bg1"/>
                            </a:solidFill>
                            <a:latin typeface="Cambria Math" panose="02040503050406030204" charset="0"/>
                            <a:cs typeface="Cambria Math" panose="02040503050406030204" charset="0"/>
                          </a:rPr>
                          <m:t>𝐶</m:t>
                        </m:r>
                      </m:e>
                      <m:sub>
                        <m:r>
                          <a:rPr lang="en-US" altLang="en-GB" sz="3200" i="1" dirty="0" smtClean="0">
                            <a:solidFill>
                              <a:schemeClr val="bg1"/>
                            </a:solidFill>
                            <a:latin typeface="Cambria Math" panose="02040503050406030204" charset="0"/>
                            <a:cs typeface="Cambria Math" panose="02040503050406030204" charset="0"/>
                          </a:rPr>
                          <m:t>𝑁</m:t>
                        </m:r>
                      </m:sub>
                    </m:sSub>
                  </m:oMath>
                </a14:m>
                <a:r>
                  <a:rPr lang="en-US" altLang="en-GB" sz="3200" dirty="0" smtClean="0">
                    <a:solidFill>
                      <a:schemeClr val="bg1"/>
                    </a:solidFill>
                    <a:latin typeface="Cambria Math" panose="02040503050406030204" charset="0"/>
                    <a:cs typeface="Cambria Math" panose="02040503050406030204" charset="0"/>
                  </a:rPr>
                  <a:t>).</a:t>
                </a:r>
                <a:endParaRPr lang="en-US" altLang="en-GB" sz="3200" dirty="0" smtClean="0">
                  <a:solidFill>
                    <a:schemeClr val="bg1"/>
                  </a:solidFill>
                  <a:latin typeface="Cambria Math" panose="02040503050406030204" charset="0"/>
                  <a:cs typeface="Cambria Math" panose="02040503050406030204" charset="0"/>
                </a:endParaRPr>
              </a:p>
              <a:p>
                <a:pPr lvl="2" algn="l"/>
                <a14:m>
                  <m:oMath xmlns:m="http://schemas.openxmlformats.org/officeDocument/2006/math">
                    <m:sSub>
                      <m:sSubPr>
                        <m:ctrlPr>
                          <a:rPr lang="en-US" altLang="en-GB" sz="3200" i="1" dirty="0" smtClean="0">
                            <a:solidFill>
                              <a:schemeClr val="bg1"/>
                            </a:solidFill>
                            <a:latin typeface="Cambria Math" panose="02040503050406030204" charset="0"/>
                            <a:cs typeface="Cambria Math" panose="02040503050406030204" charset="0"/>
                          </a:rPr>
                        </m:ctrlPr>
                      </m:sSubPr>
                      <m:e>
                        <m:r>
                          <a:rPr lang="en-US" altLang="en-GB" sz="3200" i="1" dirty="0" smtClean="0">
                            <a:solidFill>
                              <a:schemeClr val="bg1"/>
                            </a:solidFill>
                            <a:latin typeface="Cambria Math" panose="02040503050406030204" charset="0"/>
                            <a:cs typeface="Cambria Math" panose="02040503050406030204" charset="0"/>
                          </a:rPr>
                          <m:t>𝐶</m:t>
                        </m:r>
                      </m:e>
                      <m:sub>
                        <m:sSub>
                          <m:sSubPr>
                            <m:ctrlPr>
                              <a:rPr lang="en-US" altLang="en-GB" sz="3200" i="1" dirty="0" smtClean="0">
                                <a:solidFill>
                                  <a:schemeClr val="bg1"/>
                                </a:solidFill>
                                <a:latin typeface="Cambria Math" panose="02040503050406030204" charset="0"/>
                                <a:cs typeface="Cambria Math" panose="02040503050406030204" charset="0"/>
                              </a:rPr>
                            </m:ctrlPr>
                          </m:sSubPr>
                          <m:e>
                            <m:r>
                              <a:rPr lang="en-US" altLang="en-GB" sz="3200" i="1" dirty="0" smtClean="0">
                                <a:solidFill>
                                  <a:schemeClr val="bg1"/>
                                </a:solidFill>
                                <a:latin typeface="Cambria Math" panose="02040503050406030204" charset="0"/>
                                <a:cs typeface="Cambria Math" panose="02040503050406030204" charset="0"/>
                              </a:rPr>
                              <m:t>𝑘</m:t>
                            </m:r>
                          </m:e>
                          <m:sub>
                            <m:r>
                              <a:rPr lang="en-US" altLang="en-GB" sz="3200" i="1" dirty="0" smtClean="0">
                                <a:solidFill>
                                  <a:schemeClr val="bg1"/>
                                </a:solidFill>
                                <a:latin typeface="Cambria Math" panose="02040503050406030204" charset="0"/>
                                <a:cs typeface="Cambria Math" panose="02040503050406030204" charset="0"/>
                              </a:rPr>
                              <m:t>𝑖</m:t>
                            </m:r>
                          </m:sub>
                        </m:sSub>
                      </m:sub>
                    </m:sSub>
                    <m:r>
                      <a:rPr lang="en-US" altLang="en-GB" sz="3200" i="1" dirty="0" smtClean="0">
                        <a:solidFill>
                          <a:schemeClr val="bg1"/>
                        </a:solidFill>
                        <a:latin typeface="Cambria Math" panose="02040503050406030204" charset="0"/>
                        <a:cs typeface="Cambria Math" panose="02040503050406030204" charset="0"/>
                      </a:rPr>
                      <m:t>∉</m:t>
                    </m:r>
                    <m:r>
                      <a:rPr lang="en-US" altLang="en-GB" sz="3200" i="1" dirty="0" smtClean="0">
                        <a:solidFill>
                          <a:schemeClr val="bg1"/>
                        </a:solidFill>
                        <a:latin typeface="Cambria Math" panose="02040503050406030204" charset="0"/>
                        <a:cs typeface="Cambria Math" panose="02040503050406030204" charset="0"/>
                      </a:rPr>
                      <m:t> </m:t>
                    </m:r>
                    <m:sSub>
                      <m:sSubPr>
                        <m:ctrlPr>
                          <a:rPr lang="en-US" altLang="en-GB" sz="3200" i="1" dirty="0" smtClean="0">
                            <a:solidFill>
                              <a:schemeClr val="bg1"/>
                            </a:solidFill>
                            <a:latin typeface="Cambria Math" panose="02040503050406030204" charset="0"/>
                            <a:cs typeface="Cambria Math" panose="02040503050406030204" charset="0"/>
                          </a:rPr>
                        </m:ctrlPr>
                      </m:sSubPr>
                      <m:e>
                        <m:r>
                          <a:rPr lang="en-US" altLang="en-GB" sz="3200" i="1" dirty="0" smtClean="0">
                            <a:solidFill>
                              <a:schemeClr val="bg1"/>
                            </a:solidFill>
                            <a:latin typeface="Cambria Math" panose="02040503050406030204" charset="0"/>
                            <a:cs typeface="Cambria Math" panose="02040503050406030204" charset="0"/>
                          </a:rPr>
                          <m:t>𝐶</m:t>
                        </m:r>
                      </m:e>
                      <m:sub>
                        <m:r>
                          <a:rPr lang="en-US" altLang="en-GB" sz="3200" i="1" dirty="0" smtClean="0">
                            <a:solidFill>
                              <a:schemeClr val="bg1"/>
                            </a:solidFill>
                            <a:latin typeface="Cambria Math" panose="02040503050406030204" charset="0"/>
                            <a:cs typeface="Cambria Math" panose="02040503050406030204" charset="0"/>
                          </a:rPr>
                          <m:t>𝑁</m:t>
                        </m:r>
                      </m:sub>
                    </m:sSub>
                    <m:r>
                      <a:rPr lang="en-US" altLang="en-GB" sz="3200" i="1" dirty="0" smtClean="0">
                        <a:solidFill>
                          <a:schemeClr val="bg1"/>
                        </a:solidFill>
                        <a:latin typeface="Cambria Math" panose="02040503050406030204" charset="0"/>
                        <a:cs typeface="Cambria Math" panose="02040503050406030204" charset="0"/>
                      </a:rPr>
                      <m:t>∀</m:t>
                    </m:r>
                    <m:r>
                      <a:rPr lang="en-US" altLang="en-GB" sz="3200" i="1" dirty="0" smtClean="0">
                        <a:solidFill>
                          <a:schemeClr val="bg1"/>
                        </a:solidFill>
                        <a:latin typeface="Cambria Math" panose="02040503050406030204" charset="0"/>
                        <a:cs typeface="Cambria Math" panose="02040503050406030204" charset="0"/>
                      </a:rPr>
                      <m:t>𝑖</m:t>
                    </m:r>
                  </m:oMath>
                </a14:m>
                <a:r>
                  <a:rPr lang="en-US" altLang="en-GB" sz="3200" dirty="0" smtClean="0">
                    <a:solidFill>
                      <a:schemeClr val="bg1"/>
                    </a:solidFill>
                    <a:latin typeface="Cambria Math" panose="02040503050406030204" charset="0"/>
                    <a:cs typeface="Cambria Math" panose="02040503050406030204" charset="0"/>
                  </a:rPr>
                  <a:t>: Learn new controller.</a:t>
                </a:r>
                <a:endParaRPr lang="en-US" altLang="en-GB" sz="3200" dirty="0" smtClean="0">
                  <a:solidFill>
                    <a:schemeClr val="bg1"/>
                  </a:solidFill>
                  <a:latin typeface="Cambria Math" panose="02040503050406030204" charset="0"/>
                  <a:cs typeface="Cambria Math" panose="02040503050406030204" charset="0"/>
                </a:endParaRPr>
              </a:p>
            </p:txBody>
          </p:sp>
        </mc:Choice>
        <mc:Fallback>
          <p:sp>
            <p:nvSpPr>
              <p:cNvPr id="3" name="Content Placeholder 1"/>
              <p:cNvSpPr>
                <a:spLocks noRot="1" noChangeAspect="1" noMove="1" noResize="1" noEditPoints="1" noAdjustHandles="1" noChangeArrowheads="1" noChangeShapeType="1" noTextEdit="1"/>
              </p:cNvSpPr>
              <p:nvPr/>
            </p:nvSpPr>
            <p:spPr>
              <a:xfrm>
                <a:off x="347345" y="3630930"/>
                <a:ext cx="11844020" cy="2757805"/>
              </a:xfrm>
              <a:prstGeom prst="rect">
                <a:avLst/>
              </a:prstGeom>
              <a:blipFill rotWithShape="1">
                <a:blip r:embed="rId3"/>
                <a:stretch>
                  <a:fillRect/>
                </a:stretch>
              </a:blipFill>
            </p:spPr>
            <p:txBody>
              <a:bodyPr/>
              <a:lstStyle/>
              <a:p>
                <a:r>
                  <a:rPr lang="en-GB" altLang="en-US">
                    <a:noFill/>
                  </a:rPr>
                  <a:t> </a:t>
                </a:r>
              </a:p>
            </p:txBody>
          </p:sp>
        </mc:Fallback>
      </mc:AlternateContent>
      <p:sp>
        <p:nvSpPr>
          <p:cNvPr id="30" name="Multiply 29"/>
          <p:cNvSpPr/>
          <p:nvPr/>
        </p:nvSpPr>
        <p:spPr>
          <a:xfrm>
            <a:off x="1907572" y="2402167"/>
            <a:ext cx="176910" cy="178018"/>
          </a:xfrm>
          <a:prstGeom prst="mathMultiply">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1" name="Multiply 30"/>
          <p:cNvSpPr/>
          <p:nvPr/>
        </p:nvSpPr>
        <p:spPr>
          <a:xfrm>
            <a:off x="2152479" y="1834204"/>
            <a:ext cx="176910" cy="178018"/>
          </a:xfrm>
          <a:prstGeom prst="mathMultiply">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2" name="Multiply 31"/>
          <p:cNvSpPr/>
          <p:nvPr/>
        </p:nvSpPr>
        <p:spPr>
          <a:xfrm>
            <a:off x="1432162" y="1790688"/>
            <a:ext cx="176910" cy="178018"/>
          </a:xfrm>
          <a:prstGeom prst="mathMultiply">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3" name="Multiply 32"/>
          <p:cNvSpPr/>
          <p:nvPr/>
        </p:nvSpPr>
        <p:spPr>
          <a:xfrm>
            <a:off x="1316911" y="2289139"/>
            <a:ext cx="176910" cy="178018"/>
          </a:xfrm>
          <a:prstGeom prst="mathMultiply">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17" name="CuadroTexto 8"/>
          <p:cNvSpPr txBox="1"/>
          <p:nvPr/>
        </p:nvSpPr>
        <p:spPr>
          <a:xfrm>
            <a:off x="218440" y="0"/>
            <a:ext cx="9440545" cy="706755"/>
          </a:xfrm>
          <a:prstGeom prst="rect">
            <a:avLst/>
          </a:prstGeom>
          <a:noFill/>
        </p:spPr>
        <p:txBody>
          <a:bodyPr wrap="square" rtlCol="0">
            <a:spAutoFit/>
          </a:bodyPr>
          <a:p>
            <a:r>
              <a:rPr lang="en-GB" sz="4000" u="sng" dirty="0" smtClean="0">
                <a:solidFill>
                  <a:schemeClr val="bg1"/>
                </a:solidFill>
                <a:sym typeface="+mn-ea"/>
              </a:rPr>
              <a:t>Possible stable regions:</a:t>
            </a:r>
            <a:endParaRPr lang="en-GB" altLang="en-US" sz="4000" u="sng" dirty="0" smtClean="0">
              <a:solidFill>
                <a:schemeClr val="bg1"/>
              </a:solidFill>
              <a:latin typeface="Calibri Light" panose="020F0302020204030204" charset="0"/>
              <a:cs typeface="Calibri Light" panose="020F0302020204030204" charset="0"/>
              <a:sym typeface="+mn-ea"/>
            </a:endParaRPr>
          </a:p>
        </p:txBody>
      </p:sp>
      <p:grpSp>
        <p:nvGrpSpPr>
          <p:cNvPr id="80" name="Group 79"/>
          <p:cNvGrpSpPr/>
          <p:nvPr/>
        </p:nvGrpSpPr>
        <p:grpSpPr>
          <a:xfrm>
            <a:off x="325755" y="706755"/>
            <a:ext cx="3785411" cy="2840380"/>
            <a:chOff x="10097" y="1101"/>
            <a:chExt cx="6569" cy="5026"/>
          </a:xfrm>
        </p:grpSpPr>
        <p:sp>
          <p:nvSpPr>
            <p:cNvPr id="6" name="Rectangles 5"/>
            <p:cNvSpPr/>
            <p:nvPr/>
          </p:nvSpPr>
          <p:spPr>
            <a:xfrm>
              <a:off x="10097" y="1101"/>
              <a:ext cx="6569" cy="4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12" name="Straight Arrow Connector 11"/>
            <p:cNvCxnSpPr/>
            <p:nvPr/>
          </p:nvCxnSpPr>
          <p:spPr>
            <a:xfrm flipH="1" flipV="1">
              <a:off x="10706" y="1256"/>
              <a:ext cx="0" cy="43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24" name="Straight Arrow Connector 23"/>
            <p:cNvCxnSpPr/>
            <p:nvPr/>
          </p:nvCxnSpPr>
          <p:spPr>
            <a:xfrm>
              <a:off x="10692" y="5571"/>
              <a:ext cx="576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25" name="Freeform 24"/>
            <p:cNvSpPr/>
            <p:nvPr/>
          </p:nvSpPr>
          <p:spPr>
            <a:xfrm>
              <a:off x="11739" y="2961"/>
              <a:ext cx="1935" cy="1455"/>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4" name="Text Box 33"/>
            <p:cNvSpPr txBox="1"/>
            <p:nvPr/>
          </p:nvSpPr>
          <p:spPr>
            <a:xfrm>
              <a:off x="10134" y="1325"/>
              <a:ext cx="704" cy="652"/>
            </a:xfrm>
            <a:prstGeom prst="rect">
              <a:avLst/>
            </a:prstGeom>
            <a:noFill/>
          </p:spPr>
          <p:txBody>
            <a:bodyPr wrap="square" rtlCol="0">
              <a:spAutoFit/>
            </a:bodyPr>
            <a:p>
              <a:r>
                <a:rPr lang="en-GB" altLang="en-US" b="1"/>
                <a:t>C</a:t>
              </a:r>
              <a:r>
                <a:rPr lang="en-GB" altLang="en-US" b="1" baseline="-25000"/>
                <a:t>2</a:t>
              </a:r>
              <a:endParaRPr lang="en-GB" altLang="en-US" b="1" baseline="-25000"/>
            </a:p>
          </p:txBody>
        </p:sp>
        <p:sp>
          <p:nvSpPr>
            <p:cNvPr id="35" name="Text Box 34"/>
            <p:cNvSpPr txBox="1"/>
            <p:nvPr/>
          </p:nvSpPr>
          <p:spPr>
            <a:xfrm>
              <a:off x="15835" y="5475"/>
              <a:ext cx="793" cy="652"/>
            </a:xfrm>
            <a:prstGeom prst="rect">
              <a:avLst/>
            </a:prstGeom>
            <a:noFill/>
          </p:spPr>
          <p:txBody>
            <a:bodyPr wrap="square" rtlCol="0">
              <a:spAutoFit/>
            </a:bodyPr>
            <a:p>
              <a:r>
                <a:rPr lang="en-GB" altLang="en-US" b="1"/>
                <a:t>C</a:t>
              </a:r>
              <a:r>
                <a:rPr lang="en-GB" altLang="en-US" b="1" baseline="-25000"/>
                <a:t>1</a:t>
              </a:r>
              <a:endParaRPr lang="en-GB" altLang="en-US" b="1" baseline="-25000"/>
            </a:p>
          </p:txBody>
        </p:sp>
        <p:sp>
          <p:nvSpPr>
            <p:cNvPr id="66" name="Freeform 65"/>
            <p:cNvSpPr/>
            <p:nvPr/>
          </p:nvSpPr>
          <p:spPr>
            <a:xfrm>
              <a:off x="12045" y="3167"/>
              <a:ext cx="1321" cy="1043"/>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solidFill>
              <a:srgbClr val="FF0000">
                <a:alpha val="24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sp>
        <p:nvSpPr>
          <p:cNvPr id="97" name="Text Box 96"/>
          <p:cNvSpPr txBox="1"/>
          <p:nvPr/>
        </p:nvSpPr>
        <p:spPr>
          <a:xfrm>
            <a:off x="762000" y="2580005"/>
            <a:ext cx="424815" cy="398780"/>
          </a:xfrm>
          <a:prstGeom prst="rect">
            <a:avLst/>
          </a:prstGeom>
          <a:noFill/>
        </p:spPr>
        <p:txBody>
          <a:bodyPr wrap="square" rtlCol="0">
            <a:spAutoFit/>
          </a:bodyPr>
          <a:p>
            <a:r>
              <a:rPr lang="en-GB" sz="2000" b="1" i="1">
                <a:solidFill>
                  <a:srgbClr val="0070C0"/>
                </a:solidFill>
              </a:rPr>
              <a:t>C</a:t>
            </a:r>
            <a:r>
              <a:rPr lang="en-GB" sz="2000" b="1" i="1" baseline="-25000">
                <a:solidFill>
                  <a:srgbClr val="0070C0"/>
                </a:solidFill>
              </a:rPr>
              <a:t>K</a:t>
            </a:r>
            <a:endParaRPr lang="en-GB" sz="2000" b="1" i="1" baseline="-25000">
              <a:solidFill>
                <a:srgbClr val="0070C0"/>
              </a:solidFill>
            </a:endParaRPr>
          </a:p>
        </p:txBody>
      </p:sp>
      <p:sp>
        <p:nvSpPr>
          <p:cNvPr id="98" name="Text Box 97"/>
          <p:cNvSpPr txBox="1"/>
          <p:nvPr/>
        </p:nvSpPr>
        <p:spPr>
          <a:xfrm>
            <a:off x="2069465" y="1079500"/>
            <a:ext cx="424815" cy="398780"/>
          </a:xfrm>
          <a:prstGeom prst="rect">
            <a:avLst/>
          </a:prstGeom>
          <a:noFill/>
        </p:spPr>
        <p:txBody>
          <a:bodyPr wrap="square" rtlCol="0">
            <a:spAutoFit/>
          </a:bodyPr>
          <a:p>
            <a:r>
              <a:rPr lang="en-GB" sz="2000" b="1" i="1">
                <a:solidFill>
                  <a:srgbClr val="FF0000"/>
                </a:solidFill>
              </a:rPr>
              <a:t>C</a:t>
            </a:r>
            <a:r>
              <a:rPr lang="en-GB" sz="2000" b="1" i="1" baseline="-25000">
                <a:solidFill>
                  <a:srgbClr val="FF0000"/>
                </a:solidFill>
              </a:rPr>
              <a:t>N</a:t>
            </a:r>
            <a:endParaRPr lang="en-GB" sz="2000" b="1" i="1" baseline="-25000">
              <a:solidFill>
                <a:srgbClr val="FF0000"/>
              </a:solidFill>
            </a:endParaRPr>
          </a:p>
        </p:txBody>
      </p:sp>
      <mc:AlternateContent xmlns:mc="http://schemas.openxmlformats.org/markup-compatibility/2006">
        <mc:Choice xmlns:a14="http://schemas.microsoft.com/office/drawing/2010/main" Requires="a14">
          <p:sp>
            <p:nvSpPr>
              <p:cNvPr id="2" name="Content Placeholder 1"/>
              <p:cNvSpPr>
                <a:spLocks noGrp="1"/>
              </p:cNvSpPr>
              <p:nvPr>
                <p:ph idx="1"/>
              </p:nvPr>
            </p:nvSpPr>
            <p:spPr>
              <a:xfrm>
                <a:off x="4290695" y="711835"/>
                <a:ext cx="6902450" cy="1868170"/>
              </a:xfrm>
            </p:spPr>
            <p:txBody>
              <a:bodyPr>
                <a:noAutofit/>
              </a:bodyPr>
              <a:p>
                <a:pPr marL="457200" lvl="1" indent="0" algn="l">
                  <a:buNone/>
                </a:pPr>
                <a14:m>
                  <m:oMath xmlns:m="http://schemas.openxmlformats.org/officeDocument/2006/math">
                    <m:sSub>
                      <m:sSubPr>
                        <m:ctrlPr>
                          <a:rPr lang="en-US" altLang="en-GB" sz="4000" i="1" dirty="0" smtClean="0">
                            <a:solidFill>
                              <a:schemeClr val="bg1"/>
                            </a:solidFill>
                            <a:latin typeface="Cambria Math" panose="02040503050406030204" charset="0"/>
                            <a:cs typeface="Cambria Math" panose="02040503050406030204" charset="0"/>
                          </a:rPr>
                        </m:ctrlPr>
                      </m:sSubPr>
                      <m:e>
                        <m:r>
                          <a:rPr lang="en-US" altLang="en-GB" sz="4000" i="1" dirty="0" smtClean="0">
                            <a:solidFill>
                              <a:schemeClr val="bg1"/>
                            </a:solidFill>
                            <a:latin typeface="Cambria Math" panose="02040503050406030204" charset="0"/>
                            <a:cs typeface="Cambria Math" panose="02040503050406030204" charset="0"/>
                          </a:rPr>
                          <m:t>𝐶</m:t>
                        </m:r>
                      </m:e>
                      <m:sub>
                        <m:r>
                          <a:rPr lang="en-US" altLang="en-GB" sz="4000" i="1" dirty="0" smtClean="0">
                            <a:solidFill>
                              <a:schemeClr val="bg1"/>
                            </a:solidFill>
                            <a:latin typeface="Cambria Math" panose="02040503050406030204" charset="0"/>
                            <a:cs typeface="Cambria Math" panose="02040503050406030204" charset="0"/>
                          </a:rPr>
                          <m:t>𝑁</m:t>
                        </m:r>
                      </m:sub>
                    </m:sSub>
                    <m:r>
                      <a:rPr lang="en-US" altLang="en-GB" sz="4000" i="1" dirty="0" smtClean="0">
                        <a:solidFill>
                          <a:schemeClr val="bg1"/>
                        </a:solidFill>
                        <a:latin typeface="Cambria Math" panose="02040503050406030204" charset="0"/>
                        <a:cs typeface="Cambria Math" panose="02040503050406030204" charset="0"/>
                      </a:rPr>
                      <m:t>⊆ </m:t>
                    </m:r>
                    <m:sSub>
                      <m:sSubPr>
                        <m:ctrlPr>
                          <a:rPr lang="en-US" altLang="en-GB" sz="4000" i="1" dirty="0" smtClean="0">
                            <a:solidFill>
                              <a:schemeClr val="bg1"/>
                            </a:solidFill>
                            <a:latin typeface="Cambria Math" panose="02040503050406030204" charset="0"/>
                            <a:cs typeface="Cambria Math" panose="02040503050406030204" charset="0"/>
                          </a:rPr>
                        </m:ctrlPr>
                      </m:sSubPr>
                      <m:e>
                        <m:r>
                          <a:rPr lang="en-US" altLang="en-GB" sz="4000" i="1" dirty="0" smtClean="0">
                            <a:solidFill>
                              <a:schemeClr val="bg1"/>
                            </a:solidFill>
                            <a:latin typeface="Cambria Math" panose="02040503050406030204" charset="0"/>
                            <a:cs typeface="Cambria Math" panose="02040503050406030204" charset="0"/>
                          </a:rPr>
                          <m:t>𝐶</m:t>
                        </m:r>
                      </m:e>
                      <m:sub>
                        <m:r>
                          <a:rPr lang="en-US" altLang="en-GB" sz="4000" i="1" dirty="0" smtClean="0">
                            <a:solidFill>
                              <a:schemeClr val="bg1"/>
                            </a:solidFill>
                            <a:latin typeface="Cambria Math" panose="02040503050406030204" charset="0"/>
                            <a:cs typeface="Cambria Math" panose="02040503050406030204" charset="0"/>
                          </a:rPr>
                          <m:t>𝐾</m:t>
                        </m:r>
                      </m:sub>
                    </m:sSub>
                  </m:oMath>
                </a14:m>
                <a:r>
                  <a:rPr lang="en-US" altLang="en-GB" sz="4000" dirty="0" smtClean="0">
                    <a:solidFill>
                      <a:schemeClr val="bg1"/>
                    </a:solidFill>
                    <a:latin typeface="Cambria Math" panose="02040503050406030204" charset="0"/>
                    <a:cs typeface="Cambria Math" panose="02040503050406030204" charset="0"/>
                  </a:rPr>
                  <a:t>: </a:t>
                </a:r>
                <a:r>
                  <a:rPr lang="en-US" altLang="en-GB" sz="4000" dirty="0" smtClean="0">
                    <a:solidFill>
                      <a:schemeClr val="bg1"/>
                    </a:solidFill>
                    <a:latin typeface="Cambria Math" panose="02040503050406030204" charset="0"/>
                    <a:cs typeface="Cambria Math" panose="02040503050406030204" charset="0"/>
                    <a:sym typeface="+mn-ea"/>
                  </a:rPr>
                  <a:t>A controller can be learned/selected within the known stable region. </a:t>
                </a:r>
                <a:r>
                  <a:rPr lang="en-US" altLang="en-GB" sz="4000" dirty="0" smtClean="0">
                    <a:solidFill>
                      <a:schemeClr val="bg1"/>
                    </a:solidFill>
                    <a:latin typeface="Cambria Math" panose="02040503050406030204" charset="0"/>
                    <a:cs typeface="Cambria Math" panose="02040503050406030204" charset="0"/>
                  </a:rPr>
                  <a:t> </a:t>
                </a:r>
                <a:endParaRPr lang="en-GB" sz="4000" dirty="0" smtClean="0">
                  <a:solidFill>
                    <a:schemeClr val="bg1"/>
                  </a:solidFill>
                </a:endParaRPr>
              </a:p>
            </p:txBody>
          </p:sp>
        </mc:Choice>
        <mc:Fallback>
          <p:sp>
            <p:nvSpPr>
              <p:cNvPr id="2" name="Content Placeholder 1"/>
              <p:cNvSpPr>
                <a:spLocks noRot="1" noChangeAspect="1" noMove="1" noResize="1" noEditPoints="1" noAdjustHandles="1" noChangeArrowheads="1" noChangeShapeType="1" noTextEdit="1"/>
              </p:cNvSpPr>
              <p:nvPr>
                <p:ph idx="1"/>
              </p:nvPr>
            </p:nvSpPr>
            <p:spPr>
              <a:xfrm>
                <a:off x="4290695" y="711835"/>
                <a:ext cx="6902450" cy="1868170"/>
              </a:xfrm>
              <a:blipFill rotWithShape="1">
                <a:blip r:embed="rId2"/>
                <a:stretch>
                  <a:fillRect/>
                </a:stretch>
              </a:blipFill>
            </p:spPr>
            <p:txBody>
              <a:bodyPr/>
              <a:lstStyle/>
              <a:p>
                <a:r>
                  <a:rPr lang="en-GB" altLang="en-US">
                    <a:noFill/>
                  </a:rPr>
                  <a:t> </a:t>
                </a:r>
              </a:p>
            </p:txBody>
          </p:sp>
        </mc:Fallback>
      </mc:AlternateContent>
      <mc:AlternateContent xmlns:mc="http://schemas.openxmlformats.org/markup-compatibility/2006">
        <mc:Choice xmlns:a14="http://schemas.microsoft.com/office/drawing/2010/main" Requires="a14">
          <p:sp>
            <p:nvSpPr>
              <p:cNvPr id="3" name="Content Placeholder 1"/>
              <p:cNvSpPr>
                <a:spLocks noGrp="1"/>
              </p:cNvSpPr>
              <p:nvPr/>
            </p:nvSpPr>
            <p:spPr>
              <a:xfrm>
                <a:off x="347345" y="3630930"/>
                <a:ext cx="11844020" cy="18034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l">
                  <a:buNone/>
                </a:pPr>
                <a:r>
                  <a:rPr lang="en-US" altLang="en-GB" sz="3600" u="sng" dirty="0" smtClean="0">
                    <a:solidFill>
                      <a:schemeClr val="bg1"/>
                    </a:solidFill>
                    <a:latin typeface="Cambria Math" panose="02040503050406030204" charset="0"/>
                    <a:cs typeface="Cambria Math" panose="02040503050406030204" charset="0"/>
                  </a:rPr>
                  <a:t>Multi-controller</a:t>
                </a:r>
                <a:r>
                  <a:rPr lang="en-US" altLang="en-GB" sz="3600" dirty="0" smtClean="0">
                    <a:solidFill>
                      <a:schemeClr val="bg1"/>
                    </a:solidFill>
                    <a:latin typeface="Cambria Math" panose="02040503050406030204" charset="0"/>
                    <a:cs typeface="Cambria Math" panose="02040503050406030204" charset="0"/>
                  </a:rPr>
                  <a:t> (</a:t>
                </a:r>
                <a14:m>
                  <m:oMath xmlns:m="http://schemas.openxmlformats.org/officeDocument/2006/math">
                    <m:sSub>
                      <m:sSubPr>
                        <m:ctrlPr>
                          <a:rPr lang="en-US" altLang="en-GB" sz="3600" i="1" dirty="0" smtClean="0">
                            <a:solidFill>
                              <a:schemeClr val="bg1"/>
                            </a:solidFill>
                            <a:latin typeface="Cambria Math" panose="02040503050406030204" charset="0"/>
                            <a:cs typeface="Cambria Math" panose="02040503050406030204" charset="0"/>
                          </a:rPr>
                        </m:ctrlPr>
                      </m:sSubPr>
                      <m:e>
                        <m:r>
                          <a:rPr lang="en-US" altLang="en-GB" sz="3600" i="1" dirty="0" smtClean="0">
                            <a:solidFill>
                              <a:schemeClr val="bg1"/>
                            </a:solidFill>
                            <a:latin typeface="Cambria Math" panose="02040503050406030204" charset="0"/>
                            <a:cs typeface="Cambria Math" panose="02040503050406030204" charset="0"/>
                          </a:rPr>
                          <m:t>𝐶</m:t>
                        </m:r>
                      </m:e>
                      <m:sub>
                        <m:sSub>
                          <m:sSubPr>
                            <m:ctrlPr>
                              <a:rPr lang="en-US" altLang="en-GB" sz="3600" i="1" dirty="0" smtClean="0">
                                <a:solidFill>
                                  <a:schemeClr val="bg1"/>
                                </a:solidFill>
                                <a:latin typeface="Cambria Math" panose="02040503050406030204" charset="0"/>
                                <a:cs typeface="Cambria Math" panose="02040503050406030204" charset="0"/>
                              </a:rPr>
                            </m:ctrlPr>
                          </m:sSubPr>
                          <m:e>
                            <m:r>
                              <a:rPr lang="en-US" altLang="en-GB" sz="3600" i="1" dirty="0" smtClean="0">
                                <a:solidFill>
                                  <a:schemeClr val="bg1"/>
                                </a:solidFill>
                                <a:latin typeface="Cambria Math" panose="02040503050406030204" charset="0"/>
                                <a:cs typeface="Cambria Math" panose="02040503050406030204" charset="0"/>
                              </a:rPr>
                              <m:t>𝑘</m:t>
                            </m:r>
                          </m:e>
                          <m:sub>
                            <m:r>
                              <a:rPr lang="en-US" altLang="en-GB" sz="3600" i="1" dirty="0" smtClean="0">
                                <a:solidFill>
                                  <a:schemeClr val="bg1"/>
                                </a:solidFill>
                                <a:latin typeface="Cambria Math" panose="02040503050406030204" charset="0"/>
                                <a:cs typeface="Cambria Math" panose="02040503050406030204" charset="0"/>
                              </a:rPr>
                              <m:t>𝑖</m:t>
                            </m:r>
                          </m:sub>
                        </m:sSub>
                      </m:sub>
                    </m:sSub>
                    <m:r>
                      <a:rPr lang="en-US" altLang="en-GB" sz="3600" i="1" dirty="0" smtClean="0">
                        <a:solidFill>
                          <a:schemeClr val="bg1"/>
                        </a:solidFill>
                        <a:latin typeface="Cambria Math" panose="02040503050406030204" charset="0"/>
                        <a:cs typeface="Cambria Math" panose="02040503050406030204" charset="0"/>
                      </a:rPr>
                      <m:t>∈ </m:t>
                    </m:r>
                    <m:sSub>
                      <m:sSubPr>
                        <m:ctrlPr>
                          <a:rPr lang="en-US" altLang="en-GB" sz="3600" i="1" dirty="0" smtClean="0">
                            <a:solidFill>
                              <a:schemeClr val="bg1"/>
                            </a:solidFill>
                            <a:latin typeface="Cambria Math" panose="02040503050406030204" charset="0"/>
                            <a:cs typeface="Cambria Math" panose="02040503050406030204" charset="0"/>
                          </a:rPr>
                        </m:ctrlPr>
                      </m:sSubPr>
                      <m:e>
                        <m:r>
                          <a:rPr lang="en-US" altLang="en-GB" sz="3600" i="1" dirty="0" smtClean="0">
                            <a:solidFill>
                              <a:schemeClr val="bg1"/>
                            </a:solidFill>
                            <a:latin typeface="Cambria Math" panose="02040503050406030204" charset="0"/>
                            <a:cs typeface="Cambria Math" panose="02040503050406030204" charset="0"/>
                          </a:rPr>
                          <m:t>𝐶</m:t>
                        </m:r>
                      </m:e>
                      <m:sub>
                        <m:r>
                          <a:rPr lang="en-US" altLang="en-GB" sz="3600" i="1" dirty="0" smtClean="0">
                            <a:solidFill>
                              <a:schemeClr val="bg1"/>
                            </a:solidFill>
                            <a:latin typeface="Cambria Math" panose="02040503050406030204" charset="0"/>
                            <a:cs typeface="Cambria Math" panose="02040503050406030204" charset="0"/>
                          </a:rPr>
                          <m:t>𝐾</m:t>
                        </m:r>
                      </m:sub>
                    </m:sSub>
                    <m:r>
                      <a:rPr lang="en-US" altLang="en-GB" sz="3600" i="1" dirty="0" smtClean="0">
                        <a:solidFill>
                          <a:schemeClr val="bg1"/>
                        </a:solidFill>
                        <a:latin typeface="Cambria Math" panose="02040503050406030204" charset="0"/>
                        <a:cs typeface="Cambria Math" panose="02040503050406030204" charset="0"/>
                      </a:rPr>
                      <m:t>;</m:t>
                    </m:r>
                    <m:r>
                      <a:rPr lang="en-US" altLang="en-GB" sz="3600" i="1" dirty="0" smtClean="0">
                        <a:solidFill>
                          <a:schemeClr val="bg1"/>
                        </a:solidFill>
                        <a:latin typeface="Cambria Math" panose="02040503050406030204" charset="0"/>
                        <a:cs typeface="Cambria Math" panose="02040503050406030204" charset="0"/>
                      </a:rPr>
                      <m:t>𝑖</m:t>
                    </m:r>
                    <m:r>
                      <a:rPr lang="en-US" altLang="en-GB" sz="3600" i="1" dirty="0" smtClean="0">
                        <a:solidFill>
                          <a:schemeClr val="bg1"/>
                        </a:solidFill>
                        <a:latin typeface="Cambria Math" panose="02040503050406030204" charset="0"/>
                        <a:cs typeface="Cambria Math" panose="02040503050406030204" charset="0"/>
                      </a:rPr>
                      <m:t> =</m:t>
                    </m:r>
                    <m:r>
                      <a:rPr lang="en-US" altLang="en-GB" sz="3600" i="1" dirty="0" smtClean="0">
                        <a:solidFill>
                          <a:schemeClr val="bg1"/>
                        </a:solidFill>
                        <a:latin typeface="Cambria Math" panose="02040503050406030204" charset="0"/>
                        <a:cs typeface="Cambria Math" panose="02040503050406030204" charset="0"/>
                      </a:rPr>
                      <m:t>1</m:t>
                    </m:r>
                    <m:r>
                      <a:rPr lang="en-US" altLang="en-GB" sz="3600" i="1" dirty="0" smtClean="0">
                        <a:solidFill>
                          <a:schemeClr val="bg1"/>
                        </a:solidFill>
                        <a:latin typeface="Cambria Math" panose="02040503050406030204" charset="0"/>
                        <a:cs typeface="Cambria Math" panose="02040503050406030204" charset="0"/>
                      </a:rPr>
                      <m:t>,</m:t>
                    </m:r>
                    <m:r>
                      <a:rPr lang="en-US" altLang="en-GB" sz="3600" i="1" dirty="0" smtClean="0">
                        <a:solidFill>
                          <a:schemeClr val="bg1"/>
                        </a:solidFill>
                        <a:latin typeface="Cambria Math" panose="02040503050406030204" charset="0"/>
                        <a:cs typeface="Cambria Math" panose="02040503050406030204" charset="0"/>
                      </a:rPr>
                      <m:t>2</m:t>
                    </m:r>
                    <m:r>
                      <a:rPr lang="en-US" altLang="en-GB" sz="3600" i="1" dirty="0" smtClean="0">
                        <a:solidFill>
                          <a:schemeClr val="bg1"/>
                        </a:solidFill>
                        <a:latin typeface="Cambria Math" panose="02040503050406030204" charset="0"/>
                        <a:cs typeface="Cambria Math" panose="02040503050406030204" charset="0"/>
                      </a:rPr>
                      <m:t>,...,</m:t>
                    </m:r>
                    <m:r>
                      <a:rPr lang="en-US" altLang="en-GB" sz="3600" i="1" dirty="0" smtClean="0">
                        <a:solidFill>
                          <a:schemeClr val="bg1"/>
                        </a:solidFill>
                        <a:latin typeface="Cambria Math" panose="02040503050406030204" charset="0"/>
                        <a:cs typeface="Cambria Math" panose="02040503050406030204" charset="0"/>
                      </a:rPr>
                      <m:t>𝑀</m:t>
                    </m:r>
                    <m:r>
                      <a:rPr lang="en-US" altLang="en-GB" sz="3600" i="1" dirty="0" smtClean="0">
                        <a:solidFill>
                          <a:schemeClr val="bg1"/>
                        </a:solidFill>
                        <a:latin typeface="Cambria Math" panose="02040503050406030204" charset="0"/>
                        <a:cs typeface="Cambria Math" panose="02040503050406030204" charset="0"/>
                      </a:rPr>
                      <m:t> </m:t>
                    </m:r>
                  </m:oMath>
                </a14:m>
                <a:r>
                  <a:rPr lang="en-US" altLang="en-GB" sz="3600" dirty="0" smtClean="0">
                    <a:solidFill>
                      <a:schemeClr val="bg1"/>
                    </a:solidFill>
                    <a:latin typeface="Cambria Math" panose="02040503050406030204" charset="0"/>
                    <a:cs typeface="Cambria Math" panose="02040503050406030204" charset="0"/>
                  </a:rPr>
                  <a:t> </a:t>
                </a:r>
                <a:r>
                  <a:rPr lang="en-US" altLang="en-GB" sz="3600" dirty="0" smtClean="0">
                    <a:solidFill>
                      <a:schemeClr val="bg1"/>
                    </a:solidFill>
                    <a:latin typeface="Cambria Math" panose="02040503050406030204" charset="0"/>
                    <a:cs typeface="Cambria Math" panose="02040503050406030204" charset="0"/>
                  </a:rPr>
                  <a:t>):</a:t>
                </a:r>
                <a:endParaRPr lang="en-US" altLang="en-GB" sz="3600" dirty="0" smtClean="0">
                  <a:solidFill>
                    <a:schemeClr val="bg1"/>
                  </a:solidFill>
                  <a:latin typeface="Cambria Math" panose="02040503050406030204" charset="0"/>
                  <a:cs typeface="Cambria Math" panose="02040503050406030204" charset="0"/>
                </a:endParaRPr>
              </a:p>
              <a:p>
                <a:pPr lvl="2" algn="l"/>
                <a:r>
                  <a:rPr lang="en-US" altLang="en-GB" sz="3600" dirty="0" smtClean="0">
                    <a:solidFill>
                      <a:schemeClr val="bg1"/>
                    </a:solidFill>
                    <a:latin typeface="Cambria Math" panose="02040503050406030204" charset="0"/>
                    <a:cs typeface="Cambria Math" panose="02040503050406030204" charset="0"/>
                  </a:rPr>
                  <a:t>Blending: </a:t>
                </a:r>
                <a:r>
                  <a:rPr lang="en-US" altLang="en-GB" sz="3600" dirty="0" smtClean="0">
                    <a:solidFill>
                      <a:schemeClr val="bg1"/>
                    </a:solidFill>
                    <a:latin typeface="Cambria Math" panose="02040503050406030204" charset="0"/>
                    <a:cs typeface="Cambria Math" panose="02040503050406030204" charset="0"/>
                    <a:sym typeface="+mn-ea"/>
                  </a:rPr>
                  <a:t>Can uniform blended control provide stability guarantees here?</a:t>
                </a:r>
                <a:endParaRPr lang="en-US" altLang="en-GB" sz="3200" dirty="0" smtClean="0">
                  <a:solidFill>
                    <a:schemeClr val="bg1"/>
                  </a:solidFill>
                  <a:latin typeface="Cambria Math" panose="02040503050406030204" charset="0"/>
                  <a:cs typeface="Cambria Math" panose="02040503050406030204" charset="0"/>
                </a:endParaRPr>
              </a:p>
            </p:txBody>
          </p:sp>
        </mc:Choice>
        <mc:Fallback>
          <p:sp>
            <p:nvSpPr>
              <p:cNvPr id="3" name="Content Placeholder 1"/>
              <p:cNvSpPr>
                <a:spLocks noRot="1" noChangeAspect="1" noMove="1" noResize="1" noEditPoints="1" noAdjustHandles="1" noChangeArrowheads="1" noChangeShapeType="1" noTextEdit="1"/>
              </p:cNvSpPr>
              <p:nvPr/>
            </p:nvSpPr>
            <p:spPr>
              <a:xfrm>
                <a:off x="347345" y="3630930"/>
                <a:ext cx="11844020" cy="1803400"/>
              </a:xfrm>
              <a:prstGeom prst="rect">
                <a:avLst/>
              </a:prstGeom>
              <a:blipFill rotWithShape="1">
                <a:blip r:embed="rId3"/>
                <a:stretch>
                  <a:fillRect/>
                </a:stretch>
              </a:blipFill>
            </p:spPr>
            <p:txBody>
              <a:bodyPr/>
              <a:lstStyle/>
              <a:p>
                <a:r>
                  <a:rPr lang="en-GB" altLang="en-US">
                    <a:noFill/>
                  </a:rPr>
                  <a:t> </a:t>
                </a:r>
              </a:p>
            </p:txBody>
          </p:sp>
        </mc:Fallback>
      </mc:AlternateContent>
      <p:sp>
        <p:nvSpPr>
          <p:cNvPr id="30" name="Multiply 29"/>
          <p:cNvSpPr/>
          <p:nvPr/>
        </p:nvSpPr>
        <p:spPr>
          <a:xfrm>
            <a:off x="1907572" y="2402167"/>
            <a:ext cx="176910" cy="178018"/>
          </a:xfrm>
          <a:prstGeom prst="mathMultiply">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1" name="Multiply 30"/>
          <p:cNvSpPr/>
          <p:nvPr/>
        </p:nvSpPr>
        <p:spPr>
          <a:xfrm>
            <a:off x="2152479" y="1834204"/>
            <a:ext cx="176910" cy="178018"/>
          </a:xfrm>
          <a:prstGeom prst="mathMultiply">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2" name="Multiply 31"/>
          <p:cNvSpPr/>
          <p:nvPr/>
        </p:nvSpPr>
        <p:spPr>
          <a:xfrm>
            <a:off x="1432162" y="1790688"/>
            <a:ext cx="176910" cy="178018"/>
          </a:xfrm>
          <a:prstGeom prst="mathMultiply">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3" name="Multiply 32"/>
          <p:cNvSpPr/>
          <p:nvPr/>
        </p:nvSpPr>
        <p:spPr>
          <a:xfrm>
            <a:off x="1316911" y="2289139"/>
            <a:ext cx="176910" cy="178018"/>
          </a:xfrm>
          <a:prstGeom prst="mathMultiply">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17" name="CuadroTexto 8"/>
          <p:cNvSpPr txBox="1"/>
          <p:nvPr/>
        </p:nvSpPr>
        <p:spPr>
          <a:xfrm>
            <a:off x="218440" y="0"/>
            <a:ext cx="9440545" cy="706755"/>
          </a:xfrm>
          <a:prstGeom prst="rect">
            <a:avLst/>
          </a:prstGeom>
          <a:noFill/>
        </p:spPr>
        <p:txBody>
          <a:bodyPr wrap="square" rtlCol="0">
            <a:spAutoFit/>
          </a:bodyPr>
          <a:p>
            <a:r>
              <a:rPr lang="en-GB" sz="4000" u="sng" dirty="0" smtClean="0">
                <a:solidFill>
                  <a:schemeClr val="bg1"/>
                </a:solidFill>
                <a:sym typeface="+mn-ea"/>
              </a:rPr>
              <a:t>Possible stable regions:</a:t>
            </a:r>
            <a:endParaRPr lang="en-GB" altLang="en-US" sz="4000" u="sng" dirty="0" smtClean="0">
              <a:solidFill>
                <a:schemeClr val="bg1"/>
              </a:solidFill>
              <a:latin typeface="Calibri Light" panose="020F0302020204030204" charset="0"/>
              <a:cs typeface="Calibri Light" panose="020F0302020204030204" charset="0"/>
              <a:sym typeface="+mn-ea"/>
            </a:endParaRPr>
          </a:p>
        </p:txBody>
      </p:sp>
      <p:grpSp>
        <p:nvGrpSpPr>
          <p:cNvPr id="80" name="Group 79"/>
          <p:cNvGrpSpPr/>
          <p:nvPr/>
        </p:nvGrpSpPr>
        <p:grpSpPr>
          <a:xfrm>
            <a:off x="325755" y="706755"/>
            <a:ext cx="3785411" cy="2840380"/>
            <a:chOff x="10097" y="1101"/>
            <a:chExt cx="6569" cy="5026"/>
          </a:xfrm>
        </p:grpSpPr>
        <p:sp>
          <p:nvSpPr>
            <p:cNvPr id="6" name="Rectangles 5"/>
            <p:cNvSpPr/>
            <p:nvPr/>
          </p:nvSpPr>
          <p:spPr>
            <a:xfrm>
              <a:off x="10097" y="1101"/>
              <a:ext cx="6569" cy="4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12" name="Straight Arrow Connector 11"/>
            <p:cNvCxnSpPr/>
            <p:nvPr/>
          </p:nvCxnSpPr>
          <p:spPr>
            <a:xfrm flipH="1" flipV="1">
              <a:off x="10706" y="1256"/>
              <a:ext cx="0" cy="43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24" name="Straight Arrow Connector 23"/>
            <p:cNvCxnSpPr/>
            <p:nvPr/>
          </p:nvCxnSpPr>
          <p:spPr>
            <a:xfrm>
              <a:off x="10692" y="5571"/>
              <a:ext cx="576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25" name="Freeform 24"/>
            <p:cNvSpPr/>
            <p:nvPr/>
          </p:nvSpPr>
          <p:spPr>
            <a:xfrm>
              <a:off x="11739" y="2961"/>
              <a:ext cx="1935" cy="1455"/>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4" name="Text Box 33"/>
            <p:cNvSpPr txBox="1"/>
            <p:nvPr/>
          </p:nvSpPr>
          <p:spPr>
            <a:xfrm>
              <a:off x="10134" y="1325"/>
              <a:ext cx="704" cy="652"/>
            </a:xfrm>
            <a:prstGeom prst="rect">
              <a:avLst/>
            </a:prstGeom>
            <a:noFill/>
          </p:spPr>
          <p:txBody>
            <a:bodyPr wrap="square" rtlCol="0">
              <a:spAutoFit/>
            </a:bodyPr>
            <a:p>
              <a:r>
                <a:rPr lang="en-GB" altLang="en-US" b="1"/>
                <a:t>C</a:t>
              </a:r>
              <a:r>
                <a:rPr lang="en-GB" altLang="en-US" b="1" baseline="-25000"/>
                <a:t>2</a:t>
              </a:r>
              <a:endParaRPr lang="en-GB" altLang="en-US" b="1" baseline="-25000"/>
            </a:p>
          </p:txBody>
        </p:sp>
        <p:sp>
          <p:nvSpPr>
            <p:cNvPr id="35" name="Text Box 34"/>
            <p:cNvSpPr txBox="1"/>
            <p:nvPr/>
          </p:nvSpPr>
          <p:spPr>
            <a:xfrm>
              <a:off x="15835" y="5475"/>
              <a:ext cx="793" cy="652"/>
            </a:xfrm>
            <a:prstGeom prst="rect">
              <a:avLst/>
            </a:prstGeom>
            <a:noFill/>
          </p:spPr>
          <p:txBody>
            <a:bodyPr wrap="square" rtlCol="0">
              <a:spAutoFit/>
            </a:bodyPr>
            <a:p>
              <a:r>
                <a:rPr lang="en-GB" altLang="en-US" b="1"/>
                <a:t>C</a:t>
              </a:r>
              <a:r>
                <a:rPr lang="en-GB" altLang="en-US" b="1" baseline="-25000"/>
                <a:t>1</a:t>
              </a:r>
              <a:endParaRPr lang="en-GB" altLang="en-US" b="1" baseline="-25000"/>
            </a:p>
          </p:txBody>
        </p:sp>
        <p:sp>
          <p:nvSpPr>
            <p:cNvPr id="66" name="Freeform 65"/>
            <p:cNvSpPr/>
            <p:nvPr/>
          </p:nvSpPr>
          <p:spPr>
            <a:xfrm>
              <a:off x="12831" y="3823"/>
              <a:ext cx="1321" cy="1043"/>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solidFill>
              <a:srgbClr val="FF0000">
                <a:alpha val="24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sp>
        <p:nvSpPr>
          <p:cNvPr id="97" name="Text Box 96"/>
          <p:cNvSpPr txBox="1"/>
          <p:nvPr/>
        </p:nvSpPr>
        <p:spPr>
          <a:xfrm>
            <a:off x="762000" y="2580005"/>
            <a:ext cx="424815" cy="398780"/>
          </a:xfrm>
          <a:prstGeom prst="rect">
            <a:avLst/>
          </a:prstGeom>
          <a:noFill/>
        </p:spPr>
        <p:txBody>
          <a:bodyPr wrap="square" rtlCol="0">
            <a:spAutoFit/>
          </a:bodyPr>
          <a:p>
            <a:r>
              <a:rPr lang="en-GB" sz="2000" b="1" i="1">
                <a:solidFill>
                  <a:srgbClr val="0070C0"/>
                </a:solidFill>
              </a:rPr>
              <a:t>C</a:t>
            </a:r>
            <a:r>
              <a:rPr lang="en-GB" sz="2000" b="1" i="1" baseline="-25000">
                <a:solidFill>
                  <a:srgbClr val="0070C0"/>
                </a:solidFill>
              </a:rPr>
              <a:t>K</a:t>
            </a:r>
            <a:endParaRPr lang="en-GB" sz="2000" b="1" i="1" baseline="-25000">
              <a:solidFill>
                <a:srgbClr val="0070C0"/>
              </a:solidFill>
            </a:endParaRPr>
          </a:p>
        </p:txBody>
      </p:sp>
      <p:sp>
        <p:nvSpPr>
          <p:cNvPr id="98" name="Text Box 97"/>
          <p:cNvSpPr txBox="1"/>
          <p:nvPr/>
        </p:nvSpPr>
        <p:spPr>
          <a:xfrm>
            <a:off x="2729865" y="2065020"/>
            <a:ext cx="424815" cy="398780"/>
          </a:xfrm>
          <a:prstGeom prst="rect">
            <a:avLst/>
          </a:prstGeom>
          <a:noFill/>
        </p:spPr>
        <p:txBody>
          <a:bodyPr wrap="square" rtlCol="0">
            <a:spAutoFit/>
          </a:bodyPr>
          <a:p>
            <a:r>
              <a:rPr lang="en-GB" sz="2000" b="1" i="1">
                <a:solidFill>
                  <a:srgbClr val="FF0000"/>
                </a:solidFill>
              </a:rPr>
              <a:t>C</a:t>
            </a:r>
            <a:r>
              <a:rPr lang="en-GB" sz="2000" b="1" i="1" baseline="-25000">
                <a:solidFill>
                  <a:srgbClr val="FF0000"/>
                </a:solidFill>
              </a:rPr>
              <a:t>N</a:t>
            </a:r>
            <a:endParaRPr lang="en-GB" sz="2000" b="1" i="1" baseline="-25000">
              <a:solidFill>
                <a:srgbClr val="FF0000"/>
              </a:solidFill>
            </a:endParaRPr>
          </a:p>
        </p:txBody>
      </p:sp>
      <mc:AlternateContent xmlns:mc="http://schemas.openxmlformats.org/markup-compatibility/2006">
        <mc:Choice xmlns:a14="http://schemas.microsoft.com/office/drawing/2010/main" Requires="a14">
          <p:sp>
            <p:nvSpPr>
              <p:cNvPr id="2" name="Content Placeholder 1"/>
              <p:cNvSpPr>
                <a:spLocks noGrp="1"/>
              </p:cNvSpPr>
              <p:nvPr>
                <p:ph idx="1"/>
              </p:nvPr>
            </p:nvSpPr>
            <p:spPr>
              <a:xfrm>
                <a:off x="4302125" y="706755"/>
                <a:ext cx="7694295" cy="2365375"/>
              </a:xfrm>
            </p:spPr>
            <p:txBody>
              <a:bodyPr>
                <a:noAutofit/>
              </a:bodyPr>
              <a:p>
                <a:pPr marL="457200" lvl="1" indent="0" algn="l">
                  <a:buNone/>
                </a:pPr>
                <a14:m>
                  <m:oMath xmlns:m="http://schemas.openxmlformats.org/officeDocument/2006/math">
                    <m:sSub>
                      <m:sSubPr>
                        <m:ctrlPr>
                          <a:rPr lang="en-US" altLang="en-GB" sz="4000" i="1" dirty="0" smtClean="0">
                            <a:solidFill>
                              <a:schemeClr val="bg1"/>
                            </a:solidFill>
                            <a:latin typeface="Cambria Math" panose="02040503050406030204" charset="0"/>
                            <a:cs typeface="Cambria Math" panose="02040503050406030204" charset="0"/>
                          </a:rPr>
                        </m:ctrlPr>
                      </m:sSubPr>
                      <m:e>
                        <m:r>
                          <a:rPr lang="en-US" altLang="en-GB" sz="4000" i="1" dirty="0" smtClean="0">
                            <a:solidFill>
                              <a:schemeClr val="bg1"/>
                            </a:solidFill>
                            <a:latin typeface="Cambria Math" panose="02040503050406030204" charset="0"/>
                            <a:cs typeface="Cambria Math" panose="02040503050406030204" charset="0"/>
                          </a:rPr>
                          <m:t>𝐶</m:t>
                        </m:r>
                      </m:e>
                      <m:sub>
                        <m:r>
                          <a:rPr lang="en-US" altLang="en-GB" sz="4000" i="1" dirty="0" smtClean="0">
                            <a:solidFill>
                              <a:schemeClr val="bg1"/>
                            </a:solidFill>
                            <a:latin typeface="Cambria Math" panose="02040503050406030204" charset="0"/>
                            <a:cs typeface="Cambria Math" panose="02040503050406030204" charset="0"/>
                          </a:rPr>
                          <m:t>𝑁</m:t>
                        </m:r>
                      </m:sub>
                    </m:sSub>
                    <m:r>
                      <a:rPr lang="en-US" altLang="en-GB" sz="4000" i="1" dirty="0" smtClean="0">
                        <a:solidFill>
                          <a:schemeClr val="bg1"/>
                        </a:solidFill>
                        <a:latin typeface="Cambria Math" panose="02040503050406030204" charset="0"/>
                        <a:cs typeface="Cambria Math" panose="02040503050406030204" charset="0"/>
                      </a:rPr>
                      <m:t>∩ </m:t>
                    </m:r>
                    <m:sSub>
                      <m:sSubPr>
                        <m:ctrlPr>
                          <a:rPr lang="en-US" altLang="en-GB" sz="4000" i="1" dirty="0" smtClean="0">
                            <a:solidFill>
                              <a:schemeClr val="bg1"/>
                            </a:solidFill>
                            <a:latin typeface="Cambria Math" panose="02040503050406030204" charset="0"/>
                            <a:cs typeface="Cambria Math" panose="02040503050406030204" charset="0"/>
                          </a:rPr>
                        </m:ctrlPr>
                      </m:sSubPr>
                      <m:e>
                        <m:r>
                          <a:rPr lang="en-US" altLang="en-GB" sz="4000" i="1" dirty="0" smtClean="0">
                            <a:solidFill>
                              <a:schemeClr val="bg1"/>
                            </a:solidFill>
                            <a:latin typeface="Cambria Math" panose="02040503050406030204" charset="0"/>
                            <a:cs typeface="Cambria Math" panose="02040503050406030204" charset="0"/>
                          </a:rPr>
                          <m:t>𝐶</m:t>
                        </m:r>
                      </m:e>
                      <m:sub>
                        <m:r>
                          <a:rPr lang="en-US" altLang="en-GB" sz="4000" i="1" dirty="0" smtClean="0">
                            <a:solidFill>
                              <a:schemeClr val="bg1"/>
                            </a:solidFill>
                            <a:latin typeface="Cambria Math" panose="02040503050406030204" charset="0"/>
                            <a:cs typeface="Cambria Math" panose="02040503050406030204" charset="0"/>
                          </a:rPr>
                          <m:t>𝐾</m:t>
                        </m:r>
                      </m:sub>
                    </m:sSub>
                    <m:r>
                      <a:rPr lang="en-US" altLang="en-GB" sz="4000" i="1" dirty="0" smtClean="0">
                        <a:solidFill>
                          <a:schemeClr val="bg1"/>
                        </a:solidFill>
                        <a:latin typeface="Cambria Math" panose="02040503050406030204" charset="0"/>
                        <a:cs typeface="Cambria Math" panose="02040503050406030204" charset="0"/>
                      </a:rPr>
                      <m:t> ≠{∅};</m:t>
                    </m:r>
                    <m:sSub>
                      <m:sSubPr>
                        <m:ctrlPr>
                          <a:rPr lang="en-US" altLang="en-GB" sz="4000" i="1" dirty="0" smtClean="0">
                            <a:solidFill>
                              <a:schemeClr val="bg1"/>
                            </a:solidFill>
                            <a:latin typeface="Cambria Math" panose="02040503050406030204" charset="0"/>
                            <a:cs typeface="Cambria Math" panose="02040503050406030204" charset="0"/>
                          </a:rPr>
                        </m:ctrlPr>
                      </m:sSubPr>
                      <m:e>
                        <m:r>
                          <a:rPr lang="en-US" altLang="en-GB" sz="4000" i="1" dirty="0" smtClean="0">
                            <a:solidFill>
                              <a:schemeClr val="bg1"/>
                            </a:solidFill>
                            <a:latin typeface="Cambria Math" panose="02040503050406030204" charset="0"/>
                            <a:cs typeface="Cambria Math" panose="02040503050406030204" charset="0"/>
                          </a:rPr>
                          <m:t>𝐶</m:t>
                        </m:r>
                      </m:e>
                      <m:sub>
                        <m:r>
                          <a:rPr lang="en-US" altLang="en-GB" sz="4000" i="1" dirty="0" smtClean="0">
                            <a:solidFill>
                              <a:schemeClr val="bg1"/>
                            </a:solidFill>
                            <a:latin typeface="Cambria Math" panose="02040503050406030204" charset="0"/>
                            <a:cs typeface="Cambria Math" panose="02040503050406030204" charset="0"/>
                          </a:rPr>
                          <m:t>𝑁</m:t>
                        </m:r>
                      </m:sub>
                    </m:sSub>
                    <m:r>
                      <a:rPr lang="en-US" altLang="en-GB" sz="4000" i="1" dirty="0" smtClean="0">
                        <a:solidFill>
                          <a:schemeClr val="bg1"/>
                        </a:solidFill>
                        <a:latin typeface="Cambria Math" panose="02040503050406030204" charset="0"/>
                        <a:cs typeface="Cambria Math" panose="02040503050406030204" charset="0"/>
                      </a:rPr>
                      <m:t>∪ </m:t>
                    </m:r>
                    <m:sSub>
                      <m:sSubPr>
                        <m:ctrlPr>
                          <a:rPr lang="en-US" altLang="en-GB" sz="4000" i="1" dirty="0" smtClean="0">
                            <a:solidFill>
                              <a:schemeClr val="bg1"/>
                            </a:solidFill>
                            <a:latin typeface="Cambria Math" panose="02040503050406030204" charset="0"/>
                            <a:cs typeface="Cambria Math" panose="02040503050406030204" charset="0"/>
                          </a:rPr>
                        </m:ctrlPr>
                      </m:sSubPr>
                      <m:e>
                        <m:r>
                          <a:rPr lang="en-US" altLang="en-GB" sz="4000" i="1" dirty="0" smtClean="0">
                            <a:solidFill>
                              <a:schemeClr val="bg1"/>
                            </a:solidFill>
                            <a:latin typeface="Cambria Math" panose="02040503050406030204" charset="0"/>
                            <a:cs typeface="Cambria Math" panose="02040503050406030204" charset="0"/>
                          </a:rPr>
                          <m:t>𝐶</m:t>
                        </m:r>
                      </m:e>
                      <m:sub>
                        <m:r>
                          <a:rPr lang="en-US" altLang="en-GB" sz="4000" i="1" dirty="0" smtClean="0">
                            <a:solidFill>
                              <a:schemeClr val="bg1"/>
                            </a:solidFill>
                            <a:latin typeface="Cambria Math" panose="02040503050406030204" charset="0"/>
                            <a:cs typeface="Cambria Math" panose="02040503050406030204" charset="0"/>
                          </a:rPr>
                          <m:t>𝐾</m:t>
                        </m:r>
                      </m:sub>
                    </m:sSub>
                    <m:r>
                      <a:rPr lang="en-US" altLang="en-GB" sz="4000" i="1" dirty="0" smtClean="0">
                        <a:solidFill>
                          <a:schemeClr val="bg1"/>
                        </a:solidFill>
                        <a:latin typeface="Cambria Math" panose="02040503050406030204" charset="0"/>
                        <a:cs typeface="Cambria Math" panose="02040503050406030204" charset="0"/>
                      </a:rPr>
                      <m:t>≠</m:t>
                    </m:r>
                    <m:sSub>
                      <m:sSubPr>
                        <m:ctrlPr>
                          <a:rPr lang="en-US" altLang="en-GB" sz="4000" i="1" dirty="0" smtClean="0">
                            <a:solidFill>
                              <a:schemeClr val="bg1"/>
                            </a:solidFill>
                            <a:latin typeface="Cambria Math" panose="02040503050406030204" charset="0"/>
                            <a:cs typeface="Cambria Math" panose="02040503050406030204" charset="0"/>
                          </a:rPr>
                        </m:ctrlPr>
                      </m:sSubPr>
                      <m:e>
                        <m:r>
                          <a:rPr lang="en-US" altLang="en-GB" sz="4000" i="1" dirty="0" smtClean="0">
                            <a:solidFill>
                              <a:schemeClr val="bg1"/>
                            </a:solidFill>
                            <a:latin typeface="Cambria Math" panose="02040503050406030204" charset="0"/>
                            <a:cs typeface="Cambria Math" panose="02040503050406030204" charset="0"/>
                          </a:rPr>
                          <m:t>𝐶</m:t>
                        </m:r>
                      </m:e>
                      <m:sub>
                        <m:r>
                          <a:rPr lang="en-US" altLang="en-GB" sz="4000" i="1" dirty="0" smtClean="0">
                            <a:solidFill>
                              <a:schemeClr val="bg1"/>
                            </a:solidFill>
                            <a:latin typeface="Cambria Math" panose="02040503050406030204" charset="0"/>
                            <a:cs typeface="Cambria Math" panose="02040503050406030204" charset="0"/>
                          </a:rPr>
                          <m:t>𝐾</m:t>
                        </m:r>
                      </m:sub>
                    </m:sSub>
                    <m:r>
                      <a:rPr lang="en-US" altLang="en-GB" sz="4000" i="1" dirty="0" smtClean="0">
                        <a:solidFill>
                          <a:schemeClr val="bg1"/>
                        </a:solidFill>
                        <a:latin typeface="Cambria Math" panose="02040503050406030204" charset="0"/>
                        <a:cs typeface="Cambria Math" panose="02040503050406030204" charset="0"/>
                      </a:rPr>
                      <m:t> </m:t>
                    </m:r>
                  </m:oMath>
                </a14:m>
                <a:r>
                  <a:rPr lang="en-US" altLang="en-GB" sz="4000" dirty="0" smtClean="0">
                    <a:solidFill>
                      <a:schemeClr val="bg1"/>
                    </a:solidFill>
                    <a:latin typeface="Cambria Math" panose="02040503050406030204" charset="0"/>
                    <a:cs typeface="Cambria Math" panose="02040503050406030204" charset="0"/>
                  </a:rPr>
                  <a:t>: </a:t>
                </a:r>
                <a:r>
                  <a:rPr lang="en-US" altLang="en-GB" sz="4000" dirty="0" smtClean="0">
                    <a:solidFill>
                      <a:schemeClr val="bg1"/>
                    </a:solidFill>
                    <a:latin typeface="Cambria Math" panose="02040503050406030204" charset="0"/>
                    <a:cs typeface="Cambria Math" panose="02040503050406030204" charset="0"/>
                    <a:sym typeface="+mn-ea"/>
                  </a:rPr>
                  <a:t>A controller can still be learned/selected within the known stable region. </a:t>
                </a:r>
                <a:endParaRPr lang="en-GB" sz="4000" dirty="0" smtClean="0">
                  <a:solidFill>
                    <a:schemeClr val="bg1"/>
                  </a:solidFill>
                </a:endParaRPr>
              </a:p>
            </p:txBody>
          </p:sp>
        </mc:Choice>
        <mc:Fallback>
          <p:sp>
            <p:nvSpPr>
              <p:cNvPr id="2" name="Content Placeholder 1"/>
              <p:cNvSpPr>
                <a:spLocks noRot="1" noChangeAspect="1" noMove="1" noResize="1" noEditPoints="1" noAdjustHandles="1" noChangeArrowheads="1" noChangeShapeType="1" noTextEdit="1"/>
              </p:cNvSpPr>
              <p:nvPr>
                <p:ph idx="1"/>
              </p:nvPr>
            </p:nvSpPr>
            <p:spPr>
              <a:xfrm>
                <a:off x="4302125" y="706755"/>
                <a:ext cx="7694295" cy="2365375"/>
              </a:xfrm>
              <a:blipFill rotWithShape="1">
                <a:blip r:embed="rId2"/>
                <a:stretch>
                  <a:fillRect/>
                </a:stretch>
              </a:blipFill>
            </p:spPr>
            <p:txBody>
              <a:bodyPr/>
              <a:lstStyle/>
              <a:p>
                <a:r>
                  <a:rPr lang="en-GB" altLang="en-US">
                    <a:noFill/>
                  </a:rPr>
                  <a:t> </a:t>
                </a:r>
              </a:p>
            </p:txBody>
          </p:sp>
        </mc:Fallback>
      </mc:AlternateContent>
      <p:grpSp>
        <p:nvGrpSpPr>
          <p:cNvPr id="4" name="Group 3"/>
          <p:cNvGrpSpPr/>
          <p:nvPr/>
        </p:nvGrpSpPr>
        <p:grpSpPr>
          <a:xfrm>
            <a:off x="347345" y="3630930"/>
            <a:ext cx="3785411" cy="2840380"/>
            <a:chOff x="10097" y="1101"/>
            <a:chExt cx="6569" cy="5026"/>
          </a:xfrm>
        </p:grpSpPr>
        <p:sp>
          <p:nvSpPr>
            <p:cNvPr id="5" name="Rectangles 4"/>
            <p:cNvSpPr/>
            <p:nvPr/>
          </p:nvSpPr>
          <p:spPr>
            <a:xfrm>
              <a:off x="10097" y="1101"/>
              <a:ext cx="6569" cy="4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7" name="Straight Arrow Connector 6"/>
            <p:cNvCxnSpPr/>
            <p:nvPr/>
          </p:nvCxnSpPr>
          <p:spPr>
            <a:xfrm flipH="1" flipV="1">
              <a:off x="10706" y="1256"/>
              <a:ext cx="0" cy="43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 name="Straight Arrow Connector 7"/>
            <p:cNvCxnSpPr/>
            <p:nvPr/>
          </p:nvCxnSpPr>
          <p:spPr>
            <a:xfrm>
              <a:off x="10692" y="5571"/>
              <a:ext cx="576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9" name="Freeform 8"/>
            <p:cNvSpPr/>
            <p:nvPr/>
          </p:nvSpPr>
          <p:spPr>
            <a:xfrm>
              <a:off x="11739" y="2961"/>
              <a:ext cx="1935" cy="1455"/>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Text Box 9"/>
            <p:cNvSpPr txBox="1"/>
            <p:nvPr/>
          </p:nvSpPr>
          <p:spPr>
            <a:xfrm>
              <a:off x="10134" y="1325"/>
              <a:ext cx="704" cy="652"/>
            </a:xfrm>
            <a:prstGeom prst="rect">
              <a:avLst/>
            </a:prstGeom>
            <a:noFill/>
          </p:spPr>
          <p:txBody>
            <a:bodyPr wrap="square" rtlCol="0">
              <a:spAutoFit/>
            </a:bodyPr>
            <a:p>
              <a:r>
                <a:rPr lang="en-GB" altLang="en-US" b="1"/>
                <a:t>C</a:t>
              </a:r>
              <a:r>
                <a:rPr lang="en-GB" altLang="en-US" b="1" baseline="-25000"/>
                <a:t>2</a:t>
              </a:r>
              <a:endParaRPr lang="en-GB" altLang="en-US" b="1" baseline="-25000"/>
            </a:p>
          </p:txBody>
        </p:sp>
        <p:sp>
          <p:nvSpPr>
            <p:cNvPr id="11" name="Text Box 10"/>
            <p:cNvSpPr txBox="1"/>
            <p:nvPr/>
          </p:nvSpPr>
          <p:spPr>
            <a:xfrm>
              <a:off x="15835" y="5475"/>
              <a:ext cx="793" cy="652"/>
            </a:xfrm>
            <a:prstGeom prst="rect">
              <a:avLst/>
            </a:prstGeom>
            <a:noFill/>
          </p:spPr>
          <p:txBody>
            <a:bodyPr wrap="square" rtlCol="0">
              <a:spAutoFit/>
            </a:bodyPr>
            <a:p>
              <a:r>
                <a:rPr lang="en-GB" altLang="en-US" b="1"/>
                <a:t>C</a:t>
              </a:r>
              <a:r>
                <a:rPr lang="en-GB" altLang="en-US" b="1" baseline="-25000"/>
                <a:t>1</a:t>
              </a:r>
              <a:endParaRPr lang="en-GB" altLang="en-US" b="1" baseline="-25000"/>
            </a:p>
          </p:txBody>
        </p:sp>
      </p:grpSp>
      <p:sp>
        <p:nvSpPr>
          <p:cNvPr id="14" name="Text Box 13"/>
          <p:cNvSpPr txBox="1"/>
          <p:nvPr/>
        </p:nvSpPr>
        <p:spPr>
          <a:xfrm>
            <a:off x="783590" y="5504180"/>
            <a:ext cx="424815" cy="398780"/>
          </a:xfrm>
          <a:prstGeom prst="rect">
            <a:avLst/>
          </a:prstGeom>
          <a:noFill/>
        </p:spPr>
        <p:txBody>
          <a:bodyPr wrap="square" rtlCol="0">
            <a:spAutoFit/>
          </a:bodyPr>
          <a:p>
            <a:r>
              <a:rPr lang="en-GB" sz="2000" b="1" i="1">
                <a:solidFill>
                  <a:srgbClr val="0070C0"/>
                </a:solidFill>
              </a:rPr>
              <a:t>C</a:t>
            </a:r>
            <a:r>
              <a:rPr lang="en-GB" sz="2000" b="1" i="1" baseline="-25000">
                <a:solidFill>
                  <a:srgbClr val="0070C0"/>
                </a:solidFill>
              </a:rPr>
              <a:t>K</a:t>
            </a:r>
            <a:endParaRPr lang="en-GB" sz="2000" b="1" i="1" baseline="-25000">
              <a:solidFill>
                <a:srgbClr val="0070C0"/>
              </a:solidFill>
            </a:endParaRPr>
          </a:p>
        </p:txBody>
      </p:sp>
      <p:sp>
        <p:nvSpPr>
          <p:cNvPr id="15" name="Text Box 14"/>
          <p:cNvSpPr txBox="1"/>
          <p:nvPr/>
        </p:nvSpPr>
        <p:spPr>
          <a:xfrm>
            <a:off x="2751455" y="4989195"/>
            <a:ext cx="528320" cy="398780"/>
          </a:xfrm>
          <a:prstGeom prst="rect">
            <a:avLst/>
          </a:prstGeom>
          <a:noFill/>
        </p:spPr>
        <p:txBody>
          <a:bodyPr wrap="square" rtlCol="0">
            <a:spAutoFit/>
          </a:bodyPr>
          <a:p>
            <a:r>
              <a:rPr lang="en-GB" sz="2000" b="1" i="1">
                <a:solidFill>
                  <a:srgbClr val="FF0000"/>
                </a:solidFill>
              </a:rPr>
              <a:t>C</a:t>
            </a:r>
            <a:r>
              <a:rPr lang="en-US" altLang="en-GB" sz="2000" b="1" i="1">
                <a:solidFill>
                  <a:srgbClr val="FF0000"/>
                </a:solidFill>
              </a:rPr>
              <a:t>’</a:t>
            </a:r>
            <a:r>
              <a:rPr lang="en-GB" sz="2000" b="1" i="1" baseline="-25000">
                <a:solidFill>
                  <a:srgbClr val="FF0000"/>
                </a:solidFill>
              </a:rPr>
              <a:t>N</a:t>
            </a:r>
            <a:endParaRPr lang="en-GB" sz="2000" b="1" i="1" baseline="-25000">
              <a:solidFill>
                <a:srgbClr val="FF0000"/>
              </a:solidFill>
            </a:endParaRPr>
          </a:p>
        </p:txBody>
      </p:sp>
      <p:sp>
        <p:nvSpPr>
          <p:cNvPr id="18" name="Freeform 17"/>
          <p:cNvSpPr/>
          <p:nvPr/>
        </p:nvSpPr>
        <p:spPr>
          <a:xfrm>
            <a:off x="1901233" y="5160979"/>
            <a:ext cx="761231" cy="589438"/>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solidFill>
            <a:schemeClr val="bg2">
              <a:lumMod val="50000"/>
              <a:alpha val="24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9" name="Freeform 18"/>
          <p:cNvSpPr/>
          <p:nvPr/>
        </p:nvSpPr>
        <p:spPr>
          <a:xfrm>
            <a:off x="1897380" y="5161280"/>
            <a:ext cx="416560" cy="345440"/>
          </a:xfrm>
          <a:custGeom>
            <a:avLst/>
            <a:gdLst>
              <a:gd name="connisteX0" fmla="*/ 416560 w 416560"/>
              <a:gd name="connsiteY0" fmla="*/ 0 h 345440"/>
              <a:gd name="connisteX1" fmla="*/ 350520 w 416560"/>
              <a:gd name="connsiteY1" fmla="*/ 0 h 345440"/>
              <a:gd name="connisteX2" fmla="*/ 284480 w 416560"/>
              <a:gd name="connsiteY2" fmla="*/ 0 h 345440"/>
              <a:gd name="connisteX3" fmla="*/ 218440 w 416560"/>
              <a:gd name="connsiteY3" fmla="*/ 22860 h 345440"/>
              <a:gd name="connisteX4" fmla="*/ 152400 w 416560"/>
              <a:gd name="connsiteY4" fmla="*/ 38100 h 345440"/>
              <a:gd name="connisteX5" fmla="*/ 86360 w 416560"/>
              <a:gd name="connsiteY5" fmla="*/ 68580 h 345440"/>
              <a:gd name="connisteX6" fmla="*/ 53340 w 416560"/>
              <a:gd name="connsiteY6" fmla="*/ 134620 h 345440"/>
              <a:gd name="connisteX7" fmla="*/ 22860 w 416560"/>
              <a:gd name="connsiteY7" fmla="*/ 200660 h 345440"/>
              <a:gd name="connisteX8" fmla="*/ 0 w 416560"/>
              <a:gd name="connsiteY8" fmla="*/ 266700 h 345440"/>
              <a:gd name="connisteX9" fmla="*/ 0 w 416560"/>
              <a:gd name="connsiteY9" fmla="*/ 345440 h 345440"/>
              <a:gd name="connisteX10" fmla="*/ 66040 w 416560"/>
              <a:gd name="connsiteY10" fmla="*/ 342900 h 345440"/>
              <a:gd name="connisteX11" fmla="*/ 132080 w 416560"/>
              <a:gd name="connsiteY11" fmla="*/ 342900 h 345440"/>
              <a:gd name="connisteX12" fmla="*/ 198120 w 416560"/>
              <a:gd name="connsiteY12" fmla="*/ 312420 h 345440"/>
              <a:gd name="connisteX13" fmla="*/ 264160 w 416560"/>
              <a:gd name="connsiteY13" fmla="*/ 271780 h 345440"/>
              <a:gd name="connisteX14" fmla="*/ 307340 w 416560"/>
              <a:gd name="connsiteY14" fmla="*/ 205740 h 345440"/>
              <a:gd name="connisteX15" fmla="*/ 358140 w 416560"/>
              <a:gd name="connsiteY15" fmla="*/ 139700 h 345440"/>
              <a:gd name="connisteX16" fmla="*/ 386080 w 416560"/>
              <a:gd name="connsiteY16" fmla="*/ 73660 h 345440"/>
              <a:gd name="connisteX17" fmla="*/ 416560 w 416560"/>
              <a:gd name="connsiteY17" fmla="*/ 7620 h 345440"/>
              <a:gd name="connisteX18" fmla="*/ 416560 w 416560"/>
              <a:gd name="connsiteY18" fmla="*/ 0 h 34544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Lst>
            <a:rect l="l" t="t" r="r" b="b"/>
            <a:pathLst>
              <a:path w="416560" h="345440">
                <a:moveTo>
                  <a:pt x="416560" y="0"/>
                </a:moveTo>
                <a:lnTo>
                  <a:pt x="350520" y="0"/>
                </a:lnTo>
                <a:lnTo>
                  <a:pt x="284480" y="0"/>
                </a:lnTo>
                <a:lnTo>
                  <a:pt x="218440" y="22860"/>
                </a:lnTo>
                <a:lnTo>
                  <a:pt x="152400" y="38100"/>
                </a:lnTo>
                <a:lnTo>
                  <a:pt x="86360" y="68580"/>
                </a:lnTo>
                <a:lnTo>
                  <a:pt x="53340" y="134620"/>
                </a:lnTo>
                <a:lnTo>
                  <a:pt x="22860" y="200660"/>
                </a:lnTo>
                <a:lnTo>
                  <a:pt x="0" y="266700"/>
                </a:lnTo>
                <a:lnTo>
                  <a:pt x="0" y="345440"/>
                </a:lnTo>
                <a:lnTo>
                  <a:pt x="66040" y="342900"/>
                </a:lnTo>
                <a:lnTo>
                  <a:pt x="132080" y="342900"/>
                </a:lnTo>
                <a:lnTo>
                  <a:pt x="198120" y="312420"/>
                </a:lnTo>
                <a:lnTo>
                  <a:pt x="264160" y="271780"/>
                </a:lnTo>
                <a:lnTo>
                  <a:pt x="307340" y="205740"/>
                </a:lnTo>
                <a:lnTo>
                  <a:pt x="358140" y="139700"/>
                </a:lnTo>
                <a:lnTo>
                  <a:pt x="386080" y="73660"/>
                </a:lnTo>
                <a:lnTo>
                  <a:pt x="416560" y="7620"/>
                </a:lnTo>
                <a:lnTo>
                  <a:pt x="416560" y="0"/>
                </a:lnTo>
                <a:close/>
              </a:path>
            </a:pathLst>
          </a:custGeom>
          <a:solidFill>
            <a:srgbClr val="FF0000">
              <a:alpha val="41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GB" altLang="en-US"/>
          </a:p>
        </p:txBody>
      </p:sp>
      <mc:AlternateContent xmlns:mc="http://schemas.openxmlformats.org/markup-compatibility/2006">
        <mc:Choice xmlns:a14="http://schemas.microsoft.com/office/drawing/2010/main" Requires="a14">
          <p:sp>
            <p:nvSpPr>
              <p:cNvPr id="20" name="Content Placeholder 1"/>
              <p:cNvSpPr>
                <a:spLocks noGrp="1"/>
              </p:cNvSpPr>
              <p:nvPr/>
            </p:nvSpPr>
            <p:spPr>
              <a:xfrm>
                <a:off x="3987165" y="3630930"/>
                <a:ext cx="8113395" cy="236410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l">
                  <a:buNone/>
                </a:pPr>
                <a:r>
                  <a:rPr lang="en-US" altLang="en-GB" sz="4000" dirty="0" smtClean="0">
                    <a:solidFill>
                      <a:schemeClr val="bg1"/>
                    </a:solidFill>
                    <a:latin typeface="Cambria Math" panose="02040503050406030204" charset="0"/>
                    <a:cs typeface="Cambria Math" panose="02040503050406030204" charset="0"/>
                  </a:rPr>
                  <a:t>Can be interpreted as the previous case with </a:t>
                </a:r>
                <a14:m>
                  <m:oMath xmlns:m="http://schemas.openxmlformats.org/officeDocument/2006/math">
                    <m:sSub>
                      <m:sSubPr>
                        <m:ctrlPr>
                          <a:rPr lang="en-US" altLang="en-GB" sz="4000" i="1" dirty="0" smtClean="0">
                            <a:solidFill>
                              <a:schemeClr val="bg1"/>
                            </a:solidFill>
                            <a:latin typeface="Cambria Math" panose="02040503050406030204" charset="0"/>
                            <a:cs typeface="Cambria Math" panose="02040503050406030204" charset="0"/>
                          </a:rPr>
                        </m:ctrlPr>
                      </m:sSubPr>
                      <m:e>
                        <m:r>
                          <a:rPr lang="en-US" altLang="en-GB" sz="4000" i="1" dirty="0" smtClean="0">
                            <a:solidFill>
                              <a:schemeClr val="bg1"/>
                            </a:solidFill>
                            <a:latin typeface="Cambria Math" panose="02040503050406030204" charset="0"/>
                            <a:cs typeface="Cambria Math" panose="02040503050406030204" charset="0"/>
                          </a:rPr>
                          <m:t>𝐶</m:t>
                        </m:r>
                        <m:r>
                          <a:rPr lang="en-US" altLang="en-GB" sz="4000" i="1" dirty="0" smtClean="0">
                            <a:solidFill>
                              <a:schemeClr val="bg1"/>
                            </a:solidFill>
                            <a:latin typeface="Cambria Math" panose="02040503050406030204" charset="0"/>
                            <a:cs typeface="Cambria Math" panose="02040503050406030204" charset="0"/>
                          </a:rPr>
                          <m:t>’</m:t>
                        </m:r>
                      </m:e>
                      <m:sub>
                        <m:r>
                          <a:rPr lang="en-US" altLang="en-GB" sz="4000" i="1" dirty="0" smtClean="0">
                            <a:solidFill>
                              <a:schemeClr val="bg1"/>
                            </a:solidFill>
                            <a:latin typeface="Cambria Math" panose="02040503050406030204" charset="0"/>
                            <a:cs typeface="Cambria Math" panose="02040503050406030204" charset="0"/>
                          </a:rPr>
                          <m:t>𝑁</m:t>
                        </m:r>
                      </m:sub>
                    </m:sSub>
                    <m:r>
                      <a:rPr lang="en-US" altLang="en-GB" sz="4000" i="1" dirty="0" smtClean="0">
                        <a:solidFill>
                          <a:schemeClr val="bg1"/>
                        </a:solidFill>
                        <a:latin typeface="Cambria Math" panose="02040503050406030204" charset="0"/>
                        <a:cs typeface="Cambria Math" panose="02040503050406030204" charset="0"/>
                      </a:rPr>
                      <m:t>=</m:t>
                    </m:r>
                    <m:sSub>
                      <m:sSubPr>
                        <m:ctrlPr>
                          <a:rPr lang="en-US" altLang="en-GB" sz="4000" i="1" dirty="0" smtClean="0">
                            <a:solidFill>
                              <a:schemeClr val="bg1"/>
                            </a:solidFill>
                            <a:latin typeface="Cambria Math" panose="02040503050406030204" charset="0"/>
                            <a:cs typeface="Cambria Math" panose="02040503050406030204" charset="0"/>
                          </a:rPr>
                        </m:ctrlPr>
                      </m:sSubPr>
                      <m:e>
                        <m:r>
                          <a:rPr lang="en-US" altLang="en-GB" sz="4000" i="1" dirty="0" smtClean="0">
                            <a:solidFill>
                              <a:schemeClr val="bg1"/>
                            </a:solidFill>
                            <a:latin typeface="Cambria Math" panose="02040503050406030204" charset="0"/>
                            <a:cs typeface="Cambria Math" panose="02040503050406030204" charset="0"/>
                          </a:rPr>
                          <m:t>𝐶</m:t>
                        </m:r>
                      </m:e>
                      <m:sub>
                        <m:r>
                          <a:rPr lang="en-US" altLang="en-GB" sz="4000" i="1" dirty="0" smtClean="0">
                            <a:solidFill>
                              <a:schemeClr val="bg1"/>
                            </a:solidFill>
                            <a:latin typeface="Cambria Math" panose="02040503050406030204" charset="0"/>
                            <a:cs typeface="Cambria Math" panose="02040503050406030204" charset="0"/>
                          </a:rPr>
                          <m:t>𝑁</m:t>
                        </m:r>
                      </m:sub>
                    </m:sSub>
                    <m:r>
                      <a:rPr lang="en-US" altLang="en-GB" sz="4000" i="1" dirty="0" smtClean="0">
                        <a:solidFill>
                          <a:schemeClr val="bg1"/>
                        </a:solidFill>
                        <a:latin typeface="Cambria Math" panose="02040503050406030204" charset="0"/>
                        <a:cs typeface="Cambria Math" panose="02040503050406030204" charset="0"/>
                      </a:rPr>
                      <m:t>∩ </m:t>
                    </m:r>
                    <m:sSub>
                      <m:sSubPr>
                        <m:ctrlPr>
                          <a:rPr lang="en-US" altLang="en-GB" sz="4000" i="1" dirty="0" smtClean="0">
                            <a:solidFill>
                              <a:schemeClr val="bg1"/>
                            </a:solidFill>
                            <a:latin typeface="Cambria Math" panose="02040503050406030204" charset="0"/>
                            <a:cs typeface="Cambria Math" panose="02040503050406030204" charset="0"/>
                          </a:rPr>
                        </m:ctrlPr>
                      </m:sSubPr>
                      <m:e>
                        <m:r>
                          <a:rPr lang="en-US" altLang="en-GB" sz="4000" i="1" dirty="0" smtClean="0">
                            <a:solidFill>
                              <a:schemeClr val="bg1"/>
                            </a:solidFill>
                            <a:latin typeface="Cambria Math" panose="02040503050406030204" charset="0"/>
                            <a:cs typeface="Cambria Math" panose="02040503050406030204" charset="0"/>
                          </a:rPr>
                          <m:t>𝐶</m:t>
                        </m:r>
                      </m:e>
                      <m:sub>
                        <m:r>
                          <a:rPr lang="en-US" altLang="en-GB" sz="4000" i="1" dirty="0" smtClean="0">
                            <a:solidFill>
                              <a:schemeClr val="bg1"/>
                            </a:solidFill>
                            <a:latin typeface="Cambria Math" panose="02040503050406030204" charset="0"/>
                            <a:cs typeface="Cambria Math" panose="02040503050406030204" charset="0"/>
                          </a:rPr>
                          <m:t>𝐾</m:t>
                        </m:r>
                      </m:sub>
                    </m:sSub>
                  </m:oMath>
                </a14:m>
                <a:r>
                  <a:rPr lang="en-US" altLang="en-GB" sz="4000" dirty="0" smtClean="0">
                    <a:solidFill>
                      <a:schemeClr val="bg1"/>
                    </a:solidFill>
                    <a:latin typeface="Cambria Math" panose="02040503050406030204" charset="0"/>
                    <a:cs typeface="Cambria Math" panose="02040503050406030204" charset="0"/>
                  </a:rPr>
                  <a:t> being the novel stable region and </a:t>
                </a:r>
                <a14:m>
                  <m:oMath xmlns:m="http://schemas.openxmlformats.org/officeDocument/2006/math">
                    <m:sSub>
                      <m:sSubPr>
                        <m:ctrlPr>
                          <a:rPr lang="en-US" altLang="en-GB" sz="4000" i="1" dirty="0" smtClean="0">
                            <a:solidFill>
                              <a:schemeClr val="bg1"/>
                            </a:solidFill>
                            <a:latin typeface="Cambria Math" panose="02040503050406030204" charset="0"/>
                            <a:cs typeface="Cambria Math" panose="02040503050406030204" charset="0"/>
                          </a:rPr>
                        </m:ctrlPr>
                      </m:sSubPr>
                      <m:e>
                        <m:r>
                          <a:rPr lang="en-US" altLang="en-GB" sz="4000" i="1" dirty="0" smtClean="0">
                            <a:solidFill>
                              <a:schemeClr val="bg1"/>
                            </a:solidFill>
                            <a:latin typeface="Cambria Math" panose="02040503050406030204" charset="0"/>
                            <a:cs typeface="Cambria Math" panose="02040503050406030204" charset="0"/>
                          </a:rPr>
                          <m:t>𝐶</m:t>
                        </m:r>
                        <m:r>
                          <a:rPr lang="en-US" altLang="en-GB" sz="4000" i="1" dirty="0" smtClean="0">
                            <a:solidFill>
                              <a:schemeClr val="bg1"/>
                            </a:solidFill>
                            <a:latin typeface="Cambria Math" panose="02040503050406030204" charset="0"/>
                            <a:cs typeface="Cambria Math" panose="02040503050406030204" charset="0"/>
                          </a:rPr>
                          <m:t>’</m:t>
                        </m:r>
                      </m:e>
                      <m:sub>
                        <m:r>
                          <a:rPr lang="en-US" altLang="en-GB" sz="4000" i="1" dirty="0" smtClean="0">
                            <a:solidFill>
                              <a:schemeClr val="bg1"/>
                            </a:solidFill>
                            <a:latin typeface="Cambria Math" panose="02040503050406030204" charset="0"/>
                            <a:cs typeface="Cambria Math" panose="02040503050406030204" charset="0"/>
                          </a:rPr>
                          <m:t>𝑁</m:t>
                        </m:r>
                      </m:sub>
                    </m:sSub>
                    <m:r>
                      <a:rPr lang="en-US" altLang="en-GB" sz="4000" i="1" dirty="0" smtClean="0">
                        <a:solidFill>
                          <a:schemeClr val="bg1"/>
                        </a:solidFill>
                        <a:latin typeface="Cambria Math" panose="02040503050406030204" charset="0"/>
                        <a:cs typeface="Cambria Math" panose="02040503050406030204" charset="0"/>
                      </a:rPr>
                      <m:t>⊆ </m:t>
                    </m:r>
                    <m:sSub>
                      <m:sSubPr>
                        <m:ctrlPr>
                          <a:rPr lang="en-US" altLang="en-GB" sz="4000" i="1" dirty="0" smtClean="0">
                            <a:solidFill>
                              <a:schemeClr val="bg1"/>
                            </a:solidFill>
                            <a:latin typeface="Cambria Math" panose="02040503050406030204" charset="0"/>
                            <a:cs typeface="Cambria Math" panose="02040503050406030204" charset="0"/>
                          </a:rPr>
                        </m:ctrlPr>
                      </m:sSubPr>
                      <m:e>
                        <m:r>
                          <a:rPr lang="en-US" altLang="en-GB" sz="4000" i="1" dirty="0" smtClean="0">
                            <a:solidFill>
                              <a:schemeClr val="bg1"/>
                            </a:solidFill>
                            <a:latin typeface="Cambria Math" panose="02040503050406030204" charset="0"/>
                            <a:cs typeface="Cambria Math" panose="02040503050406030204" charset="0"/>
                          </a:rPr>
                          <m:t>𝐶</m:t>
                        </m:r>
                      </m:e>
                      <m:sub>
                        <m:r>
                          <a:rPr lang="en-US" altLang="en-GB" sz="4000" i="1" dirty="0" smtClean="0">
                            <a:solidFill>
                              <a:schemeClr val="bg1"/>
                            </a:solidFill>
                            <a:latin typeface="Cambria Math" panose="02040503050406030204" charset="0"/>
                            <a:cs typeface="Cambria Math" panose="02040503050406030204" charset="0"/>
                          </a:rPr>
                          <m:t>𝐾</m:t>
                        </m:r>
                      </m:sub>
                    </m:sSub>
                  </m:oMath>
                </a14:m>
                <a:r>
                  <a:rPr lang="en-US" altLang="en-GB" sz="4000" dirty="0" smtClean="0">
                    <a:solidFill>
                      <a:schemeClr val="bg1"/>
                    </a:solidFill>
                    <a:latin typeface="Cambria Math" panose="02040503050406030204" charset="0"/>
                    <a:cs typeface="Cambria Math" panose="02040503050406030204" charset="0"/>
                  </a:rPr>
                  <a:t>. </a:t>
                </a:r>
                <a:r>
                  <a:rPr lang="en-US" altLang="en-GB" sz="4000" dirty="0" smtClean="0">
                    <a:solidFill>
                      <a:schemeClr val="bg1"/>
                    </a:solidFill>
                    <a:latin typeface="Cambria Math" panose="02040503050406030204" charset="0"/>
                    <a:cs typeface="Cambria Math" panose="02040503050406030204" charset="0"/>
                    <a:sym typeface="+mn-ea"/>
                  </a:rPr>
                  <a:t> </a:t>
                </a:r>
                <a:r>
                  <a:rPr lang="en-US" altLang="en-GB" sz="4000" dirty="0" smtClean="0">
                    <a:solidFill>
                      <a:schemeClr val="bg1"/>
                    </a:solidFill>
                    <a:latin typeface="Cambria Math" panose="02040503050406030204" charset="0"/>
                    <a:cs typeface="Cambria Math" panose="02040503050406030204" charset="0"/>
                  </a:rPr>
                  <a:t> </a:t>
                </a:r>
                <a:endParaRPr lang="en-GB" sz="4000" dirty="0" smtClean="0">
                  <a:solidFill>
                    <a:schemeClr val="bg1"/>
                  </a:solidFill>
                </a:endParaRPr>
              </a:p>
            </p:txBody>
          </p:sp>
        </mc:Choice>
        <mc:Fallback>
          <p:sp>
            <p:nvSpPr>
              <p:cNvPr id="20" name="Content Placeholder 1"/>
              <p:cNvSpPr>
                <a:spLocks noRot="1" noChangeAspect="1" noMove="1" noResize="1" noEditPoints="1" noAdjustHandles="1" noChangeArrowheads="1" noChangeShapeType="1" noTextEdit="1"/>
              </p:cNvSpPr>
              <p:nvPr/>
            </p:nvSpPr>
            <p:spPr>
              <a:xfrm>
                <a:off x="3987165" y="3630930"/>
                <a:ext cx="8113395" cy="2364105"/>
              </a:xfrm>
              <a:prstGeom prst="rect">
                <a:avLst/>
              </a:prstGeom>
              <a:blipFill rotWithShape="1">
                <a:blip r:embed="rId3"/>
                <a:stretch>
                  <a:fillRect/>
                </a:stretch>
              </a:blipFill>
            </p:spPr>
            <p:txBody>
              <a:bodyPr/>
              <a:lstStyle/>
              <a:p>
                <a:r>
                  <a:rPr lang="en-GB" altLang="en-US">
                    <a:noFill/>
                  </a:rPr>
                  <a:t> </a:t>
                </a:r>
              </a:p>
            </p:txBody>
          </p:sp>
        </mc:Fallback>
      </mc:AlternateContent>
      <p:sp>
        <p:nvSpPr>
          <p:cNvPr id="22" name="Text Box 21"/>
          <p:cNvSpPr txBox="1"/>
          <p:nvPr/>
        </p:nvSpPr>
        <p:spPr>
          <a:xfrm>
            <a:off x="2487295" y="5506720"/>
            <a:ext cx="424815" cy="398780"/>
          </a:xfrm>
          <a:prstGeom prst="rect">
            <a:avLst/>
          </a:prstGeom>
          <a:noFill/>
        </p:spPr>
        <p:txBody>
          <a:bodyPr wrap="square" rtlCol="0">
            <a:spAutoFit/>
          </a:bodyPr>
          <a:p>
            <a:r>
              <a:rPr lang="en-GB" sz="2000" b="1" i="1">
                <a:solidFill>
                  <a:schemeClr val="bg2">
                    <a:lumMod val="50000"/>
                  </a:schemeClr>
                </a:solidFill>
              </a:rPr>
              <a:t>C</a:t>
            </a:r>
            <a:r>
              <a:rPr lang="en-GB" sz="2000" b="1" i="1" baseline="-25000">
                <a:solidFill>
                  <a:schemeClr val="bg2">
                    <a:lumMod val="50000"/>
                  </a:schemeClr>
                </a:solidFill>
              </a:rPr>
              <a:t>N</a:t>
            </a:r>
            <a:endParaRPr lang="en-GB" sz="2000" b="1" i="1" baseline="-25000">
              <a:solidFill>
                <a:schemeClr val="bg2">
                  <a:lumMod val="50000"/>
                </a:schemeClr>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4508</Words>
  <Application>WPS Presentation</Application>
  <PresentationFormat>Panorámica</PresentationFormat>
  <Paragraphs>284</Paragraphs>
  <Slides>19</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19</vt:i4>
      </vt:variant>
    </vt:vector>
  </HeadingPairs>
  <TitlesOfParts>
    <vt:vector size="30" baseType="lpstr">
      <vt:lpstr>Arial</vt:lpstr>
      <vt:lpstr>SimSun</vt:lpstr>
      <vt:lpstr>Wingdings</vt:lpstr>
      <vt:lpstr>Calibri Light</vt:lpstr>
      <vt:lpstr>Cambria Math</vt:lpstr>
      <vt:lpstr>Microsoft YaHei</vt:lpstr>
      <vt:lpstr>Arial Unicode MS</vt:lpstr>
      <vt:lpstr>Calibri</vt:lpstr>
      <vt:lpstr>MS Mincho</vt:lpstr>
      <vt:lpstr>Segoe Print</vt:lpstr>
      <vt:lpstr>Office Theme</vt:lpstr>
      <vt:lpstr>How to control novel modes?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MarlonChan</dc:creator>
  <cp:lastModifiedBy>HP</cp:lastModifiedBy>
  <cp:revision>278</cp:revision>
  <dcterms:created xsi:type="dcterms:W3CDTF">2022-01-26T17:16:00Z</dcterms:created>
  <dcterms:modified xsi:type="dcterms:W3CDTF">2023-04-19T14:13:47Z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AA2EC01506D145DC91DB9C8C20BF2AF3</vt:lpwstr>
  </property>
  <property fmtid="{D5CDD505-2E9C-101B-9397-08002B2CF9AE}" pid="3" name="KSOProductBuildVer">
    <vt:lpwstr>2057-11.2.0.11516</vt:lpwstr>
  </property>
</Properties>
</file>