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8" r:id="rId2"/>
    <p:sldId id="493" r:id="rId3"/>
    <p:sldId id="535" r:id="rId4"/>
    <p:sldId id="536" r:id="rId5"/>
    <p:sldId id="533" r:id="rId6"/>
    <p:sldId id="537" r:id="rId7"/>
    <p:sldId id="538" r:id="rId8"/>
    <p:sldId id="539" r:id="rId9"/>
    <p:sldId id="558" r:id="rId10"/>
    <p:sldId id="464" r:id="rId11"/>
    <p:sldId id="501" r:id="rId12"/>
    <p:sldId id="508" r:id="rId13"/>
    <p:sldId id="509" r:id="rId14"/>
    <p:sldId id="510" r:id="rId15"/>
    <p:sldId id="511" r:id="rId16"/>
    <p:sldId id="512" r:id="rId17"/>
    <p:sldId id="523" r:id="rId18"/>
    <p:sldId id="484" r:id="rId19"/>
    <p:sldId id="524" r:id="rId20"/>
    <p:sldId id="573" r:id="rId21"/>
    <p:sldId id="574" r:id="rId22"/>
    <p:sldId id="576" r:id="rId23"/>
    <p:sldId id="485" r:id="rId24"/>
    <p:sldId id="492" r:id="rId25"/>
    <p:sldId id="4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t>20/04/2023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025" y="5899785"/>
            <a:ext cx="7205345" cy="707390"/>
          </a:xfrm>
        </p:spPr>
        <p:txBody>
          <a:bodyPr anchor="t" anchorCtr="0">
            <a:normAutofit/>
          </a:bodyPr>
          <a:lstStyle/>
          <a:p>
            <a:r>
              <a:rPr lang="en-GB" altLang="en-US" sz="4400" dirty="0">
                <a:solidFill>
                  <a:schemeClr val="tx1"/>
                </a:solidFill>
              </a:rPr>
              <a:t>Research Proposal</a:t>
            </a:r>
          </a:p>
        </p:txBody>
      </p:sp>
      <p:sp>
        <p:nvSpPr>
          <p:cNvPr id="2" name="Rectangle 1">
            <a:extLst>
              <a:ext uri="{FF2B5EF4-FFF2-40B4-BE49-F238E27FC236}">
                <a16:creationId xmlns:a16="http://schemas.microsoft.com/office/drawing/2014/main" id="{7393AA27-93D4-4B6A-8EEF-BF19AE7354B9}"/>
              </a:ext>
            </a:extLst>
          </p:cNvPr>
          <p:cNvSpPr/>
          <p:nvPr/>
        </p:nvSpPr>
        <p:spPr>
          <a:xfrm>
            <a:off x="0" y="2736502"/>
            <a:ext cx="10535693" cy="1384995"/>
          </a:xfrm>
          <a:prstGeom prst="rect">
            <a:avLst/>
          </a:prstGeom>
        </p:spPr>
        <p:txBody>
          <a:bodyPr wrap="square">
            <a:spAutoFit/>
          </a:bodyPr>
          <a:lstStyle/>
          <a:p>
            <a:pPr lvl="1"/>
            <a:r>
              <a:rPr lang="es-US" sz="2800" dirty="0">
                <a:solidFill>
                  <a:srgbClr val="FF0000"/>
                </a:solidFill>
              </a:rPr>
              <a:t>Uniformiza a </a:t>
            </a:r>
            <a:r>
              <a:rPr lang="es-US" sz="2800" dirty="0" err="1">
                <a:solidFill>
                  <a:srgbClr val="FF0000"/>
                </a:solidFill>
              </a:rPr>
              <a:t>operating</a:t>
            </a:r>
            <a:r>
              <a:rPr lang="es-US" sz="2800" dirty="0">
                <a:solidFill>
                  <a:srgbClr val="FF0000"/>
                </a:solidFill>
              </a:rPr>
              <a:t> </a:t>
            </a:r>
            <a:r>
              <a:rPr lang="es-US" sz="2800" dirty="0" err="1">
                <a:solidFill>
                  <a:srgbClr val="FF0000"/>
                </a:solidFill>
              </a:rPr>
              <a:t>condition</a:t>
            </a:r>
            <a:r>
              <a:rPr lang="es-US" sz="2800" dirty="0">
                <a:solidFill>
                  <a:srgbClr val="FF0000"/>
                </a:solidFill>
              </a:rPr>
              <a:t> o </a:t>
            </a:r>
            <a:r>
              <a:rPr lang="es-US" sz="2800" dirty="0" err="1">
                <a:solidFill>
                  <a:srgbClr val="FF0000"/>
                </a:solidFill>
              </a:rPr>
              <a:t>system</a:t>
            </a:r>
            <a:r>
              <a:rPr lang="es-US" sz="2800" dirty="0">
                <a:solidFill>
                  <a:srgbClr val="FF0000"/>
                </a:solidFill>
              </a:rPr>
              <a:t> </a:t>
            </a:r>
            <a:r>
              <a:rPr lang="es-US" sz="2800" dirty="0" err="1">
                <a:solidFill>
                  <a:srgbClr val="FF0000"/>
                </a:solidFill>
              </a:rPr>
              <a:t>configuration</a:t>
            </a:r>
            <a:r>
              <a:rPr lang="es-US" sz="2800" dirty="0">
                <a:solidFill>
                  <a:srgbClr val="FF0000"/>
                </a:solidFill>
              </a:rPr>
              <a:t>, yo </a:t>
            </a:r>
            <a:r>
              <a:rPr lang="es-US" sz="2800" dirty="0" err="1">
                <a:solidFill>
                  <a:srgbClr val="FF0000"/>
                </a:solidFill>
              </a:rPr>
              <a:t>empezé</a:t>
            </a:r>
            <a:r>
              <a:rPr lang="es-US" sz="2800" dirty="0">
                <a:solidFill>
                  <a:srgbClr val="FF0000"/>
                </a:solidFill>
              </a:rPr>
              <a:t> a poner </a:t>
            </a:r>
            <a:r>
              <a:rPr lang="es-US" sz="2800" dirty="0" err="1">
                <a:solidFill>
                  <a:srgbClr val="FF0000"/>
                </a:solidFill>
              </a:rPr>
              <a:t>operating</a:t>
            </a:r>
            <a:r>
              <a:rPr lang="es-US" sz="2800" dirty="0">
                <a:solidFill>
                  <a:srgbClr val="FF0000"/>
                </a:solidFill>
              </a:rPr>
              <a:t> </a:t>
            </a:r>
            <a:r>
              <a:rPr lang="es-US" sz="2800" dirty="0" err="1">
                <a:solidFill>
                  <a:srgbClr val="FF0000"/>
                </a:solidFill>
              </a:rPr>
              <a:t>condition</a:t>
            </a:r>
            <a:r>
              <a:rPr lang="es-US" sz="2800" dirty="0">
                <a:solidFill>
                  <a:srgbClr val="FF0000"/>
                </a:solidFill>
              </a:rPr>
              <a:t> pero me </a:t>
            </a:r>
            <a:r>
              <a:rPr lang="es-US" sz="2800" dirty="0" err="1">
                <a:solidFill>
                  <a:srgbClr val="FF0000"/>
                </a:solidFill>
              </a:rPr>
              <a:t>dicuenta</a:t>
            </a:r>
            <a:r>
              <a:rPr lang="es-US" sz="2800" dirty="0">
                <a:solidFill>
                  <a:srgbClr val="FF0000"/>
                </a:solidFill>
              </a:rPr>
              <a:t> de que luego usas mucho </a:t>
            </a:r>
            <a:r>
              <a:rPr lang="es-US" sz="2800" dirty="0" err="1">
                <a:solidFill>
                  <a:srgbClr val="FF0000"/>
                </a:solidFill>
              </a:rPr>
              <a:t>system</a:t>
            </a:r>
            <a:r>
              <a:rPr lang="es-US" sz="2800" dirty="0">
                <a:solidFill>
                  <a:srgbClr val="FF0000"/>
                </a:solidFill>
              </a:rPr>
              <a:t> </a:t>
            </a:r>
            <a:r>
              <a:rPr lang="es-US" sz="2800" dirty="0" err="1">
                <a:solidFill>
                  <a:srgbClr val="FF0000"/>
                </a:solidFill>
              </a:rPr>
              <a:t>configuration</a:t>
            </a:r>
            <a:r>
              <a:rPr lang="es-US" sz="2800" dirty="0">
                <a:solidFill>
                  <a:srgbClr val="FF0000"/>
                </a:solidFill>
              </a:rPr>
              <a:t> y no </a:t>
            </a:r>
            <a:r>
              <a:rPr lang="es-US" sz="2800" dirty="0" err="1">
                <a:solidFill>
                  <a:srgbClr val="FF0000"/>
                </a:solidFill>
              </a:rPr>
              <a:t>segui</a:t>
            </a:r>
            <a:r>
              <a:rPr lang="es-US" sz="2800" dirty="0">
                <a:solidFill>
                  <a:srgbClr val="FF0000"/>
                </a:solidFill>
              </a:rPr>
              <a:t>. Define uno o el otro.</a:t>
            </a:r>
            <a:endParaRPr lang="en-GB"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2312" y="3372"/>
              <a:ext cx="1697" cy="701"/>
            </a:xfrm>
            <a:prstGeom prst="rect">
              <a:avLst/>
            </a:prstGeom>
            <a:noFill/>
          </p:spPr>
          <p:txBody>
            <a:bodyPr wrap="square" rtlCol="0">
              <a:spAutoFit/>
            </a:bodyPr>
            <a:lstStyle/>
            <a:p>
              <a:r>
                <a:rPr lang="en-US" sz="2000" b="1">
                  <a:solidFill>
                    <a:schemeClr val="accent1">
                      <a:lumMod val="50000"/>
                    </a:schemeClr>
                  </a:solidFill>
                </a:rPr>
                <a:t>Known</a:t>
              </a:r>
            </a:p>
          </p:txBody>
        </p:sp>
        <p:sp>
          <p:nvSpPr>
            <p:cNvPr id="11" name="Text Box 10"/>
            <p:cNvSpPr txBox="1"/>
            <p:nvPr/>
          </p:nvSpPr>
          <p:spPr>
            <a:xfrm>
              <a:off x="4277" y="1976"/>
              <a:ext cx="2846" cy="1242"/>
            </a:xfrm>
            <a:prstGeom prst="rect">
              <a:avLst/>
            </a:prstGeom>
            <a:noFill/>
          </p:spPr>
          <p:txBody>
            <a:bodyPr wrap="square" rtlCol="0">
              <a:spAutoFit/>
            </a:bodyPr>
            <a:lstStyle/>
            <a:p>
              <a:r>
                <a:rPr lang="en-US" sz="2000" b="1">
                  <a:solidFill>
                    <a:srgbClr val="FF0000"/>
                  </a:solidFill>
                </a:rPr>
                <a:t>Novel </a:t>
              </a:r>
              <a:r>
                <a:rPr lang="en-GB" altLang="en-US" sz="2000" b="1">
                  <a:solidFill>
                    <a:srgbClr val="FF0000"/>
                  </a:solidFill>
                </a:rPr>
                <a:t>Configuration</a:t>
              </a:r>
            </a:p>
          </p:txBody>
        </p:sp>
      </p:grpSp>
      <p:sp>
        <p:nvSpPr>
          <p:cNvPr id="17" name="CuadroTexto 8"/>
          <p:cNvSpPr txBox="1"/>
          <p:nvPr/>
        </p:nvSpPr>
        <p:spPr>
          <a:xfrm>
            <a:off x="218440" y="0"/>
            <a:ext cx="9440545" cy="706755"/>
          </a:xfrm>
          <a:prstGeom prst="rect">
            <a:avLst/>
          </a:prstGeom>
          <a:noFill/>
        </p:spPr>
        <p:txBody>
          <a:bodyPr wrap="square" rtlCol="0">
            <a:spAutoFit/>
          </a:bodyPr>
          <a:lstStyle/>
          <a:p>
            <a:r>
              <a:rPr lang="en-GB" altLang="en-US" sz="4000" u="sng" dirty="0">
                <a:solidFill>
                  <a:schemeClr val="tx1"/>
                </a:solidFill>
                <a:latin typeface="Calibri Light" panose="020F0302020204030204" charset="0"/>
                <a:cs typeface="Calibri Light" panose="020F0302020204030204" charset="0"/>
                <a:sym typeface="+mn-ea"/>
              </a:rPr>
              <a:t>Learning control for novel configuration</a:t>
            </a: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60" name="Text Box 59"/>
            <p:cNvSpPr txBox="1"/>
            <p:nvPr/>
          </p:nvSpPr>
          <p:spPr>
            <a:xfrm>
              <a:off x="6543" y="5310"/>
              <a:ext cx="795"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lstStyle/>
            <a:p>
              <a:r>
                <a:rPr lang="en-US" sz="2000" b="1">
                  <a:solidFill>
                    <a:schemeClr val="accent1">
                      <a:lumMod val="50000"/>
                    </a:schemeClr>
                  </a:solidFill>
                </a:rPr>
                <a:t>Known</a:t>
              </a:r>
            </a:p>
          </p:txBody>
        </p:sp>
        <p:sp>
          <p:nvSpPr>
            <p:cNvPr id="65" name="Text Box 64"/>
            <p:cNvSpPr txBox="1"/>
            <p:nvPr/>
          </p:nvSpPr>
          <p:spPr>
            <a:xfrm>
              <a:off x="4277" y="1761"/>
              <a:ext cx="2700" cy="1242"/>
            </a:xfrm>
            <a:prstGeom prst="rect">
              <a:avLst/>
            </a:prstGeom>
            <a:noFill/>
          </p:spPr>
          <p:txBody>
            <a:bodyPr wrap="square" rtlCol="0">
              <a:spAutoFit/>
            </a:bodyPr>
            <a:lstStyle/>
            <a:p>
              <a:r>
                <a:rPr lang="en-GB" altLang="en-US" sz="2000" b="1">
                  <a:solidFill>
                    <a:srgbClr val="00B050"/>
                  </a:solidFill>
                </a:rPr>
                <a:t>Learned </a:t>
              </a:r>
            </a:p>
            <a:p>
              <a:r>
                <a:rPr lang="en-GB" altLang="en-US" sz="2000" b="1">
                  <a:solidFill>
                    <a:srgbClr val="00B050"/>
                  </a:solidFill>
                </a:rPr>
                <a:t>Control</a:t>
              </a: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lstStyle/>
            <a:p>
              <a:r>
                <a:rPr lang="en-US" sz="2000" b="1">
                  <a:solidFill>
                    <a:srgbClr val="FF0000"/>
                  </a:solidFill>
                </a:rPr>
                <a:t>Stable</a:t>
              </a:r>
            </a:p>
            <a:p>
              <a:r>
                <a:rPr lang="en-GB" altLang="en-US" sz="2000" b="1">
                  <a:solidFill>
                    <a:srgbClr val="FF0000"/>
                  </a:solidFill>
                </a:rPr>
                <a:t>Region </a:t>
              </a:r>
              <a:r>
                <a:rPr lang="en-US" sz="2000" b="1">
                  <a:solidFill>
                    <a:srgbClr val="FF0000"/>
                  </a:solidFill>
                </a:rPr>
                <a:t>for Novel Environment</a:t>
              </a:r>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lstStyle/>
            <a:p>
              <a:r>
                <a:rPr lang="en-GB" altLang="en-US" sz="2000" b="1">
                  <a:solidFill>
                    <a:srgbClr val="00B050"/>
                  </a:solidFill>
                </a:rPr>
                <a:t>Learned Control</a:t>
              </a:r>
            </a:p>
          </p:txBody>
        </p:sp>
        <p:sp>
          <p:nvSpPr>
            <p:cNvPr id="92" name="Text Box 91"/>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93" name="Text Box 92"/>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9154795" y="2483485"/>
            <a:ext cx="563340" cy="398780"/>
          </a:xfrm>
          <a:prstGeom prst="rect">
            <a:avLst/>
          </a:prstGeom>
          <a:noFill/>
        </p:spPr>
        <p:txBody>
          <a:bodyPr wrap="square" rtlCol="0">
            <a:spAutoFit/>
          </a:bodyPr>
          <a:lstStyle/>
          <a:p>
            <a:r>
              <a:rPr lang="en-GB" sz="2000" b="1" i="1" dirty="0">
                <a:solidFill>
                  <a:srgbClr val="FF0000"/>
                </a:solidFill>
              </a:rPr>
              <a:t>C</a:t>
            </a:r>
            <a:r>
              <a:rPr lang="en-GB" sz="2000" b="1" i="1" baseline="-25000" dirty="0">
                <a:solidFill>
                  <a:srgbClr val="FF0000"/>
                </a:solidFill>
              </a:rPr>
              <a:t>N</a:t>
            </a:r>
          </a:p>
        </p:txBody>
      </p:sp>
      <p:sp>
        <p:nvSpPr>
          <p:cNvPr id="99" name="Text Box 98"/>
          <p:cNvSpPr txBox="1"/>
          <p:nvPr/>
        </p:nvSpPr>
        <p:spPr>
          <a:xfrm>
            <a:off x="7154545" y="428053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100" name="Text Box 99"/>
          <p:cNvSpPr txBox="1"/>
          <p:nvPr/>
        </p:nvSpPr>
        <p:spPr>
          <a:xfrm>
            <a:off x="8809355" y="5593715"/>
            <a:ext cx="770255" cy="398780"/>
          </a:xfrm>
          <a:prstGeom prst="rect">
            <a:avLst/>
          </a:prstGeom>
          <a:noFill/>
        </p:spPr>
        <p:txBody>
          <a:bodyPr wrap="square" rtlCol="0">
            <a:spAutoFit/>
          </a:bodyPr>
          <a:lstStyle/>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dirty="0">
                <a:solidFill>
                  <a:srgbClr val="0070C0"/>
                </a:solidFill>
              </a:rPr>
              <a:t>C</a:t>
            </a:r>
            <a:r>
              <a:rPr lang="en-GB" sz="2000" b="1" i="1" baseline="-25000" dirty="0">
                <a:solidFill>
                  <a:srgbClr val="0070C0"/>
                </a:solidFill>
              </a:rPr>
              <a:t>K</a:t>
            </a:r>
          </a:p>
        </p:txBody>
      </p:sp>
      <p:sp>
        <p:nvSpPr>
          <p:cNvPr id="98" name="Text Box 97"/>
          <p:cNvSpPr txBox="1"/>
          <p:nvPr/>
        </p:nvSpPr>
        <p:spPr>
          <a:xfrm>
            <a:off x="2069465" y="1079500"/>
            <a:ext cx="584955" cy="398780"/>
          </a:xfrm>
          <a:prstGeom prst="rect">
            <a:avLst/>
          </a:prstGeom>
          <a:noFill/>
        </p:spPr>
        <p:txBody>
          <a:bodyPr wrap="square" rtlCol="0">
            <a:spAutoFit/>
          </a:bodyPr>
          <a:lstStyle/>
          <a:p>
            <a:r>
              <a:rPr lang="en-GB" sz="2000" b="1" i="1" dirty="0">
                <a:solidFill>
                  <a:srgbClr val="FF0000"/>
                </a:solidFill>
              </a:rPr>
              <a:t>C</a:t>
            </a:r>
            <a:r>
              <a:rPr lang="en-GB" sz="2000" b="1" i="1" baseline="-25000" dirty="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27735" y="3630930"/>
                <a:ext cx="10915015"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No need for adaptation. Any controller in the known stable set can stabilize the novel configuration.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3"/>
                <a:stretch>
                  <a:fillRect/>
                </a:stretch>
              </a:blipFill>
            </p:spPr>
            <p:txBody>
              <a:bodyPr/>
              <a:lstStyle/>
              <a:p>
                <a:r>
                  <a:rPr lang="en-GB" altLang="en-US">
                    <a:noFill/>
                  </a:rPr>
                  <a:t> </a:t>
                </a:r>
              </a:p>
            </p:txBody>
          </p:sp>
        </mc:Fallback>
      </mc:AlternateContent>
      <p:sp>
        <p:nvSpPr>
          <p:cNvPr id="4" name="Rectangle 3">
            <a:extLst>
              <a:ext uri="{FF2B5EF4-FFF2-40B4-BE49-F238E27FC236}">
                <a16:creationId xmlns:a16="http://schemas.microsoft.com/office/drawing/2014/main" id="{C89F8816-1FDF-4100-9B07-7A50ADB05861}"/>
              </a:ext>
            </a:extLst>
          </p:cNvPr>
          <p:cNvSpPr/>
          <p:nvPr/>
        </p:nvSpPr>
        <p:spPr>
          <a:xfrm>
            <a:off x="5057318" y="1308520"/>
            <a:ext cx="7065396" cy="646331"/>
          </a:xfrm>
          <a:prstGeom prst="rect">
            <a:avLst/>
          </a:prstGeom>
        </p:spPr>
        <p:txBody>
          <a:bodyPr wrap="none">
            <a:spAutoFit/>
          </a:bodyPr>
          <a:lstStyle/>
          <a:p>
            <a:r>
              <a:rPr lang="en-GB" altLang="en-US" dirty="0" err="1">
                <a:solidFill>
                  <a:srgbClr val="FF0000"/>
                </a:solidFill>
                <a:latin typeface="Cambria Math" panose="02040503050406030204" charset="0"/>
                <a:cs typeface="Cambria Math" panose="02040503050406030204" charset="0"/>
                <a:sym typeface="+mn-ea"/>
              </a:rPr>
              <a:t>Esto</a:t>
            </a:r>
            <a:r>
              <a:rPr lang="en-GB" altLang="en-US" dirty="0">
                <a:solidFill>
                  <a:srgbClr val="FF0000"/>
                </a:solidFill>
                <a:latin typeface="Cambria Math" panose="02040503050406030204" charset="0"/>
                <a:cs typeface="Cambria Math" panose="02040503050406030204" charset="0"/>
                <a:sym typeface="+mn-ea"/>
              </a:rPr>
              <a:t> no lo </a:t>
            </a:r>
            <a:r>
              <a:rPr lang="en-GB" altLang="en-US" dirty="0" err="1">
                <a:solidFill>
                  <a:srgbClr val="FF0000"/>
                </a:solidFill>
                <a:latin typeface="Cambria Math" panose="02040503050406030204" charset="0"/>
                <a:cs typeface="Cambria Math" panose="02040503050406030204" charset="0"/>
                <a:sym typeface="+mn-ea"/>
              </a:rPr>
              <a:t>entiendo</a:t>
            </a:r>
            <a:r>
              <a:rPr lang="en-GB" altLang="en-US" dirty="0">
                <a:solidFill>
                  <a:srgbClr val="FF0000"/>
                </a:solidFill>
                <a:latin typeface="Cambria Math" panose="02040503050406030204" charset="0"/>
                <a:cs typeface="Cambria Math" panose="02040503050406030204" charset="0"/>
                <a:sym typeface="+mn-ea"/>
              </a:rPr>
              <a:t>, </a:t>
            </a:r>
            <a:r>
              <a:rPr lang="en-GB" altLang="en-US" dirty="0" err="1">
                <a:solidFill>
                  <a:srgbClr val="FF0000"/>
                </a:solidFill>
                <a:latin typeface="Cambria Math" panose="02040503050406030204" charset="0"/>
                <a:cs typeface="Cambria Math" panose="02040503050406030204" charset="0"/>
                <a:sym typeface="+mn-ea"/>
              </a:rPr>
              <a:t>estas</a:t>
            </a:r>
            <a:r>
              <a:rPr lang="en-GB" altLang="en-US" dirty="0">
                <a:solidFill>
                  <a:srgbClr val="FF0000"/>
                </a:solidFill>
                <a:latin typeface="Cambria Math" panose="02040503050406030204" charset="0"/>
                <a:cs typeface="Cambria Math" panose="02040503050406030204" charset="0"/>
                <a:sym typeface="+mn-ea"/>
              </a:rPr>
              <a:t> </a:t>
            </a:r>
            <a:r>
              <a:rPr lang="en-GB" altLang="en-US" dirty="0" err="1">
                <a:solidFill>
                  <a:srgbClr val="FF0000"/>
                </a:solidFill>
                <a:latin typeface="Cambria Math" panose="02040503050406030204" charset="0"/>
                <a:cs typeface="Cambria Math" panose="02040503050406030204" charset="0"/>
                <a:sym typeface="+mn-ea"/>
              </a:rPr>
              <a:t>usando</a:t>
            </a:r>
            <a:r>
              <a:rPr lang="en-GB" altLang="en-US" dirty="0">
                <a:solidFill>
                  <a:srgbClr val="FF0000"/>
                </a:solidFill>
                <a:latin typeface="Cambria Math" panose="02040503050406030204" charset="0"/>
                <a:cs typeface="Cambria Math" panose="02040503050406030204" charset="0"/>
                <a:sym typeface="+mn-ea"/>
              </a:rPr>
              <a:t> bien el </a:t>
            </a:r>
            <a:r>
              <a:rPr lang="en-GB" altLang="en-US" dirty="0" err="1">
                <a:solidFill>
                  <a:srgbClr val="FF0000"/>
                </a:solidFill>
                <a:latin typeface="Cambria Math" panose="02040503050406030204" charset="0"/>
                <a:cs typeface="Cambria Math" panose="02040503050406030204" charset="0"/>
                <a:sym typeface="+mn-ea"/>
              </a:rPr>
              <a:t>operador</a:t>
            </a:r>
            <a:r>
              <a:rPr lang="en-GB" altLang="en-US" dirty="0">
                <a:solidFill>
                  <a:srgbClr val="FF0000"/>
                </a:solidFill>
                <a:latin typeface="Cambria Math" panose="02040503050406030204" charset="0"/>
                <a:cs typeface="Cambria Math" panose="02040503050406030204" charset="0"/>
                <a:sym typeface="+mn-ea"/>
              </a:rPr>
              <a:t> de set? </a:t>
            </a:r>
            <a:r>
              <a:rPr lang="en-GB" altLang="en-US" dirty="0" err="1">
                <a:solidFill>
                  <a:srgbClr val="FF0000"/>
                </a:solidFill>
                <a:latin typeface="Cambria Math" panose="02040503050406030204" charset="0"/>
                <a:cs typeface="Cambria Math" panose="02040503050406030204" charset="0"/>
                <a:sym typeface="+mn-ea"/>
              </a:rPr>
              <a:t>Verifica</a:t>
            </a:r>
            <a:r>
              <a:rPr lang="en-GB" altLang="en-US" dirty="0">
                <a:solidFill>
                  <a:srgbClr val="FF0000"/>
                </a:solidFill>
                <a:latin typeface="Cambria Math" panose="02040503050406030204" charset="0"/>
                <a:cs typeface="Cambria Math" panose="02040503050406030204" charset="0"/>
                <a:sym typeface="+mn-ea"/>
              </a:rPr>
              <a:t> </a:t>
            </a:r>
            <a:r>
              <a:rPr lang="en-GB" altLang="en-US" dirty="0" err="1">
                <a:solidFill>
                  <a:srgbClr val="FF0000"/>
                </a:solidFill>
                <a:latin typeface="Cambria Math" panose="02040503050406030204" charset="0"/>
                <a:cs typeface="Cambria Math" panose="02040503050406030204" charset="0"/>
                <a:sym typeface="+mn-ea"/>
              </a:rPr>
              <a:t>aqui</a:t>
            </a:r>
            <a:endParaRPr lang="en-GB" altLang="en-US" dirty="0">
              <a:solidFill>
                <a:srgbClr val="FF0000"/>
              </a:solidFill>
              <a:latin typeface="Cambria Math" panose="02040503050406030204" charset="0"/>
              <a:cs typeface="Cambria Math" panose="02040503050406030204" charset="0"/>
              <a:sym typeface="+mn-ea"/>
            </a:endParaRPr>
          </a:p>
          <a:p>
            <a:r>
              <a:rPr lang="en-US" dirty="0">
                <a:solidFill>
                  <a:srgbClr val="FF0000"/>
                </a:solidFill>
              </a:rPr>
              <a:t>https://www.cuemath.com/algebra/operations-on-sets/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90695" y="711835"/>
                <a:ext cx="6902450"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 controller can be learned/selected within the known stable region.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0845800" cy="2437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u="sng" dirty="0">
                    <a:solidFill>
                      <a:schemeClr val="tx1"/>
                    </a:solidFill>
                    <a:latin typeface="Cambria Math" panose="02040503050406030204" charset="0"/>
                    <a:cs typeface="Cambria Math" panose="02040503050406030204" charset="0"/>
                  </a:rPr>
                  <a:t>Single Controller</a:t>
                </a:r>
                <a:r>
                  <a:rPr lang="en-US" altLang="en-GB" sz="40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𝑘</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a:t>
                </a:r>
              </a:p>
              <a:p>
                <a:pPr lvl="1" algn="l"/>
                <a:r>
                  <a:rPr lang="en-US" altLang="en-GB" sz="4000" dirty="0">
                    <a:solidFill>
                      <a:schemeClr val="tx1"/>
                    </a:solidFill>
                    <a:latin typeface="Cambria Math" panose="02040503050406030204" charset="0"/>
                    <a:cs typeface="Cambria Math" panose="02040503050406030204" charset="0"/>
                  </a:rPr>
                  <a:t>Deterministic (Fixed):</a:t>
                </a:r>
              </a:p>
              <a:p>
                <a:pPr lvl="2" algn="l"/>
                <a14:m>
                  <m:oMath xmlns:m="http://schemas.openxmlformats.org/officeDocument/2006/math">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𝑘</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oMath>
                </a14:m>
                <a:r>
                  <a:rPr lang="en-US" altLang="en-GB" sz="3330" dirty="0">
                    <a:solidFill>
                      <a:schemeClr val="tx1"/>
                    </a:solidFill>
                    <a:latin typeface="Cambria Math" panose="02040503050406030204" charset="0"/>
                    <a:cs typeface="Cambria Math" panose="02040503050406030204" charset="0"/>
                  </a:rPr>
                  <a:t>: No need for new control.</a:t>
                </a:r>
              </a:p>
              <a:p>
                <a:pPr lvl="2" algn="l"/>
                <a14:m>
                  <m:oMath xmlns:m="http://schemas.openxmlformats.org/officeDocument/2006/math">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𝑘</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oMath>
                </a14:m>
                <a:r>
                  <a:rPr lang="en-US" altLang="en-GB" sz="3330" dirty="0">
                    <a:solidFill>
                      <a:schemeClr val="tx1"/>
                    </a:solidFill>
                    <a:latin typeface="Cambria Math" panose="02040503050406030204" charset="0"/>
                    <a:cs typeface="Cambria Math" panose="02040503050406030204" charset="0"/>
                  </a:rPr>
                  <a:t>: Retune controller</a:t>
                </a:r>
                <a:r>
                  <a:rPr lang="en-GB" altLang="en-US" sz="3325" dirty="0">
                    <a:solidFill>
                      <a:schemeClr val="tx1"/>
                    </a:solidFill>
                    <a:latin typeface="Cambria Math" panose="02040503050406030204" charset="0"/>
                    <a:cs typeface="Cambria Math" panose="02040503050406030204" charset="0"/>
                  </a:rPr>
                  <a:t>.</a:t>
                </a:r>
              </a:p>
            </p:txBody>
          </p:sp>
        </mc:Choice>
        <mc:Fallback>
          <p:sp>
            <p:nvSpPr>
              <p:cNvPr id="3" name="Content Placeholder 1"/>
              <p:cNvSpPr>
                <a:spLocks noGrp="1" noRot="1" noChangeAspect="1" noMove="1" noResize="1" noEditPoints="1" noAdjustHandles="1" noChangeArrowheads="1" noChangeShapeType="1" noTextEdit="1"/>
              </p:cNvSpPr>
              <p:nvPr/>
            </p:nvSpPr>
            <p:spPr>
              <a:xfrm>
                <a:off x="347345" y="3630930"/>
                <a:ext cx="10845800" cy="2437130"/>
              </a:xfrm>
              <a:prstGeom prst="rect">
                <a:avLst/>
              </a:prstGeom>
              <a:blipFill>
                <a:blip r:embed="rId4"/>
                <a:stretch>
                  <a:fillRect t="-7018" b="-2506"/>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B55C0B17-D288-4D86-A2EA-4523481D9D4F}"/>
              </a:ext>
            </a:extLst>
          </p:cNvPr>
          <p:cNvSpPr/>
          <p:nvPr/>
        </p:nvSpPr>
        <p:spPr>
          <a:xfrm>
            <a:off x="4800849" y="2580005"/>
            <a:ext cx="6500425" cy="646331"/>
          </a:xfrm>
          <a:prstGeom prst="rect">
            <a:avLst/>
          </a:prstGeom>
        </p:spPr>
        <p:txBody>
          <a:bodyPr wrap="square">
            <a:spAutoFit/>
          </a:bodyPr>
          <a:lstStyle/>
          <a:p>
            <a:r>
              <a:rPr lang="en-GB" altLang="en-US" dirty="0">
                <a:solidFill>
                  <a:srgbClr val="FF0000"/>
                </a:solidFill>
                <a:latin typeface="Cambria Math" panose="02040503050406030204" charset="0"/>
                <a:cs typeface="Cambria Math" panose="02040503050406030204" charset="0"/>
                <a:sym typeface="+mn-ea"/>
              </a:rPr>
              <a:t>De nuevo, no lo </a:t>
            </a:r>
            <a:r>
              <a:rPr lang="en-GB" altLang="en-US" dirty="0" err="1">
                <a:solidFill>
                  <a:srgbClr val="FF0000"/>
                </a:solidFill>
                <a:latin typeface="Cambria Math" panose="02040503050406030204" charset="0"/>
                <a:cs typeface="Cambria Math" panose="02040503050406030204" charset="0"/>
                <a:sym typeface="+mn-ea"/>
              </a:rPr>
              <a:t>entiendo</a:t>
            </a:r>
            <a:r>
              <a:rPr lang="en-GB" altLang="en-US" dirty="0">
                <a:solidFill>
                  <a:srgbClr val="FF0000"/>
                </a:solidFill>
                <a:latin typeface="Cambria Math" panose="02040503050406030204" charset="0"/>
                <a:cs typeface="Cambria Math" panose="02040503050406030204" charset="0"/>
                <a:sym typeface="+mn-ea"/>
              </a:rPr>
              <a:t>, </a:t>
            </a:r>
            <a:r>
              <a:rPr lang="en-GB" altLang="en-US" dirty="0" err="1">
                <a:solidFill>
                  <a:srgbClr val="FF0000"/>
                </a:solidFill>
                <a:latin typeface="Cambria Math" panose="02040503050406030204" charset="0"/>
                <a:cs typeface="Cambria Math" panose="02040503050406030204" charset="0"/>
                <a:sym typeface="+mn-ea"/>
              </a:rPr>
              <a:t>verifica</a:t>
            </a:r>
            <a:r>
              <a:rPr lang="en-GB" altLang="en-US" dirty="0">
                <a:solidFill>
                  <a:srgbClr val="FF0000"/>
                </a:solidFill>
                <a:latin typeface="Cambria Math" panose="02040503050406030204" charset="0"/>
                <a:cs typeface="Cambria Math" panose="02040503050406030204" charset="0"/>
                <a:sym typeface="+mn-ea"/>
              </a:rPr>
              <a:t> que sea </a:t>
            </a:r>
            <a:r>
              <a:rPr lang="en-GB" altLang="en-US" dirty="0" err="1">
                <a:solidFill>
                  <a:srgbClr val="FF0000"/>
                </a:solidFill>
                <a:latin typeface="Cambria Math" panose="02040503050406030204" charset="0"/>
                <a:cs typeface="Cambria Math" panose="02040503050406030204" charset="0"/>
                <a:sym typeface="+mn-ea"/>
              </a:rPr>
              <a:t>consistente</a:t>
            </a:r>
            <a:r>
              <a:rPr lang="en-GB" altLang="en-US" dirty="0">
                <a:solidFill>
                  <a:srgbClr val="FF0000"/>
                </a:solidFill>
                <a:latin typeface="Cambria Math" panose="02040503050406030204" charset="0"/>
                <a:cs typeface="Cambria Math" panose="02040503050406030204" charset="0"/>
                <a:sym typeface="+mn-ea"/>
              </a:rPr>
              <a:t>, no </a:t>
            </a:r>
            <a:r>
              <a:rPr lang="en-GB" altLang="en-US" dirty="0" err="1">
                <a:solidFill>
                  <a:srgbClr val="FF0000"/>
                </a:solidFill>
                <a:latin typeface="Cambria Math" panose="02040503050406030204" charset="0"/>
                <a:cs typeface="Cambria Math" panose="02040503050406030204" charset="0"/>
                <a:sym typeface="+mn-ea"/>
              </a:rPr>
              <a:t>digo</a:t>
            </a:r>
            <a:r>
              <a:rPr lang="en-GB" altLang="en-US" dirty="0">
                <a:solidFill>
                  <a:srgbClr val="FF0000"/>
                </a:solidFill>
                <a:latin typeface="Cambria Math" panose="02040503050406030204" charset="0"/>
                <a:cs typeface="Cambria Math" panose="02040503050406030204" charset="0"/>
                <a:sym typeface="+mn-ea"/>
              </a:rPr>
              <a:t> que </a:t>
            </a:r>
            <a:r>
              <a:rPr lang="en-GB" altLang="en-US" dirty="0" err="1">
                <a:solidFill>
                  <a:srgbClr val="FF0000"/>
                </a:solidFill>
                <a:latin typeface="Cambria Math" panose="02040503050406030204" charset="0"/>
                <a:cs typeface="Cambria Math" panose="02040503050406030204" charset="0"/>
                <a:sym typeface="+mn-ea"/>
              </a:rPr>
              <a:t>este</a:t>
            </a:r>
            <a:r>
              <a:rPr lang="en-GB" altLang="en-US" dirty="0">
                <a:solidFill>
                  <a:srgbClr val="FF0000"/>
                </a:solidFill>
                <a:latin typeface="Cambria Math" panose="02040503050406030204" charset="0"/>
                <a:cs typeface="Cambria Math" panose="02040503050406030204" charset="0"/>
                <a:sym typeface="+mn-ea"/>
              </a:rPr>
              <a:t> mal</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90695" y="711835"/>
                <a:ext cx="6902450"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a:solidFill>
                      <a:schemeClr val="tx1"/>
                    </a:solidFill>
                    <a:latin typeface="Cambria Math" panose="02040503050406030204" charset="0"/>
                    <a:cs typeface="Cambria Math" panose="02040503050406030204" charset="0"/>
                  </a:rPr>
                  <a:t>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a:solidFill>
                      <a:schemeClr val="tx1"/>
                    </a:solidFill>
                    <a:latin typeface="Cambria Math" panose="02040503050406030204" charset="0"/>
                    <a:cs typeface="Cambria Math" panose="02040503050406030204" charset="0"/>
                  </a:rPr>
                  <a:t>Single Controller</a:t>
                </a:r>
                <a:r>
                  <a:rPr lang="en-US" altLang="en-GB" sz="36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𝑘</m:t>
                        </m:r>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oMath>
                </a14:m>
                <a:r>
                  <a:rPr lang="en-US" altLang="en-GB" sz="3600" dirty="0">
                    <a:solidFill>
                      <a:schemeClr val="tx1"/>
                    </a:solidFill>
                    <a:latin typeface="Cambria Math" panose="02040503050406030204" charset="0"/>
                    <a:cs typeface="Cambria Math" panose="02040503050406030204" charset="0"/>
                  </a:rPr>
                  <a:t>):</a:t>
                </a:r>
              </a:p>
              <a:p>
                <a:pPr lvl="1" algn="l"/>
                <a:r>
                  <a:rPr lang="en-US" altLang="en-GB" sz="3600" dirty="0">
                    <a:solidFill>
                      <a:schemeClr val="tx1"/>
                    </a:solidFill>
                    <a:latin typeface="Cambria Math" panose="02040503050406030204" charset="0"/>
                    <a:cs typeface="Cambria Math" panose="02040503050406030204" charset="0"/>
                  </a:rPr>
                  <a:t>Stochastic: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𝑘</m:t>
                        </m:r>
                      </m:sub>
                    </m:sSub>
                  </m:oMath>
                </a14:m>
                <a:r>
                  <a:rPr lang="en-US" altLang="en-GB" sz="3600" dirty="0">
                    <a:solidFill>
                      <a:schemeClr val="tx1"/>
                    </a:solidFill>
                    <a:latin typeface="Cambria Math" panose="02040503050406030204" charset="0"/>
                    <a:cs typeface="Cambria Math" panose="02040503050406030204" charset="0"/>
                  </a:rPr>
                  <a:t> is sampled from the known stable region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oMath>
                </a14:m>
                <a:r>
                  <a:rPr lang="en-US" altLang="en-GB" sz="3600" dirty="0">
                    <a:solidFill>
                      <a:schemeClr val="tx1"/>
                    </a:solidFill>
                    <a:latin typeface="Cambria Math" panose="02040503050406030204" charset="0"/>
                    <a:cs typeface="Cambria Math" panose="02040503050406030204" charset="0"/>
                  </a:rPr>
                  <a:t>(sampling can be randomized, or using a supervisor). </a:t>
                </a:r>
              </a:p>
              <a:p>
                <a:pPr lvl="2" algn="l"/>
                <a:r>
                  <a:rPr lang="en-US" altLang="en-GB" sz="3200" dirty="0">
                    <a:solidFill>
                      <a:schemeClr val="tx1"/>
                    </a:solidFill>
                    <a:latin typeface="Cambria Math" panose="02040503050406030204" charset="0"/>
                    <a:cs typeface="Cambria Math" panose="02040503050406030204" charset="0"/>
                  </a:rPr>
                  <a:t>Can uniform sampling provide stability guarantees here?</a:t>
                </a:r>
              </a:p>
              <a:p>
                <a:pPr lvl="2" algn="l"/>
                <a:r>
                  <a:rPr lang="en-US" altLang="en-GB" sz="3200" dirty="0">
                    <a:solidFill>
                      <a:schemeClr val="tx1"/>
                    </a:solidFill>
                    <a:latin typeface="Cambria Math" panose="02040503050406030204" charset="0"/>
                    <a:cs typeface="Cambria Math" panose="02040503050406030204" charset="0"/>
                  </a:rPr>
                  <a:t>Learn new stable region (retune supervisor).</a:t>
                </a:r>
              </a:p>
            </p:txBody>
          </p:sp>
        </mc:Choice>
        <mc:Fallback xmlns="">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4"/>
                <a:stretch>
                  <a:fillRect/>
                </a:stretch>
              </a:blipFill>
            </p:spPr>
            <p:txBody>
              <a:bodyPr/>
              <a:lstStyle/>
              <a:p>
                <a:r>
                  <a:rPr lang="en-GB"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90695" y="711835"/>
                <a:ext cx="6902450"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be learned/selected within the known stable region.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a:solidFill>
                      <a:schemeClr val="tx1"/>
                    </a:solidFill>
                    <a:latin typeface="Cambria Math" panose="02040503050406030204" charset="0"/>
                    <a:cs typeface="Cambria Math" panose="02040503050406030204" charset="0"/>
                  </a:rPr>
                  <a:t>Multi-controller</a:t>
                </a:r>
                <a:r>
                  <a:rPr lang="en-US" altLang="en-GB" sz="36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=1,2,...,</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a:solidFill>
                      <a:schemeClr val="tx1"/>
                    </a:solidFill>
                    <a:latin typeface="Cambria Math" panose="02040503050406030204" charset="0"/>
                    <a:cs typeface="Cambria Math" panose="02040503050406030204" charset="0"/>
                  </a:rPr>
                  <a:t> ):</a:t>
                </a:r>
              </a:p>
              <a:p>
                <a:pPr lvl="1" algn="l"/>
                <a:r>
                  <a:rPr lang="en-US" altLang="en-GB" sz="3600" dirty="0">
                    <a:solidFill>
                      <a:schemeClr val="tx1"/>
                    </a:solidFill>
                    <a:latin typeface="Cambria Math" panose="02040503050406030204" charset="0"/>
                    <a:cs typeface="Cambria Math" panose="02040503050406030204" charset="0"/>
                  </a:rPr>
                  <a:t>Switching: Switching is performed using a supervisor. </a:t>
                </a:r>
              </a:p>
              <a:p>
                <a:pPr lvl="2" algn="l"/>
                <a14:m>
                  <m:oMath xmlns:m="http://schemas.openxmlformats.org/officeDocument/2006/math">
                    <m:r>
                      <a:rPr lang="en-US" altLang="en-GB" sz="3200" i="1" dirty="0" smtClean="0">
                        <a:solidFill>
                          <a:schemeClr val="tx1"/>
                        </a:solidFill>
                        <a:latin typeface="Cambria Math" panose="02040503050406030204" charset="0"/>
                        <a:cs typeface="Cambria Math" panose="02040503050406030204" charset="0"/>
                      </a:rPr>
                      <m:t>∃</m:t>
                    </m:r>
                    <m:r>
                      <a:rPr lang="en-US" altLang="en-GB" sz="3200" i="1" dirty="0" smtClean="0">
                        <a:solidFill>
                          <a:schemeClr val="tx1"/>
                        </a:solidFill>
                        <a:latin typeface="Cambria Math" panose="02040503050406030204" charset="0"/>
                        <a:cs typeface="Cambria Math" panose="02040503050406030204" charset="0"/>
                      </a:rPr>
                      <m:t>𝑖</m:t>
                    </m:r>
                    <m:r>
                      <a:rPr lang="en-US" altLang="en-GB" sz="3200" i="1" dirty="0" smtClean="0">
                        <a:solidFill>
                          <a:schemeClr val="tx1"/>
                        </a:solidFill>
                        <a:latin typeface="Cambria Math" panose="02040503050406030204" charset="0"/>
                        <a:cs typeface="Cambria Math" panose="02040503050406030204" charset="0"/>
                      </a:rPr>
                      <m:t>|</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oMath>
                </a14:m>
                <a:r>
                  <a:rPr lang="en-US" altLang="en-GB" sz="3200" dirty="0">
                    <a:solidFill>
                      <a:schemeClr val="tx1"/>
                    </a:solidFill>
                    <a:latin typeface="Cambria Math" panose="02040503050406030204" charset="0"/>
                    <a:cs typeface="Cambria Math" panose="02040503050406030204" charset="0"/>
                  </a:rPr>
                  <a:t>: Learn to switch to stable controller (</a:t>
                </a:r>
                <a14:m>
                  <m:oMath xmlns:m="http://schemas.openxmlformats.org/officeDocument/2006/math">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𝑛</m:t>
                        </m:r>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oMath>
                </a14:m>
                <a:r>
                  <a:rPr lang="en-US" altLang="en-GB" sz="3200" dirty="0">
                    <a:solidFill>
                      <a:schemeClr val="tx1"/>
                    </a:solidFill>
                    <a:latin typeface="Cambria Math" panose="02040503050406030204" charset="0"/>
                    <a:cs typeface="Cambria Math" panose="02040503050406030204" charset="0"/>
                  </a:rPr>
                  <a:t>).</a:t>
                </a:r>
              </a:p>
              <a:p>
                <a:pPr lvl="2" algn="l"/>
                <a14:m>
                  <m:oMath xmlns:m="http://schemas.openxmlformats.org/officeDocument/2006/math">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𝑘</m:t>
                            </m:r>
                          </m:e>
                          <m:sub>
                            <m:r>
                              <a:rPr lang="en-US" altLang="en-GB" sz="3200" i="1" dirty="0" smtClean="0">
                                <a:solidFill>
                                  <a:schemeClr val="tx1"/>
                                </a:solidFill>
                                <a:latin typeface="Cambria Math" panose="02040503050406030204" charset="0"/>
                                <a:cs typeface="Cambria Math" panose="02040503050406030204" charset="0"/>
                              </a:rPr>
                              <m:t>𝑖</m:t>
                            </m:r>
                          </m:sub>
                        </m:sSub>
                      </m:sub>
                    </m:sSub>
                    <m:r>
                      <a:rPr lang="en-US" altLang="en-GB" sz="3200" i="1" dirty="0" smtClean="0">
                        <a:solidFill>
                          <a:schemeClr val="tx1"/>
                        </a:solidFill>
                        <a:latin typeface="Cambria Math" panose="02040503050406030204" charset="0"/>
                        <a:cs typeface="Cambria Math" panose="02040503050406030204" charset="0"/>
                      </a:rPr>
                      <m:t>∉ </m:t>
                    </m:r>
                    <m:sSub>
                      <m:sSubPr>
                        <m:ctrlPr>
                          <a:rPr lang="en-US" altLang="en-GB" sz="3200" i="1" dirty="0" smtClean="0">
                            <a:solidFill>
                              <a:schemeClr val="tx1"/>
                            </a:solidFill>
                            <a:latin typeface="Cambria Math" panose="02040503050406030204" pitchFamily="18" charset="0"/>
                            <a:cs typeface="Cambria Math" panose="02040503050406030204" charset="0"/>
                          </a:rPr>
                        </m:ctrlPr>
                      </m:sSubPr>
                      <m:e>
                        <m:r>
                          <a:rPr lang="en-US" altLang="en-GB" sz="3200" i="1" dirty="0" smtClean="0">
                            <a:solidFill>
                              <a:schemeClr val="tx1"/>
                            </a:solidFill>
                            <a:latin typeface="Cambria Math" panose="02040503050406030204" charset="0"/>
                            <a:cs typeface="Cambria Math" panose="02040503050406030204" charset="0"/>
                          </a:rPr>
                          <m:t>𝐶</m:t>
                        </m:r>
                      </m:e>
                      <m:sub>
                        <m:r>
                          <a:rPr lang="en-US" altLang="en-GB" sz="3200" i="1" dirty="0" smtClean="0">
                            <a:solidFill>
                              <a:schemeClr val="tx1"/>
                            </a:solidFill>
                            <a:latin typeface="Cambria Math" panose="02040503050406030204" charset="0"/>
                            <a:cs typeface="Cambria Math" panose="02040503050406030204" charset="0"/>
                          </a:rPr>
                          <m:t>𝑁</m:t>
                        </m:r>
                      </m:sub>
                    </m:sSub>
                    <m:r>
                      <a:rPr lang="en-US" altLang="en-GB" sz="3200" i="1" dirty="0" smtClean="0">
                        <a:solidFill>
                          <a:schemeClr val="tx1"/>
                        </a:solidFill>
                        <a:latin typeface="Cambria Math" panose="02040503050406030204" charset="0"/>
                        <a:cs typeface="Cambria Math" panose="02040503050406030204" charset="0"/>
                      </a:rPr>
                      <m:t>∀</m:t>
                    </m:r>
                    <m:r>
                      <a:rPr lang="en-US" altLang="en-GB" sz="3200" i="1" dirty="0" smtClean="0">
                        <a:solidFill>
                          <a:schemeClr val="tx1"/>
                        </a:solidFill>
                        <a:latin typeface="Cambria Math" panose="02040503050406030204" charset="0"/>
                        <a:cs typeface="Cambria Math" panose="02040503050406030204" charset="0"/>
                      </a:rPr>
                      <m:t>𝑖</m:t>
                    </m:r>
                  </m:oMath>
                </a14:m>
                <a:r>
                  <a:rPr lang="en-US" altLang="en-GB" sz="3200" dirty="0">
                    <a:solidFill>
                      <a:schemeClr val="tx1"/>
                    </a:solidFill>
                    <a:latin typeface="Cambria Math" panose="02040503050406030204" charset="0"/>
                    <a:cs typeface="Cambria Math" panose="02040503050406030204" charset="0"/>
                  </a:rPr>
                  <a:t>: Learn new controller.</a:t>
                </a:r>
              </a:p>
            </p:txBody>
          </p:sp>
        </mc:Choice>
        <mc:Fallback xmlns="">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4"/>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90695" y="711835"/>
                <a:ext cx="6902450"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a:solidFill>
                      <a:schemeClr val="tx1"/>
                    </a:solidFill>
                    <a:latin typeface="Cambria Math" panose="02040503050406030204" charset="0"/>
                    <a:cs typeface="Cambria Math" panose="02040503050406030204" charset="0"/>
                  </a:rPr>
                  <a:t>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a:solidFill>
                      <a:schemeClr val="tx1"/>
                    </a:solidFill>
                    <a:latin typeface="Cambria Math" panose="02040503050406030204" charset="0"/>
                    <a:cs typeface="Cambria Math" panose="02040503050406030204" charset="0"/>
                  </a:rPr>
                  <a:t>Multi-controller</a:t>
                </a:r>
                <a:r>
                  <a:rPr lang="en-US" altLang="en-GB" sz="36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=1,2,...,</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a:solidFill>
                      <a:schemeClr val="tx1"/>
                    </a:solidFill>
                    <a:latin typeface="Cambria Math" panose="02040503050406030204" charset="0"/>
                    <a:cs typeface="Cambria Math" panose="02040503050406030204" charset="0"/>
                  </a:rPr>
                  <a:t> ):</a:t>
                </a:r>
              </a:p>
              <a:p>
                <a:pPr lvl="2" algn="l"/>
                <a:r>
                  <a:rPr lang="en-US" altLang="en-GB" sz="3600" dirty="0">
                    <a:solidFill>
                      <a:schemeClr val="tx1"/>
                    </a:solidFill>
                    <a:latin typeface="Cambria Math" panose="02040503050406030204" charset="0"/>
                    <a:cs typeface="Cambria Math" panose="02040503050406030204" charset="0"/>
                  </a:rPr>
                  <a:t>Blending: </a:t>
                </a:r>
                <a:r>
                  <a:rPr lang="en-US" altLang="en-GB" sz="3600" dirty="0">
                    <a:solidFill>
                      <a:schemeClr val="tx1"/>
                    </a:solidFill>
                    <a:latin typeface="Cambria Math" panose="02040503050406030204" charset="0"/>
                    <a:cs typeface="Cambria Math" panose="02040503050406030204" charset="0"/>
                    <a:sym typeface="+mn-ea"/>
                  </a:rPr>
                  <a:t>Can uniform blended control provide stability guarantees here?</a:t>
                </a:r>
              </a:p>
            </p:txBody>
          </p:sp>
        </mc:Choice>
        <mc:Fallback xmlns="">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4"/>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729865" y="206502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302125" y="706755"/>
                <a:ext cx="7694295" cy="2365375"/>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still be learned/selected within the known stable region.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3"/>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11" name="Text Box 10"/>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grpSp>
      <p:sp>
        <p:nvSpPr>
          <p:cNvPr id="14" name="Text Box 13"/>
          <p:cNvSpPr txBox="1"/>
          <p:nvPr/>
        </p:nvSpPr>
        <p:spPr>
          <a:xfrm>
            <a:off x="783590" y="5504180"/>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15" name="Text Box 14"/>
          <p:cNvSpPr txBox="1"/>
          <p:nvPr/>
        </p:nvSpPr>
        <p:spPr>
          <a:xfrm>
            <a:off x="2751455" y="4989195"/>
            <a:ext cx="528320" cy="398780"/>
          </a:xfrm>
          <a:prstGeom prst="rect">
            <a:avLst/>
          </a:prstGeom>
          <a:noFill/>
        </p:spPr>
        <p:txBody>
          <a:bodyPr wrap="square" rtlCol="0">
            <a:spAutoFit/>
          </a:bodyPr>
          <a:lstStyle/>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mc:AlternateContent xmlns:mc="http://schemas.openxmlformats.org/markup-compatibility/2006" xmlns:a14="http://schemas.microsoft.com/office/drawing/2010/main">
        <mc:Choice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a:solidFill>
                      <a:schemeClr val="tx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 </a:t>
                </a:r>
                <a:r>
                  <a:rPr lang="en-US" altLang="en-GB" sz="4000" dirty="0">
                    <a:solidFill>
                      <a:schemeClr val="tx1"/>
                    </a:solidFill>
                    <a:latin typeface="Cambria Math" panose="02040503050406030204" charset="0"/>
                    <a:cs typeface="Cambria Math" panose="02040503050406030204" charset="0"/>
                  </a:rPr>
                  <a:t> </a:t>
                </a:r>
              </a:p>
            </p:txBody>
          </p:sp>
        </mc:Choice>
        <mc:Fallback xmlns="">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4"/>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lstStyle/>
          <a:p>
            <a:r>
              <a:rPr lang="en-GB" sz="2000" b="1" i="1">
                <a:solidFill>
                  <a:schemeClr val="bg2">
                    <a:lumMod val="50000"/>
                  </a:schemeClr>
                </a:solidFill>
              </a:rPr>
              <a:t>C</a:t>
            </a:r>
            <a:r>
              <a:rPr lang="en-GB" sz="2000" b="1" i="1" baseline="-25000">
                <a:solidFill>
                  <a:schemeClr val="bg2">
                    <a:lumMod val="50000"/>
                  </a:schemeClr>
                </a:solidFill>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808605" y="1990090"/>
            <a:ext cx="532241" cy="398780"/>
          </a:xfrm>
          <a:prstGeom prst="rect">
            <a:avLst/>
          </a:prstGeom>
          <a:noFill/>
        </p:spPr>
        <p:txBody>
          <a:bodyPr wrap="square" rtlCol="0">
            <a:spAutoFit/>
          </a:bodyPr>
          <a:lstStyle/>
          <a:p>
            <a:r>
              <a:rPr lang="en-GB" sz="2000" b="1" i="1" dirty="0">
                <a:solidFill>
                  <a:srgbClr val="FF0000"/>
                </a:solidFill>
              </a:rPr>
              <a:t>C</a:t>
            </a:r>
            <a:r>
              <a:rPr lang="en-GB" sz="2000" b="1" i="1" baseline="-25000" dirty="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302125" y="706755"/>
                <a:ext cx="7694295" cy="2365375"/>
              </a:xfrm>
            </p:spPr>
            <p:txBody>
              <a:bodyPr>
                <a:noAutofit/>
              </a:bodyPr>
              <a:lstStyle/>
              <a:p>
                <a:pPr marL="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a:solidFill>
                      <a:schemeClr val="tx1"/>
                    </a:solidFill>
                    <a:latin typeface="Cambria Math" panose="02040503050406030204" charset="0"/>
                    <a:cs typeface="Cambria Math" panose="02040503050406030204" charset="0"/>
                    <a:sym typeface="+mn-ea"/>
                  </a:rPr>
                  <a:t>.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3"/>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a:solidFill>
                  <a:schemeClr val="tx1"/>
                </a:solidFill>
                <a:latin typeface="Cambria Math" panose="02040503050406030204" charset="0"/>
                <a:cs typeface="Cambria Math" panose="02040503050406030204" charset="0"/>
              </a:rPr>
              <a:t>A completely new stable region must be learned.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 name="Rectangles 21"/>
          <p:cNvSpPr/>
          <p:nvPr/>
        </p:nvSpPr>
        <p:spPr>
          <a:xfrm>
            <a:off x="215900" y="144526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a:solidFill>
                  <a:srgbClr val="FF0000"/>
                </a:solidFill>
                <a:sym typeface="+mn-ea"/>
              </a:rPr>
              <a:t>C</a:t>
            </a:r>
            <a:r>
              <a:rPr lang="en-GB" b="1" i="1" baseline="-25000">
                <a:solidFill>
                  <a:srgbClr val="FF0000"/>
                </a:solidFill>
                <a:sym typeface="+mn-ea"/>
              </a:rPr>
              <a:t>N</a:t>
            </a:r>
            <a:endParaRPr lang="en-US"/>
          </a:p>
        </p:txBody>
      </p:sp>
      <p:sp>
        <p:nvSpPr>
          <p:cNvPr id="13" name="Freeform 12"/>
          <p:cNvSpPr/>
          <p:nvPr/>
        </p:nvSpPr>
        <p:spPr>
          <a:xfrm>
            <a:off x="1217930" y="2599055"/>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93725" y="1543685"/>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grpSp>
      <p:sp>
        <p:nvSpPr>
          <p:cNvPr id="17" name="CuadroTexto 8"/>
          <p:cNvSpPr txBox="1"/>
          <p:nvPr/>
        </p:nvSpPr>
        <p:spPr>
          <a:xfrm>
            <a:off x="190500" y="78740"/>
            <a:ext cx="5562600" cy="706755"/>
          </a:xfrm>
          <a:prstGeom prst="rect">
            <a:avLst/>
          </a:prstGeom>
          <a:noFill/>
        </p:spPr>
        <p:txBody>
          <a:bodyPr wrap="square" rtlCol="0">
            <a:spAutoFit/>
          </a:bodyPr>
          <a:lstStyle/>
          <a:p>
            <a:r>
              <a:rPr lang="en-US" altLang="en-IE" sz="4000" u="sng" dirty="0">
                <a:solidFill>
                  <a:schemeClr val="tx1"/>
                </a:solidFill>
                <a:latin typeface="Calibri Light" panose="020F0302020204030204" charset="0"/>
                <a:cs typeface="Calibri Light" panose="020F0302020204030204" charset="0"/>
                <a:sym typeface="+mn-ea"/>
              </a:rPr>
              <a:t>Control Parameter Space</a:t>
            </a:r>
          </a:p>
        </p:txBody>
      </p:sp>
      <p:sp>
        <p:nvSpPr>
          <p:cNvPr id="6" name="Multiply 5"/>
          <p:cNvSpPr/>
          <p:nvPr/>
        </p:nvSpPr>
        <p:spPr>
          <a:xfrm>
            <a:off x="1958975" y="3350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2228850" y="271208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1435100" y="26631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1308100" y="3223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24"/>
          <p:cNvSpPr txBox="1"/>
          <p:nvPr/>
        </p:nvSpPr>
        <p:spPr>
          <a:xfrm>
            <a:off x="222885" y="1609725"/>
            <a:ext cx="379730" cy="368300"/>
          </a:xfrm>
          <a:prstGeom prst="rect">
            <a:avLst/>
          </a:prstGeom>
          <a:noFill/>
        </p:spPr>
        <p:txBody>
          <a:bodyPr wrap="none" rtlCol="0">
            <a:spAutoFit/>
          </a:bodyPr>
          <a:lstStyle/>
          <a:p>
            <a:pPr algn="l"/>
            <a:r>
              <a:rPr lang="en-GB" altLang="en-US" b="1">
                <a:sym typeface="+mn-ea"/>
              </a:rPr>
              <a:t>C</a:t>
            </a:r>
            <a:r>
              <a:rPr lang="en-GB" altLang="en-US" b="1" baseline="-25000">
                <a:sym typeface="+mn-ea"/>
              </a:rPr>
              <a:t>2</a:t>
            </a:r>
            <a:endParaRPr lang="en-US" b="1"/>
          </a:p>
        </p:txBody>
      </p:sp>
      <p:sp>
        <p:nvSpPr>
          <p:cNvPr id="26" name="Text Box 25"/>
          <p:cNvSpPr txBox="1"/>
          <p:nvPr/>
        </p:nvSpPr>
        <p:spPr>
          <a:xfrm>
            <a:off x="3882390" y="4245610"/>
            <a:ext cx="379730" cy="368300"/>
          </a:xfrm>
          <a:prstGeom prst="rect">
            <a:avLst/>
          </a:prstGeom>
          <a:noFill/>
        </p:spPr>
        <p:txBody>
          <a:bodyPr wrap="none" rtlCol="0">
            <a:spAutoFit/>
          </a:bodyPr>
          <a:lstStyle/>
          <a:p>
            <a:pPr algn="l"/>
            <a:r>
              <a:rPr lang="en-GB" altLang="en-US" b="1">
                <a:sym typeface="+mn-ea"/>
              </a:rPr>
              <a:t>C</a:t>
            </a:r>
            <a:r>
              <a:rPr lang="en-US" altLang="en-GB" b="1" baseline="-25000">
                <a:sym typeface="+mn-ea"/>
              </a:rPr>
              <a:t>1</a:t>
            </a:r>
          </a:p>
        </p:txBody>
      </p:sp>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4440555" y="701675"/>
                <a:ext cx="7590790" cy="5092065"/>
              </a:xfrm>
            </p:spPr>
            <p:txBody>
              <a:bodyPr>
                <a:noAutofit/>
              </a:bodyPr>
              <a:lstStyle/>
              <a:p>
                <a:pPr lvl="1"/>
                <a:r>
                  <a:rPr lang="en-US" sz="4000" dirty="0">
                    <a:solidFill>
                      <a:schemeClr val="tx1"/>
                    </a:solidFill>
                  </a:rPr>
                  <a:t>Assuming an initial stochastic multimodel adaptive control law.</a:t>
                </a:r>
              </a:p>
              <a:p>
                <a:pPr lvl="1"/>
                <a:r>
                  <a:rPr lang="en-US" altLang="en-GB" sz="4000" dirty="0">
                    <a:solidFill>
                      <a:schemeClr val="tx1"/>
                    </a:solidFill>
                    <a:latin typeface="Calibri" panose="020F0502020204030204" charset="0"/>
                    <a:cs typeface="Calibri" panose="020F0502020204030204" charset="0"/>
                  </a:rPr>
                  <a:t>Assuming one of the following cases applies:</a:t>
                </a:r>
              </a:p>
              <a:p>
                <a:pPr lvl="2"/>
                <a:r>
                  <a:rPr lang="en-US" altLang="en-GB" sz="3330" dirty="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3330" i="1" dirty="0" smtClean="0">
                            <a:solidFill>
                              <a:schemeClr val="tx1"/>
                            </a:solidFill>
                            <a:latin typeface="Cambria Math" panose="02040503050406030204" pitchFamily="18" charset="0"/>
                            <a:cs typeface="Cambria Math" panose="02040503050406030204" charset="0"/>
                          </a:rPr>
                        </m:ctrlPr>
                      </m:sSubPr>
                      <m:e>
                        <m:r>
                          <a:rPr lang="en-US" altLang="en-GB" sz="3330" i="1" dirty="0" smtClean="0">
                            <a:solidFill>
                              <a:schemeClr val="tx1"/>
                            </a:solidFill>
                            <a:latin typeface="Cambria Math" panose="02040503050406030204" charset="0"/>
                            <a:cs typeface="Cambria Math" panose="02040503050406030204" charset="0"/>
                          </a:rPr>
                          <m:t>𝐶</m:t>
                        </m:r>
                      </m:e>
                      <m:sub>
                        <m:r>
                          <a:rPr lang="en-US" altLang="en-GB" sz="3330" i="1" dirty="0" smtClean="0">
                            <a:solidFill>
                              <a:schemeClr val="tx1"/>
                            </a:solidFill>
                            <a:latin typeface="Cambria Math" panose="02040503050406030204" charset="0"/>
                            <a:cs typeface="Cambria Math" panose="02040503050406030204" charset="0"/>
                          </a:rPr>
                          <m:t>𝑁</m:t>
                        </m:r>
                      </m:sub>
                    </m:sSub>
                    <m:r>
                      <a:rPr lang="en-US" altLang="en-GB" sz="3330" i="1" dirty="0" smtClean="0">
                        <a:solidFill>
                          <a:schemeClr val="tx1"/>
                        </a:solidFill>
                        <a:latin typeface="Cambria Math" panose="02040503050406030204" charset="0"/>
                        <a:cs typeface="Cambria Math" panose="02040503050406030204" charset="0"/>
                      </a:rPr>
                      <m:t>⊆ </m:t>
                    </m:r>
                    <m:sSub>
                      <m:sSubPr>
                        <m:ctrlPr>
                          <a:rPr lang="en-US" altLang="en-GB" sz="3330" i="1" dirty="0" smtClean="0">
                            <a:solidFill>
                              <a:schemeClr val="tx1"/>
                            </a:solidFill>
                            <a:latin typeface="Cambria Math" panose="02040503050406030204" pitchFamily="18" charset="0"/>
                            <a:cs typeface="Cambria Math" panose="02040503050406030204" charset="0"/>
                          </a:rPr>
                        </m:ctrlPr>
                      </m:sSubPr>
                      <m:e>
                        <m:r>
                          <a:rPr lang="en-US" altLang="en-GB" sz="3330" i="1" dirty="0" smtClean="0">
                            <a:solidFill>
                              <a:schemeClr val="tx1"/>
                            </a:solidFill>
                            <a:latin typeface="Cambria Math" panose="02040503050406030204" charset="0"/>
                            <a:cs typeface="Cambria Math" panose="02040503050406030204" charset="0"/>
                          </a:rPr>
                          <m:t>𝐶</m:t>
                        </m:r>
                      </m:e>
                      <m:sub>
                        <m:r>
                          <a:rPr lang="en-US" altLang="en-GB" sz="3330" i="1" dirty="0" smtClean="0">
                            <a:solidFill>
                              <a:schemeClr val="tx1"/>
                            </a:solidFill>
                            <a:latin typeface="Cambria Math" panose="02040503050406030204" charset="0"/>
                            <a:cs typeface="Cambria Math" panose="02040503050406030204" charset="0"/>
                          </a:rPr>
                          <m:t>𝐾</m:t>
                        </m:r>
                      </m:sub>
                    </m:sSub>
                  </m:oMath>
                </a14:m>
                <a:endParaRPr lang="en-US" altLang="en-GB" sz="3330" i="1" dirty="0">
                  <a:solidFill>
                    <a:schemeClr val="tx1"/>
                  </a:solidFill>
                  <a:latin typeface="Cambria Math" panose="02040503050406030204" charset="0"/>
                  <a:cs typeface="Cambria Math" panose="02040503050406030204" charset="0"/>
                </a:endParaRPr>
              </a:p>
              <a:p>
                <a:pPr lvl="2"/>
                <a14:m>
                  <m:oMath xmlns:m="http://schemas.openxmlformats.org/officeDocument/2006/math">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oMath>
                </a14:m>
                <a:endParaRPr lang="en-US" altLang="en-GB" sz="3325" i="1" dirty="0">
                  <a:solidFill>
                    <a:schemeClr val="tx1"/>
                  </a:solidFill>
                  <a:latin typeface="Cambria Math" panose="02040503050406030204" charset="0"/>
                  <a:cs typeface="Cambria Math" panose="02040503050406030204" charset="0"/>
                </a:endParaRPr>
              </a:p>
              <a:p>
                <a:pPr lvl="1"/>
                <a:r>
                  <a:rPr lang="en-US" altLang="en-GB" sz="3995" dirty="0">
                    <a:solidFill>
                      <a:schemeClr val="tx1"/>
                    </a:solidFill>
                  </a:rPr>
                  <a:t>The available convex control hull can be expanded to include novel configuration </a:t>
                </a:r>
                <a:r>
                  <a:rPr lang="en-GB" sz="3995" b="1" i="1">
                    <a:solidFill>
                      <a:schemeClr val="tx1"/>
                    </a:solidFill>
                    <a:sym typeface="+mn-ea"/>
                  </a:rPr>
                  <a:t>C</a:t>
                </a:r>
                <a:r>
                  <a:rPr lang="en-GB" sz="3995" b="1" i="1" baseline="-25000">
                    <a:solidFill>
                      <a:schemeClr val="tx1"/>
                    </a:solidFill>
                    <a:sym typeface="+mn-ea"/>
                  </a:rPr>
                  <a:t>N</a:t>
                </a:r>
                <a:r>
                  <a:rPr lang="en-US" altLang="en-GB" sz="3995">
                    <a:solidFill>
                      <a:schemeClr val="tx1"/>
                    </a:solidFill>
                    <a:sym typeface="+mn-ea"/>
                  </a:rPr>
                  <a:t>.</a:t>
                </a:r>
                <a:endParaRPr lang="en-US" altLang="en-GB" sz="3995" dirty="0">
                  <a:solidFill>
                    <a:schemeClr val="tx1"/>
                  </a:solidFill>
                  <a:sym typeface="+mn-ea"/>
                </a:endParaRP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4440555" y="701675"/>
                <a:ext cx="7590790" cy="5092065"/>
              </a:xfrm>
              <a:blipFill rotWithShape="1">
                <a:blip r:embed="rId3"/>
                <a:stretch>
                  <a:fillRect t="-212" b="-1222"/>
                </a:stretch>
              </a:blipFill>
            </p:spPr>
            <p:txBody>
              <a:bodyPr/>
              <a:lstStyle/>
              <a:p>
                <a:r>
                  <a:rPr lang="en-GB" altLang="en-US">
                    <a:noFill/>
                  </a:rPr>
                  <a:t> </a:t>
                </a:r>
              </a:p>
            </p:txBody>
          </p:sp>
        </mc:Fallback>
      </mc:AlternateContent>
      <p:sp>
        <p:nvSpPr>
          <p:cNvPr id="7" name="Content Placeholder 26"/>
          <p:cNvSpPr>
            <a:spLocks noGrp="1"/>
          </p:cNvSpPr>
          <p:nvPr/>
        </p:nvSpPr>
        <p:spPr>
          <a:xfrm>
            <a:off x="-125366" y="6261735"/>
            <a:ext cx="11297920" cy="692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a:solidFill>
                  <a:schemeClr val="tx1"/>
                </a:solidFill>
              </a:rPr>
              <a:t>Task </a:t>
            </a:r>
            <a:r>
              <a:rPr lang="en-US" altLang="en-GB" sz="4000" dirty="0">
                <a:solidFill>
                  <a:schemeClr val="tx1"/>
                </a:solidFill>
              </a:rPr>
              <a:t>2</a:t>
            </a:r>
            <a:r>
              <a:rPr lang="en-GB" sz="4000" dirty="0">
                <a:solidFill>
                  <a:schemeClr val="tx1"/>
                </a:solidFill>
              </a:rPr>
              <a:t>: </a:t>
            </a:r>
            <a:r>
              <a:rPr lang="en-US" altLang="en-GB" sz="4000" dirty="0">
                <a:solidFill>
                  <a:schemeClr val="tx1"/>
                </a:solidFill>
              </a:rPr>
              <a:t>Learn new mixing for new controller set.</a:t>
            </a:r>
          </a:p>
        </p:txBody>
      </p:sp>
      <p:sp>
        <p:nvSpPr>
          <p:cNvPr id="10" name="Text Box 9"/>
          <p:cNvSpPr txBox="1"/>
          <p:nvPr/>
        </p:nvSpPr>
        <p:spPr>
          <a:xfrm>
            <a:off x="2781935" y="3054985"/>
            <a:ext cx="379730" cy="368300"/>
          </a:xfrm>
          <a:prstGeom prst="rect">
            <a:avLst/>
          </a:prstGeom>
          <a:noFill/>
        </p:spPr>
        <p:txBody>
          <a:bodyPr wrap="none" rtlCol="0" anchor="t">
            <a:spAutoFit/>
          </a:bodyPr>
          <a:lstStyle/>
          <a:p>
            <a:r>
              <a:rPr lang="en-GB" b="1" i="1">
                <a:solidFill>
                  <a:srgbClr val="FF0000"/>
                </a:solidFill>
                <a:sym typeface="+mn-ea"/>
              </a:rPr>
              <a:t>C</a:t>
            </a:r>
            <a:r>
              <a:rPr lang="en-US" altLang="en-GB" b="1" i="1" baseline="-25000">
                <a:solidFill>
                  <a:srgbClr val="FF0000"/>
                </a:solidFill>
                <a:sym typeface="+mn-ea"/>
              </a:rPr>
              <a:t>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a:solidFill>
                  <a:schemeClr val="tx1"/>
                </a:solidFill>
              </a:rPr>
              <a:t>Encoder</a:t>
            </a: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a:solidFill>
                  <a:schemeClr val="tx1"/>
                </a:solidFill>
              </a:rPr>
              <a:t>Decoder</a:t>
            </a: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CuadroTexto 43"/>
              <p:cNvSpPr txBox="1"/>
              <p:nvPr/>
            </p:nvSpPr>
            <p:spPr>
              <a:xfrm>
                <a:off x="67310" y="2162810"/>
                <a:ext cx="2117090" cy="645160"/>
              </a:xfrm>
              <a:prstGeom prst="rect">
                <a:avLst/>
              </a:prstGeom>
              <a:noFill/>
            </p:spPr>
            <p:txBody>
              <a:bodyPr wrap="square" rtlCol="0">
                <a:spAutoFit/>
              </a:bodyPr>
              <a:lstStyle/>
              <a:p>
                <a:r>
                  <a:rPr lang="en-US" altLang="es-ES" dirty="0">
                    <a:solidFill>
                      <a:schemeClr val="tx1"/>
                    </a:solidFill>
                    <a:sym typeface="+mn-ea"/>
                  </a:rPr>
                  <a:t>Trace</a:t>
                </a:r>
                <a:endParaRPr lang="en-US" altLang="es-ES" dirty="0">
                  <a:solidFill>
                    <a:schemeClr val="tx1"/>
                  </a:solidFill>
                </a:endParaRPr>
              </a:p>
              <a:p>
                <a:pPr/>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a:solidFill>
                    <a:schemeClr val="tx1"/>
                  </a:solidFill>
                  <a:latin typeface="Cambria Math" panose="02040503050406030204" charset="0"/>
                  <a:ea typeface="MS Mincho" charset="0"/>
                  <a:cs typeface="Cambria Math" panose="02040503050406030204" charset="0"/>
                </a:endParaRPr>
              </a:p>
            </p:txBody>
          </p:sp>
        </mc:Choice>
        <mc:Fallback xmlns="">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3"/>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663315" y="475043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lstStyle/>
          <a:p>
            <a:r>
              <a:rPr lang="en-US" altLang="es-ES" dirty="0">
                <a:solidFill>
                  <a:schemeClr val="tx1"/>
                </a:solidFill>
                <a:sym typeface="+mn-ea"/>
              </a:rPr>
              <a:t>Code</a:t>
            </a:r>
          </a:p>
        </p:txBody>
      </p:sp>
      <p:sp>
        <p:nvSpPr>
          <p:cNvPr id="41" name="Rounded Rectangle 40"/>
          <p:cNvSpPr/>
          <p:nvPr/>
        </p:nvSpPr>
        <p:spPr>
          <a:xfrm>
            <a:off x="4461510" y="4240530"/>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s-ES" altLang="en-GB"/>
              <a:t>Novel Control Synthesis</a:t>
            </a: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lstStyle/>
          <a:p>
            <a:r>
              <a:rPr lang="en-US" altLang="es-ES" dirty="0">
                <a:solidFill>
                  <a:schemeClr val="tx1"/>
                </a:solidFill>
                <a:sym typeface="+mn-ea"/>
              </a:rPr>
              <a:t>Control</a:t>
            </a:r>
          </a:p>
          <a:p>
            <a:r>
              <a:rPr lang="en-GB" altLang="en-US" dirty="0">
                <a:solidFill>
                  <a:schemeClr val="tx1"/>
                </a:solidFill>
                <a:sym typeface="+mn-ea"/>
              </a:rPr>
              <a:t>Configuration</a:t>
            </a: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Plant</a:t>
            </a:r>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Control</a:t>
            </a:r>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Elbow Connector 9"/>
          <p:cNvCxnSpPr>
            <a:endCxn id="34" idx="2"/>
          </p:cNvCxnSpPr>
          <p:nvPr/>
        </p:nvCxnSpPr>
        <p:spPr>
          <a:xfrm rot="10800000">
            <a:off x="1125855" y="2807970"/>
            <a:ext cx="10292080" cy="3183890"/>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1417935" y="4767580"/>
            <a:ext cx="0" cy="12128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9418320" y="4780280"/>
            <a:ext cx="10160" cy="11785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System Definition</a:t>
            </a: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102225"/>
              </a:xfrm>
            </p:spPr>
            <p:txBody>
              <a:bodyPr>
                <a:noAutofit/>
              </a:bodyPr>
              <a:lstStyle/>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tx1"/>
                              </a:solidFill>
                              <a:latin typeface="Cambria Math" panose="02040503050406030204" pitchFamily="18" charset="0"/>
                              <a:cs typeface="Cambria Math" panose="02040503050406030204" charset="0"/>
                            </a:rPr>
                          </m:ctrlPr>
                        </m:accPr>
                        <m:e>
                          <m:r>
                            <a:rPr lang="en-US" sz="4000" i="1" dirty="0" smtClean="0">
                              <a:solidFill>
                                <a:schemeClr val="tx1"/>
                              </a:solidFill>
                              <a:latin typeface="Cambria Math" panose="02040503050406030204" charset="0"/>
                              <a:cs typeface="Cambria Math" panose="02040503050406030204" charset="0"/>
                            </a:rPr>
                            <m:t>𝑥</m:t>
                          </m:r>
                        </m:e>
                      </m:acc>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𝑓</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𝑥</m:t>
                      </m:r>
                      <m:r>
                        <a:rPr lang="en-US" sz="4000" i="1" dirty="0" smtClean="0">
                          <a:solidFill>
                            <a:schemeClr val="tx1"/>
                          </a:solidFill>
                          <a:latin typeface="Cambria Math" panose="02040503050406030204" charset="0"/>
                          <a:cs typeface="Cambria Math" panose="02040503050406030204" charset="0"/>
                        </a:rPr>
                        <m:t>, </m:t>
                      </m:r>
                      <m:r>
                        <a:rPr lang="en-US" sz="4000" i="1" dirty="0" smtClean="0">
                          <a:solidFill>
                            <a:schemeClr val="tx1"/>
                          </a:solidFill>
                          <a:latin typeface="Cambria Math" panose="02040503050406030204" charset="0"/>
                          <a:cs typeface="Cambria Math" panose="02040503050406030204" charset="0"/>
                        </a:rPr>
                        <m:t>𝑢</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𝜃</m:t>
                      </m:r>
                      <m:r>
                        <a:rPr lang="en-US" sz="4000" i="1" dirty="0" smtClean="0">
                          <a:solidFill>
                            <a:schemeClr val="tx1"/>
                          </a:solidFill>
                          <a:latin typeface="Cambria Math" panose="02040503050406030204" charset="0"/>
                          <a:cs typeface="Cambria Math" panose="02040503050406030204" charset="0"/>
                        </a:rPr>
                        <m:t>)</m:t>
                      </m:r>
                    </m:oMath>
                  </m:oMathPara>
                </a14:m>
                <a:endParaRPr lang="en-US" sz="4000" i="1" dirty="0">
                  <a:solidFill>
                    <a:schemeClr val="tx1"/>
                  </a:solidFill>
                  <a:latin typeface="Cambria Math" panose="02040503050406030204" charset="0"/>
                  <a:cs typeface="Cambria Math" panose="02040503050406030204" charset="0"/>
                </a:endParaRPr>
              </a:p>
              <a:p>
                <a:pPr marL="457200" lvl="1" indent="0" algn="ctr">
                  <a:buNone/>
                </a:pPr>
                <a14:m>
                  <m:oMathPara xmlns:m="http://schemas.openxmlformats.org/officeDocument/2006/math">
                    <m:oMathParaPr>
                      <m:jc m:val="centerGroup"/>
                    </m:oMathParaPr>
                    <m:oMath xmlns:m="http://schemas.openxmlformats.org/officeDocument/2006/math">
                      <m:r>
                        <a:rPr lang="en-US" sz="4000" i="1" dirty="0" smtClean="0">
                          <a:solidFill>
                            <a:schemeClr val="tx1"/>
                          </a:solidFill>
                          <a:latin typeface="Cambria Math" panose="02040503050406030204" charset="0"/>
                          <a:cs typeface="Cambria Math" panose="02040503050406030204" charset="0"/>
                        </a:rPr>
                        <m:t>𝑦</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𝑔</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𝑥</m:t>
                      </m:r>
                      <m:r>
                        <a:rPr lang="en-US" sz="4000" i="1" dirty="0" smtClean="0">
                          <a:solidFill>
                            <a:schemeClr val="tx1"/>
                          </a:solidFill>
                          <a:latin typeface="Cambria Math" panose="02040503050406030204" charset="0"/>
                          <a:cs typeface="Cambria Math" panose="02040503050406030204" charset="0"/>
                        </a:rPr>
                        <m:t>, </m:t>
                      </m:r>
                      <m:r>
                        <a:rPr lang="en-US" sz="4000" i="1" dirty="0" smtClean="0">
                          <a:solidFill>
                            <a:schemeClr val="tx1"/>
                          </a:solidFill>
                          <a:latin typeface="Cambria Math" panose="02040503050406030204" charset="0"/>
                          <a:cs typeface="Cambria Math" panose="02040503050406030204" charset="0"/>
                        </a:rPr>
                        <m:t>𝑢</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𝜃</m:t>
                      </m:r>
                      <m:r>
                        <a:rPr lang="en-US" sz="4000" i="1" dirty="0" smtClean="0">
                          <a:solidFill>
                            <a:schemeClr val="tx1"/>
                          </a:solidFill>
                          <a:latin typeface="Cambria Math" panose="02040503050406030204" charset="0"/>
                          <a:cs typeface="Cambria Math" panose="02040503050406030204" charset="0"/>
                        </a:rPr>
                        <m:t>)</m:t>
                      </m:r>
                    </m:oMath>
                  </m:oMathPara>
                </a14:m>
                <a:endParaRPr lang="en-US" sz="4000" i="1" dirty="0">
                  <a:solidFill>
                    <a:schemeClr val="tx1"/>
                  </a:solidFill>
                  <a:latin typeface="Cambria Math" panose="02040503050406030204" charset="0"/>
                  <a:cs typeface="Cambria Math" panose="02040503050406030204" charset="0"/>
                </a:endParaRPr>
              </a:p>
              <a:p>
                <a:pPr marL="457200" lvl="1" indent="0" algn="ctr">
                  <a:buNone/>
                </a:pPr>
                <a:endParaRPr lang="en-US" sz="4000" i="1" dirty="0">
                  <a:solidFill>
                    <a:schemeClr val="tx1"/>
                  </a:solidFill>
                  <a:latin typeface="Cambria Math" panose="02040503050406030204" charset="0"/>
                  <a:cs typeface="Cambria Math" panose="02040503050406030204" charset="0"/>
                </a:endParaRPr>
              </a:p>
              <a:p>
                <a:pPr lvl="1" algn="l"/>
                <a:r>
                  <a:rPr lang="en-US" sz="3200" i="1" dirty="0">
                    <a:solidFill>
                      <a:schemeClr val="tx1"/>
                    </a:solidFill>
                    <a:latin typeface="+mn-ea"/>
                    <a:cs typeface="+mn-ea"/>
                  </a:rPr>
                  <a:t>f</a:t>
                </a:r>
                <a:r>
                  <a:rPr lang="en-US" sz="3200" dirty="0">
                    <a:solidFill>
                      <a:schemeClr val="tx1"/>
                    </a:solidFill>
                    <a:latin typeface="+mn-ea"/>
                    <a:cs typeface="+mn-ea"/>
                  </a:rPr>
                  <a:t> and </a:t>
                </a:r>
                <a:r>
                  <a:rPr lang="en-US" sz="3200" i="1" dirty="0">
                    <a:solidFill>
                      <a:schemeClr val="tx1"/>
                    </a:solidFill>
                    <a:latin typeface="+mn-ea"/>
                    <a:cs typeface="+mn-ea"/>
                  </a:rPr>
                  <a:t>g </a:t>
                </a:r>
                <a:r>
                  <a:rPr lang="en-US" sz="3200" dirty="0">
                    <a:solidFill>
                      <a:schemeClr val="tx1"/>
                    </a:solidFill>
                    <a:latin typeface="+mn-ea"/>
                    <a:cs typeface="+mn-ea"/>
                  </a:rPr>
                  <a:t>are known plant and output dynamics.</a:t>
                </a:r>
              </a:p>
              <a:p>
                <a:pPr lvl="1" algn="l"/>
                <a:r>
                  <a:rPr lang="en-GB" altLang="en-US" sz="3200" i="1" dirty="0">
                    <a:solidFill>
                      <a:schemeClr val="tx1"/>
                    </a:solidFill>
                    <a:latin typeface="+mn-ea"/>
                    <a:cs typeface="+mn-ea"/>
                  </a:rPr>
                  <a:t>x</a:t>
                </a:r>
                <a:r>
                  <a:rPr lang="en-GB" altLang="en-US" sz="3200" dirty="0">
                    <a:solidFill>
                      <a:schemeClr val="tx1"/>
                    </a:solidFill>
                    <a:latin typeface="+mn-ea"/>
                    <a:cs typeface="+mn-ea"/>
                  </a:rPr>
                  <a:t> is a state vector.</a:t>
                </a:r>
              </a:p>
              <a:p>
                <a:pPr lvl="1" algn="l"/>
                <a:r>
                  <a:rPr lang="en-GB" altLang="en-US" sz="3200" i="1" dirty="0">
                    <a:solidFill>
                      <a:schemeClr val="tx1"/>
                    </a:solidFill>
                    <a:latin typeface="+mn-ea"/>
                    <a:cs typeface="+mn-ea"/>
                  </a:rPr>
                  <a:t>u</a:t>
                </a:r>
                <a:r>
                  <a:rPr lang="en-GB" altLang="en-US" sz="3200" dirty="0">
                    <a:solidFill>
                      <a:schemeClr val="tx1"/>
                    </a:solidFill>
                    <a:latin typeface="+mn-ea"/>
                    <a:cs typeface="+mn-ea"/>
                  </a:rPr>
                  <a:t> is a control (input) vector.</a:t>
                </a:r>
              </a:p>
              <a:p>
                <a:pPr lvl="1" algn="l"/>
                <a:r>
                  <a:rPr lang="en-GB" altLang="en-US" sz="3200" i="1" dirty="0">
                    <a:solidFill>
                      <a:schemeClr val="tx1"/>
                    </a:solidFill>
                    <a:latin typeface="+mn-ea"/>
                    <a:cs typeface="+mn-ea"/>
                  </a:rPr>
                  <a:t>y</a:t>
                </a:r>
                <a:r>
                  <a:rPr lang="en-GB" altLang="en-US" sz="3200" dirty="0">
                    <a:solidFill>
                      <a:schemeClr val="tx1"/>
                    </a:solidFill>
                    <a:latin typeface="+mn-ea"/>
                    <a:cs typeface="+mn-ea"/>
                  </a:rPr>
                  <a:t> is an output vector.</a:t>
                </a:r>
              </a:p>
              <a:p>
                <a:pPr lvl="1"/>
                <a14:m>
                  <m:oMath xmlns:m="http://schemas.openxmlformats.org/officeDocument/2006/math">
                    <m:r>
                      <a:rPr lang="en-US" sz="3200" i="1" dirty="0">
                        <a:latin typeface="Cambria Math" panose="02040503050406030204" charset="0"/>
                        <a:cs typeface="Cambria Math" panose="02040503050406030204" charset="0"/>
                      </a:rPr>
                      <m:t>𝜃</m:t>
                    </m:r>
                  </m:oMath>
                </a14:m>
                <a:r>
                  <a:rPr lang="en-GB" altLang="en-US" sz="3200" i="1" dirty="0">
                    <a:solidFill>
                      <a:schemeClr val="tx1"/>
                    </a:solidFill>
                    <a:latin typeface="+mn-ea"/>
                    <a:cs typeface="+mn-ea"/>
                  </a:rPr>
                  <a:t> </a:t>
                </a:r>
                <a14:m>
                  <m:oMath xmlns:m="http://schemas.openxmlformats.org/officeDocument/2006/math">
                    <m:r>
                      <a:rPr lang="en-US" altLang="en-GB" sz="3200" i="1" dirty="0">
                        <a:latin typeface="Cambria Math" panose="02040503050406030204" charset="0"/>
                        <a:cs typeface="Cambria Math" panose="02040503050406030204" charset="0"/>
                      </a:rPr>
                      <m:t>∈</m:t>
                    </m:r>
                  </m:oMath>
                </a14:m>
                <a:r>
                  <a:rPr lang="en-GB" altLang="en-US" sz="3200" dirty="0">
                    <a:solidFill>
                      <a:schemeClr val="tx1"/>
                    </a:solidFill>
                    <a:latin typeface="+mn-ea"/>
                    <a:cs typeface="+mn-ea"/>
                  </a:rPr>
                  <a:t> </a:t>
                </a:r>
                <a14:m>
                  <m:oMath xmlns:m="http://schemas.openxmlformats.org/officeDocument/2006/math">
                    <m:sSup>
                      <m:sSupPr>
                        <m:ctrlPr>
                          <a:rPr lang="en-US" altLang="en-GB" sz="3200" i="1" dirty="0">
                            <a:latin typeface="Cambria Math" panose="02040503050406030204" pitchFamily="18" charset="0"/>
                            <a:cs typeface="Cambria Math" panose="02040503050406030204" charset="0"/>
                          </a:rPr>
                        </m:ctrlPr>
                      </m:sSupPr>
                      <m:e>
                        <m:r>
                          <a:rPr lang="en-US" altLang="en-GB" sz="3200" i="1" dirty="0">
                            <a:latin typeface="Cambria Math" panose="02040503050406030204" charset="0"/>
                            <a:cs typeface="Cambria Math" panose="02040503050406030204" charset="0"/>
                          </a:rPr>
                          <m:t>ℝ</m:t>
                        </m:r>
                      </m:e>
                      <m:sup>
                        <m:sSub>
                          <m:sSubPr>
                            <m:ctrlPr>
                              <a:rPr lang="en-US" altLang="en-GB" sz="3200" i="1" dirty="0">
                                <a:latin typeface="Cambria Math" panose="02040503050406030204" pitchFamily="18" charset="0"/>
                                <a:cs typeface="Cambria Math" panose="02040503050406030204" charset="0"/>
                              </a:rPr>
                            </m:ctrlPr>
                          </m:sSubPr>
                          <m:e>
                            <m:r>
                              <a:rPr lang="en-US" altLang="en-GB" sz="3200" i="1" dirty="0">
                                <a:latin typeface="Cambria Math" panose="02040503050406030204" charset="0"/>
                                <a:cs typeface="Cambria Math" panose="02040503050406030204" charset="0"/>
                              </a:rPr>
                              <m:t>𝑛</m:t>
                            </m:r>
                          </m:e>
                          <m:sub>
                            <m:r>
                              <a:rPr lang="en-US" altLang="en-GB" sz="3200" i="1" dirty="0">
                                <a:latin typeface="Cambria Math" panose="02040503050406030204" charset="0"/>
                                <a:cs typeface="Cambria Math" panose="02040503050406030204" charset="0"/>
                              </a:rPr>
                              <m:t>𝜃</m:t>
                            </m:r>
                          </m:sub>
                        </m:sSub>
                      </m:sup>
                    </m:sSup>
                    <m:r>
                      <a:rPr lang="en-US" altLang="en-GB" sz="3200" i="1" dirty="0">
                        <a:latin typeface="Cambria Math" panose="02040503050406030204" pitchFamily="18" charset="0"/>
                        <a:cs typeface="Cambria Math" panose="02040503050406030204" charset="0"/>
                      </a:rPr>
                      <m:t> </m:t>
                    </m:r>
                  </m:oMath>
                </a14:m>
                <a:r>
                  <a:rPr lang="en-GB" altLang="en-US" sz="3200" dirty="0">
                    <a:solidFill>
                      <a:schemeClr val="tx1"/>
                    </a:solidFill>
                    <a:latin typeface="+mn-ea"/>
                    <a:cs typeface="+mn-ea"/>
                  </a:rPr>
                  <a:t>is a parameter vector describing system behaviour for</a:t>
                </a:r>
                <a:r>
                  <a:rPr lang="en-US" altLang="en-GB" sz="3200" dirty="0">
                    <a:cs typeface="Cambria Math" panose="02040503050406030204" charset="0"/>
                  </a:rPr>
                  <a:t> </a:t>
                </a:r>
                <a14:m>
                  <m:oMath xmlns:m="http://schemas.openxmlformats.org/officeDocument/2006/math">
                    <m:sSub>
                      <m:sSubPr>
                        <m:ctrlPr>
                          <a:rPr lang="en-US" altLang="en-GB" sz="3200" i="1" dirty="0">
                            <a:latin typeface="Cambria Math" panose="02040503050406030204" pitchFamily="18" charset="0"/>
                            <a:cs typeface="Cambria Math" panose="02040503050406030204" charset="0"/>
                          </a:rPr>
                        </m:ctrlPr>
                      </m:sSubPr>
                      <m:e>
                        <m:r>
                          <a:rPr lang="en-US" altLang="en-GB" sz="3200" i="1" dirty="0">
                            <a:latin typeface="Cambria Math" panose="02040503050406030204" charset="0"/>
                            <a:cs typeface="Cambria Math" panose="02040503050406030204" charset="0"/>
                          </a:rPr>
                          <m:t>𝑛</m:t>
                        </m:r>
                      </m:e>
                      <m:sub>
                        <m:r>
                          <a:rPr lang="en-US" altLang="en-GB" sz="3200" i="1" dirty="0">
                            <a:latin typeface="Cambria Math" panose="02040503050406030204" charset="0"/>
                            <a:cs typeface="Cambria Math" panose="02040503050406030204" charset="0"/>
                          </a:rPr>
                          <m:t>𝜃</m:t>
                        </m:r>
                      </m:sub>
                    </m:sSub>
                  </m:oMath>
                </a14:m>
                <a:r>
                  <a:rPr lang="en-GB" altLang="en-US" sz="3200" dirty="0">
                    <a:solidFill>
                      <a:schemeClr val="tx1"/>
                    </a:solidFill>
                    <a:latin typeface="+mn-ea"/>
                    <a:cs typeface="+mn-ea"/>
                  </a:rPr>
                  <a:t> parameters.</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342265" y="991870"/>
                <a:ext cx="11507470" cy="5102225"/>
              </a:xfrm>
              <a:blipFill>
                <a:blip r:embed="rId3"/>
                <a:stretch>
                  <a:fillRect/>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s-ES" altLang="en-US" sz="4000" u="sng" dirty="0">
                <a:solidFill>
                  <a:schemeClr val="tx1"/>
                </a:solidFill>
              </a:rPr>
              <a:t>Autoencoder Architecture</a:t>
            </a:r>
          </a:p>
        </p:txBody>
      </p:sp>
      <mc:AlternateContent xmlns:mc="http://schemas.openxmlformats.org/markup-compatibility/2006" xmlns:a14="http://schemas.microsoft.com/office/drawing/2010/main">
        <mc:Choice Requires="a14">
          <p:sp>
            <p:nvSpPr>
              <p:cNvPr id="3" name="CuadroTexto 43"/>
              <p:cNvSpPr txBox="1"/>
              <p:nvPr/>
            </p:nvSpPr>
            <p:spPr>
              <a:xfrm>
                <a:off x="418465" y="896620"/>
                <a:ext cx="11438255" cy="1753870"/>
              </a:xfrm>
              <a:prstGeom prst="rect">
                <a:avLst/>
              </a:prstGeom>
              <a:noFill/>
            </p:spPr>
            <p:txBody>
              <a:bodyPr wrap="square" rtlCol="0">
                <a:spAutoFit/>
              </a:bodyPr>
              <a:lstStyle/>
              <a:p>
                <a:pPr marL="342900" indent="-342900">
                  <a:buFont typeface="Arial" panose="020B0604020202020204" pitchFamily="34" charset="0"/>
                  <a:buChar char="•"/>
                </a:pPr>
                <a:r>
                  <a:rPr lang="es-ES" altLang="en-US" sz="3600" dirty="0">
                    <a:solidFill>
                      <a:schemeClr val="tx1"/>
                    </a:solidFill>
                  </a:rPr>
                  <a:t>Fully connected feedforward layers (</a:t>
                </a:r>
                <a:r>
                  <a:rPr lang="en-GB" altLang="es-ES" sz="3600" dirty="0">
                    <a:solidFill>
                      <a:schemeClr val="tx1"/>
                    </a:solidFill>
                  </a:rPr>
                  <a:t>AE input is a short sequence of measurements and control </a:t>
                </a:r>
                <a14:m>
                  <m:oMath xmlns:m="http://schemas.openxmlformats.org/officeDocument/2006/math">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𝑢</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sub>
                    </m:sSub>
                    <m:r>
                      <a:rPr lang="en-US" altLang="es-ES" sz="3600" i="1" dirty="0" smtClean="0">
                        <a:solidFill>
                          <a:schemeClr val="tx1"/>
                        </a:solidFill>
                        <a:latin typeface="Cambria Math" panose="02040503050406030204" charset="0"/>
                        <a:ea typeface="MS Mincho" charset="0"/>
                        <a:cs typeface="Cambria Math" panose="02040503050406030204" charset="0"/>
                      </a:rPr>
                      <m:t>}</m:t>
                    </m:r>
                  </m:oMath>
                </a14:m>
                <a:r>
                  <a:rPr lang="en-GB" altLang="en-US" sz="3600" dirty="0">
                    <a:solidFill>
                      <a:schemeClr val="tx1"/>
                    </a:solidFill>
                  </a:rPr>
                  <a:t>).</a:t>
                </a:r>
              </a:p>
              <a:p>
                <a:pPr marL="342900" indent="-342900">
                  <a:buFont typeface="Arial" panose="020B0604020202020204" pitchFamily="34" charset="0"/>
                  <a:buChar char="•"/>
                </a:pPr>
                <a:r>
                  <a:rPr lang="en-GB" altLang="en-US" sz="3600" dirty="0">
                    <a:solidFill>
                      <a:schemeClr val="tx1"/>
                    </a:solidFill>
                  </a:rPr>
                  <a:t>LSTM module (AE input can be a longer sequence).</a:t>
                </a:r>
              </a:p>
            </p:txBody>
          </p:sp>
        </mc:Choice>
        <mc:Fallback xmlns="">
          <p:sp>
            <p:nvSpPr>
              <p:cNvPr id="3" name="CuadroTexto 43"/>
              <p:cNvSpPr txBox="1">
                <a:spLocks noRot="1" noChangeAspect="1" noMove="1" noResize="1" noEditPoints="1" noAdjustHandles="1" noChangeArrowheads="1" noChangeShapeType="1" noTextEdit="1"/>
              </p:cNvSpPr>
              <p:nvPr/>
            </p:nvSpPr>
            <p:spPr>
              <a:xfrm>
                <a:off x="418465" y="896620"/>
                <a:ext cx="11438255" cy="1753870"/>
              </a:xfrm>
              <a:prstGeom prst="rect">
                <a:avLst/>
              </a:prstGeom>
              <a:blipFill rotWithShape="1">
                <a:blip r:embed="rId3"/>
                <a:stretch>
                  <a:fillRect/>
                </a:stretch>
              </a:blipFill>
            </p:spPr>
            <p:txBody>
              <a:bodyPr/>
              <a:lstStyle/>
              <a:p>
                <a:r>
                  <a:rPr lang="en-GB" altLang="en-US">
                    <a:noFill/>
                  </a:rPr>
                  <a:t> </a:t>
                </a:r>
              </a:p>
            </p:txBody>
          </p:sp>
        </mc:Fallback>
      </mc:AlternateContent>
      <p:sp>
        <p:nvSpPr>
          <p:cNvPr id="5" name="CuadroTexto 43"/>
          <p:cNvSpPr txBox="1"/>
          <p:nvPr/>
        </p:nvSpPr>
        <p:spPr>
          <a:xfrm>
            <a:off x="418465" y="2802890"/>
            <a:ext cx="5866130" cy="706755"/>
          </a:xfrm>
          <a:prstGeom prst="rect">
            <a:avLst/>
          </a:prstGeom>
          <a:noFill/>
        </p:spPr>
        <p:txBody>
          <a:bodyPr wrap="square" rtlCol="0">
            <a:spAutoFit/>
          </a:bodyPr>
          <a:lstStyle/>
          <a:p>
            <a:r>
              <a:rPr lang="en-GB" altLang="es-ES" sz="4000" u="sng" dirty="0">
                <a:solidFill>
                  <a:schemeClr val="tx1"/>
                </a:solidFill>
              </a:rPr>
              <a:t>VAE Loss Function</a:t>
            </a:r>
          </a:p>
        </p:txBody>
      </p:sp>
      <p:sp>
        <p:nvSpPr>
          <p:cNvPr id="6" name="CuadroTexto 43"/>
          <p:cNvSpPr txBox="1"/>
          <p:nvPr/>
        </p:nvSpPr>
        <p:spPr>
          <a:xfrm>
            <a:off x="3204845" y="3761740"/>
            <a:ext cx="5866130" cy="706755"/>
          </a:xfrm>
          <a:prstGeom prst="rect">
            <a:avLst/>
          </a:prstGeom>
          <a:noFill/>
        </p:spPr>
        <p:txBody>
          <a:bodyPr wrap="square" rtlCol="0">
            <a:spAutoFit/>
          </a:bodyPr>
          <a:lstStyle/>
          <a:p>
            <a:r>
              <a:rPr lang="en-GB" altLang="es-ES" sz="4000" u="sng" dirty="0">
                <a:solidFill>
                  <a:schemeClr val="tx1"/>
                </a:solidFill>
              </a:rPr>
              <a:t>VAE Loss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a:solidFill>
                  <a:schemeClr val="tx1"/>
                </a:solidFill>
              </a:rPr>
              <a:t>Encoder</a:t>
            </a: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a:solidFill>
                  <a:schemeClr val="tx1"/>
                </a:solidFill>
              </a:rPr>
              <a:t>Decoder</a:t>
            </a: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CuadroTexto 43"/>
              <p:cNvSpPr txBox="1"/>
              <p:nvPr/>
            </p:nvSpPr>
            <p:spPr>
              <a:xfrm>
                <a:off x="67310" y="2162810"/>
                <a:ext cx="2117090" cy="645160"/>
              </a:xfrm>
              <a:prstGeom prst="rect">
                <a:avLst/>
              </a:prstGeom>
              <a:noFill/>
            </p:spPr>
            <p:txBody>
              <a:bodyPr wrap="square" rtlCol="0">
                <a:spAutoFit/>
              </a:bodyPr>
              <a:lstStyle/>
              <a:p>
                <a:r>
                  <a:rPr lang="en-US" altLang="es-ES" dirty="0">
                    <a:solidFill>
                      <a:schemeClr val="tx1"/>
                    </a:solidFill>
                    <a:sym typeface="+mn-ea"/>
                  </a:rPr>
                  <a:t>Trace</a:t>
                </a:r>
                <a:endParaRPr lang="en-US" altLang="es-ES" dirty="0">
                  <a:solidFill>
                    <a:schemeClr val="tx1"/>
                  </a:solidFill>
                </a:endParaRPr>
              </a:p>
              <a:p>
                <a:pPr/>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a:solidFill>
                    <a:schemeClr val="tx1"/>
                  </a:solidFill>
                  <a:latin typeface="Cambria Math" panose="02040503050406030204" charset="0"/>
                  <a:ea typeface="MS Mincho" charset="0"/>
                  <a:cs typeface="Cambria Math" panose="02040503050406030204" charset="0"/>
                </a:endParaRPr>
              </a:p>
            </p:txBody>
          </p:sp>
        </mc:Choice>
        <mc:Fallback xmlns="">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3"/>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663315" y="4744720"/>
            <a:ext cx="2686050" cy="5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lstStyle/>
          <a:p>
            <a:r>
              <a:rPr lang="en-US" altLang="es-ES" dirty="0">
                <a:solidFill>
                  <a:schemeClr val="tx1"/>
                </a:solidFill>
                <a:sym typeface="+mn-ea"/>
              </a:rPr>
              <a:t>Code</a:t>
            </a: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lstStyle/>
          <a:p>
            <a:r>
              <a:rPr lang="en-US" altLang="es-ES" dirty="0">
                <a:solidFill>
                  <a:schemeClr val="tx1"/>
                </a:solidFill>
                <a:sym typeface="+mn-ea"/>
              </a:rPr>
              <a:t>Control</a:t>
            </a:r>
          </a:p>
          <a:p>
            <a:r>
              <a:rPr lang="en-GB" altLang="en-US" dirty="0">
                <a:solidFill>
                  <a:schemeClr val="tx1"/>
                </a:solidFill>
                <a:sym typeface="+mn-ea"/>
              </a:rPr>
              <a:t>Configuration</a:t>
            </a: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Plant</a:t>
            </a:r>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Control</a:t>
            </a:r>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11097895" cy="706755"/>
          </a:xfrm>
          <a:prstGeom prst="rect">
            <a:avLst/>
          </a:prstGeom>
          <a:noFill/>
        </p:spPr>
        <p:txBody>
          <a:bodyPr wrap="square" rtlCol="0">
            <a:spAutoFit/>
          </a:bodyPr>
          <a:lstStyle/>
          <a:p>
            <a:r>
              <a:rPr lang="en-GB" altLang="es-ES" sz="4000" u="sng" dirty="0">
                <a:solidFill>
                  <a:schemeClr val="tx1"/>
                </a:solidFill>
              </a:rPr>
              <a:t>Autoencoder Latent Space as Control Configuration</a:t>
            </a:r>
          </a:p>
        </p:txBody>
      </p:sp>
      <p:sp>
        <p:nvSpPr>
          <p:cNvPr id="3" name="CuadroTexto 43"/>
          <p:cNvSpPr txBox="1"/>
          <p:nvPr/>
        </p:nvSpPr>
        <p:spPr>
          <a:xfrm>
            <a:off x="418465" y="896620"/>
            <a:ext cx="11438255" cy="1753235"/>
          </a:xfrm>
          <a:prstGeom prst="rect">
            <a:avLst/>
          </a:prstGeom>
          <a:noFill/>
        </p:spPr>
        <p:txBody>
          <a:bodyPr wrap="square" rtlCol="0">
            <a:spAutoFit/>
          </a:bodyPr>
          <a:lstStyle/>
          <a:p>
            <a:pPr marL="342900" indent="-342900">
              <a:buFont typeface="Arial" panose="020B0604020202020204" pitchFamily="34" charset="0"/>
              <a:buChar char="•"/>
            </a:pPr>
            <a:r>
              <a:rPr lang="en-GB" sz="3600" dirty="0">
                <a:solidFill>
                  <a:schemeClr val="tx1"/>
                </a:solidFill>
              </a:rPr>
              <a:t>If the dimension of the control configuration space is too small, the reconstruction error might become too high.</a:t>
            </a:r>
          </a:p>
          <a:p>
            <a:pPr marL="342900" indent="-342900">
              <a:buFont typeface="Arial" panose="020B0604020202020204" pitchFamily="34" charset="0"/>
              <a:buChar char="•"/>
            </a:pPr>
            <a:r>
              <a:rPr lang="en-GB" sz="3600" dirty="0">
                <a:solidFill>
                  <a:schemeClr val="tx1"/>
                </a:solidFill>
              </a:rPr>
              <a:t>Add a control loss term to the autoencoder loss function.</a:t>
            </a:r>
          </a:p>
        </p:txBody>
      </p:sp>
      <p:sp>
        <p:nvSpPr>
          <p:cNvPr id="5" name="CuadroTexto 43"/>
          <p:cNvSpPr txBox="1"/>
          <p:nvPr/>
        </p:nvSpPr>
        <p:spPr>
          <a:xfrm>
            <a:off x="418465" y="2802890"/>
            <a:ext cx="5866130" cy="706755"/>
          </a:xfrm>
          <a:prstGeom prst="rect">
            <a:avLst/>
          </a:prstGeom>
          <a:noFill/>
        </p:spPr>
        <p:txBody>
          <a:bodyPr wrap="square" rtlCol="0">
            <a:spAutoFit/>
          </a:bodyPr>
          <a:lstStyle/>
          <a:p>
            <a:r>
              <a:rPr lang="en-GB" altLang="es-ES" sz="4000" u="sng" dirty="0">
                <a:solidFill>
                  <a:schemeClr val="tx1"/>
                </a:solidFill>
              </a:rPr>
              <a:t>VAE Loss Function</a:t>
            </a:r>
          </a:p>
        </p:txBody>
      </p:sp>
      <p:sp>
        <p:nvSpPr>
          <p:cNvPr id="6" name="CuadroTexto 43"/>
          <p:cNvSpPr txBox="1"/>
          <p:nvPr/>
        </p:nvSpPr>
        <p:spPr>
          <a:xfrm>
            <a:off x="3204845" y="3761740"/>
            <a:ext cx="5866130" cy="706755"/>
          </a:xfrm>
          <a:prstGeom prst="rect">
            <a:avLst/>
          </a:prstGeom>
          <a:noFill/>
        </p:spPr>
        <p:txBody>
          <a:bodyPr wrap="square" rtlCol="0">
            <a:spAutoFit/>
          </a:bodyPr>
          <a:lstStyle/>
          <a:p>
            <a:r>
              <a:rPr lang="en-GB" altLang="es-ES" sz="4000" u="sng" dirty="0">
                <a:solidFill>
                  <a:schemeClr val="tx1"/>
                </a:solidFill>
              </a:rPr>
              <a:t>VAE Loss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1" name="CuadroTexto 8"/>
          <p:cNvSpPr txBox="1"/>
          <p:nvPr/>
        </p:nvSpPr>
        <p:spPr>
          <a:xfrm>
            <a:off x="141605" y="311785"/>
            <a:ext cx="9862820" cy="706755"/>
          </a:xfrm>
          <a:prstGeom prst="rect">
            <a:avLst/>
          </a:prstGeom>
          <a:noFill/>
        </p:spPr>
        <p:txBody>
          <a:bodyPr wrap="square" rtlCol="0">
            <a:spAutoFit/>
          </a:bodyPr>
          <a:lstStyle/>
          <a:p>
            <a:r>
              <a:rPr lang="en-US" altLang="en-IE" sz="4000" u="sng" dirty="0">
                <a:solidFill>
                  <a:schemeClr val="bg1"/>
                </a:solidFill>
                <a:latin typeface="Calibri Light" panose="020F0302020204030204" charset="0"/>
                <a:cs typeface="Calibri Light" panose="020F0302020204030204" charset="0"/>
                <a:sym typeface="+mn-ea"/>
              </a:rPr>
              <a:t>How to learn the new controller parameters?</a:t>
            </a:r>
          </a:p>
        </p:txBody>
      </p:sp>
      <p:sp>
        <p:nvSpPr>
          <p:cNvPr id="32" name="Content Placeholder 26"/>
          <p:cNvSpPr>
            <a:spLocks noGrp="1"/>
          </p:cNvSpPr>
          <p:nvPr/>
        </p:nvSpPr>
        <p:spPr>
          <a:xfrm>
            <a:off x="361950" y="1018540"/>
            <a:ext cx="11222355" cy="33991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IE" sz="3600" dirty="0">
                <a:solidFill>
                  <a:schemeClr val="bg1"/>
                </a:solidFill>
              </a:rPr>
              <a:t>RL agent for online tuning of new controller.</a:t>
            </a:r>
          </a:p>
          <a:p>
            <a:pPr lvl="2"/>
            <a:r>
              <a:rPr lang="en-US" altLang="en-IE" sz="3600" dirty="0">
                <a:solidFill>
                  <a:schemeClr val="bg1"/>
                </a:solidFill>
              </a:rPr>
              <a:t>State: Feature space (subset of observable variables).</a:t>
            </a:r>
          </a:p>
          <a:p>
            <a:pPr lvl="2"/>
            <a:r>
              <a:rPr lang="en-US" altLang="en-IE" sz="3600" dirty="0">
                <a:solidFill>
                  <a:schemeClr val="bg1"/>
                </a:solidFill>
              </a:rPr>
              <a:t>Action: Controller parameters.</a:t>
            </a:r>
          </a:p>
          <a:p>
            <a:pPr lvl="2"/>
            <a:r>
              <a:rPr lang="en-US" altLang="en-IE" sz="3600" dirty="0">
                <a:solidFill>
                  <a:schemeClr val="bg1"/>
                </a:solidFill>
              </a:rPr>
              <a:t>Reward: ???</a:t>
            </a:r>
          </a:p>
          <a:p>
            <a:pPr lvl="1"/>
            <a:r>
              <a:rPr lang="en-GB" altLang="en-US" sz="3600" dirty="0">
                <a:solidFill>
                  <a:schemeClr val="bg1"/>
                </a:solidFill>
              </a:rPr>
              <a:t>Learning starts when a transition outside the known configurations is detected.</a:t>
            </a:r>
          </a:p>
        </p:txBody>
      </p:sp>
      <p:sp>
        <p:nvSpPr>
          <p:cNvPr id="2" name="Content Placeholder 26"/>
          <p:cNvSpPr>
            <a:spLocks noGrp="1"/>
          </p:cNvSpPr>
          <p:nvPr/>
        </p:nvSpPr>
        <p:spPr>
          <a:xfrm>
            <a:off x="485140" y="4972050"/>
            <a:ext cx="11222355" cy="148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3600" dirty="0">
                <a:solidFill>
                  <a:schemeClr val="bg1"/>
                </a:solidFill>
              </a:rPr>
              <a:t>Task 1.1: Define a reward/performance measure that is less sparse and allows for real-time/near real-time evaluation of the controller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lstStyle/>
          <a:p>
            <a:r>
              <a:rPr lang="en-US" altLang="en-IE" sz="3600" u="sng" dirty="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a:solidFill>
                  <a:schemeClr val="bg1"/>
                </a:solidFill>
                <a:latin typeface="Calibri Light" panose="020F0302020204030204" charset="0"/>
                <a:cs typeface="Calibri Light" panose="020F0302020204030204" charset="0"/>
                <a:sym typeface="+mn-ea"/>
              </a:rPr>
              <a:t>control mixing</a:t>
            </a:r>
            <a:r>
              <a:rPr lang="en-US" altLang="en-IE" sz="3600" u="sng" dirty="0">
                <a:solidFill>
                  <a:schemeClr val="bg1"/>
                </a:solidFill>
                <a:latin typeface="Calibri Light" panose="020F0302020204030204" charset="0"/>
                <a:cs typeface="Calibri Light" panose="020F0302020204030204" charset="0"/>
                <a:sym typeface="+mn-ea"/>
              </a:rPr>
              <a:t> RL agent?</a:t>
            </a:r>
          </a:p>
        </p:txBody>
      </p:sp>
      <p:sp>
        <p:nvSpPr>
          <p:cNvPr id="27" name="Content Placeholder 26"/>
          <p:cNvSpPr>
            <a:spLocks noGrp="1"/>
          </p:cNvSpPr>
          <p:nvPr>
            <p:ph idx="1"/>
          </p:nvPr>
        </p:nvSpPr>
        <p:spPr>
          <a:xfrm>
            <a:off x="4548505" y="1191895"/>
            <a:ext cx="7402830" cy="3086100"/>
          </a:xfrm>
        </p:spPr>
        <p:txBody>
          <a:bodyPr>
            <a:noAutofit/>
          </a:bodyPr>
          <a:lstStyle/>
          <a:p>
            <a:pPr marL="457200" lvl="1" indent="0">
              <a:buNone/>
            </a:pPr>
            <a:r>
              <a:rPr lang="en-US" altLang="en-IE" sz="3200" dirty="0">
                <a:solidFill>
                  <a:schemeClr val="bg1"/>
                </a:solidFill>
              </a:rPr>
              <a:t>Assumption </a:t>
            </a:r>
            <a:r>
              <a:rPr lang="en-GB" altLang="en-US" sz="3200" dirty="0">
                <a:solidFill>
                  <a:schemeClr val="bg1"/>
                </a:solidFill>
              </a:rPr>
              <a:t>3</a:t>
            </a:r>
            <a:r>
              <a:rPr lang="en-US" altLang="en-IE" sz="3200" dirty="0">
                <a:solidFill>
                  <a:schemeClr val="bg1"/>
                </a:solidFill>
              </a:rPr>
              <a:t>: Control configurations ‘closer’ to the</a:t>
            </a:r>
            <a:r>
              <a:rPr lang="en-GB" altLang="en-US" sz="3200" dirty="0">
                <a:solidFill>
                  <a:schemeClr val="bg1"/>
                </a:solidFill>
              </a:rPr>
              <a:t> </a:t>
            </a:r>
            <a:r>
              <a:rPr lang="en-GB" altLang="en-US" sz="3200" i="1" dirty="0">
                <a:solidFill>
                  <a:schemeClr val="bg1"/>
                </a:solidFill>
              </a:rPr>
              <a:t>novel controller</a:t>
            </a:r>
            <a:r>
              <a:rPr lang="en-US" altLang="en-IE" sz="3200" dirty="0">
                <a:solidFill>
                  <a:schemeClr val="bg1"/>
                </a:solidFill>
              </a:rPr>
              <a:t> will present a higher ‘performance’ when controling the novel environment.</a:t>
            </a: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sp>
          <p:nvSpPr>
            <p:cNvPr id="19" name="Text Box 18"/>
            <p:cNvSpPr txBox="1"/>
            <p:nvPr/>
          </p:nvSpPr>
          <p:spPr>
            <a:xfrm>
              <a:off x="6398" y="7862"/>
              <a:ext cx="2507" cy="2082"/>
            </a:xfrm>
            <a:prstGeom prst="rect">
              <a:avLst/>
            </a:prstGeom>
            <a:noFill/>
          </p:spPr>
          <p:txBody>
            <a:bodyPr wrap="square" rtlCol="0">
              <a:spAutoFit/>
            </a:bodyPr>
            <a:lstStyle/>
            <a:p>
              <a:r>
                <a:rPr lang="en-US" sz="2000" b="1">
                  <a:solidFill>
                    <a:srgbClr val="FF0000"/>
                  </a:solidFill>
                </a:rPr>
                <a:t>Stable</a:t>
              </a:r>
            </a:p>
            <a:p>
              <a:r>
                <a:rPr lang="en-US" sz="2000" b="1">
                  <a:solidFill>
                    <a:srgbClr val="FF0000"/>
                  </a:solidFill>
                </a:rPr>
                <a:t>Controller</a:t>
              </a:r>
            </a:p>
            <a:p>
              <a:r>
                <a:rPr lang="en-US" sz="2000" b="1">
                  <a:solidFill>
                    <a:srgbClr val="FF0000"/>
                  </a:solidFill>
                </a:rPr>
                <a:t>for Novel Environment</a:t>
              </a: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lstStyle/>
          <a:p>
            <a:r>
              <a:rPr lang="en-US" b="1"/>
              <a:t>P</a:t>
            </a:r>
          </a:p>
        </p:txBody>
      </p:sp>
      <p:sp>
        <p:nvSpPr>
          <p:cNvPr id="30" name="Text Box 29"/>
          <p:cNvSpPr txBox="1"/>
          <p:nvPr/>
        </p:nvSpPr>
        <p:spPr>
          <a:xfrm>
            <a:off x="3837940" y="3891915"/>
            <a:ext cx="327025" cy="368300"/>
          </a:xfrm>
          <a:prstGeom prst="rect">
            <a:avLst/>
          </a:prstGeom>
          <a:noFill/>
        </p:spPr>
        <p:txBody>
          <a:bodyPr wrap="none" rtlCol="0">
            <a:spAutoFit/>
          </a:bodyPr>
          <a:lstStyle/>
          <a:p>
            <a:r>
              <a:rPr lang="en-US" b="1"/>
              <a:t>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lstStyle/>
          <a:p>
            <a:r>
              <a:rPr lang="en-US" altLang="en-IE" sz="3600" u="sng" dirty="0">
                <a:solidFill>
                  <a:schemeClr val="bg1"/>
                </a:solidFill>
                <a:latin typeface="Calibri Light" panose="020F0302020204030204" charset="0"/>
                <a:cs typeface="Calibri Light" panose="020F0302020204030204" charset="0"/>
                <a:sym typeface="+mn-ea"/>
              </a:rPr>
              <a:t>How to reuse knowledge from the control selection RL agent?</a:t>
            </a:r>
          </a:p>
        </p:txBody>
      </p:sp>
      <p:sp>
        <p:nvSpPr>
          <p:cNvPr id="27" name="Content Placeholder 26"/>
          <p:cNvSpPr>
            <a:spLocks noGrp="1"/>
          </p:cNvSpPr>
          <p:nvPr>
            <p:ph idx="1"/>
          </p:nvPr>
        </p:nvSpPr>
        <p:spPr>
          <a:xfrm>
            <a:off x="5047615" y="1177290"/>
            <a:ext cx="6669405" cy="5608320"/>
          </a:xfrm>
        </p:spPr>
        <p:txBody>
          <a:bodyPr>
            <a:noAutofit/>
          </a:bodyPr>
          <a:lstStyle/>
          <a:p>
            <a:pPr lvl="1"/>
            <a:r>
              <a:rPr lang="en-GB" altLang="en-US" sz="4000" dirty="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sp>
          <p:nvSpPr>
            <p:cNvPr id="19" name="Text Box 18"/>
            <p:cNvSpPr txBox="1"/>
            <p:nvPr/>
          </p:nvSpPr>
          <p:spPr>
            <a:xfrm>
              <a:off x="6398" y="7862"/>
              <a:ext cx="2507" cy="2082"/>
            </a:xfrm>
            <a:prstGeom prst="rect">
              <a:avLst/>
            </a:prstGeom>
            <a:noFill/>
          </p:spPr>
          <p:txBody>
            <a:bodyPr wrap="square" rtlCol="0">
              <a:spAutoFit/>
            </a:bodyPr>
            <a:lstStyle/>
            <a:p>
              <a:r>
                <a:rPr lang="en-US" sz="2000" b="1">
                  <a:solidFill>
                    <a:srgbClr val="FF0000"/>
                  </a:solidFill>
                </a:rPr>
                <a:t>Stable</a:t>
              </a:r>
            </a:p>
            <a:p>
              <a:r>
                <a:rPr lang="en-US" sz="2000" b="1">
                  <a:solidFill>
                    <a:srgbClr val="FF0000"/>
                  </a:solidFill>
                </a:rPr>
                <a:t>Controller</a:t>
              </a:r>
            </a:p>
            <a:p>
              <a:r>
                <a:rPr lang="en-US" sz="2000" b="1">
                  <a:solidFill>
                    <a:srgbClr val="FF0000"/>
                  </a:solidFill>
                </a:rPr>
                <a:t>for Novel Environment</a:t>
              </a: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lstStyle/>
          <a:p>
            <a:r>
              <a:rPr lang="en-US" b="1"/>
              <a:t>P</a:t>
            </a:r>
          </a:p>
        </p:txBody>
      </p:sp>
      <p:sp>
        <p:nvSpPr>
          <p:cNvPr id="30" name="Text Box 29"/>
          <p:cNvSpPr txBox="1"/>
          <p:nvPr/>
        </p:nvSpPr>
        <p:spPr>
          <a:xfrm>
            <a:off x="4086860" y="4174490"/>
            <a:ext cx="327025" cy="368300"/>
          </a:xfrm>
          <a:prstGeom prst="rect">
            <a:avLst/>
          </a:prstGeom>
          <a:noFill/>
        </p:spPr>
        <p:txBody>
          <a:bodyPr wrap="none" rtlCol="0">
            <a:spAutoFit/>
          </a:bodyPr>
          <a:lstStyle/>
          <a:p>
            <a:r>
              <a:rPr lang="en-US" b="1"/>
              <a:t>D</a:t>
            </a:r>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Known operating condition</a:t>
            </a: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lstStyle/>
              <a:p>
                <a:pPr marL="457200" lvl="1" indent="0" algn="l">
                  <a:buNone/>
                </a:pPr>
                <a:r>
                  <a:rPr lang="en-GB" altLang="en-US" sz="4000" dirty="0">
                    <a:solidFill>
                      <a:schemeClr val="tx1"/>
                    </a:solidFill>
                    <a:latin typeface="Calibri" panose="020F0502020204030204" charset="0"/>
                    <a:cs typeface="Calibri" panose="020F0502020204030204" charset="0"/>
                  </a:rPr>
                  <a:t>A region of </a:t>
                </a:r>
                <a:r>
                  <a:rPr lang="en-GB" altLang="en-US" sz="4000" i="1" dirty="0">
                    <a:solidFill>
                      <a:schemeClr val="tx1"/>
                    </a:solidFill>
                    <a:latin typeface="Calibri" panose="020F0502020204030204" charset="0"/>
                    <a:cs typeface="Calibri" panose="020F0502020204030204" charset="0"/>
                  </a:rPr>
                  <a:t>known system operating conditions</a:t>
                </a:r>
                <a:r>
                  <a:rPr lang="en-GB" altLang="en-US" sz="4000" dirty="0">
                    <a:solidFill>
                      <a:schemeClr val="tx1"/>
                    </a:solidFill>
                    <a:latin typeface="Calibri" panose="020F0502020204030204" charset="0"/>
                    <a:cs typeface="Calibri" panose="020F0502020204030204" charset="0"/>
                  </a:rPr>
                  <a:t>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solidFill>
                      <a:schemeClr val="tx1"/>
                    </a:solidFill>
                    <a:latin typeface="Calibri" panose="020F0502020204030204" charset="0"/>
                    <a:cs typeface="Calibri" panose="020F0502020204030204" charset="0"/>
                  </a:rPr>
                  <a:t> is defined: </a:t>
                </a:r>
                <a:endParaRPr lang="en-US" altLang="en-GB" sz="4000" dirty="0">
                  <a:solidFill>
                    <a:schemeClr val="tx1"/>
                  </a:solidFill>
                  <a:latin typeface="Cambria Math" panose="02040503050406030204" charset="0"/>
                  <a:cs typeface="Cambria Math" panose="02040503050406030204" charset="0"/>
                </a:endParaRPr>
              </a:p>
              <a:p>
                <a:pPr marL="457200" lvl="1" indent="0" algn="ctr">
                  <a:buNone/>
                </a:pP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a:solidFill>
                      <a:schemeClr val="tx1"/>
                    </a:solidFill>
                    <a:sym typeface="+mn-ea"/>
                  </a:rPr>
                  <a:t> </a:t>
                </a:r>
              </a:p>
              <a:p>
                <a:pPr marL="457200" lvl="1" indent="0" algn="l">
                  <a:buNone/>
                </a:pPr>
                <a:endParaRPr lang="en-GB" altLang="en-US" sz="4000" dirty="0">
                  <a:solidFill>
                    <a:schemeClr val="tx1"/>
                  </a:solidFill>
                  <a:latin typeface="+mn-ea"/>
                  <a:cs typeface="+mn-ea"/>
                  <a:sym typeface="+mn-ea"/>
                </a:endParaRPr>
              </a:p>
              <a:p>
                <a:pPr marL="457200" lvl="1" indent="0" algn="l">
                  <a:buNone/>
                </a:pPr>
                <a:r>
                  <a:rPr lang="en-GB" altLang="en-US" sz="4000" dirty="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are lower and upper bounds for the system parameters, which are assumed to be known </a:t>
                </a:r>
                <a:r>
                  <a:rPr lang="en-GB" altLang="en-US" sz="4000" i="1" dirty="0">
                    <a:solidFill>
                      <a:schemeClr val="tx1"/>
                    </a:solidFill>
                    <a:latin typeface="+mn-ea"/>
                    <a:cs typeface="+mn-ea"/>
                    <a:sym typeface="+mn-ea"/>
                  </a:rPr>
                  <a:t>a priori</a:t>
                </a:r>
                <a:r>
                  <a:rPr lang="en-GB" altLang="en-US" sz="4000" dirty="0">
                    <a:solidFill>
                      <a:schemeClr val="tx1"/>
                    </a:solidFill>
                    <a:latin typeface="+mn-ea"/>
                    <a:cs typeface="+mn-ea"/>
                    <a:sym typeface="+mn-ea"/>
                  </a:rPr>
                  <a:t>. </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342265" y="991870"/>
                <a:ext cx="11507470" cy="4611370"/>
              </a:xfrm>
              <a:blipFill>
                <a:blip r:embed="rId3"/>
                <a:stretch>
                  <a:fillRect/>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Unknown operating condition</a:t>
            </a: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lstStyle/>
              <a:p>
                <a:pPr marL="457200" lvl="1" indent="0">
                  <a:buNone/>
                </a:pPr>
                <a:r>
                  <a:rPr lang="en-GB" altLang="en-US" sz="4000" dirty="0">
                    <a:solidFill>
                      <a:schemeClr val="tx1"/>
                    </a:solidFill>
                    <a:latin typeface="Calibri" panose="020F0502020204030204" charset="0"/>
                    <a:cs typeface="Calibri" panose="020F0502020204030204" charset="0"/>
                  </a:rPr>
                  <a:t>An region of unknown, or </a:t>
                </a:r>
                <a:r>
                  <a:rPr lang="en-GB" altLang="en-US" sz="4000" i="1" dirty="0">
                    <a:solidFill>
                      <a:schemeClr val="tx1"/>
                    </a:solidFill>
                    <a:latin typeface="Calibri" panose="020F0502020204030204" charset="0"/>
                    <a:cs typeface="Calibri" panose="020F0502020204030204" charset="0"/>
                  </a:rPr>
                  <a:t>novel </a:t>
                </a:r>
                <a:r>
                  <a:rPr lang="en-GB" altLang="en-US" sz="4000" i="1" dirty="0">
                    <a:latin typeface="Calibri" panose="020F0502020204030204" charset="0"/>
                    <a:cs typeface="Calibri" panose="020F0502020204030204" charset="0"/>
                  </a:rPr>
                  <a:t>operating conditions</a:t>
                </a:r>
                <a:r>
                  <a:rPr lang="en-GB" altLang="en-US" sz="4000" dirty="0">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olidFill>
                      <a:schemeClr val="tx1"/>
                    </a:solidFill>
                    <a:latin typeface="Calibri" panose="020F0502020204030204" charset="0"/>
                    <a:cs typeface="Calibri" panose="020F0502020204030204" charset="0"/>
                  </a:rPr>
                  <a:t> is defined as: </a:t>
                </a:r>
                <a:endParaRPr lang="en-US" altLang="en-GB" sz="4000" dirty="0">
                  <a:solidFill>
                    <a:schemeClr val="tx1"/>
                  </a:solidFill>
                  <a:latin typeface="Cambria Math" panose="02040503050406030204" charset="0"/>
                  <a:cs typeface="Cambria Math" panose="02040503050406030204" charset="0"/>
                </a:endParaRPr>
              </a:p>
              <a:p>
                <a:pPr marL="0" lvl="1" indent="0" algn="ctr">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a:solidFill>
                      <a:schemeClr val="tx1"/>
                    </a:solidFill>
                    <a:sym typeface="+mn-ea"/>
                  </a:rPr>
                  <a:t> </a:t>
                </a:r>
              </a:p>
              <a:p>
                <a:pPr marL="457200" lvl="1" indent="0">
                  <a:buNone/>
                </a:pPr>
                <a:r>
                  <a:rPr lang="en-GB" altLang="en-US" sz="4000" dirty="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are the known operating </a:t>
                </a:r>
                <a:r>
                  <a:rPr lang="en-GB" altLang="en-US" sz="4000" dirty="0">
                    <a:latin typeface="+mn-ea"/>
                    <a:cs typeface="+mn-ea"/>
                    <a:sym typeface="+mn-ea"/>
                  </a:rPr>
                  <a:t>bounds for the system parameters.</a:t>
                </a:r>
                <a:endParaRPr lang="en-GB" altLang="en-US" sz="4000" dirty="0">
                  <a:solidFill>
                    <a:schemeClr val="tx1"/>
                  </a:solidFill>
                  <a:latin typeface="+mn-ea"/>
                  <a:cs typeface="+mn-ea"/>
                  <a:sym typeface="+mn-ea"/>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342265" y="991870"/>
                <a:ext cx="11507470" cy="4611370"/>
              </a:xfrm>
              <a:blipFill>
                <a:blip r:embed="rId3"/>
                <a:stretch>
                  <a:fillRect/>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84284215-06C9-4470-81D6-656A7C9AE0B5}"/>
              </a:ext>
            </a:extLst>
          </p:cNvPr>
          <p:cNvGrpSpPr/>
          <p:nvPr/>
        </p:nvGrpSpPr>
        <p:grpSpPr>
          <a:xfrm>
            <a:off x="8251463" y="4133361"/>
            <a:ext cx="3598272" cy="2724639"/>
            <a:chOff x="5915660" y="3642995"/>
            <a:chExt cx="3914736" cy="2856084"/>
          </a:xfrm>
        </p:grpSpPr>
        <p:sp>
          <p:nvSpPr>
            <p:cNvPr id="37" name="Rectangles 36"/>
            <p:cNvSpPr/>
            <p:nvPr/>
          </p:nvSpPr>
          <p:spPr>
            <a:xfrm>
              <a:off x="5915660" y="3642995"/>
              <a:ext cx="3914736" cy="2820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6278588" y="3731163"/>
              <a:ext cx="0" cy="245733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6270245" y="6185655"/>
              <a:ext cx="343262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5915660" y="3790321"/>
              <a:ext cx="445764" cy="36803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9356623" y="6131047"/>
              <a:ext cx="473773" cy="36803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10" name="Freeform 9"/>
            <p:cNvSpPr/>
            <p:nvPr/>
          </p:nvSpPr>
          <p:spPr>
            <a:xfrm>
              <a:off x="6693959" y="4819331"/>
              <a:ext cx="1153146" cy="82764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8097996" y="4896122"/>
              <a:ext cx="182954" cy="1791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6835197" y="5028659"/>
              <a:ext cx="1011312" cy="398748"/>
            </a:xfrm>
            <a:prstGeom prst="rect">
              <a:avLst/>
            </a:prstGeom>
            <a:noFill/>
          </p:spPr>
          <p:txBody>
            <a:bodyPr wrap="square" rtlCol="0">
              <a:spAutoFit/>
            </a:bodyPr>
            <a:lstStyle/>
            <a:p>
              <a:r>
                <a:rPr lang="en-US" sz="2000" b="1">
                  <a:solidFill>
                    <a:schemeClr val="accent1">
                      <a:lumMod val="50000"/>
                    </a:schemeClr>
                  </a:solidFill>
                </a:rPr>
                <a:t>Known</a:t>
              </a:r>
            </a:p>
          </p:txBody>
        </p:sp>
        <p:sp>
          <p:nvSpPr>
            <p:cNvPr id="11" name="Text Box 10"/>
            <p:cNvSpPr txBox="1"/>
            <p:nvPr/>
          </p:nvSpPr>
          <p:spPr>
            <a:xfrm>
              <a:off x="8006221" y="4234576"/>
              <a:ext cx="1823579" cy="706484"/>
            </a:xfrm>
            <a:prstGeom prst="rect">
              <a:avLst/>
            </a:prstGeom>
            <a:noFill/>
          </p:spPr>
          <p:txBody>
            <a:bodyPr wrap="square" rtlCol="0">
              <a:spAutoFit/>
            </a:bodyPr>
            <a:lstStyle/>
            <a:p>
              <a:r>
                <a:rPr lang="en-US" sz="2000" b="1">
                  <a:solidFill>
                    <a:srgbClr val="FF0000"/>
                  </a:solidFill>
                </a:rPr>
                <a:t>Novel </a:t>
              </a:r>
              <a:r>
                <a:rPr lang="en-GB" altLang="en-US" sz="2000" b="1">
                  <a:solidFill>
                    <a:srgbClr val="FF0000"/>
                  </a:solidFill>
                </a:rPr>
                <a:t>Configuration</a:t>
              </a:r>
            </a:p>
          </p:txBody>
        </p:sp>
        <mc:AlternateContent xmlns:mc="http://schemas.openxmlformats.org/markup-compatibility/2006">
          <mc:Choice xmlns:a14="http://schemas.microsoft.com/office/drawing/2010/main" Requires="a14">
            <p:sp>
              <p:nvSpPr>
                <p:cNvPr id="14" name="Text Box 13"/>
                <p:cNvSpPr txBox="1"/>
                <p:nvPr/>
              </p:nvSpPr>
              <p:spPr>
                <a:xfrm>
                  <a:off x="8098123" y="4940827"/>
                  <a:ext cx="590388" cy="398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pitchFamily="18"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8098123" y="4940827"/>
                  <a:ext cx="590388" cy="398493"/>
                </a:xfrm>
                <a:prstGeom prst="rect">
                  <a:avLst/>
                </a:prstGeom>
                <a:blipFill>
                  <a:blip r:embed="rId4"/>
                  <a:stretch>
                    <a:fillRect b="-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 Box 14"/>
                <p:cNvSpPr txBox="1"/>
                <p:nvPr/>
              </p:nvSpPr>
              <p:spPr>
                <a:xfrm>
                  <a:off x="6547485" y="4497070"/>
                  <a:ext cx="589915" cy="41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en-GB" sz="2000" i="1" dirty="0" smtClean="0">
                                <a:solidFill>
                                  <a:schemeClr val="accent1"/>
                                </a:solidFill>
                                <a:latin typeface="Cambria Math" panose="02040503050406030204" pitchFamily="18" charset="0"/>
                                <a:cs typeface="Cambria Math" panose="02040503050406030204" charset="0"/>
                              </a:rPr>
                            </m:ctrlPr>
                          </m:accPr>
                          <m:e>
                            <m:r>
                              <a:rPr lang="en-US" altLang="en-GB" sz="2000" i="1" dirty="0" smtClean="0">
                                <a:solidFill>
                                  <a:schemeClr val="accent1"/>
                                </a:solidFill>
                                <a:latin typeface="Cambria Math" panose="02040503050406030204" charset="0"/>
                                <a:cs typeface="Cambria Math" panose="02040503050406030204" charset="0"/>
                              </a:rPr>
                              <m:t>𝜃</m:t>
                            </m:r>
                          </m:e>
                        </m:acc>
                      </m:oMath>
                    </m:oMathPara>
                  </a14:m>
                  <a:endParaRPr lang="en-US" altLang="en-GB" sz="2000" b="1" i="1" dirty="0">
                    <a:solidFill>
                      <a:schemeClr val="accent1"/>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6547485" y="4497070"/>
                  <a:ext cx="589915" cy="414655"/>
                </a:xfrm>
                <a:prstGeom prst="rect">
                  <a:avLst/>
                </a:prstGeom>
                <a:blipFill>
                  <a:blip r:embed="rId5"/>
                  <a:stretch>
                    <a:fillRect t="-3077" r="-17978"/>
                  </a:stretch>
                </a:blipFill>
              </p:spPr>
              <p:txBody>
                <a:bodyPr/>
                <a:lstStyle/>
                <a:p>
                  <a:r>
                    <a:rPr lang="en-US">
                      <a:noFill/>
                    </a:rPr>
                    <a:t> </a:t>
                  </a:r>
                </a:p>
              </p:txBody>
            </p:sp>
          </mc:Fallback>
        </mc:AlternateContent>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1870710"/>
              </a:xfrm>
            </p:spPr>
            <p:txBody>
              <a:bodyPr>
                <a:noAutofit/>
              </a:bodyPr>
              <a:lstStyle/>
              <a:p>
                <a:pPr marL="457200" lvl="1" indent="0">
                  <a:buNone/>
                </a:pPr>
                <a:r>
                  <a:rPr lang="en-GB" altLang="en-US" sz="4000" dirty="0">
                    <a:solidFill>
                      <a:schemeClr val="tx1"/>
                    </a:solidFill>
                  </a:rPr>
                  <a:t>A transition in the system configuration space can be characterized by a </a:t>
                </a:r>
                <a:r>
                  <a:rPr lang="en-US" sz="4000" dirty="0"/>
                  <a:t>Lipschitz continuous </a:t>
                </a:r>
                <a:r>
                  <a:rPr lang="en-GB" altLang="en-US" sz="4000" dirty="0">
                    <a:solidFill>
                      <a:schemeClr val="tx1"/>
                    </a:solidFill>
                  </a:rPr>
                  <a:t>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ℝ</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pitchFamily="18"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endParaRPr lang="en-US" altLang="en-GB" sz="4000" dirty="0">
                  <a:solidFill>
                    <a:schemeClr val="tx1"/>
                  </a:solidFill>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1870710"/>
              </a:xfrm>
              <a:blipFill>
                <a:blip r:embed="rId3"/>
                <a:stretch>
                  <a:fillRect/>
                </a:stretch>
              </a:blipFill>
            </p:spPr>
            <p:txBody>
              <a:bodyPr/>
              <a:lstStyle/>
              <a:p>
                <a:r>
                  <a:rPr lang="en-US">
                    <a:noFill/>
                  </a:rPr>
                  <a:t> </a:t>
                </a:r>
              </a:p>
            </p:txBody>
          </p:sp>
        </mc:Fallback>
      </mc:AlternateContent>
      <p:grpSp>
        <p:nvGrpSpPr>
          <p:cNvPr id="42" name="Group 41"/>
          <p:cNvGrpSpPr/>
          <p:nvPr/>
        </p:nvGrpSpPr>
        <p:grpSpPr>
          <a:xfrm>
            <a:off x="6464300" y="332168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 Box 13"/>
                <p:cNvSpPr txBox="1"/>
                <p:nvPr/>
              </p:nvSpPr>
              <p:spPr>
                <a:xfrm>
                  <a:off x="4302" y="2652"/>
                  <a:ext cx="744" cy="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pitchFamily="18"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a:solidFill>
                      <a:srgbClr val="FF0000"/>
                    </a:solidFill>
                    <a:latin typeface="Cambria Math" panose="02040503050406030204" charset="0"/>
                    <a:cs typeface="Cambria Math" panose="02040503050406030204" charset="0"/>
                  </a:endParaRPr>
                </a:p>
              </p:txBody>
            </p:sp>
          </mc:Choice>
          <mc:Fallback xmlns="">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4"/>
                </a:blipFill>
              </p:spPr>
              <p:txBody>
                <a:bodyPr/>
                <a:lstStyle/>
                <a:p>
                  <a:r>
                    <a:rPr lang="en-GB" altLang="en-US">
                      <a:noFill/>
                    </a:rPr>
                    <a:t> </a:t>
                  </a:r>
                </a:p>
              </p:txBody>
            </p:sp>
          </mc:Fallback>
        </mc:AlternateContent>
      </p:grpSp>
      <mc:AlternateContent xmlns:mc="http://schemas.openxmlformats.org/markup-compatibility/2006" xmlns:a14="http://schemas.microsoft.com/office/drawing/2010/main">
        <mc:Choice Requires="a14">
          <p:sp>
            <p:nvSpPr>
              <p:cNvPr id="15" name="Text Box 14"/>
              <p:cNvSpPr txBox="1"/>
              <p:nvPr/>
            </p:nvSpPr>
            <p:spPr>
              <a:xfrm>
                <a:off x="7058025" y="4819650"/>
                <a:ext cx="589915" cy="41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en-GB" sz="2000" i="1" dirty="0" smtClean="0">
                              <a:solidFill>
                                <a:srgbClr val="0070C0"/>
                              </a:solidFill>
                              <a:latin typeface="Cambria Math" panose="02040503050406030204" pitchFamily="18"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5" name="Text Box 14"/>
              <p:cNvSpPr txBox="1">
                <a:spLocks noRot="1" noChangeAspect="1" noMove="1" noResize="1" noEditPoints="1" noAdjustHandles="1" noChangeArrowheads="1" noChangeShapeType="1" noTextEdit="1"/>
              </p:cNvSpPr>
              <p:nvPr/>
            </p:nvSpPr>
            <p:spPr>
              <a:xfrm>
                <a:off x="7058025" y="4819650"/>
                <a:ext cx="589915" cy="414655"/>
              </a:xfrm>
              <a:prstGeom prst="rect">
                <a:avLst/>
              </a:prstGeom>
              <a:blipFill rotWithShape="1">
                <a:blip r:embed="rId5"/>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16" name="Text Box 15"/>
              <p:cNvSpPr txBox="1"/>
              <p:nvPr/>
            </p:nvSpPr>
            <p:spPr>
              <a:xfrm>
                <a:off x="7705090" y="5297170"/>
                <a:ext cx="589915" cy="398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pitchFamily="18"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𝑡</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6" name="Text Box 15"/>
              <p:cNvSpPr txBox="1">
                <a:spLocks noRot="1" noChangeAspect="1" noMove="1" noResize="1" noEditPoints="1" noAdjustHandles="1" noChangeArrowheads="1" noChangeShapeType="1" noTextEdit="1"/>
              </p:cNvSpPr>
              <p:nvPr/>
            </p:nvSpPr>
            <p:spPr>
              <a:xfrm>
                <a:off x="7705090" y="5297170"/>
                <a:ext cx="589915" cy="398780"/>
              </a:xfrm>
              <a:prstGeom prst="rect">
                <a:avLst/>
              </a:prstGeom>
              <a:blipFill rotWithShape="1">
                <a:blip r:embed="rId6"/>
                <a:stretch>
                  <a:fillRect/>
                </a:stretch>
              </a:blipFill>
            </p:spPr>
            <p:txBody>
              <a:bodyPr/>
              <a:lstStyle/>
              <a:p>
                <a:r>
                  <a:rPr lang="en-GB" altLang="en-US">
                    <a:noFill/>
                  </a:rPr>
                  <a:t> </a:t>
                </a:r>
              </a:p>
            </p:txBody>
          </p:sp>
        </mc:Fallback>
      </mc:AlternateContent>
      <p:sp>
        <p:nvSpPr>
          <p:cNvPr id="18" name="Multiply 17"/>
          <p:cNvSpPr/>
          <p:nvPr/>
        </p:nvSpPr>
        <p:spPr>
          <a:xfrm>
            <a:off x="7878445" y="5197475"/>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8"/>
          <p:cNvSpPr txBox="1"/>
          <p:nvPr/>
        </p:nvSpPr>
        <p:spPr>
          <a:xfrm>
            <a:off x="173990" y="68580"/>
            <a:ext cx="11146790" cy="707886"/>
          </a:xfrm>
          <a:prstGeom prst="rect">
            <a:avLst/>
          </a:prstGeom>
          <a:noFill/>
        </p:spPr>
        <p:txBody>
          <a:bodyPr wrap="square" rtlCol="0">
            <a:spAutoFit/>
          </a:bodyPr>
          <a:lstStyle/>
          <a:p>
            <a:r>
              <a:rPr lang="en-GB" altLang="en-US" sz="4000" u="sng" dirty="0">
                <a:solidFill>
                  <a:schemeClr val="tx1"/>
                </a:solidFill>
                <a:latin typeface="+mn-ea"/>
                <a:cs typeface="+mn-ea"/>
                <a:sym typeface="+mn-ea"/>
              </a:rPr>
              <a:t>Transition to </a:t>
            </a:r>
            <a:r>
              <a:rPr lang="en-GB" altLang="en-US" sz="4000" u="sng" dirty="0">
                <a:latin typeface="+mn-ea"/>
                <a:cs typeface="+mn-ea"/>
                <a:sym typeface="+mn-ea"/>
              </a:rPr>
              <a:t>unknown operating condition</a:t>
            </a:r>
            <a:r>
              <a:rPr lang="en-GB" altLang="en-US" sz="4000" u="sng" dirty="0">
                <a:solidFill>
                  <a:schemeClr val="tx1"/>
                </a:solidFill>
                <a:latin typeface="+mn-ea"/>
                <a:cs typeface="+mn-ea"/>
                <a:sym typeface="+mn-ea"/>
              </a:rPr>
              <a:t>.</a:t>
            </a:r>
          </a:p>
        </p:txBody>
      </p:sp>
      <mc:AlternateContent xmlns:mc="http://schemas.openxmlformats.org/markup-compatibility/2006">
        <mc:Choice xmlns:a14="http://schemas.microsoft.com/office/drawing/2010/main" Requires="a14">
          <p:sp>
            <p:nvSpPr>
              <p:cNvPr id="3" name="Text Box 2"/>
              <p:cNvSpPr txBox="1"/>
              <p:nvPr/>
            </p:nvSpPr>
            <p:spPr>
              <a:xfrm>
                <a:off x="249555" y="2653030"/>
                <a:ext cx="6144895" cy="3196003"/>
              </a:xfrm>
              <a:prstGeom prst="rect">
                <a:avLst/>
              </a:prstGeom>
              <a:noFill/>
            </p:spPr>
            <p:txBody>
              <a:bodyPr wrap="square" rtlCol="0" anchor="t">
                <a:spAutoFit/>
              </a:bodyPr>
              <a:lstStyle/>
              <a:p>
                <a:pPr lvl="1"/>
                <a:r>
                  <a:rPr lang="en-US" altLang="en-IE" sz="4000" dirty="0">
                    <a:sym typeface="+mn-ea"/>
                  </a:rPr>
                  <a:t>Assumption 1:</a:t>
                </a:r>
                <a:r>
                  <a:rPr lang="en-GB" altLang="en-US" sz="4000" dirty="0">
                    <a:sym typeface="+mn-ea"/>
                  </a:rPr>
                  <a:t> Transitions occur within a finite time window </a:t>
                </a:r>
                <a:r>
                  <a:rPr lang="en-GB" altLang="en-US" sz="4000" i="1" dirty="0">
                    <a:sym typeface="+mn-ea"/>
                  </a:rPr>
                  <a:t>0:T</a:t>
                </a:r>
                <a:r>
                  <a:rPr lang="en-GB" altLang="en-US" sz="4000" dirty="0">
                    <a:sym typeface="+mn-ea"/>
                  </a:rPr>
                  <a:t> such that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𝑡</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ym typeface="+mn-ea"/>
                  </a:rPr>
                  <a:t>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oMath>
                </a14:m>
                <a:r>
                  <a:rPr lang="en-GB" altLang="en-US" sz="4000" dirty="0">
                    <a:sym typeface="+mn-ea"/>
                  </a:rPr>
                  <a:t> is linear.</a:t>
                </a:r>
              </a:p>
            </p:txBody>
          </p:sp>
        </mc:Choice>
        <mc:Fallback>
          <p:sp>
            <p:nvSpPr>
              <p:cNvPr id="3" name="Text Box 2"/>
              <p:cNvSpPr txBox="1">
                <a:spLocks noRot="1" noChangeAspect="1" noMove="1" noResize="1" noEditPoints="1" noAdjustHandles="1" noChangeArrowheads="1" noChangeShapeType="1" noTextEdit="1"/>
              </p:cNvSpPr>
              <p:nvPr/>
            </p:nvSpPr>
            <p:spPr>
              <a:xfrm>
                <a:off x="249555" y="2653030"/>
                <a:ext cx="6144895" cy="3196003"/>
              </a:xfrm>
              <a:prstGeom prst="rect">
                <a:avLst/>
              </a:prstGeom>
              <a:blipFill>
                <a:blip r:embed="rId7"/>
                <a:stretch>
                  <a:fillRect t="-3435" r="-1984" b="-7252"/>
                </a:stretch>
              </a:blipFill>
            </p:spPr>
            <p:txBody>
              <a:bodyPr/>
              <a:lstStyle/>
              <a:p>
                <a:r>
                  <a:rPr lang="en-US">
                    <a:noFill/>
                  </a:rPr>
                  <a:t> </a:t>
                </a:r>
              </a:p>
            </p:txBody>
          </p:sp>
        </mc:Fallback>
      </mc:AlternateContent>
      <p:cxnSp>
        <p:nvCxnSpPr>
          <p:cNvPr id="4" name="Straight Arrow Connector 3"/>
          <p:cNvCxnSpPr>
            <a:stCxn id="18" idx="1"/>
          </p:cNvCxnSpPr>
          <p:nvPr/>
        </p:nvCxnSpPr>
        <p:spPr>
          <a:xfrm flipV="1">
            <a:off x="8063230" y="4935855"/>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E819C6C8-FF43-4E4F-B7F2-6BBABCA86652}"/>
              </a:ext>
            </a:extLst>
          </p:cNvPr>
          <p:cNvSpPr/>
          <p:nvPr/>
        </p:nvSpPr>
        <p:spPr>
          <a:xfrm>
            <a:off x="7796551" y="2112495"/>
            <a:ext cx="4395449" cy="923330"/>
          </a:xfrm>
          <a:prstGeom prst="rect">
            <a:avLst/>
          </a:prstGeom>
        </p:spPr>
        <p:txBody>
          <a:bodyPr wrap="square">
            <a:spAutoFit/>
          </a:bodyPr>
          <a:lstStyle/>
          <a:p>
            <a:r>
              <a:rPr lang="en-GB" altLang="en-US" dirty="0" err="1">
                <a:solidFill>
                  <a:srgbClr val="FF0000"/>
                </a:solidFill>
                <a:latin typeface="Cambria Math" panose="02040503050406030204" charset="0"/>
                <a:cs typeface="Cambria Math" panose="02040503050406030204" charset="0"/>
                <a:sym typeface="+mn-ea"/>
              </a:rPr>
              <a:t>Aqui</a:t>
            </a:r>
            <a:r>
              <a:rPr lang="en-GB" altLang="en-US" dirty="0">
                <a:solidFill>
                  <a:srgbClr val="FF0000"/>
                </a:solidFill>
                <a:latin typeface="Cambria Math" panose="02040503050406030204" charset="0"/>
                <a:cs typeface="Cambria Math" panose="02040503050406030204" charset="0"/>
                <a:sym typeface="+mn-ea"/>
              </a:rPr>
              <a:t> la </a:t>
            </a:r>
            <a:r>
              <a:rPr lang="en-GB" altLang="en-US" dirty="0" err="1">
                <a:solidFill>
                  <a:srgbClr val="FF0000"/>
                </a:solidFill>
                <a:latin typeface="Cambria Math" panose="02040503050406030204" charset="0"/>
                <a:cs typeface="Cambria Math" panose="02040503050406030204" charset="0"/>
                <a:sym typeface="+mn-ea"/>
              </a:rPr>
              <a:t>definicion</a:t>
            </a:r>
            <a:endParaRPr lang="en-GB" altLang="en-US" dirty="0">
              <a:solidFill>
                <a:srgbClr val="FF0000"/>
              </a:solidFill>
              <a:latin typeface="Cambria Math" panose="02040503050406030204" charset="0"/>
              <a:cs typeface="Cambria Math" panose="02040503050406030204" charset="0"/>
              <a:sym typeface="+mn-ea"/>
            </a:endParaRPr>
          </a:p>
          <a:p>
            <a:r>
              <a:rPr lang="en-US" dirty="0">
                <a:solidFill>
                  <a:srgbClr val="FF0000"/>
                </a:solidFill>
              </a:rPr>
              <a:t>https://mathresearch.utsa.edu/wiki/index.php?title=Lipschitz_Functions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336540"/>
              </a:xfrm>
            </p:spPr>
            <p:txBody>
              <a:bodyPr>
                <a:noAutofit/>
              </a:bodyPr>
              <a:lstStyle/>
              <a:p>
                <a:pPr marL="457200" lvl="1" indent="0">
                  <a:buNone/>
                </a:pPr>
                <a:r>
                  <a:rPr lang="en-GB" sz="4000" dirty="0">
                    <a:solidFill>
                      <a:schemeClr val="tx1"/>
                    </a:solidFill>
                  </a:rPr>
                  <a:t>We define a parametric</a:t>
                </a:r>
                <a:r>
                  <a:rPr lang="en-US" altLang="en-GB" sz="4000" dirty="0">
                    <a:solidFill>
                      <a:schemeClr val="tx1"/>
                    </a:solidFill>
                  </a:rPr>
                  <a:t> feedback</a:t>
                </a:r>
                <a:r>
                  <a:rPr lang="en-GB" sz="4000" dirty="0">
                    <a:solidFill>
                      <a:schemeClr val="tx1"/>
                    </a:solidFill>
                  </a:rPr>
                  <a:t>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𝑢</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𝛤</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𝑦</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a:solidFill>
                      <a:schemeClr val="tx1"/>
                    </a:solidFill>
                  </a:rPr>
                  <a:t> 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a:solidFill>
                      <a:schemeClr val="tx1"/>
                    </a:solidFill>
                  </a:rPr>
                  <a:t> is a control parameter vector or </a:t>
                </a:r>
                <a:r>
                  <a:rPr lang="en-GB" sz="4000" i="1" dirty="0">
                    <a:solidFill>
                      <a:schemeClr val="tx1"/>
                    </a:solidFill>
                  </a:rPr>
                  <a:t>control configuration</a:t>
                </a:r>
                <a:r>
                  <a:rPr lang="en-GB" sz="4000" dirty="0">
                    <a:solidFill>
                      <a:schemeClr val="tx1"/>
                    </a:solidFill>
                  </a:rPr>
                  <a:t>,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a:solidFill>
                      <a:schemeClr val="tx1"/>
                    </a:solidFill>
                  </a:rPr>
                  <a:t> is the control parameter space. </a:t>
                </a:r>
                <a:r>
                  <a:rPr lang="en-GB" sz="4000" dirty="0">
                    <a:solidFill>
                      <a:srgbClr val="FF0000"/>
                    </a:solidFill>
                  </a:rPr>
                  <a:t>Que es </a:t>
                </a:r>
                <a14:m>
                  <m:oMath xmlns:m="http://schemas.openxmlformats.org/officeDocument/2006/math">
                    <m:r>
                      <a:rPr lang="en-US" altLang="en-GB" sz="4000" i="1" dirty="0" smtClean="0">
                        <a:solidFill>
                          <a:srgbClr val="FF0000"/>
                        </a:solidFill>
                        <a:latin typeface="Cambria Math" panose="02040503050406030204" charset="0"/>
                        <a:cs typeface="Cambria Math" panose="02040503050406030204" charset="0"/>
                      </a:rPr>
                      <m:t>𝑦</m:t>
                    </m:r>
                    <m:r>
                      <a:rPr lang="es-US" altLang="en-GB" sz="4000" b="0" i="0" dirty="0" smtClean="0">
                        <a:solidFill>
                          <a:srgbClr val="FF0000"/>
                        </a:solidFill>
                        <a:latin typeface="Cambria Math" panose="02040503050406030204" pitchFamily="18" charset="0"/>
                        <a:cs typeface="Cambria Math" panose="02040503050406030204" charset="0"/>
                      </a:rPr>
                      <m:t>?</m:t>
                    </m:r>
                  </m:oMath>
                </a14:m>
                <a:endParaRPr lang="en-GB" sz="4000" dirty="0">
                  <a:solidFill>
                    <a:schemeClr val="tx1"/>
                  </a:solidFill>
                </a:endParaRPr>
              </a:p>
              <a:p>
                <a:pPr marL="457200" lvl="1" indent="0">
                  <a:buNone/>
                </a:pPr>
                <a:endParaRPr lang="en-GB" sz="4000" dirty="0">
                  <a:solidFill>
                    <a:schemeClr val="tx1"/>
                  </a:solidFill>
                </a:endParaRPr>
              </a:p>
              <a:p>
                <a:pPr marL="457200" lvl="1" indent="0">
                  <a:buNone/>
                </a:pPr>
                <a:r>
                  <a:rPr lang="en-GB" sz="4000" dirty="0">
                    <a:solidFill>
                      <a:schemeClr val="tx1"/>
                    </a:solidFill>
                  </a:rPr>
                  <a:t>The task of control tuning for a region of known system configurations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solidFill>
                      <a:schemeClr val="tx1"/>
                    </a:solidFill>
                    <a:latin typeface="Cambria Math" panose="02040503050406030204" charset="0"/>
                    <a:cs typeface="Cambria Math" panose="02040503050406030204" charset="0"/>
                  </a:rPr>
                  <a:t>,</a:t>
                </a:r>
                <a:r>
                  <a:rPr lang="en-GB" altLang="en-US" sz="4000" dirty="0">
                    <a:solidFill>
                      <a:schemeClr val="tx1"/>
                    </a:solidFill>
                    <a:latin typeface="Calibri" panose="020F0502020204030204" charset="0"/>
                    <a:cs typeface="Calibri" panose="020F0502020204030204" charset="0"/>
                  </a:rPr>
                  <a:t> given a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𝛤</m:t>
                    </m:r>
                  </m:oMath>
                </a14:m>
                <a:r>
                  <a:rPr lang="en-GB" altLang="en-US" sz="4000" dirty="0">
                    <a:solidFill>
                      <a:schemeClr val="tx1"/>
                    </a:solidFill>
                    <a:latin typeface="Cambria Math" panose="02040503050406030204" charset="0"/>
                    <a:cs typeface="Cambria Math" panose="02040503050406030204" charset="0"/>
                  </a:rPr>
                  <a:t>,</a:t>
                </a:r>
                <a:r>
                  <a:rPr lang="en-GB" altLang="en-US" sz="4000" dirty="0">
                    <a:solidFill>
                      <a:schemeClr val="tx1"/>
                    </a:solidFill>
                    <a:latin typeface="Calibri" panose="020F0502020204030204" charset="0"/>
                    <a:cs typeface="Calibri" panose="020F0502020204030204" charset="0"/>
                  </a:rPr>
                  <a:t> </a:t>
                </a:r>
                <a:r>
                  <a:rPr lang="en-GB" sz="4000" dirty="0">
                    <a:solidFill>
                      <a:schemeClr val="tx1"/>
                    </a:solidFill>
                  </a:rPr>
                  <a:t>can be framed in two ways. </a:t>
                </a:r>
                <a:endParaRPr lang="en-GB" altLang="en-US" sz="4000" dirty="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336540"/>
              </a:xfrm>
              <a:blipFill>
                <a:blip r:embed="rId3"/>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Control Law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GB" sz="4000" dirty="0">
                    <a:sym typeface="+mn-ea"/>
                  </a:rPr>
                  <a:t>Find a convex region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a:sym typeface="+mn-ea"/>
                  </a:rPr>
                  <a:t> such that:</a:t>
                </a:r>
                <a:endParaRPr lang="en-GB" sz="4000" dirty="0">
                  <a:solidFill>
                    <a:schemeClr val="tx1"/>
                  </a:solidFill>
                </a:endParaRPr>
              </a:p>
              <a:p>
                <a:pPr lvl="1"/>
                <a:r>
                  <a:rPr lang="en-GB" sz="4000" dirty="0">
                    <a:sym typeface="+mn-ea"/>
                  </a:rPr>
                  <a:t>Stability guarantees can be provided for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solidFill>
                      <a:schemeClr val="tx1"/>
                    </a:solidFill>
                    <a:latin typeface="Cambria Math" panose="02040503050406030204" charset="0"/>
                    <a:cs typeface="Cambria Math" panose="02040503050406030204" charset="0"/>
                  </a:rPr>
                  <a:t> such that:</a:t>
                </a:r>
                <a:endParaRPr lang="en-GB" altLang="en-US" sz="4000" dirty="0">
                  <a:latin typeface="Cambria Math" panose="02040503050406030204" charset="0"/>
                  <a:cs typeface="Cambria Math" panose="02040503050406030204" charset="0"/>
                  <a:sym typeface="+mn-ea"/>
                </a:endParaRPr>
              </a:p>
              <a:p>
                <a:pPr marL="914400" lvl="2" indent="0" algn="ctr">
                  <a:buNone/>
                </a:pPr>
                <a14:m>
                  <m:oMathPara xmlns:m="http://schemas.openxmlformats.org/officeDocument/2006/math">
                    <m:oMathParaPr>
                      <m:jc m:val="centerGroup"/>
                    </m:oMathParaPr>
                    <m:oMath xmlns:m="http://schemas.openxmlformats.org/officeDocument/2006/math">
                      <m:r>
                        <a:rPr lang="en-US" altLang="en-GB" sz="3330" i="1" dirty="0" smtClean="0">
                          <a:solidFill>
                            <a:schemeClr val="tx1"/>
                          </a:solidFill>
                          <a:latin typeface="Cambria Math" panose="02040503050406030204" charset="0"/>
                          <a:cs typeface="Cambria Math" panose="02040503050406030204" charset="0"/>
                        </a:rPr>
                        <m:t>∀</m:t>
                      </m:r>
                      <m:r>
                        <a:rPr lang="en-US" altLang="en-GB" sz="3330" i="1" dirty="0" smtClean="0">
                          <a:solidFill>
                            <a:schemeClr val="tx1"/>
                          </a:solidFill>
                          <a:latin typeface="Cambria Math" panose="02040503050406030204" charset="0"/>
                          <a:cs typeface="Cambria Math" panose="02040503050406030204" charset="0"/>
                        </a:rPr>
                        <m:t>𝜃</m:t>
                      </m:r>
                      <m:r>
                        <a:rPr lang="en-US" altLang="en-GB" sz="3330" i="1" dirty="0" smtClean="0">
                          <a:solidFill>
                            <a:schemeClr val="tx1"/>
                          </a:solidFill>
                          <a:latin typeface="Cambria Math" panose="02040503050406030204" charset="0"/>
                          <a:cs typeface="Cambria Math" panose="02040503050406030204" charset="0"/>
                        </a:rPr>
                        <m:t>∈</m:t>
                      </m:r>
                      <m:acc>
                        <m:accPr>
                          <m:chr m:val="̂"/>
                          <m:ctrlPr>
                            <a:rPr lang="en-US" altLang="en-GB" sz="3325" i="1" dirty="0" smtClean="0">
                              <a:solidFill>
                                <a:schemeClr val="tx1"/>
                              </a:solidFill>
                              <a:latin typeface="Cambria Math" panose="02040503050406030204" pitchFamily="18"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𝜃</m:t>
                          </m:r>
                        </m:e>
                      </m:acc>
                      <m:r>
                        <a:rPr lang="en-US" altLang="en-GB" sz="3325" i="1" dirty="0" smtClean="0">
                          <a:solidFill>
                            <a:schemeClr val="tx1"/>
                          </a:solidFill>
                          <a:latin typeface="Cambria Math" panose="02040503050406030204" charset="0"/>
                          <a:cs typeface="Cambria Math" panose="02040503050406030204" charset="0"/>
                        </a:rPr>
                        <m:t>, </m:t>
                      </m:r>
                      <m:func>
                        <m:funcPr>
                          <m:ctrlPr>
                            <a:rPr lang="en-US" altLang="en-GB" sz="3325" i="1" dirty="0" smtClean="0">
                              <a:solidFill>
                                <a:schemeClr val="tx1"/>
                              </a:solidFill>
                              <a:latin typeface="Cambria Math" panose="02040503050406030204" pitchFamily="18" charset="0"/>
                              <a:cs typeface="Cambria Math" panose="02040503050406030204" charset="0"/>
                            </a:rPr>
                          </m:ctrlPr>
                        </m:funcPr>
                        <m:fName>
                          <m:limLow>
                            <m:limLowPr>
                              <m:ctrlPr>
                                <a:rPr lang="en-US" altLang="en-GB" sz="3325" i="1" dirty="0" smtClean="0">
                                  <a:solidFill>
                                    <a:schemeClr val="tx1"/>
                                  </a:solidFill>
                                  <a:latin typeface="Cambria Math" panose="02040503050406030204" pitchFamily="18" charset="0"/>
                                  <a:cs typeface="Cambria Math" panose="02040503050406030204" charset="0"/>
                                </a:rPr>
                              </m:ctrlPr>
                            </m:limLowPr>
                            <m:e>
                              <m:r>
                                <m:rPr>
                                  <m:sty m:val="p"/>
                                </m:rPr>
                                <a:rPr lang="en-US" altLang="en-GB" sz="3325" dirty="0" smtClean="0">
                                  <a:solidFill>
                                    <a:schemeClr val="tx1"/>
                                  </a:solidFill>
                                  <a:latin typeface="Cambria Math" panose="02040503050406030204" charset="0"/>
                                  <a:cs typeface="Cambria Math" panose="02040503050406030204" charset="0"/>
                                </a:rPr>
                                <m:t>lim</m:t>
                              </m:r>
                            </m:e>
                            <m:lim>
                              <m:r>
                                <a:rPr lang="en-US" altLang="en-GB" sz="3325" i="1" dirty="0" smtClean="0">
                                  <a:solidFill>
                                    <a:schemeClr val="tx1"/>
                                  </a:solidFill>
                                  <a:latin typeface="Cambria Math" panose="02040503050406030204" charset="0"/>
                                  <a:cs typeface="Cambria Math" panose="02040503050406030204" charset="0"/>
                                </a:rPr>
                                <m:t>𝑡</m:t>
                              </m:r>
                              <m:r>
                                <a:rPr lang="en-US" altLang="en-GB" sz="3325"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3325" i="1" dirty="0" smtClean="0">
                                  <a:solidFill>
                                    <a:schemeClr val="tx1"/>
                                  </a:solidFill>
                                  <a:latin typeface="Cambria Math" panose="02040503050406030204" pitchFamily="18" charset="0"/>
                                  <a:cs typeface="Cambria Math" panose="02040503050406030204" charset="0"/>
                                </a:rPr>
                              </m:ctrlPr>
                            </m:dPr>
                            <m:e>
                              <m:acc>
                                <m:accPr>
                                  <m:chr m:val="̃"/>
                                  <m:ctrlPr>
                                    <a:rPr lang="en-US" altLang="en-GB" sz="3325" i="1" dirty="0" smtClean="0">
                                      <a:solidFill>
                                        <a:schemeClr val="tx1"/>
                                      </a:solidFill>
                                      <a:latin typeface="Cambria Math" panose="02040503050406030204" pitchFamily="18"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𝑥</m:t>
                                  </m:r>
                                </m:e>
                              </m:acc>
                              <m:r>
                                <a:rPr lang="en-US" altLang="en-GB" sz="3325" i="1" dirty="0" smtClean="0">
                                  <a:solidFill>
                                    <a:schemeClr val="tx1"/>
                                  </a:solidFill>
                                  <a:latin typeface="Cambria Math" panose="02040503050406030204" charset="0"/>
                                  <a:cs typeface="Cambria Math" panose="02040503050406030204" charset="0"/>
                                </a:rPr>
                                <m:t>−</m:t>
                              </m:r>
                              <m:r>
                                <a:rPr lang="en-US" altLang="en-GB" sz="3325" i="1" dirty="0" smtClean="0">
                                  <a:solidFill>
                                    <a:schemeClr val="tx1"/>
                                  </a:solidFill>
                                  <a:latin typeface="Cambria Math" panose="02040503050406030204" charset="0"/>
                                  <a:cs typeface="Cambria Math" panose="02040503050406030204" charset="0"/>
                                </a:rPr>
                                <m:t>𝑥</m:t>
                              </m:r>
                            </m:e>
                          </m:d>
                        </m:e>
                      </m:func>
                      <m:r>
                        <a:rPr lang="en-US" altLang="en-GB" sz="3325" i="1" dirty="0" smtClean="0">
                          <a:solidFill>
                            <a:schemeClr val="tx1"/>
                          </a:solidFill>
                          <a:latin typeface="Cambria Math" panose="02040503050406030204" charset="0"/>
                          <a:cs typeface="Cambria Math" panose="02040503050406030204" charset="0"/>
                        </a:rPr>
                        <m:t>&lt;</m:t>
                      </m:r>
                      <m:r>
                        <a:rPr lang="en-US" altLang="en-GB" sz="3325" i="1" dirty="0" smtClean="0">
                          <a:solidFill>
                            <a:schemeClr val="tx1"/>
                          </a:solidFill>
                          <a:latin typeface="Cambria Math" panose="02040503050406030204" charset="0"/>
                          <a:cs typeface="Cambria Math" panose="02040503050406030204" charset="0"/>
                        </a:rPr>
                        <m:t>𝜖</m:t>
                      </m:r>
                    </m:oMath>
                  </m:oMathPara>
                </a14:m>
                <a:endParaRPr lang="en-US" altLang="en-GB" sz="3325" i="1" dirty="0">
                  <a:solidFill>
                    <a:schemeClr val="tx1"/>
                  </a:solidFill>
                  <a:latin typeface="Cambria Math" panose="02040503050406030204" charset="0"/>
                  <a:cs typeface="Cambria Math" panose="02040503050406030204" charset="0"/>
                </a:endParaRPr>
              </a:p>
              <a:p>
                <a:pPr marL="914400" lvl="2" indent="0">
                  <a:buNone/>
                </a:pPr>
                <a:r>
                  <a:rPr lang="en-GB" altLang="en-US" sz="4000" dirty="0">
                    <a:solidFill>
                      <a:schemeClr val="tx1"/>
                    </a:solidFill>
                    <a:latin typeface="Calibri" panose="020F0502020204030204" charset="0"/>
                    <a:cs typeface="Calibri" panose="020F0502020204030204" charset="0"/>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given an initial system state</a:t>
                </a:r>
                <a:r>
                  <a:rPr lang="en-GB" altLang="en-US" sz="40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a:t>
                </a:r>
                <a:r>
                  <a:rPr lang="en-GB" altLang="en-US" sz="4000" dirty="0">
                    <a:solidFill>
                      <a:schemeClr val="tx1"/>
                    </a:solidFill>
                    <a:latin typeface="Cambria Math" panose="02040503050406030204" charset="0"/>
                    <a:cs typeface="Cambria Math" panose="02040503050406030204" charset="0"/>
                  </a:rPr>
                  <a:t>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oMath>
                </a14:m>
                <a:r>
                  <a:rPr lang="en-GB" altLang="en-US" sz="4000" dirty="0">
                    <a:solidFill>
                      <a:schemeClr val="tx1"/>
                    </a:solidFill>
                    <a:latin typeface="Calibri" panose="020F0502020204030204" charset="0"/>
                    <a:cs typeface="Calibri" panose="020F0502020204030204" charset="0"/>
                  </a:rPr>
                  <a:t> is a reference vector,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𝜖</m:t>
                    </m:r>
                  </m:oMath>
                </a14:m>
                <a:r>
                  <a:rPr lang="en-US" altLang="en-GB" sz="4000" dirty="0">
                    <a:cs typeface="Cambria Math" panose="02040503050406030204" charset="0"/>
                  </a:rPr>
                  <a:t> </a:t>
                </a:r>
                <a14:m>
                  <m:oMath xmlns:m="http://schemas.openxmlformats.org/officeDocument/2006/math">
                    <m:r>
                      <a:rPr lang="en-US" altLang="en-GB" sz="4000" i="1" dirty="0">
                        <a:latin typeface="Cambria Math" panose="02040503050406030204" charset="0"/>
                        <a:cs typeface="Cambria Math" panose="02040503050406030204" charset="0"/>
                      </a:rPr>
                      <m:t>∈</m:t>
                    </m:r>
                  </m:oMath>
                </a14:m>
                <a:r>
                  <a:rPr lang="en-GB" altLang="en-US" sz="4000" dirty="0">
                    <a:solidFill>
                      <a:schemeClr val="tx1"/>
                    </a:solidFill>
                    <a:latin typeface="Calibri" panose="020F0502020204030204" charset="0"/>
                    <a:cs typeface="Calibri" panose="020F0502020204030204" charset="0"/>
                  </a:rPr>
                  <a:t> </a:t>
                </a:r>
                <a14:m>
                  <m:oMath xmlns:m="http://schemas.openxmlformats.org/officeDocument/2006/math">
                    <m:r>
                      <a:rPr lang="en-US" altLang="en-GB" sz="4000" i="1" dirty="0">
                        <a:latin typeface="Cambria Math" panose="02040503050406030204" charset="0"/>
                        <a:cs typeface="Cambria Math" panose="02040503050406030204" charset="0"/>
                      </a:rPr>
                      <m:t>ℝ</m:t>
                    </m:r>
                  </m:oMath>
                </a14:m>
                <a:r>
                  <a:rPr lang="en-GB" altLang="en-US" sz="4000" dirty="0">
                    <a:solidFill>
                      <a:schemeClr val="tx1"/>
                    </a:solidFill>
                    <a:latin typeface="Calibri" panose="020F0502020204030204" charset="0"/>
                    <a:cs typeface="Calibri" panose="020F0502020204030204" charset="0"/>
                  </a:rPr>
                  <a:t> is an predefined error bound.</a:t>
                </a:r>
              </a:p>
              <a:p>
                <a:pPr marL="914400" lvl="2" indent="0">
                  <a:buNone/>
                </a:pPr>
                <a:r>
                  <a:rPr lang="en-GB" altLang="en-US" sz="4000" dirty="0">
                    <a:solidFill>
                      <a:srgbClr val="FF0000"/>
                    </a:solidFill>
                    <a:latin typeface="Calibri" panose="020F0502020204030204" charset="0"/>
                    <a:cs typeface="Calibri" panose="020F0502020204030204" charset="0"/>
                  </a:rPr>
                  <a:t>Que es </a:t>
                </a:r>
                <a14:m>
                  <m:oMath xmlns:m="http://schemas.openxmlformats.org/officeDocument/2006/math">
                    <m:r>
                      <a:rPr lang="en-US" altLang="en-GB" sz="4000" i="1" dirty="0">
                        <a:solidFill>
                          <a:srgbClr val="FF0000"/>
                        </a:solidFill>
                        <a:latin typeface="Cambria Math" panose="02040503050406030204" charset="0"/>
                        <a:cs typeface="Cambria Math" panose="02040503050406030204" charset="0"/>
                      </a:rPr>
                      <m:t>𝐾</m:t>
                    </m:r>
                  </m:oMath>
                </a14:m>
                <a:r>
                  <a:rPr lang="en-GB" altLang="en-US" sz="4000" dirty="0">
                    <a:solidFill>
                      <a:srgbClr val="FF0000"/>
                    </a:solidFill>
                    <a:latin typeface="Cambria Math" panose="02040503050406030204" charset="0"/>
                    <a:cs typeface="Cambria Math" panose="02040503050406030204" charset="0"/>
                  </a:rPr>
                  <a:t>en </a:t>
                </a:r>
                <a14:m>
                  <m:oMath xmlns:m="http://schemas.openxmlformats.org/officeDocument/2006/math">
                    <m:sSub>
                      <m:sSubPr>
                        <m:ctrlPr>
                          <a:rPr lang="en-US" altLang="en-GB" sz="4000" i="1" dirty="0">
                            <a:solidFill>
                              <a:srgbClr val="FF0000"/>
                            </a:solidFill>
                            <a:latin typeface="Cambria Math" panose="02040503050406030204" pitchFamily="18" charset="0"/>
                            <a:cs typeface="Cambria Math" panose="02040503050406030204" charset="0"/>
                          </a:rPr>
                        </m:ctrlPr>
                      </m:sSubPr>
                      <m:e>
                        <m:r>
                          <a:rPr lang="en-US" altLang="en-GB" sz="4000" i="1" dirty="0">
                            <a:solidFill>
                              <a:srgbClr val="FF0000"/>
                            </a:solidFill>
                            <a:latin typeface="Cambria Math" panose="02040503050406030204" charset="0"/>
                            <a:cs typeface="Cambria Math" panose="02040503050406030204" charset="0"/>
                          </a:rPr>
                          <m:t>𝐶</m:t>
                        </m:r>
                      </m:e>
                      <m:sub>
                        <m:r>
                          <a:rPr lang="en-US" altLang="en-GB" sz="4000" i="1" dirty="0">
                            <a:solidFill>
                              <a:srgbClr val="FF0000"/>
                            </a:solidFill>
                            <a:latin typeface="Cambria Math" panose="02040503050406030204" charset="0"/>
                            <a:cs typeface="Cambria Math" panose="02040503050406030204" charset="0"/>
                          </a:rPr>
                          <m:t>𝐾</m:t>
                        </m:r>
                      </m:sub>
                    </m:sSub>
                  </m:oMath>
                </a14:m>
                <a:r>
                  <a:rPr lang="en-GB" sz="4000" dirty="0">
                    <a:solidFill>
                      <a:srgbClr val="FF0000"/>
                    </a:solidFill>
                    <a:sym typeface="+mn-ea"/>
                  </a:rPr>
                  <a:t>?</a:t>
                </a:r>
              </a:p>
              <a:p>
                <a:pPr marL="914400" lvl="2" indent="0">
                  <a:buNone/>
                </a:pPr>
                <a:r>
                  <a:rPr lang="en-GB" altLang="en-US" sz="4000" dirty="0">
                    <a:solidFill>
                      <a:srgbClr val="FF0000"/>
                    </a:solidFill>
                    <a:latin typeface="Cambria Math" panose="02040503050406030204" charset="0"/>
                    <a:cs typeface="Cambria Math" panose="02040503050406030204" charset="0"/>
                    <a:sym typeface="+mn-ea"/>
                  </a:rPr>
                  <a:t>Es for any o for at least one control configuration?</a:t>
                </a:r>
                <a:endParaRPr lang="en-GB" altLang="en-US" sz="4000" dirty="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717540"/>
              </a:xfrm>
              <a:blipFill>
                <a:blip r:embed="rId3"/>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Stability-based </a:t>
            </a:r>
            <a:r>
              <a:rPr lang="en-GB" sz="4000" u="sng" dirty="0"/>
              <a:t>control law tuning </a:t>
            </a:r>
            <a:r>
              <a:rPr lang="en-GB" altLang="en-US" sz="4000" u="sng" dirty="0">
                <a:solidFill>
                  <a:schemeClr val="tx1"/>
                </a:solidFill>
                <a:latin typeface="+mn-ea"/>
                <a:cs typeface="+mn-ea"/>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GB" sz="4000" dirty="0">
                    <a:sym typeface="+mn-ea"/>
                  </a:rPr>
                  <a:t>Find a convex region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a:sym typeface="+mn-ea"/>
                  </a:rPr>
                  <a:t> such that:</a:t>
                </a:r>
                <a:endParaRPr lang="en-GB" sz="4000" dirty="0">
                  <a:solidFill>
                    <a:schemeClr val="tx1"/>
                  </a:solidFill>
                </a:endParaRPr>
              </a:p>
              <a:p>
                <a:pPr lvl="1"/>
                <a:r>
                  <a:rPr lang="en-GB" altLang="en-US" sz="4000" dirty="0">
                    <a:latin typeface="Calibri" panose="020F0502020204030204" charset="0"/>
                    <a:cs typeface="Calibri" panose="020F0502020204030204" charset="0"/>
                    <a:sym typeface="+mn-ea"/>
                  </a:rPr>
                  <a:t>Bounded loss guarantees can be provided for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latin typeface="Cambria Math" panose="02040503050406030204" charset="0"/>
                    <a:cs typeface="Cambria Math" panose="02040503050406030204" charset="0"/>
                    <a:sym typeface="+mn-ea"/>
                  </a:rPr>
                  <a:t>.</a:t>
                </a: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ℒ</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𝜆</m:t>
                      </m:r>
                    </m:oMath>
                  </m:oMathPara>
                </a14:m>
                <a:endParaRPr lang="en-US" altLang="en-GB" sz="4000" i="1" dirty="0">
                  <a:solidFill>
                    <a:schemeClr val="tx1"/>
                  </a:solidFill>
                  <a:latin typeface="Cambria Math" panose="02040503050406030204" charset="0"/>
                  <a:cs typeface="Cambria Math" panose="02040503050406030204" charset="0"/>
                </a:endParaRPr>
              </a:p>
              <a:p>
                <a:pPr marL="457200" lvl="1" indent="0" algn="l">
                  <a:buNone/>
                </a:pPr>
                <a:r>
                  <a:rPr lang="en-GB" altLang="en-US" sz="4000" dirty="0">
                    <a:latin typeface="Calibri" panose="020F0502020204030204" charset="0"/>
                    <a:cs typeface="Calibri" panose="020F0502020204030204" charset="0"/>
                    <a:sym typeface="+mn-ea"/>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a:latin typeface="Cambria Math" panose="02040503050406030204" charset="0"/>
                    <a:cs typeface="Cambria Math" panose="02040503050406030204" charset="0"/>
                    <a:sym typeface="+mn-ea"/>
                  </a:rPr>
                  <a:t>, </a:t>
                </a:r>
                <a:r>
                  <a:rPr lang="en-GB" altLang="en-US" sz="4000" dirty="0">
                    <a:latin typeface="Calibri" panose="020F0502020204030204" charset="0"/>
                    <a:cs typeface="Calibri" panose="020F0502020204030204" charset="0"/>
                    <a:sym typeface="+mn-ea"/>
                  </a:rPr>
                  <a:t>given an initial system state</a:t>
                </a:r>
                <a:r>
                  <a:rPr lang="en-GB" altLang="en-US" sz="4000" dirty="0">
                    <a:latin typeface="Cambria Math" panose="02040503050406030204" charset="0"/>
                    <a:cs typeface="Cambria Math" panose="02040503050406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ℒ</m:t>
                    </m:r>
                  </m:oMath>
                </a14:m>
                <a:r>
                  <a:rPr lang="en-GB" altLang="en-US" sz="4000" dirty="0">
                    <a:solidFill>
                      <a:schemeClr val="tx1"/>
                    </a:solidFill>
                    <a:latin typeface="Calibri" panose="020F0502020204030204" charset="0"/>
                    <a:cs typeface="Calibri" panose="020F0502020204030204" charset="0"/>
                  </a:rPr>
                  <a:t> is a loss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𝜆</m:t>
                    </m:r>
                  </m:oMath>
                </a14:m>
                <a:r>
                  <a:rPr lang="en-GB" altLang="en-US" sz="4000" dirty="0">
                    <a:solidFill>
                      <a:schemeClr val="tx1"/>
                    </a:solidFill>
                    <a:latin typeface="Calibri" panose="020F0502020204030204" charset="0"/>
                    <a:cs typeface="Calibri" panose="020F0502020204030204" charset="0"/>
                  </a:rPr>
                  <a:t> is a bound for the loss,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𝑦</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𝑢</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is a system trace, i.e.: a set of input/output pairs for a system under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a:solidFill>
                      <a:schemeClr val="tx1"/>
                    </a:solidFill>
                    <a:latin typeface="Calibri" panose="020F0502020204030204" charset="0"/>
                    <a:cs typeface="Calibri" panose="020F0502020204030204" charset="0"/>
                  </a:rPr>
                  <a:t> and control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oMath>
                </a14:m>
                <a:r>
                  <a:rPr lang="en-GB" altLang="en-US" sz="4000" dirty="0">
                    <a:solidFill>
                      <a:schemeClr val="tx1"/>
                    </a:solidFill>
                    <a:latin typeface="Calibri" panose="020F0502020204030204" charset="0"/>
                    <a:cs typeface="Calibri" panose="020F0502020204030204" charset="0"/>
                  </a:rPr>
                  <a:t> over a time window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oMath>
                </a14:m>
                <a:r>
                  <a:rPr lang="en-GB" altLang="en-US" sz="4000" dirty="0">
                    <a:solidFill>
                      <a:schemeClr val="tx1"/>
                    </a:solidFill>
                    <a:latin typeface="Cambria Math" panose="02040503050406030204" charset="0"/>
                    <a:cs typeface="Cambria Math" panose="02040503050406030204" charset="0"/>
                  </a:rPr>
                  <a:t>.</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717540"/>
              </a:xfrm>
              <a:blipFill>
                <a:blip r:embed="rId3"/>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latin typeface="+mn-ea"/>
                <a:cs typeface="+mn-ea"/>
                <a:sym typeface="+mn-ea"/>
              </a:rPr>
              <a:t>Loss-based </a:t>
            </a:r>
            <a:r>
              <a:rPr lang="en-GB" sz="4000" u="sng" dirty="0"/>
              <a:t>control law tuning</a:t>
            </a:r>
            <a:r>
              <a:rPr lang="en-GB" altLang="en-US" sz="4000" u="sng" dirty="0">
                <a:latin typeface="+mn-ea"/>
                <a:cs typeface="+mn-ea"/>
                <a:sym typeface="+mn-ea"/>
              </a:rPr>
              <a:t>.</a:t>
            </a:r>
            <a:endParaRPr lang="en-GB" altLang="en-US" sz="4000" u="sng" dirty="0">
              <a:solidFill>
                <a:schemeClr val="tx1"/>
              </a:solidFill>
              <a:latin typeface="+mn-ea"/>
              <a:cs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280670" y="889635"/>
                <a:ext cx="11507470" cy="4104640"/>
              </a:xfrm>
            </p:spPr>
            <p:txBody>
              <a:bodyPr>
                <a:noAutofit/>
              </a:bodyPr>
              <a:lstStyle/>
              <a:p>
                <a:pPr marL="457200" lvl="1" indent="0">
                  <a:buNone/>
                </a:pPr>
                <a:r>
                  <a:rPr lang="en-GB" altLang="en-US" sz="4000" dirty="0">
                    <a:solidFill>
                      <a:schemeClr val="tx1"/>
                    </a:solidFill>
                    <a:latin typeface="Calibri" panose="020F0502020204030204" charset="0"/>
                    <a:cs typeface="Calibri" panose="020F0502020204030204" charset="0"/>
                  </a:rPr>
                  <a:t>The novel configuration control task can be defined as follows:</a:t>
                </a:r>
              </a:p>
              <a:p>
                <a:pPr marL="457200" lvl="1" indent="0">
                  <a:buNone/>
                </a:pPr>
                <a:r>
                  <a:rPr lang="en-GB" altLang="en-US" sz="4000" dirty="0">
                    <a:solidFill>
                      <a:schemeClr val="tx1"/>
                    </a:solidFill>
                    <a:latin typeface="Calibri" panose="020F0502020204030204" charset="0"/>
                    <a:cs typeface="Calibri" panose="020F0502020204030204" charset="0"/>
                  </a:rPr>
                  <a:t>Given a novel system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find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a:solidFill>
                      <a:schemeClr val="tx1"/>
                    </a:solidFill>
                    <a:latin typeface="Calibri" panose="020F0502020204030204" charset="0"/>
                    <a:cs typeface="Calibri" panose="020F0502020204030204" charset="0"/>
                  </a:rPr>
                  <a:t> is a convex region in the control parameter space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performance guarantees (stability) can be provided for </a:t>
                </a:r>
                <a:r>
                  <a:rPr lang="en-GB" altLang="en-US" sz="4000" dirty="0">
                    <a:latin typeface="Calibri" panose="020F0502020204030204" charset="0"/>
                    <a:cs typeface="Calibri" panose="020F0502020204030204" charset="0"/>
                    <a:sym typeface="+mn-ea"/>
                  </a:rPr>
                  <a:t>system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olidFill>
                      <a:schemeClr val="tx1"/>
                    </a:solidFill>
                    <a:latin typeface="Cambria Math" panose="02040503050406030204" charset="0"/>
                    <a:cs typeface="Cambria Math" panose="02040503050406030204" charset="0"/>
                  </a:rPr>
                  <a:t>.</a:t>
                </a:r>
                <a:endParaRPr lang="en-GB" altLang="en-US" sz="4000" dirty="0">
                  <a:solidFill>
                    <a:schemeClr val="tx1"/>
                  </a:solidFill>
                  <a:latin typeface="Calibri" panose="020F0502020204030204" charset="0"/>
                  <a:cs typeface="Calibri" panose="020F0502020204030204" charset="0"/>
                </a:endParaRPr>
              </a:p>
              <a:p>
                <a:pPr marL="457200" lvl="1" indent="0">
                  <a:buNone/>
                </a:pPr>
                <a:endParaRPr lang="en-GB" altLang="en-US" sz="4000" dirty="0">
                  <a:solidFill>
                    <a:schemeClr val="tx1"/>
                  </a:solidFill>
                  <a:latin typeface="Calibri" panose="020F0502020204030204" charset="0"/>
                  <a:cs typeface="Calibri" panose="020F0502020204030204" charset="0"/>
                </a:endParaRP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4104640"/>
              </a:xfrm>
              <a:blipFill rotWithShape="1">
                <a:blip r:embed="rId3"/>
                <a:stretch>
                  <a:fillRect t="-263" b="-1113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Research goal. Novel configuration control task.</a:t>
            </a:r>
          </a:p>
        </p:txBody>
      </p:sp>
      <mc:AlternateContent xmlns:mc="http://schemas.openxmlformats.org/markup-compatibility/2006" xmlns:a14="http://schemas.microsoft.com/office/drawing/2010/main">
        <mc:Choice Requires="a14">
          <p:sp>
            <p:nvSpPr>
              <p:cNvPr id="2" name="Text Box 1"/>
              <p:cNvSpPr txBox="1"/>
              <p:nvPr/>
            </p:nvSpPr>
            <p:spPr>
              <a:xfrm>
                <a:off x="280670" y="4994275"/>
                <a:ext cx="11156950" cy="1322070"/>
              </a:xfrm>
              <a:prstGeom prst="rect">
                <a:avLst/>
              </a:prstGeom>
              <a:noFill/>
            </p:spPr>
            <p:txBody>
              <a:bodyPr wrap="square" rtlCol="0" anchor="t">
                <a:spAutoFit/>
              </a:bodyPr>
              <a:lstStyle/>
              <a:p>
                <a:pPr marL="457200" lvl="1" indent="0" algn="l">
                  <a:buNone/>
                </a:pPr>
                <a:r>
                  <a:rPr lang="en-US" sz="4000" dirty="0">
                    <a:solidFill>
                      <a:schemeClr val="tx1"/>
                    </a:solidFill>
                    <a:latin typeface="Calibri" panose="020F0502020204030204" charset="0"/>
                    <a:cs typeface="Calibri" panose="020F0502020204030204" charset="0"/>
                    <a:sym typeface="+mn-ea"/>
                  </a:rPr>
                  <a:t>Assumption 2: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ea typeface="MS Mincho" charset="0"/>
                        <a:cs typeface="Cambria Math" panose="02040503050406030204" charset="0"/>
                      </a:rPr>
                      <m:t>≠{∅}</m:t>
                    </m:r>
                  </m:oMath>
                </a14:m>
                <a:r>
                  <a:rPr lang="en-US" sz="4000" dirty="0">
                    <a:solidFill>
                      <a:schemeClr val="tx1"/>
                    </a:solidFill>
                    <a:latin typeface="Calibri" panose="020F0502020204030204" charset="0"/>
                    <a:cs typeface="Calibri" panose="020F0502020204030204" charset="0"/>
                    <a:sym typeface="+mn-ea"/>
                  </a:rPr>
                  <a:t>. A stable control region exists for the novel configuration.</a:t>
                </a:r>
                <a:endParaRPr lang="en-US" altLang="en-US" sz="4000" dirty="0">
                  <a:solidFill>
                    <a:schemeClr val="tx1"/>
                  </a:solidFill>
                  <a:latin typeface="Calibri" panose="020F0502020204030204" charset="0"/>
                  <a:cs typeface="Calibri" panose="020F0502020204030204" charset="0"/>
                  <a:sym typeface="+mn-ea"/>
                </a:endParaRPr>
              </a:p>
            </p:txBody>
          </p:sp>
        </mc:Choice>
        <mc:Fallback xmlns="">
          <p:sp>
            <p:nvSpPr>
              <p:cNvPr id="2" name="Text Box 1"/>
              <p:cNvSpPr txBox="1">
                <a:spLocks noRot="1" noChangeAspect="1" noMove="1" noResize="1" noEditPoints="1" noAdjustHandles="1" noChangeArrowheads="1" noChangeShapeType="1" noTextEdit="1"/>
              </p:cNvSpPr>
              <p:nvPr/>
            </p:nvSpPr>
            <p:spPr>
              <a:xfrm>
                <a:off x="280670" y="4994275"/>
                <a:ext cx="11156950" cy="1322070"/>
              </a:xfrm>
              <a:prstGeom prst="rect">
                <a:avLst/>
              </a:prstGeom>
              <a:blipFill rotWithShape="1">
                <a:blip r:embed="rId4"/>
                <a:stretch>
                  <a:fillRect/>
                </a:stretch>
              </a:blipFill>
            </p:spPr>
            <p:txBody>
              <a:bodyPr/>
              <a:lstStyle/>
              <a:p>
                <a:r>
                  <a:rPr lang="en-GB"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1453</Words>
  <Application>Microsoft Office PowerPoint</Application>
  <PresentationFormat>Widescreen</PresentationFormat>
  <Paragraphs>232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MS Mincho</vt:lpstr>
      <vt:lpstr>Office Theme</vt:lpstr>
      <vt:lpstr>Research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marcos</cp:lastModifiedBy>
  <cp:revision>299</cp:revision>
  <dcterms:created xsi:type="dcterms:W3CDTF">2022-01-26T17:16:00Z</dcterms:created>
  <dcterms:modified xsi:type="dcterms:W3CDTF">2023-04-20T08:32:33Z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708B430774754747AC44F453C9D1A993</vt:lpwstr>
  </property>
  <property fmtid="{D5CDD505-2E9C-101B-9397-08002B2CF9AE}" pid="3" name="KSOProductBuildVer">
    <vt:lpwstr>2057-11.2.0.11516</vt:lpwstr>
  </property>
</Properties>
</file>