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493" r:id="rId5"/>
    <p:sldId id="586" r:id="rId6"/>
    <p:sldId id="611" r:id="rId7"/>
    <p:sldId id="535" r:id="rId8"/>
    <p:sldId id="536" r:id="rId9"/>
    <p:sldId id="533" r:id="rId10"/>
    <p:sldId id="612" r:id="rId11"/>
    <p:sldId id="537" r:id="rId12"/>
    <p:sldId id="538" r:id="rId13"/>
    <p:sldId id="539" r:id="rId14"/>
    <p:sldId id="558" r:id="rId15"/>
    <p:sldId id="464" r:id="rId16"/>
    <p:sldId id="501" r:id="rId17"/>
    <p:sldId id="511" r:id="rId18"/>
    <p:sldId id="512" r:id="rId19"/>
    <p:sldId id="523" r:id="rId20"/>
    <p:sldId id="484" r:id="rId21"/>
    <p:sldId id="524" r:id="rId22"/>
    <p:sldId id="573" r:id="rId23"/>
    <p:sldId id="580" r:id="rId24"/>
    <p:sldId id="581" r:id="rId25"/>
    <p:sldId id="574" r:id="rId26"/>
    <p:sldId id="576" r:id="rId27"/>
    <p:sldId id="492" r:id="rId28"/>
    <p:sldId id="4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2F5597"/>
    <a:srgbClr val="F5F7F9"/>
    <a:srgbClr val="D29381"/>
    <a:srgbClr val="696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7670D-F4F0-40D8-B7D2-899DB057389E}" type="datetimeFigureOut">
              <a:rPr lang="es-ES" smtClean="0"/>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66E04-2AC7-445F-A798-6AA214A80AC1}" type="slidenum">
              <a:rPr lang="es-ES" smtClean="0"/>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s-ES" smtClean="0"/>
              <a:t>Haga clic en el icono para agregar una imagen</a:t>
            </a:r>
            <a:endParaRPr lang="en-US" dirty="0"/>
          </a:p>
        </p:txBody>
      </p:sp>
      <p:sp>
        <p:nvSpPr>
          <p:cNvPr id="2" name="Title 1"/>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image" Target="../media/image2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2.xml"/><Relationship Id="rId2" Type="http://schemas.openxmlformats.org/officeDocument/2006/relationships/image" Target="../media/image30.png"/><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2.xml"/><Relationship Id="rId2" Type="http://schemas.openxmlformats.org/officeDocument/2006/relationships/image" Target="../media/image34.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35.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3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0025" y="5899785"/>
            <a:ext cx="7205345" cy="707390"/>
          </a:xfrm>
        </p:spPr>
        <p:txBody>
          <a:bodyPr anchor="t" anchorCtr="0">
            <a:normAutofit fontScale="90000"/>
          </a:bodyPr>
          <a:lstStyle/>
          <a:p>
            <a:r>
              <a:rPr lang="en-GB" altLang="en-US" sz="4400" dirty="0">
                <a:solidFill>
                  <a:schemeClr val="tx1"/>
                </a:solidFill>
              </a:rPr>
              <a:t>Research Proposal</a:t>
            </a:r>
            <a:endParaRPr lang="en-GB" altLang="en-US" sz="4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5717540"/>
              </a:xfrm>
            </p:spPr>
            <p:txBody>
              <a:bodyPr>
                <a:noAutofit/>
              </a:bodyPr>
              <a:p>
                <a:pPr marL="457200" lvl="1" indent="0">
                  <a:buNone/>
                </a:pPr>
                <a:r>
                  <a:rPr lang="en-GB" sz="4000" dirty="0" smtClean="0">
                    <a:sym typeface="+mn-ea"/>
                  </a:rPr>
                  <a:t>Finding a convex region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sz="4000" dirty="0" smtClean="0">
                    <a:sym typeface="+mn-ea"/>
                  </a:rPr>
                  <a:t> such that:</a:t>
                </a:r>
                <a:endParaRPr lang="en-GB" sz="4000" dirty="0" smtClean="0">
                  <a:solidFill>
                    <a:schemeClr val="tx1"/>
                  </a:solidFill>
                </a:endParaRPr>
              </a:p>
              <a:p>
                <a:pPr lvl="1"/>
                <a:r>
                  <a:rPr lang="en-GB" sz="4000" dirty="0" smtClean="0">
                    <a:sym typeface="+mn-ea"/>
                  </a:rPr>
                  <a:t>Stability guarantees can be provided for </a:t>
                </a:r>
                <a14:m>
                  <m:oMath xmlns:m="http://schemas.openxmlformats.org/officeDocument/2006/math">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smtClean="0">
                    <a:solidFill>
                      <a:schemeClr val="tx1"/>
                    </a:solidFill>
                    <a:latin typeface="Cambria Math" panose="02040503050406030204" charset="0"/>
                    <a:cs typeface="Cambria Math" panose="02040503050406030204" charset="0"/>
                  </a:rPr>
                  <a:t>:</a:t>
                </a:r>
                <a:endParaRPr lang="en-GB" altLang="en-US" sz="4000" dirty="0" smtClean="0">
                  <a:latin typeface="Cambria Math" panose="02040503050406030204" charset="0"/>
                  <a:cs typeface="Cambria Math" panose="02040503050406030204" charset="0"/>
                  <a:sym typeface="+mn-ea"/>
                </a:endParaRPr>
              </a:p>
              <a:p>
                <a:pPr marL="914400" lvl="2" indent="0" algn="ctr">
                  <a:buNone/>
                </a:pPr>
                <a14:m>
                  <m:oMathPara xmlns:m="http://schemas.openxmlformats.org/officeDocument/2006/math">
                    <m:oMathParaPr>
                      <m:jc m:val="centerGroup"/>
                    </m:oMathParaPr>
                    <m:oMath xmlns:m="http://schemas.openxmlformats.org/officeDocument/2006/math">
                      <m:r>
                        <a:rPr lang="en-US" altLang="en-GB" sz="3330" i="1" dirty="0" smtClean="0">
                          <a:solidFill>
                            <a:schemeClr val="tx1"/>
                          </a:solidFill>
                          <a:latin typeface="Cambria Math" panose="02040503050406030204" charset="0"/>
                          <a:cs typeface="Cambria Math" panose="02040503050406030204" charset="0"/>
                        </a:rPr>
                        <m:t>∀</m:t>
                      </m:r>
                      <m:r>
                        <a:rPr lang="en-US" altLang="en-GB" sz="3330" i="1" dirty="0" smtClean="0">
                          <a:solidFill>
                            <a:schemeClr val="tx1"/>
                          </a:solidFill>
                          <a:latin typeface="Cambria Math" panose="02040503050406030204" charset="0"/>
                          <a:cs typeface="Cambria Math" panose="02040503050406030204" charset="0"/>
                        </a:rPr>
                        <m:t>𝜃</m:t>
                      </m:r>
                      <m:r>
                        <a:rPr lang="en-US" altLang="en-GB" sz="3330" i="1" dirty="0" smtClean="0">
                          <a:solidFill>
                            <a:schemeClr val="tx1"/>
                          </a:solidFill>
                          <a:latin typeface="Cambria Math" panose="02040503050406030204" charset="0"/>
                          <a:cs typeface="Cambria Math" panose="02040503050406030204" charset="0"/>
                        </a:rPr>
                        <m:t>∈</m:t>
                      </m:r>
                      <m:acc>
                        <m:accPr>
                          <m:ctrlPr>
                            <a:rPr lang="en-US" altLang="en-GB" sz="3325" i="1" dirty="0" smtClean="0">
                              <a:solidFill>
                                <a:schemeClr val="tx1"/>
                              </a:solidFill>
                              <a:latin typeface="Cambria Math" panose="02040503050406030204" charset="0"/>
                              <a:cs typeface="Cambria Math" panose="02040503050406030204" charset="0"/>
                            </a:rPr>
                          </m:ctrlPr>
                        </m:accPr>
                        <m:e>
                          <m:r>
                            <a:rPr lang="en-US" altLang="en-GB" sz="3325" i="1" dirty="0" smtClean="0">
                              <a:solidFill>
                                <a:schemeClr val="tx1"/>
                              </a:solidFill>
                              <a:latin typeface="Cambria Math" panose="02040503050406030204" charset="0"/>
                              <a:cs typeface="Cambria Math" panose="02040503050406030204" charset="0"/>
                            </a:rPr>
                            <m:t>𝜃</m:t>
                          </m:r>
                        </m:e>
                      </m:acc>
                      <m:r>
                        <a:rPr lang="en-US" altLang="en-GB" sz="3325" i="1" dirty="0" smtClean="0">
                          <a:solidFill>
                            <a:schemeClr val="tx1"/>
                          </a:solidFill>
                          <a:latin typeface="Cambria Math" panose="02040503050406030204" charset="0"/>
                          <a:cs typeface="Cambria Math" panose="02040503050406030204" charset="0"/>
                        </a:rPr>
                        <m:t>, </m:t>
                      </m:r>
                      <m:func>
                        <m:funcPr>
                          <m:ctrlPr>
                            <a:rPr lang="en-US" altLang="en-GB" sz="3325" i="1" dirty="0" smtClean="0">
                              <a:solidFill>
                                <a:schemeClr val="tx1"/>
                              </a:solidFill>
                              <a:latin typeface="Cambria Math" panose="02040503050406030204" charset="0"/>
                              <a:cs typeface="Cambria Math" panose="02040503050406030204" charset="0"/>
                            </a:rPr>
                          </m:ctrlPr>
                        </m:funcPr>
                        <m:fName>
                          <m:limLow>
                            <m:limLowPr>
                              <m:ctrlPr>
                                <a:rPr lang="en-US" altLang="en-GB" sz="3325" dirty="0" smtClean="0">
                                  <a:solidFill>
                                    <a:schemeClr val="tx1"/>
                                  </a:solidFill>
                                  <a:latin typeface="Cambria Math" panose="02040503050406030204" charset="0"/>
                                  <a:cs typeface="Cambria Math" panose="02040503050406030204" charset="0"/>
                                </a:rPr>
                              </m:ctrlPr>
                            </m:limLowPr>
                            <m:e>
                              <m:r>
                                <m:rPr>
                                  <m:sty m:val="p"/>
                                </m:rPr>
                                <a:rPr lang="en-US" altLang="en-GB" sz="3325" dirty="0" smtClean="0">
                                  <a:solidFill>
                                    <a:schemeClr val="tx1"/>
                                  </a:solidFill>
                                  <a:latin typeface="Cambria Math" panose="02040503050406030204" charset="0"/>
                                  <a:cs typeface="Cambria Math" panose="02040503050406030204" charset="0"/>
                                </a:rPr>
                                <m:t>lim</m:t>
                              </m:r>
                            </m:e>
                            <m:lim>
                              <m:r>
                                <a:rPr lang="en-US" altLang="en-GB" sz="3325" i="1" dirty="0" smtClean="0">
                                  <a:solidFill>
                                    <a:schemeClr val="tx1"/>
                                  </a:solidFill>
                                  <a:latin typeface="Cambria Math" panose="02040503050406030204" charset="0"/>
                                  <a:cs typeface="Cambria Math" panose="02040503050406030204" charset="0"/>
                                </a:rPr>
                                <m:t>𝑡</m:t>
                              </m:r>
                              <m:r>
                                <a:rPr lang="en-US" altLang="en-GB" sz="3325" i="1" dirty="0" smtClean="0">
                                  <a:solidFill>
                                    <a:schemeClr val="tx1"/>
                                  </a:solidFill>
                                  <a:latin typeface="Cambria Math" panose="02040503050406030204" charset="0"/>
                                  <a:cs typeface="Cambria Math" panose="02040503050406030204" charset="0"/>
                                </a:rPr>
                                <m:t>→∞</m:t>
                              </m:r>
                            </m:lim>
                          </m:limLow>
                        </m:fName>
                        <m:e>
                          <m:d>
                            <m:dPr>
                              <m:begChr m:val="|"/>
                              <m:endChr m:val="|"/>
                              <m:ctrlPr>
                                <a:rPr lang="en-US" altLang="en-GB" sz="3325" i="1" dirty="0" smtClean="0">
                                  <a:solidFill>
                                    <a:schemeClr val="tx1"/>
                                  </a:solidFill>
                                  <a:latin typeface="Cambria Math" panose="02040503050406030204" charset="0"/>
                                  <a:cs typeface="Cambria Math" panose="02040503050406030204" charset="0"/>
                                </a:rPr>
                              </m:ctrlPr>
                            </m:dPr>
                            <m:e>
                              <m:acc>
                                <m:accPr>
                                  <m:chr m:val="̃"/>
                                  <m:ctrlPr>
                                    <a:rPr lang="en-US" altLang="en-GB" sz="3325" i="1" dirty="0" smtClean="0">
                                      <a:solidFill>
                                        <a:schemeClr val="tx1"/>
                                      </a:solidFill>
                                      <a:latin typeface="Cambria Math" panose="02040503050406030204" charset="0"/>
                                      <a:cs typeface="Cambria Math" panose="02040503050406030204" charset="0"/>
                                    </a:rPr>
                                  </m:ctrlPr>
                                </m:accPr>
                                <m:e>
                                  <m:r>
                                    <a:rPr lang="en-US" altLang="en-GB" sz="3325" i="1" dirty="0" smtClean="0">
                                      <a:solidFill>
                                        <a:schemeClr val="tx1"/>
                                      </a:solidFill>
                                      <a:latin typeface="Cambria Math" panose="02040503050406030204" charset="0"/>
                                      <a:cs typeface="Cambria Math" panose="02040503050406030204" charset="0"/>
                                    </a:rPr>
                                    <m:t>𝑥</m:t>
                                  </m:r>
                                </m:e>
                              </m:acc>
                              <m:r>
                                <a:rPr lang="en-US" altLang="en-GB" sz="3325" i="1" dirty="0" smtClean="0">
                                  <a:solidFill>
                                    <a:schemeClr val="tx1"/>
                                  </a:solidFill>
                                  <a:latin typeface="Cambria Math" panose="02040503050406030204" charset="0"/>
                                  <a:cs typeface="Cambria Math" panose="02040503050406030204" charset="0"/>
                                </a:rPr>
                                <m:t>−</m:t>
                              </m:r>
                              <m:r>
                                <a:rPr lang="en-US" altLang="en-GB" sz="3325" i="1" dirty="0" smtClean="0">
                                  <a:solidFill>
                                    <a:schemeClr val="tx1"/>
                                  </a:solidFill>
                                  <a:latin typeface="Cambria Math" panose="02040503050406030204" charset="0"/>
                                  <a:cs typeface="Cambria Math" panose="02040503050406030204" charset="0"/>
                                </a:rPr>
                                <m:t>𝑥</m:t>
                              </m:r>
                            </m:e>
                          </m:d>
                        </m:e>
                      </m:func>
                      <m:r>
                        <a:rPr lang="en-US" altLang="en-GB" sz="3325" i="1" dirty="0" smtClean="0">
                          <a:solidFill>
                            <a:schemeClr val="tx1"/>
                          </a:solidFill>
                          <a:latin typeface="Cambria Math" panose="02040503050406030204" charset="0"/>
                          <a:cs typeface="Cambria Math" panose="02040503050406030204" charset="0"/>
                        </a:rPr>
                        <m:t>&lt;</m:t>
                      </m:r>
                      <m:r>
                        <a:rPr lang="en-US" altLang="en-GB" sz="3325" i="1" dirty="0" smtClean="0">
                          <a:solidFill>
                            <a:schemeClr val="tx1"/>
                          </a:solidFill>
                          <a:latin typeface="Cambria Math" panose="02040503050406030204" charset="0"/>
                          <a:cs typeface="Cambria Math" panose="02040503050406030204" charset="0"/>
                        </a:rPr>
                        <m:t>𝜖</m:t>
                      </m:r>
                    </m:oMath>
                  </m:oMathPara>
                </a14:m>
                <a:endParaRPr lang="en-US" altLang="en-GB" sz="3325" i="1" dirty="0" smtClean="0">
                  <a:solidFill>
                    <a:schemeClr val="tx1"/>
                  </a:solidFill>
                  <a:latin typeface="Cambria Math" panose="02040503050406030204" charset="0"/>
                  <a:cs typeface="Cambria Math" panose="02040503050406030204" charset="0"/>
                </a:endParaRPr>
              </a:p>
              <a:p>
                <a:pPr marL="914400" lvl="2" indent="0" algn="l">
                  <a:buNone/>
                </a:pPr>
                <a:r>
                  <a:rPr lang="en-GB" altLang="en-US" sz="4000" dirty="0" smtClean="0">
                    <a:solidFill>
                      <a:schemeClr val="tx1"/>
                    </a:solidFill>
                    <a:latin typeface="Calibri" panose="020F0502020204030204" charset="0"/>
                    <a:cs typeface="Calibri" panose="020F0502020204030204" charset="0"/>
                  </a:rPr>
                  <a:t>for any control configuration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given an initial system state</a:t>
                </a:r>
                <a:r>
                  <a:rPr lang="en-GB" altLang="en-US" sz="4000" dirty="0" smtClean="0">
                    <a:solidFill>
                      <a:schemeClr val="tx1"/>
                    </a:solidFill>
                    <a:latin typeface="Cambria Math" panose="02040503050406030204" charset="0"/>
                    <a:cs typeface="Cambria Math" panose="02040503050406030204" charset="0"/>
                  </a:rPr>
                  <a:t>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𝑥</m:t>
                        </m:r>
                      </m:e>
                      <m:sub>
                        <m:r>
                          <a:rPr lang="en-US" altLang="en-GB" sz="4000" i="1" dirty="0" smtClean="0">
                            <a:solidFill>
                              <a:schemeClr val="tx1"/>
                            </a:solidFill>
                            <a:latin typeface="Cambria Math" panose="02040503050406030204" charset="0"/>
                            <a:cs typeface="Cambria Math" panose="02040503050406030204" charset="0"/>
                          </a:rPr>
                          <m:t>0</m:t>
                        </m:r>
                      </m:sub>
                    </m:sSub>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where</a:t>
                </a:r>
                <a:r>
                  <a:rPr lang="en-GB" altLang="en-US" sz="4000" dirty="0" smtClean="0">
                    <a:solidFill>
                      <a:schemeClr val="tx1"/>
                    </a:solidFill>
                    <a:latin typeface="Cambria Math" panose="02040503050406030204" charset="0"/>
                    <a:cs typeface="Cambria Math" panose="02040503050406030204" charset="0"/>
                  </a:rPr>
                  <a:t> </a:t>
                </a:r>
                <a14:m>
                  <m:oMath xmlns:m="http://schemas.openxmlformats.org/officeDocument/2006/math">
                    <m:acc>
                      <m:accPr>
                        <m:chr m:val="̃"/>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𝑥</m:t>
                        </m:r>
                      </m:e>
                    </m:acc>
                  </m:oMath>
                </a14:m>
                <a:r>
                  <a:rPr lang="en-GB" altLang="en-US" sz="4000" dirty="0" smtClean="0">
                    <a:solidFill>
                      <a:schemeClr val="tx1"/>
                    </a:solidFill>
                    <a:latin typeface="Calibri" panose="020F0502020204030204" charset="0"/>
                    <a:cs typeface="Calibri" panose="020F0502020204030204" charset="0"/>
                  </a:rPr>
                  <a:t> is a reference vector,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𝜖</m:t>
                    </m:r>
                  </m:oMath>
                </a14:m>
                <a:r>
                  <a:rPr lang="en-GB" altLang="en-US" sz="4000" dirty="0" smtClean="0">
                    <a:solidFill>
                      <a:schemeClr val="tx1"/>
                    </a:solidFill>
                    <a:latin typeface="Calibri" panose="020F0502020204030204" charset="0"/>
                    <a:cs typeface="Calibri" panose="020F0502020204030204" charset="0"/>
                  </a:rPr>
                  <a:t> is an acceptable error bound.</a:t>
                </a:r>
                <a:endParaRPr lang="en-GB" altLang="en-US" sz="4000" dirty="0" smtClean="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5717540"/>
              </a:xfrm>
              <a:blipFill rotWithShape="1">
                <a:blip r:embed="rId1"/>
                <a:stretch>
                  <a:fillRect t="-189"/>
                </a:stretch>
              </a:blipFill>
            </p:spPr>
            <p:txBody>
              <a:bodyPr/>
              <a:lstStyle/>
              <a:p>
                <a:r>
                  <a:rPr lang="en-GB" alt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Stability-based control law tuning.</a:t>
            </a:r>
            <a:endParaRPr lang="en-GB" altLang="en-US" sz="4000" u="sng" dirty="0" smtClean="0">
              <a:solidFill>
                <a:schemeClr val="tx1"/>
              </a:solidFill>
              <a:latin typeface="+mn-ea"/>
              <a:cs typeface="+mn-ea"/>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5717540"/>
              </a:xfrm>
            </p:spPr>
            <p:txBody>
              <a:bodyPr>
                <a:noAutofit/>
              </a:bodyPr>
              <a:p>
                <a:pPr marL="457200" lvl="1" indent="0">
                  <a:buNone/>
                </a:pPr>
                <a:r>
                  <a:rPr lang="en-GB" sz="4000" dirty="0" smtClean="0">
                    <a:sym typeface="+mn-ea"/>
                  </a:rPr>
                  <a:t>Finding a convex region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sz="4000" dirty="0" smtClean="0">
                    <a:sym typeface="+mn-ea"/>
                  </a:rPr>
                  <a:t> such that:</a:t>
                </a:r>
                <a:endParaRPr lang="en-GB" sz="4000" dirty="0" smtClean="0">
                  <a:solidFill>
                    <a:schemeClr val="tx1"/>
                  </a:solidFill>
                </a:endParaRPr>
              </a:p>
              <a:p>
                <a:pPr lvl="1"/>
                <a:r>
                  <a:rPr lang="en-GB" altLang="en-US" sz="4000" dirty="0" smtClean="0">
                    <a:latin typeface="Calibri" panose="020F0502020204030204" charset="0"/>
                    <a:cs typeface="Calibri" panose="020F0502020204030204" charset="0"/>
                    <a:sym typeface="+mn-ea"/>
                  </a:rPr>
                  <a:t>Bounded loss guarantees can be provided for </a:t>
                </a:r>
                <a14:m>
                  <m:oMath xmlns:m="http://schemas.openxmlformats.org/officeDocument/2006/math">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smtClean="0">
                    <a:latin typeface="Cambria Math" panose="02040503050406030204" charset="0"/>
                    <a:cs typeface="Cambria Math" panose="02040503050406030204" charset="0"/>
                    <a:sym typeface="+mn-ea"/>
                  </a:rPr>
                  <a:t>.</a:t>
                </a:r>
                <a:endParaRPr lang="en-GB" altLang="en-US" sz="4000" dirty="0" smtClean="0">
                  <a:latin typeface="Cambria Math" panose="02040503050406030204" charset="0"/>
                  <a:cs typeface="Cambria Math" panose="02040503050406030204" charset="0"/>
                  <a:sym typeface="+mn-ea"/>
                </a:endParaRPr>
              </a:p>
              <a:p>
                <a:pPr marL="457200" lvl="1" indent="0">
                  <a:buNone/>
                </a:pPr>
                <a14:m>
                  <m:oMathPara xmlns:m="http://schemas.openxmlformats.org/officeDocument/2006/math">
                    <m:oMathParaPr>
                      <m:jc m:val="centerGroup"/>
                    </m:oMathParaPr>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ℒ</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𝒪</m:t>
                      </m:r>
                      <m:r>
                        <a:rPr lang="en-US" altLang="en-GB" sz="4000" i="1" dirty="0" smtClean="0">
                          <a:solidFill>
                            <a:schemeClr val="tx1"/>
                          </a:solidFill>
                          <a:latin typeface="Cambria Math" panose="02040503050406030204" charset="0"/>
                          <a:cs typeface="Cambria Math" panose="02040503050406030204" charset="0"/>
                        </a:rPr>
                        <m:t>)&lt;</m:t>
                      </m:r>
                      <m:r>
                        <a:rPr lang="en-US" altLang="en-GB" sz="4000" i="1" dirty="0" smtClean="0">
                          <a:solidFill>
                            <a:schemeClr val="tx1"/>
                          </a:solidFill>
                          <a:latin typeface="Cambria Math" panose="02040503050406030204" charset="0"/>
                          <a:cs typeface="Cambria Math" panose="02040503050406030204" charset="0"/>
                        </a:rPr>
                        <m:t>𝜆</m:t>
                      </m:r>
                    </m:oMath>
                  </m:oMathPara>
                </a14:m>
                <a:endParaRPr lang="en-US" altLang="en-GB" sz="4000" i="1" dirty="0" smtClean="0">
                  <a:solidFill>
                    <a:schemeClr val="tx1"/>
                  </a:solidFill>
                  <a:latin typeface="Cambria Math" panose="02040503050406030204" charset="0"/>
                  <a:cs typeface="Cambria Math" panose="02040503050406030204" charset="0"/>
                </a:endParaRPr>
              </a:p>
              <a:p>
                <a:pPr marL="457200" lvl="1" indent="0" algn="l">
                  <a:buNone/>
                </a:pPr>
                <a:r>
                  <a:rPr lang="en-GB" altLang="en-US" sz="4000" dirty="0" smtClean="0">
                    <a:latin typeface="Calibri" panose="020F0502020204030204" charset="0"/>
                    <a:cs typeface="Calibri" panose="020F0502020204030204" charset="0"/>
                    <a:sym typeface="+mn-ea"/>
                  </a:rPr>
                  <a:t>for any control configuration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altLang="en-US" sz="4000" dirty="0" smtClean="0">
                    <a:latin typeface="Cambria Math" panose="02040503050406030204" charset="0"/>
                    <a:cs typeface="Cambria Math" panose="02040503050406030204" charset="0"/>
                    <a:sym typeface="+mn-ea"/>
                  </a:rPr>
                  <a:t>, </a:t>
                </a:r>
                <a:r>
                  <a:rPr lang="en-GB" altLang="en-US" sz="4000" dirty="0" smtClean="0">
                    <a:latin typeface="Calibri" panose="020F0502020204030204" charset="0"/>
                    <a:cs typeface="Calibri" panose="020F0502020204030204" charset="0"/>
                    <a:sym typeface="+mn-ea"/>
                  </a:rPr>
                  <a:t>given an initial system state</a:t>
                </a:r>
                <a:r>
                  <a:rPr lang="en-GB" altLang="en-US" sz="4000" dirty="0" smtClean="0">
                    <a:latin typeface="Cambria Math" panose="02040503050406030204" charset="0"/>
                    <a:cs typeface="Cambria Math" panose="02040503050406030204" charset="0"/>
                    <a:sym typeface="+mn-ea"/>
                  </a:rPr>
                  <a:t>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𝑥</m:t>
                        </m:r>
                      </m:e>
                      <m:sub>
                        <m:r>
                          <a:rPr lang="en-US" altLang="en-GB" sz="4000" i="1" dirty="0" smtClean="0">
                            <a:solidFill>
                              <a:schemeClr val="tx1"/>
                            </a:solidFill>
                            <a:latin typeface="Cambria Math" panose="02040503050406030204" charset="0"/>
                            <a:cs typeface="Cambria Math" panose="02040503050406030204" charset="0"/>
                          </a:rPr>
                          <m:t>0</m:t>
                        </m:r>
                      </m:sub>
                    </m:sSub>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where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ℒ</m:t>
                    </m:r>
                  </m:oMath>
                </a14:m>
                <a:r>
                  <a:rPr lang="en-GB" altLang="en-US" sz="4000" dirty="0" smtClean="0">
                    <a:solidFill>
                      <a:schemeClr val="tx1"/>
                    </a:solidFill>
                    <a:latin typeface="Calibri" panose="020F0502020204030204" charset="0"/>
                    <a:cs typeface="Calibri" panose="020F0502020204030204" charset="0"/>
                  </a:rPr>
                  <a:t> is a loss function,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𝜆</m:t>
                    </m:r>
                  </m:oMath>
                </a14:m>
                <a:r>
                  <a:rPr lang="en-GB" altLang="en-US" sz="4000" dirty="0" smtClean="0">
                    <a:solidFill>
                      <a:schemeClr val="tx1"/>
                    </a:solidFill>
                    <a:latin typeface="Calibri" panose="020F0502020204030204" charset="0"/>
                    <a:cs typeface="Calibri" panose="020F0502020204030204" charset="0"/>
                  </a:rPr>
                  <a:t> is a bound for the loss,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𝒪</m:t>
                    </m:r>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𝑦</m:t>
                        </m:r>
                      </m:e>
                      <m:sub>
                        <m:r>
                          <a:rPr lang="en-US" altLang="en-GB" sz="4000" i="1" dirty="0" smtClean="0">
                            <a:solidFill>
                              <a:schemeClr val="tx1"/>
                            </a:solidFill>
                            <a:latin typeface="Cambria Math" panose="02040503050406030204" charset="0"/>
                            <a:cs typeface="Cambria Math" panose="02040503050406030204" charset="0"/>
                          </a:rPr>
                          <m:t>0</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𝑇</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𝑢</m:t>
                        </m:r>
                      </m:e>
                      <m:sub>
                        <m:r>
                          <a:rPr lang="en-US" altLang="en-GB" sz="4000" i="1" dirty="0" smtClean="0">
                            <a:solidFill>
                              <a:schemeClr val="tx1"/>
                            </a:solidFill>
                            <a:latin typeface="Cambria Math" panose="02040503050406030204" charset="0"/>
                            <a:cs typeface="Cambria Math" panose="02040503050406030204" charset="0"/>
                          </a:rPr>
                          <m:t>0</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𝑇</m:t>
                        </m:r>
                      </m:sub>
                    </m:sSub>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is a system trace, i.e.: a set of input/output pairs for a system under configuration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oMath>
                </a14:m>
                <a:r>
                  <a:rPr lang="en-GB" altLang="en-US" sz="4000" dirty="0" smtClean="0">
                    <a:solidFill>
                      <a:schemeClr val="tx1"/>
                    </a:solidFill>
                    <a:latin typeface="Calibri" panose="020F0502020204030204" charset="0"/>
                    <a:cs typeface="Calibri" panose="020F0502020204030204" charset="0"/>
                  </a:rPr>
                  <a:t> and control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𝐶</m:t>
                    </m:r>
                  </m:oMath>
                </a14:m>
                <a:r>
                  <a:rPr lang="en-GB" altLang="en-US" sz="4000" dirty="0" smtClean="0">
                    <a:solidFill>
                      <a:schemeClr val="tx1"/>
                    </a:solidFill>
                    <a:latin typeface="Calibri" panose="020F0502020204030204" charset="0"/>
                    <a:cs typeface="Calibri" panose="020F0502020204030204" charset="0"/>
                  </a:rPr>
                  <a:t> over a time window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0</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𝑇</m:t>
                    </m:r>
                  </m:oMath>
                </a14:m>
                <a:r>
                  <a:rPr lang="en-GB" altLang="en-US" sz="4000" dirty="0" smtClean="0">
                    <a:solidFill>
                      <a:schemeClr val="tx1"/>
                    </a:solidFill>
                    <a:latin typeface="Cambria Math" panose="02040503050406030204" charset="0"/>
                    <a:cs typeface="Cambria Math" panose="02040503050406030204" charset="0"/>
                  </a:rPr>
                  <a:t>.</a:t>
                </a:r>
                <a:endParaRPr lang="en-GB" altLang="en-US" sz="4000" dirty="0" smtClean="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5717540"/>
              </a:xfrm>
              <a:blipFill rotWithShape="1">
                <a:blip r:embed="rId1"/>
                <a:stretch>
                  <a:fillRect t="-189"/>
                </a:stretch>
              </a:blipFill>
            </p:spPr>
            <p:txBody>
              <a:bodyPr/>
              <a:lstStyle/>
              <a:p>
                <a:r>
                  <a:rPr lang="en-GB" alt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Loss-based control law tunning.</a:t>
            </a:r>
            <a:endParaRPr lang="en-GB" altLang="en-US" sz="4000" u="sng" dirty="0" smtClean="0">
              <a:solidFill>
                <a:schemeClr val="tx1"/>
              </a:solidFill>
              <a:latin typeface="+mn-ea"/>
              <a:cs typeface="+mn-ea"/>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4104640"/>
              </a:xfrm>
            </p:spPr>
            <p:txBody>
              <a:bodyPr>
                <a:noAutofit/>
              </a:bodyPr>
              <a:p>
                <a:pPr marL="457200" lvl="1" indent="0">
                  <a:buNone/>
                </a:pPr>
                <a:r>
                  <a:rPr lang="en-GB" altLang="en-US" sz="4000" dirty="0" smtClean="0">
                    <a:solidFill>
                      <a:schemeClr val="tx1"/>
                    </a:solidFill>
                    <a:latin typeface="Calibri" panose="020F0502020204030204" charset="0"/>
                    <a:cs typeface="Calibri" panose="020F0502020204030204" charset="0"/>
                  </a:rPr>
                  <a:t>The novel configuration control task can be defined as follows:</a:t>
                </a:r>
                <a:endParaRPr lang="en-GB" altLang="en-US" sz="4000" dirty="0" smtClean="0">
                  <a:solidFill>
                    <a:schemeClr val="tx1"/>
                  </a:solidFill>
                  <a:latin typeface="Calibri" panose="020F0502020204030204" charset="0"/>
                  <a:cs typeface="Calibri" panose="020F0502020204030204" charset="0"/>
                </a:endParaRPr>
              </a:p>
              <a:p>
                <a:pPr marL="457200" lvl="1" indent="0">
                  <a:buNone/>
                </a:pPr>
                <a:r>
                  <a:rPr lang="en-GB" altLang="en-US" sz="4000" dirty="0" smtClean="0">
                    <a:solidFill>
                      <a:schemeClr val="tx1"/>
                    </a:solidFill>
                    <a:latin typeface="Calibri" panose="020F0502020204030204" charset="0"/>
                    <a:cs typeface="Calibri" panose="020F0502020204030204" charset="0"/>
                  </a:rPr>
                  <a:t>Given a novel system configuration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find control configuration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𝑛</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where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GB" altLang="en-US" sz="4000" dirty="0" smtClean="0">
                    <a:solidFill>
                      <a:schemeClr val="tx1"/>
                    </a:solidFill>
                    <a:latin typeface="Calibri" panose="020F0502020204030204" charset="0"/>
                    <a:cs typeface="Calibri" panose="020F0502020204030204" charset="0"/>
                  </a:rPr>
                  <a:t> is a convex region in the control parameter space such that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performance guarantees (stability) can be provided for </a:t>
                </a:r>
                <a:r>
                  <a:rPr lang="en-GB" altLang="en-US" sz="4000" dirty="0" smtClean="0">
                    <a:latin typeface="Calibri" panose="020F0502020204030204" charset="0"/>
                    <a:cs typeface="Calibri" panose="020F0502020204030204" charset="0"/>
                    <a:sym typeface="+mn-ea"/>
                  </a:rPr>
                  <a:t>system configuration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smtClean="0">
                    <a:solidFill>
                      <a:schemeClr val="tx1"/>
                    </a:solidFill>
                    <a:latin typeface="Cambria Math" panose="02040503050406030204" charset="0"/>
                    <a:cs typeface="Cambria Math" panose="02040503050406030204" charset="0"/>
                  </a:rPr>
                  <a:t>.</a:t>
                </a:r>
                <a:endParaRPr lang="en-GB" altLang="en-US" sz="4000" dirty="0" smtClean="0">
                  <a:solidFill>
                    <a:schemeClr val="tx1"/>
                  </a:solidFill>
                  <a:latin typeface="Calibri" panose="020F0502020204030204" charset="0"/>
                  <a:cs typeface="Calibri" panose="020F0502020204030204" charset="0"/>
                </a:endParaRPr>
              </a:p>
              <a:p>
                <a:pPr marL="457200" lvl="1" indent="0">
                  <a:buNone/>
                </a:pPr>
                <a:endParaRPr lang="en-GB" altLang="en-US" sz="4000" dirty="0" smtClean="0">
                  <a:solidFill>
                    <a:schemeClr val="tx1"/>
                  </a:solidFill>
                  <a:latin typeface="Calibri" panose="020F0502020204030204" charset="0"/>
                  <a:cs typeface="Calibri" panose="020F0502020204030204" charset="0"/>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4104640"/>
              </a:xfrm>
              <a:blipFill rotWithShape="1">
                <a:blip r:embed="rId1"/>
                <a:stretch>
                  <a:fillRect t="-263" b="-11139"/>
                </a:stretch>
              </a:blipFill>
            </p:spPr>
            <p:txBody>
              <a:bodyPr/>
              <a:lstStyle/>
              <a:p>
                <a:r>
                  <a:rPr lang="en-GB" alt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Research goal. Novel configuration control task.</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2" name="Text Box 1"/>
              <p:cNvSpPr txBox="1"/>
              <p:nvPr/>
            </p:nvSpPr>
            <p:spPr>
              <a:xfrm>
                <a:off x="280670" y="4994275"/>
                <a:ext cx="11156950" cy="1322070"/>
              </a:xfrm>
              <a:prstGeom prst="rect">
                <a:avLst/>
              </a:prstGeom>
              <a:noFill/>
            </p:spPr>
            <p:txBody>
              <a:bodyPr wrap="square" rtlCol="0" anchor="t">
                <a:spAutoFit/>
              </a:bodyPr>
              <a:p>
                <a:pPr marL="457200" lvl="1" indent="0" algn="l">
                  <a:buNone/>
                </a:pPr>
                <a:r>
                  <a:rPr lang="en-US" sz="4000" dirty="0" smtClean="0">
                    <a:solidFill>
                      <a:schemeClr val="tx1"/>
                    </a:solidFill>
                    <a:latin typeface="Calibri" panose="020F0502020204030204" charset="0"/>
                    <a:cs typeface="Calibri" panose="020F0502020204030204" charset="0"/>
                    <a:sym typeface="+mn-ea"/>
                  </a:rPr>
                  <a:t>Assumption 2: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ea typeface="MS Mincho" charset="0"/>
                        <a:cs typeface="Cambria Math" panose="02040503050406030204" charset="0"/>
                      </a:rPr>
                      <m:t>≠{∅}</m:t>
                    </m:r>
                  </m:oMath>
                </a14:m>
                <a:r>
                  <a:rPr lang="en-US" sz="4000" dirty="0" smtClean="0">
                    <a:solidFill>
                      <a:schemeClr val="tx1"/>
                    </a:solidFill>
                    <a:latin typeface="Calibri" panose="020F0502020204030204" charset="0"/>
                    <a:cs typeface="Calibri" panose="020F0502020204030204" charset="0"/>
                    <a:sym typeface="+mn-ea"/>
                  </a:rPr>
                  <a:t>. A stable control region exists for the novel configuration.</a:t>
                </a:r>
                <a:endParaRPr lang="en-US" altLang="en-US" sz="4000" dirty="0" smtClean="0">
                  <a:solidFill>
                    <a:schemeClr val="tx1"/>
                  </a:solidFill>
                  <a:latin typeface="Calibri" panose="020F0502020204030204" charset="0"/>
                  <a:cs typeface="Calibri" panose="020F0502020204030204" charset="0"/>
                  <a:sym typeface="+mn-ea"/>
                </a:endParaRPr>
              </a:p>
            </p:txBody>
          </p:sp>
        </mc:Choice>
        <mc:Fallback>
          <p:sp>
            <p:nvSpPr>
              <p:cNvPr id="2" name="Text Box 1"/>
              <p:cNvSpPr txBox="1">
                <a:spLocks noRot="1" noChangeAspect="1" noMove="1" noResize="1" noEditPoints="1" noAdjustHandles="1" noChangeArrowheads="1" noChangeShapeType="1" noTextEdit="1"/>
              </p:cNvSpPr>
              <p:nvPr/>
            </p:nvSpPr>
            <p:spPr>
              <a:xfrm>
                <a:off x="280670" y="4994275"/>
                <a:ext cx="11156950" cy="1322070"/>
              </a:xfrm>
              <a:prstGeom prst="rect">
                <a:avLst/>
              </a:prstGeom>
              <a:blipFill rotWithShape="1">
                <a:blip r:embed="rId2"/>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42" name="Group 41"/>
          <p:cNvGrpSpPr/>
          <p:nvPr/>
        </p:nvGrpSpPr>
        <p:grpSpPr>
          <a:xfrm>
            <a:off x="410210" y="699135"/>
            <a:ext cx="3914736" cy="2856084"/>
            <a:chOff x="769" y="936"/>
            <a:chExt cx="6569" cy="5021"/>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41" name="Text Box 40"/>
            <p:cNvSpPr txBox="1"/>
            <p:nvPr/>
          </p:nvSpPr>
          <p:spPr>
            <a:xfrm>
              <a:off x="6543" y="5310"/>
              <a:ext cx="795"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10" name="Freeform 9"/>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Multiply 2"/>
            <p:cNvSpPr/>
            <p:nvPr/>
          </p:nvSpPr>
          <p:spPr>
            <a:xfrm>
              <a:off x="4431" y="3139"/>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2312" y="3372"/>
              <a:ext cx="1697" cy="701"/>
            </a:xfrm>
            <a:prstGeom prst="rect">
              <a:avLst/>
            </a:prstGeom>
            <a:noFill/>
          </p:spPr>
          <p:txBody>
            <a:bodyPr wrap="square" rtlCol="0">
              <a:spAutoFit/>
            </a:bodyPr>
            <a:p>
              <a:r>
                <a:rPr lang="en-US" sz="2000" b="1">
                  <a:solidFill>
                    <a:schemeClr val="accent1">
                      <a:lumMod val="50000"/>
                    </a:schemeClr>
                  </a:solidFill>
                </a:rPr>
                <a:t>Known</a:t>
              </a:r>
              <a:endParaRPr lang="en-US" sz="2000" b="1">
                <a:solidFill>
                  <a:schemeClr val="accent1">
                    <a:lumMod val="50000"/>
                  </a:schemeClr>
                </a:solidFill>
              </a:endParaRPr>
            </a:p>
          </p:txBody>
        </p:sp>
        <p:sp>
          <p:nvSpPr>
            <p:cNvPr id="11" name="Text Box 10"/>
            <p:cNvSpPr txBox="1"/>
            <p:nvPr/>
          </p:nvSpPr>
          <p:spPr>
            <a:xfrm>
              <a:off x="4277" y="1976"/>
              <a:ext cx="2846" cy="1242"/>
            </a:xfrm>
            <a:prstGeom prst="rect">
              <a:avLst/>
            </a:prstGeom>
            <a:noFill/>
          </p:spPr>
          <p:txBody>
            <a:bodyPr wrap="square" rtlCol="0">
              <a:spAutoFit/>
            </a:bodyPr>
            <a:p>
              <a:r>
                <a:rPr lang="en-US" sz="2000" b="1">
                  <a:solidFill>
                    <a:srgbClr val="FF0000"/>
                  </a:solidFill>
                </a:rPr>
                <a:t>Novel </a:t>
              </a:r>
              <a:r>
                <a:rPr lang="en-GB" altLang="en-US" sz="2000" b="1">
                  <a:solidFill>
                    <a:srgbClr val="FF0000"/>
                  </a:solidFill>
                </a:rPr>
                <a:t>Configuration</a:t>
              </a:r>
              <a:endParaRPr lang="en-GB" altLang="en-US" sz="2000" b="1">
                <a:solidFill>
                  <a:srgbClr val="FF0000"/>
                </a:solidFill>
              </a:endParaRPr>
            </a:p>
          </p:txBody>
        </p:sp>
      </p:grpSp>
      <p:sp>
        <p:nvSpPr>
          <p:cNvPr id="17" name="CuadroTexto 8"/>
          <p:cNvSpPr txBox="1"/>
          <p:nvPr/>
        </p:nvSpPr>
        <p:spPr>
          <a:xfrm>
            <a:off x="218440" y="0"/>
            <a:ext cx="9440545" cy="706755"/>
          </a:xfrm>
          <a:prstGeom prst="rect">
            <a:avLst/>
          </a:prstGeom>
          <a:noFill/>
        </p:spPr>
        <p:txBody>
          <a:bodyPr wrap="square" rtlCol="0">
            <a:spAutoFit/>
          </a:bodyPr>
          <a:p>
            <a:r>
              <a:rPr lang="en-GB" altLang="en-US" sz="4000" u="sng" dirty="0" smtClean="0">
                <a:solidFill>
                  <a:schemeClr val="tx1"/>
                </a:solidFill>
                <a:latin typeface="Calibri Light" panose="020F0302020204030204" charset="0"/>
                <a:cs typeface="Calibri Light" panose="020F0302020204030204" charset="0"/>
                <a:sym typeface="+mn-ea"/>
              </a:rPr>
              <a:t>Learning control for novel configuration</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55" name="Group 54"/>
          <p:cNvGrpSpPr/>
          <p:nvPr/>
        </p:nvGrpSpPr>
        <p:grpSpPr>
          <a:xfrm>
            <a:off x="410210" y="3589655"/>
            <a:ext cx="3914736" cy="2856084"/>
            <a:chOff x="769" y="936"/>
            <a:chExt cx="6569" cy="5021"/>
          </a:xfrm>
        </p:grpSpPr>
        <p:sp>
          <p:nvSpPr>
            <p:cNvPr id="56" name="Rectangles 55"/>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57" name="Straight Arrow Connector 56"/>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9" name="Text Box 58"/>
            <p:cNvSpPr txBox="1"/>
            <p:nvPr/>
          </p:nvSpPr>
          <p:spPr>
            <a:xfrm>
              <a:off x="769" y="1195"/>
              <a:ext cx="748"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60" name="Text Box 59"/>
            <p:cNvSpPr txBox="1"/>
            <p:nvPr/>
          </p:nvSpPr>
          <p:spPr>
            <a:xfrm>
              <a:off x="6543" y="5310"/>
              <a:ext cx="795"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62" name="Freeform 61"/>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Multiply 62"/>
            <p:cNvSpPr/>
            <p:nvPr/>
          </p:nvSpPr>
          <p:spPr>
            <a:xfrm>
              <a:off x="4431" y="3139"/>
              <a:ext cx="307" cy="315"/>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00B050"/>
                </a:solidFill>
              </a:endParaRPr>
            </a:p>
          </p:txBody>
        </p:sp>
        <p:sp>
          <p:nvSpPr>
            <p:cNvPr id="64" name="Text Box 63"/>
            <p:cNvSpPr txBox="1"/>
            <p:nvPr/>
          </p:nvSpPr>
          <p:spPr>
            <a:xfrm>
              <a:off x="2312" y="3372"/>
              <a:ext cx="1697" cy="701"/>
            </a:xfrm>
            <a:prstGeom prst="rect">
              <a:avLst/>
            </a:prstGeom>
            <a:noFill/>
          </p:spPr>
          <p:txBody>
            <a:bodyPr wrap="square" rtlCol="0">
              <a:spAutoFit/>
            </a:bodyPr>
            <a:p>
              <a:r>
                <a:rPr lang="en-US" sz="2000" b="1">
                  <a:solidFill>
                    <a:schemeClr val="accent1">
                      <a:lumMod val="50000"/>
                    </a:schemeClr>
                  </a:solidFill>
                </a:rPr>
                <a:t>Known</a:t>
              </a:r>
              <a:endParaRPr lang="en-US" sz="2000" b="1">
                <a:solidFill>
                  <a:schemeClr val="accent1">
                    <a:lumMod val="50000"/>
                  </a:schemeClr>
                </a:solidFill>
              </a:endParaRPr>
            </a:p>
          </p:txBody>
        </p:sp>
        <p:sp>
          <p:nvSpPr>
            <p:cNvPr id="65" name="Text Box 64"/>
            <p:cNvSpPr txBox="1"/>
            <p:nvPr/>
          </p:nvSpPr>
          <p:spPr>
            <a:xfrm>
              <a:off x="4277" y="1761"/>
              <a:ext cx="2700" cy="1242"/>
            </a:xfrm>
            <a:prstGeom prst="rect">
              <a:avLst/>
            </a:prstGeom>
            <a:noFill/>
          </p:spPr>
          <p:txBody>
            <a:bodyPr wrap="square" rtlCol="0">
              <a:spAutoFit/>
            </a:bodyPr>
            <a:p>
              <a:r>
                <a:rPr lang="en-GB" altLang="en-US" sz="2000" b="1">
                  <a:solidFill>
                    <a:srgbClr val="00B050"/>
                  </a:solidFill>
                </a:rPr>
                <a:t>Learned </a:t>
              </a:r>
              <a:endParaRPr lang="en-GB" altLang="en-US" sz="2000" b="1">
                <a:solidFill>
                  <a:srgbClr val="00B050"/>
                </a:solidFill>
              </a:endParaRPr>
            </a:p>
            <a:p>
              <a:r>
                <a:rPr lang="en-GB" altLang="en-US" sz="2000" b="1">
                  <a:solidFill>
                    <a:srgbClr val="00B050"/>
                  </a:solidFill>
                </a:rPr>
                <a:t>Control</a:t>
              </a:r>
              <a:endParaRPr lang="en-GB" altLang="en-US" sz="2000" b="1">
                <a:solidFill>
                  <a:srgbClr val="00B050"/>
                </a:solidFill>
              </a:endParaRPr>
            </a:p>
          </p:txBody>
        </p:sp>
      </p:grpSp>
      <p:grpSp>
        <p:nvGrpSpPr>
          <p:cNvPr id="80" name="Group 79"/>
          <p:cNvGrpSpPr/>
          <p:nvPr/>
        </p:nvGrpSpPr>
        <p:grpSpPr>
          <a:xfrm>
            <a:off x="6411595" y="69913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Text Box 27"/>
            <p:cNvSpPr txBox="1"/>
            <p:nvPr/>
          </p:nvSpPr>
          <p:spPr>
            <a:xfrm>
              <a:off x="13948" y="1761"/>
              <a:ext cx="2717" cy="2339"/>
            </a:xfrm>
            <a:prstGeom prst="rect">
              <a:avLst/>
            </a:prstGeom>
            <a:noFill/>
          </p:spPr>
          <p:txBody>
            <a:bodyPr wrap="square" rtlCol="0">
              <a:spAutoFit/>
            </a:bodyPr>
            <a:p>
              <a:r>
                <a:rPr lang="en-US" sz="2000" b="1">
                  <a:solidFill>
                    <a:srgbClr val="FF0000"/>
                  </a:solidFill>
                </a:rPr>
                <a:t>Stable</a:t>
              </a:r>
              <a:endParaRPr lang="en-US" sz="2000" b="1">
                <a:solidFill>
                  <a:srgbClr val="FF0000"/>
                </a:solidFill>
              </a:endParaRPr>
            </a:p>
            <a:p>
              <a:r>
                <a:rPr lang="en-GB" altLang="en-US" sz="2000" b="1">
                  <a:solidFill>
                    <a:srgbClr val="FF0000"/>
                  </a:solidFill>
                </a:rPr>
                <a:t>Region </a:t>
              </a:r>
              <a:r>
                <a:rPr lang="en-US" sz="2000" b="1">
                  <a:solidFill>
                    <a:srgbClr val="FF0000"/>
                  </a:solidFill>
                </a:rPr>
                <a:t>for Novel Environment</a:t>
              </a:r>
              <a:endParaRPr lang="en-US" sz="2000" b="1">
                <a:solidFill>
                  <a:srgbClr val="FF0000"/>
                </a:solidFill>
              </a:endParaRPr>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4163" y="3995"/>
              <a:ext cx="832" cy="6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81" name="Group 80"/>
          <p:cNvGrpSpPr/>
          <p:nvPr/>
        </p:nvGrpSpPr>
        <p:grpSpPr>
          <a:xfrm>
            <a:off x="6411595" y="3551555"/>
            <a:ext cx="3785411" cy="2840380"/>
            <a:chOff x="10097" y="1101"/>
            <a:chExt cx="6569" cy="5026"/>
          </a:xfrm>
        </p:grpSpPr>
        <p:sp>
          <p:nvSpPr>
            <p:cNvPr id="82" name="Rectangles 81"/>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83" name="Straight Arrow Connector 82"/>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Straight Arrow Connector 8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7" name="Text Box 86"/>
            <p:cNvSpPr txBox="1"/>
            <p:nvPr/>
          </p:nvSpPr>
          <p:spPr>
            <a:xfrm>
              <a:off x="13948" y="2790"/>
              <a:ext cx="2717" cy="1251"/>
            </a:xfrm>
            <a:prstGeom prst="rect">
              <a:avLst/>
            </a:prstGeom>
            <a:noFill/>
          </p:spPr>
          <p:txBody>
            <a:bodyPr wrap="square" rtlCol="0">
              <a:spAutoFit/>
            </a:bodyPr>
            <a:p>
              <a:r>
                <a:rPr lang="en-GB" altLang="en-US" sz="2000" b="1">
                  <a:solidFill>
                    <a:srgbClr val="00B050"/>
                  </a:solidFill>
                </a:rPr>
                <a:t>Learned Control</a:t>
              </a:r>
              <a:endParaRPr lang="en-GB" altLang="en-US" sz="2000" b="1">
                <a:solidFill>
                  <a:srgbClr val="00B050"/>
                </a:solidFill>
              </a:endParaRPr>
            </a:p>
          </p:txBody>
        </p:sp>
        <p:sp>
          <p:nvSpPr>
            <p:cNvPr id="92" name="Text Box 91"/>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93" name="Text Box 92"/>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94" name="Freeform 93"/>
            <p:cNvSpPr/>
            <p:nvPr/>
          </p:nvSpPr>
          <p:spPr>
            <a:xfrm>
              <a:off x="14163" y="3995"/>
              <a:ext cx="832" cy="6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5" name="Multiply 94"/>
          <p:cNvSpPr/>
          <p:nvPr/>
        </p:nvSpPr>
        <p:spPr>
          <a:xfrm>
            <a:off x="8902541" y="5247277"/>
            <a:ext cx="182954" cy="179181"/>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00B050"/>
              </a:solidFill>
            </a:endParaRPr>
          </a:p>
        </p:txBody>
      </p:sp>
      <p:sp>
        <p:nvSpPr>
          <p:cNvPr id="97" name="Text Box 96"/>
          <p:cNvSpPr txBox="1"/>
          <p:nvPr/>
        </p:nvSpPr>
        <p:spPr>
          <a:xfrm>
            <a:off x="7154545" y="153352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9154795" y="2483485"/>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p:sp>
        <p:nvSpPr>
          <p:cNvPr id="99" name="Text Box 98"/>
          <p:cNvSpPr txBox="1"/>
          <p:nvPr/>
        </p:nvSpPr>
        <p:spPr>
          <a:xfrm>
            <a:off x="7154545" y="428053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100" name="Text Box 99"/>
          <p:cNvSpPr txBox="1"/>
          <p:nvPr/>
        </p:nvSpPr>
        <p:spPr>
          <a:xfrm>
            <a:off x="8809355" y="5593715"/>
            <a:ext cx="770255" cy="398780"/>
          </a:xfrm>
          <a:prstGeom prst="rect">
            <a:avLst/>
          </a:prstGeom>
          <a:noFill/>
        </p:spPr>
        <p:txBody>
          <a:bodyPr wrap="square" rtlCol="0">
            <a:spAutoFit/>
          </a:bodyPr>
          <a:p>
            <a:r>
              <a:rPr lang="en-GB" sz="2000" b="1" i="1">
                <a:solidFill>
                  <a:srgbClr val="00B050"/>
                </a:solidFill>
              </a:rPr>
              <a:t>C</a:t>
            </a:r>
            <a:r>
              <a:rPr lang="en-GB" sz="2000" b="1" i="1" baseline="-25000">
                <a:solidFill>
                  <a:srgbClr val="00B050"/>
                </a:solidFill>
              </a:rPr>
              <a:t>n</a:t>
            </a:r>
            <a:r>
              <a:rPr lang="en-GB" sz="2000" b="1" i="1">
                <a:solidFill>
                  <a:schemeClr val="tx1"/>
                </a:solidFill>
                <a:latin typeface="Arial" panose="020B0604020202020204" pitchFamily="34" charset="0"/>
                <a:cs typeface="Arial" panose="020B0604020202020204" pitchFamily="34" charset="0"/>
              </a:rPr>
              <a:t>ϵ</a:t>
            </a:r>
            <a:r>
              <a:rPr lang="en-GB" sz="2000" b="1" i="1">
                <a:solidFill>
                  <a:srgbClr val="FF0000"/>
                </a:solidFill>
                <a:sym typeface="+mn-ea"/>
              </a:rPr>
              <a:t>C</a:t>
            </a:r>
            <a:r>
              <a:rPr lang="en-GB" sz="2000" b="1" i="1" baseline="-25000">
                <a:solidFill>
                  <a:srgbClr val="FF0000"/>
                </a:solidFill>
                <a:sym typeface="+mn-ea"/>
              </a:rPr>
              <a:t>N</a:t>
            </a:r>
            <a:endParaRPr lang="en-GB" sz="2000" b="1" i="1">
              <a:solidFill>
                <a:srgbClr val="FF0000"/>
              </a:solidFill>
              <a:latin typeface="Arial" panose="020B0604020202020204" pitchFamily="34" charset="0"/>
              <a:cs typeface="Arial" panose="020B0604020202020204" pitchFamily="34" charset="0"/>
            </a:endParaRPr>
          </a:p>
        </p:txBody>
      </p:sp>
      <p:sp>
        <p:nvSpPr>
          <p:cNvPr id="2" name="Freeform 1"/>
          <p:cNvSpPr/>
          <p:nvPr/>
        </p:nvSpPr>
        <p:spPr>
          <a:xfrm>
            <a:off x="2444013" y="4765422"/>
            <a:ext cx="479443" cy="3797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00B050">
              <a:alpha val="52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tx1"/>
                </a:solidFill>
                <a:sym typeface="+mn-ea"/>
              </a:rPr>
              <a:t>Possible stable regions:</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1395" y="2780"/>
              <a:ext cx="2623" cy="1814"/>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069465" y="107950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927735" y="3630930"/>
                <a:ext cx="10915015" cy="1868170"/>
              </a:xfrm>
            </p:spPr>
            <p:txBody>
              <a:bodyPr>
                <a:noAutofit/>
              </a:bodyPr>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US" altLang="en-GB" sz="4000" dirty="0" smtClean="0">
                    <a:solidFill>
                      <a:schemeClr val="tx1"/>
                    </a:solidFill>
                    <a:latin typeface="Cambria Math" panose="02040503050406030204" charset="0"/>
                    <a:cs typeface="Cambria Math" panose="02040503050406030204" charset="0"/>
                  </a:rPr>
                  <a:t>: No need for adaptation. Any controller in the known stable set can stabilize the novel configuration. </a:t>
                </a:r>
                <a:endParaRPr lang="en-US" altLang="en-GB" sz="4000" dirty="0" smtClean="0">
                  <a:solidFill>
                    <a:schemeClr val="tx1"/>
                  </a:solidFill>
                  <a:latin typeface="Cambria Math" panose="02040503050406030204" charset="0"/>
                  <a:cs typeface="Cambria Math" panose="02040503050406030204" charset="0"/>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927735" y="3630930"/>
                <a:ext cx="10915015" cy="1868170"/>
              </a:xfrm>
              <a:blipFill rotWithShape="1">
                <a:blip r:embed="rId1"/>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tx1"/>
                </a:solidFill>
                <a:sym typeface="+mn-ea"/>
              </a:rPr>
              <a:t>Possible stable regions:</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2045" y="3167"/>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069465" y="107950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290695" y="711835"/>
                <a:ext cx="6902450" cy="1868170"/>
              </a:xfrm>
            </p:spPr>
            <p:txBody>
              <a:bodyPr>
                <a:noAutofit/>
              </a:bodyPr>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smtClean="0">
                    <a:solidFill>
                      <a:schemeClr val="tx1"/>
                    </a:solidFill>
                    <a:latin typeface="Cambria Math" panose="02040503050406030204" charset="0"/>
                    <a:cs typeface="Cambria Math" panose="02040503050406030204" charset="0"/>
                  </a:rPr>
                  <a:t>: </a:t>
                </a:r>
                <a:r>
                  <a:rPr lang="en-US" altLang="en-GB" sz="4000" dirty="0" smtClean="0">
                    <a:solidFill>
                      <a:schemeClr val="tx1"/>
                    </a:solidFill>
                    <a:latin typeface="Cambria Math" panose="02040503050406030204" charset="0"/>
                    <a:cs typeface="Cambria Math" panose="02040503050406030204" charset="0"/>
                    <a:sym typeface="+mn-ea"/>
                  </a:rPr>
                  <a:t>A controller can be learned/selected within the known stable region. </a:t>
                </a:r>
                <a:r>
                  <a:rPr lang="en-US" altLang="en-GB" sz="4000" dirty="0" smtClean="0">
                    <a:solidFill>
                      <a:schemeClr val="tx1"/>
                    </a:solidFill>
                    <a:latin typeface="Cambria Math" panose="02040503050406030204" charset="0"/>
                    <a:cs typeface="Cambria Math" panose="02040503050406030204" charset="0"/>
                  </a:rPr>
                  <a:t> </a:t>
                </a:r>
                <a:endParaRPr lang="en-US" altLang="en-GB" sz="4000" dirty="0" smtClean="0">
                  <a:solidFill>
                    <a:schemeClr val="tx1"/>
                  </a:solidFill>
                  <a:latin typeface="Cambria Math" panose="02040503050406030204" charset="0"/>
                  <a:cs typeface="Cambria Math" panose="02040503050406030204" charset="0"/>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290695" y="711835"/>
                <a:ext cx="6902450" cy="1868170"/>
              </a:xfrm>
              <a:blipFill rotWithShape="1">
                <a:blip r:embed="rId1"/>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3" name="Content Placeholder 1"/>
              <p:cNvSpPr>
                <a:spLocks noGrp="1"/>
              </p:cNvSpPr>
              <p:nvPr/>
            </p:nvSpPr>
            <p:spPr>
              <a:xfrm>
                <a:off x="347345" y="3630930"/>
                <a:ext cx="11844020" cy="1803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3600" u="sng" dirty="0" smtClean="0">
                    <a:solidFill>
                      <a:schemeClr val="tx1"/>
                    </a:solidFill>
                    <a:latin typeface="Cambria Math" panose="02040503050406030204" charset="0"/>
                    <a:cs typeface="Cambria Math" panose="02040503050406030204" charset="0"/>
                  </a:rPr>
                  <a:t>Multi-controller</a:t>
                </a:r>
                <a:r>
                  <a:rPr lang="en-US" altLang="en-GB" sz="3600" dirty="0" smtClean="0">
                    <a:solidFill>
                      <a:schemeClr val="tx1"/>
                    </a:solidFill>
                    <a:latin typeface="Cambria Math" panose="02040503050406030204" charset="0"/>
                    <a:cs typeface="Cambria Math" panose="02040503050406030204" charset="0"/>
                  </a:rPr>
                  <a:t> (</a:t>
                </a:r>
                <a14:m>
                  <m:oMath xmlns:m="http://schemas.openxmlformats.org/officeDocument/2006/math">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𝑘</m:t>
                            </m:r>
                          </m:e>
                          <m:sub>
                            <m:r>
                              <a:rPr lang="en-US" altLang="en-GB" sz="3600" i="1" dirty="0" smtClean="0">
                                <a:solidFill>
                                  <a:schemeClr val="tx1"/>
                                </a:solidFill>
                                <a:latin typeface="Cambria Math" panose="02040503050406030204" charset="0"/>
                                <a:cs typeface="Cambria Math" panose="02040503050406030204" charset="0"/>
                              </a:rPr>
                              <m:t>𝑖</m:t>
                            </m:r>
                          </m:sub>
                        </m:sSub>
                      </m:sub>
                    </m:sSub>
                    <m:r>
                      <a:rPr lang="en-US" altLang="en-GB" sz="3600" i="1" dirty="0" smtClean="0">
                        <a:solidFill>
                          <a:schemeClr val="tx1"/>
                        </a:solidFill>
                        <a:latin typeface="Cambria Math" panose="02040503050406030204" charset="0"/>
                        <a:cs typeface="Cambria Math" panose="02040503050406030204" charset="0"/>
                      </a:rPr>
                      <m:t>∈ </m:t>
                    </m:r>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r>
                          <a:rPr lang="en-US" altLang="en-GB" sz="3600" i="1" dirty="0" smtClean="0">
                            <a:solidFill>
                              <a:schemeClr val="tx1"/>
                            </a:solidFill>
                            <a:latin typeface="Cambria Math" panose="02040503050406030204" charset="0"/>
                            <a:cs typeface="Cambria Math" panose="02040503050406030204" charset="0"/>
                          </a:rPr>
                          <m:t>𝐾</m:t>
                        </m:r>
                      </m:sub>
                    </m:sSub>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𝑖</m:t>
                    </m:r>
                    <m:r>
                      <a:rPr lang="en-US" altLang="en-GB" sz="3600" i="1" dirty="0" smtClean="0">
                        <a:solidFill>
                          <a:schemeClr val="tx1"/>
                        </a:solidFill>
                        <a:latin typeface="Cambria Math" panose="02040503050406030204" charset="0"/>
                        <a:cs typeface="Cambria Math" panose="02040503050406030204" charset="0"/>
                      </a:rPr>
                      <m:t> =</m:t>
                    </m:r>
                    <m:r>
                      <a:rPr lang="en-US" altLang="en-GB" sz="3600" i="1" dirty="0" smtClean="0">
                        <a:solidFill>
                          <a:schemeClr val="tx1"/>
                        </a:solidFill>
                        <a:latin typeface="Cambria Math" panose="02040503050406030204" charset="0"/>
                        <a:cs typeface="Cambria Math" panose="02040503050406030204" charset="0"/>
                      </a:rPr>
                      <m:t>1</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2</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𝑀</m:t>
                    </m:r>
                    <m:r>
                      <a:rPr lang="en-US" altLang="en-GB" sz="3600" i="1" dirty="0" smtClean="0">
                        <a:solidFill>
                          <a:schemeClr val="tx1"/>
                        </a:solidFill>
                        <a:latin typeface="Cambria Math" panose="02040503050406030204" charset="0"/>
                        <a:cs typeface="Cambria Math" panose="02040503050406030204" charset="0"/>
                      </a:rPr>
                      <m:t> </m:t>
                    </m:r>
                  </m:oMath>
                </a14:m>
                <a:r>
                  <a:rPr lang="en-US" altLang="en-GB" sz="3600" dirty="0" smtClean="0">
                    <a:solidFill>
                      <a:schemeClr val="tx1"/>
                    </a:solidFill>
                    <a:latin typeface="Cambria Math" panose="02040503050406030204" charset="0"/>
                    <a:cs typeface="Cambria Math" panose="02040503050406030204" charset="0"/>
                  </a:rPr>
                  <a:t> ):</a:t>
                </a:r>
                <a:endParaRPr lang="en-US" altLang="en-GB" sz="3600" dirty="0" smtClean="0">
                  <a:solidFill>
                    <a:schemeClr val="tx1"/>
                  </a:solidFill>
                  <a:latin typeface="Cambria Math" panose="02040503050406030204" charset="0"/>
                  <a:cs typeface="Cambria Math" panose="02040503050406030204" charset="0"/>
                </a:endParaRPr>
              </a:p>
              <a:p>
                <a:pPr lvl="2" algn="l"/>
                <a:r>
                  <a:rPr lang="en-US" altLang="en-GB" sz="3600" dirty="0" smtClean="0">
                    <a:solidFill>
                      <a:schemeClr val="tx1"/>
                    </a:solidFill>
                    <a:latin typeface="Cambria Math" panose="02040503050406030204" charset="0"/>
                    <a:cs typeface="Cambria Math" panose="02040503050406030204" charset="0"/>
                  </a:rPr>
                  <a:t>Blending: </a:t>
                </a:r>
                <a:r>
                  <a:rPr lang="en-GB" altLang="en-US" sz="3600" dirty="0" smtClean="0">
                    <a:solidFill>
                      <a:schemeClr val="tx1"/>
                    </a:solidFill>
                    <a:latin typeface="Cambria Math" panose="02040503050406030204" charset="0"/>
                    <a:cs typeface="Cambria Math" panose="02040503050406030204" charset="0"/>
                    <a:sym typeface="+mn-ea"/>
                  </a:rPr>
                  <a:t>U</a:t>
                </a:r>
                <a:r>
                  <a:rPr lang="en-US" altLang="en-GB" sz="3600" dirty="0" smtClean="0">
                    <a:solidFill>
                      <a:schemeClr val="tx1"/>
                    </a:solidFill>
                    <a:latin typeface="Cambria Math" panose="02040503050406030204" charset="0"/>
                    <a:cs typeface="Cambria Math" panose="02040503050406030204" charset="0"/>
                    <a:sym typeface="+mn-ea"/>
                  </a:rPr>
                  <a:t>niform blended control provide</a:t>
                </a:r>
                <a:r>
                  <a:rPr lang="en-GB" altLang="en-US" sz="3600" dirty="0" smtClean="0">
                    <a:solidFill>
                      <a:schemeClr val="tx1"/>
                    </a:solidFill>
                    <a:latin typeface="Cambria Math" panose="02040503050406030204" charset="0"/>
                    <a:cs typeface="Cambria Math" panose="02040503050406030204" charset="0"/>
                    <a:sym typeface="+mn-ea"/>
                  </a:rPr>
                  <a:t>s</a:t>
                </a:r>
                <a:r>
                  <a:rPr lang="en-US" altLang="en-GB" sz="3600" dirty="0" smtClean="0">
                    <a:solidFill>
                      <a:schemeClr val="tx1"/>
                    </a:solidFill>
                    <a:latin typeface="Cambria Math" panose="02040503050406030204" charset="0"/>
                    <a:cs typeface="Cambria Math" panose="02040503050406030204" charset="0"/>
                    <a:sym typeface="+mn-ea"/>
                  </a:rPr>
                  <a:t> stability guarantees </a:t>
                </a:r>
                <a:r>
                  <a:rPr lang="en-GB" altLang="en-US" sz="3600" dirty="0" smtClean="0">
                    <a:solidFill>
                      <a:schemeClr val="tx1"/>
                    </a:solidFill>
                    <a:latin typeface="Cambria Math" panose="02040503050406030204" charset="0"/>
                    <a:cs typeface="Cambria Math" panose="02040503050406030204" charset="0"/>
                    <a:sym typeface="+mn-ea"/>
                  </a:rPr>
                  <a:t>for this case.</a:t>
                </a:r>
                <a:endParaRPr lang="en-GB" altLang="en-US" sz="3600" dirty="0" smtClean="0">
                  <a:solidFill>
                    <a:schemeClr val="tx1"/>
                  </a:solidFill>
                  <a:latin typeface="Cambria Math" panose="02040503050406030204" charset="0"/>
                  <a:cs typeface="Cambria Math" panose="02040503050406030204" charset="0"/>
                  <a:sym typeface="+mn-ea"/>
                </a:endParaRPr>
              </a:p>
            </p:txBody>
          </p:sp>
        </mc:Choice>
        <mc:Fallback>
          <p:sp>
            <p:nvSpPr>
              <p:cNvPr id="3" name="Content Placeholder 1"/>
              <p:cNvSpPr>
                <a:spLocks noRot="1" noChangeAspect="1" noMove="1" noResize="1" noEditPoints="1" noAdjustHandles="1" noChangeArrowheads="1" noChangeShapeType="1" noTextEdit="1"/>
              </p:cNvSpPr>
              <p:nvPr/>
            </p:nvSpPr>
            <p:spPr>
              <a:xfrm>
                <a:off x="347345" y="3630930"/>
                <a:ext cx="11844020" cy="1803400"/>
              </a:xfrm>
              <a:prstGeom prst="rect">
                <a:avLst/>
              </a:prstGeom>
              <a:blipFill rotWithShape="1">
                <a:blip r:embed="rId2"/>
                <a:stretch>
                  <a:fillRect/>
                </a:stretch>
              </a:blipFill>
            </p:spPr>
            <p:txBody>
              <a:bodyPr/>
              <a:lstStyle/>
              <a:p>
                <a:r>
                  <a:rPr lang="en-GB" altLang="en-US">
                    <a:noFill/>
                  </a:rPr>
                  <a:t> </a:t>
                </a:r>
              </a:p>
            </p:txBody>
          </p:sp>
        </mc:Fallback>
      </mc:AlternateContent>
      <p:sp>
        <p:nvSpPr>
          <p:cNvPr id="30" name="Multiply 29"/>
          <p:cNvSpPr/>
          <p:nvPr/>
        </p:nvSpPr>
        <p:spPr>
          <a:xfrm>
            <a:off x="1907572" y="2402167"/>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Multiply 30"/>
          <p:cNvSpPr/>
          <p:nvPr/>
        </p:nvSpPr>
        <p:spPr>
          <a:xfrm>
            <a:off x="2152479" y="1834204"/>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Multiply 31"/>
          <p:cNvSpPr/>
          <p:nvPr/>
        </p:nvSpPr>
        <p:spPr>
          <a:xfrm>
            <a:off x="1432162" y="1790688"/>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Multiply 32"/>
          <p:cNvSpPr/>
          <p:nvPr/>
        </p:nvSpPr>
        <p:spPr>
          <a:xfrm>
            <a:off x="1316911" y="2289139"/>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tx1"/>
                </a:solidFill>
                <a:sym typeface="+mn-ea"/>
              </a:rPr>
              <a:t>Possible stable regions:</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2831" y="3823"/>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729865" y="206502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302125" y="706755"/>
                <a:ext cx="7694295" cy="2365375"/>
              </a:xfrm>
            </p:spPr>
            <p:txBody>
              <a:bodyPr>
                <a:noAutofit/>
              </a:bodyPr>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 </m:t>
                    </m:r>
                  </m:oMath>
                </a14:m>
                <a:r>
                  <a:rPr lang="en-US" altLang="en-GB" sz="4000" dirty="0" smtClean="0">
                    <a:solidFill>
                      <a:schemeClr val="tx1"/>
                    </a:solidFill>
                    <a:latin typeface="Cambria Math" panose="02040503050406030204" charset="0"/>
                    <a:cs typeface="Cambria Math" panose="02040503050406030204" charset="0"/>
                  </a:rPr>
                  <a:t>: </a:t>
                </a:r>
                <a:r>
                  <a:rPr lang="en-US" altLang="en-GB" sz="4000" dirty="0" smtClean="0">
                    <a:solidFill>
                      <a:schemeClr val="tx1"/>
                    </a:solidFill>
                    <a:latin typeface="Cambria Math" panose="02040503050406030204" charset="0"/>
                    <a:cs typeface="Cambria Math" panose="02040503050406030204" charset="0"/>
                    <a:sym typeface="+mn-ea"/>
                  </a:rPr>
                  <a:t>A controller can still be learned/selected within the known stable region. </a:t>
                </a:r>
                <a:endParaRPr lang="en-US" altLang="en-GB" sz="4000" dirty="0" smtClean="0">
                  <a:solidFill>
                    <a:schemeClr val="tx1"/>
                  </a:solidFill>
                  <a:latin typeface="Cambria Math" panose="02040503050406030204" charset="0"/>
                  <a:cs typeface="Cambria Math" panose="02040503050406030204" charset="0"/>
                  <a:sym typeface="+mn-ea"/>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302125" y="706755"/>
                <a:ext cx="7694295" cy="2365375"/>
              </a:xfrm>
              <a:blipFill rotWithShape="1">
                <a:blip r:embed="rId1"/>
                <a:stretch>
                  <a:fillRect/>
                </a:stretch>
              </a:blipFill>
            </p:spPr>
            <p:txBody>
              <a:bodyPr/>
              <a:lstStyle/>
              <a:p>
                <a:r>
                  <a:rPr lang="en-GB" altLang="en-US">
                    <a:noFill/>
                  </a:rPr>
                  <a:t> </a:t>
                </a:r>
              </a:p>
            </p:txBody>
          </p:sp>
        </mc:Fallback>
      </mc:AlternateContent>
      <p:grpSp>
        <p:nvGrpSpPr>
          <p:cNvPr id="4" name="Group 3"/>
          <p:cNvGrpSpPr/>
          <p:nvPr/>
        </p:nvGrpSpPr>
        <p:grpSpPr>
          <a:xfrm>
            <a:off x="347345" y="3630930"/>
            <a:ext cx="3785411" cy="2840380"/>
            <a:chOff x="10097" y="1101"/>
            <a:chExt cx="6569" cy="5026"/>
          </a:xfrm>
        </p:grpSpPr>
        <p:sp>
          <p:nvSpPr>
            <p:cNvPr id="5" name="Rectangles 4"/>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7" name="Straight Arrow Connector 6"/>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Freeform 8"/>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11" name="Text Box 10"/>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grpSp>
      <p:sp>
        <p:nvSpPr>
          <p:cNvPr id="14" name="Text Box 13"/>
          <p:cNvSpPr txBox="1"/>
          <p:nvPr/>
        </p:nvSpPr>
        <p:spPr>
          <a:xfrm>
            <a:off x="783590" y="5504180"/>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15" name="Text Box 14"/>
          <p:cNvSpPr txBox="1"/>
          <p:nvPr/>
        </p:nvSpPr>
        <p:spPr>
          <a:xfrm>
            <a:off x="2751455" y="4989195"/>
            <a:ext cx="528320" cy="398780"/>
          </a:xfrm>
          <a:prstGeom prst="rect">
            <a:avLst/>
          </a:prstGeom>
          <a:noFill/>
        </p:spPr>
        <p:txBody>
          <a:bodyPr wrap="square" rtlCol="0">
            <a:spAutoFit/>
          </a:bodyPr>
          <a:p>
            <a:r>
              <a:rPr lang="en-GB" sz="2000" b="1" i="1">
                <a:solidFill>
                  <a:srgbClr val="FF0000"/>
                </a:solidFill>
              </a:rPr>
              <a:t>C</a:t>
            </a:r>
            <a:r>
              <a:rPr lang="en-US" altLang="en-GB" sz="2000" b="1" i="1">
                <a:solidFill>
                  <a:srgbClr val="FF0000"/>
                </a:solidFill>
              </a:rPr>
              <a:t>’</a:t>
            </a:r>
            <a:r>
              <a:rPr lang="en-GB" sz="2000" b="1" i="1" baseline="-25000">
                <a:solidFill>
                  <a:srgbClr val="FF0000"/>
                </a:solidFill>
              </a:rPr>
              <a:t>N</a:t>
            </a:r>
            <a:endParaRPr lang="en-GB" sz="2000" b="1" i="1" baseline="-25000">
              <a:solidFill>
                <a:srgbClr val="FF0000"/>
              </a:solidFill>
            </a:endParaRPr>
          </a:p>
        </p:txBody>
      </p:sp>
      <p:sp>
        <p:nvSpPr>
          <p:cNvPr id="18" name="Freeform 17"/>
          <p:cNvSpPr/>
          <p:nvPr/>
        </p:nvSpPr>
        <p:spPr>
          <a:xfrm>
            <a:off x="1901233" y="5160979"/>
            <a:ext cx="761231" cy="589438"/>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bg2">
              <a:lumMod val="50000"/>
              <a:alpha val="24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Freeform 18"/>
          <p:cNvSpPr/>
          <p:nvPr/>
        </p:nvSpPr>
        <p:spPr>
          <a:xfrm>
            <a:off x="1897380" y="5161280"/>
            <a:ext cx="416560" cy="345440"/>
          </a:xfrm>
          <a:custGeom>
            <a:avLst/>
            <a:gdLst>
              <a:gd name="connisteX0" fmla="*/ 416560 w 416560"/>
              <a:gd name="connsiteY0" fmla="*/ 0 h 345440"/>
              <a:gd name="connisteX1" fmla="*/ 350520 w 416560"/>
              <a:gd name="connsiteY1" fmla="*/ 0 h 345440"/>
              <a:gd name="connisteX2" fmla="*/ 284480 w 416560"/>
              <a:gd name="connsiteY2" fmla="*/ 0 h 345440"/>
              <a:gd name="connisteX3" fmla="*/ 218440 w 416560"/>
              <a:gd name="connsiteY3" fmla="*/ 22860 h 345440"/>
              <a:gd name="connisteX4" fmla="*/ 152400 w 416560"/>
              <a:gd name="connsiteY4" fmla="*/ 38100 h 345440"/>
              <a:gd name="connisteX5" fmla="*/ 86360 w 416560"/>
              <a:gd name="connsiteY5" fmla="*/ 68580 h 345440"/>
              <a:gd name="connisteX6" fmla="*/ 53340 w 416560"/>
              <a:gd name="connsiteY6" fmla="*/ 134620 h 345440"/>
              <a:gd name="connisteX7" fmla="*/ 22860 w 416560"/>
              <a:gd name="connsiteY7" fmla="*/ 200660 h 345440"/>
              <a:gd name="connisteX8" fmla="*/ 0 w 416560"/>
              <a:gd name="connsiteY8" fmla="*/ 266700 h 345440"/>
              <a:gd name="connisteX9" fmla="*/ 0 w 416560"/>
              <a:gd name="connsiteY9" fmla="*/ 345440 h 345440"/>
              <a:gd name="connisteX10" fmla="*/ 66040 w 416560"/>
              <a:gd name="connsiteY10" fmla="*/ 342900 h 345440"/>
              <a:gd name="connisteX11" fmla="*/ 132080 w 416560"/>
              <a:gd name="connsiteY11" fmla="*/ 342900 h 345440"/>
              <a:gd name="connisteX12" fmla="*/ 198120 w 416560"/>
              <a:gd name="connsiteY12" fmla="*/ 312420 h 345440"/>
              <a:gd name="connisteX13" fmla="*/ 264160 w 416560"/>
              <a:gd name="connsiteY13" fmla="*/ 271780 h 345440"/>
              <a:gd name="connisteX14" fmla="*/ 307340 w 416560"/>
              <a:gd name="connsiteY14" fmla="*/ 205740 h 345440"/>
              <a:gd name="connisteX15" fmla="*/ 358140 w 416560"/>
              <a:gd name="connsiteY15" fmla="*/ 139700 h 345440"/>
              <a:gd name="connisteX16" fmla="*/ 386080 w 416560"/>
              <a:gd name="connsiteY16" fmla="*/ 73660 h 345440"/>
              <a:gd name="connisteX17" fmla="*/ 416560 w 416560"/>
              <a:gd name="connsiteY17" fmla="*/ 7620 h 345440"/>
              <a:gd name="connisteX18" fmla="*/ 416560 w 416560"/>
              <a:gd name="connsiteY18" fmla="*/ 0 h 34544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Lst>
            <a:rect l="l" t="t" r="r" b="b"/>
            <a:pathLst>
              <a:path w="416560" h="345440">
                <a:moveTo>
                  <a:pt x="416560" y="0"/>
                </a:moveTo>
                <a:lnTo>
                  <a:pt x="350520" y="0"/>
                </a:lnTo>
                <a:lnTo>
                  <a:pt x="284480" y="0"/>
                </a:lnTo>
                <a:lnTo>
                  <a:pt x="218440" y="22860"/>
                </a:lnTo>
                <a:lnTo>
                  <a:pt x="152400" y="38100"/>
                </a:lnTo>
                <a:lnTo>
                  <a:pt x="86360" y="68580"/>
                </a:lnTo>
                <a:lnTo>
                  <a:pt x="53340" y="134620"/>
                </a:lnTo>
                <a:lnTo>
                  <a:pt x="22860" y="200660"/>
                </a:lnTo>
                <a:lnTo>
                  <a:pt x="0" y="266700"/>
                </a:lnTo>
                <a:lnTo>
                  <a:pt x="0" y="345440"/>
                </a:lnTo>
                <a:lnTo>
                  <a:pt x="66040" y="342900"/>
                </a:lnTo>
                <a:lnTo>
                  <a:pt x="132080" y="342900"/>
                </a:lnTo>
                <a:lnTo>
                  <a:pt x="198120" y="312420"/>
                </a:lnTo>
                <a:lnTo>
                  <a:pt x="264160" y="271780"/>
                </a:lnTo>
                <a:lnTo>
                  <a:pt x="307340" y="205740"/>
                </a:lnTo>
                <a:lnTo>
                  <a:pt x="358140" y="139700"/>
                </a:lnTo>
                <a:lnTo>
                  <a:pt x="386080" y="73660"/>
                </a:lnTo>
                <a:lnTo>
                  <a:pt x="416560" y="7620"/>
                </a:lnTo>
                <a:lnTo>
                  <a:pt x="416560" y="0"/>
                </a:lnTo>
                <a:close/>
              </a:path>
            </a:pathLst>
          </a:custGeom>
          <a:solidFill>
            <a:srgbClr val="FF0000">
              <a:alpha val="41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a:p>
        </p:txBody>
      </p:sp>
      <mc:AlternateContent xmlns:mc="http://schemas.openxmlformats.org/markup-compatibility/2006">
        <mc:Choice xmlns:a14="http://schemas.microsoft.com/office/drawing/2010/main" Requires="a14">
          <p:sp>
            <p:nvSpPr>
              <p:cNvPr id="20" name="Content Placeholder 1"/>
              <p:cNvSpPr>
                <a:spLocks noGrp="1"/>
              </p:cNvSpPr>
              <p:nvPr/>
            </p:nvSpPr>
            <p:spPr>
              <a:xfrm>
                <a:off x="3987165" y="3630930"/>
                <a:ext cx="8113395" cy="23641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4000" dirty="0" smtClean="0">
                    <a:solidFill>
                      <a:schemeClr val="tx1"/>
                    </a:solidFill>
                    <a:latin typeface="Cambria Math" panose="02040503050406030204" charset="0"/>
                    <a:cs typeface="Cambria Math" panose="02040503050406030204" charset="0"/>
                  </a:rPr>
                  <a:t>Can be interpreted as the previous case with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smtClean="0">
                    <a:solidFill>
                      <a:schemeClr val="tx1"/>
                    </a:solidFill>
                    <a:latin typeface="Cambria Math" panose="02040503050406030204" charset="0"/>
                    <a:cs typeface="Cambria Math" panose="02040503050406030204" charset="0"/>
                  </a:rPr>
                  <a:t> being the novel stable region and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smtClean="0">
                    <a:solidFill>
                      <a:schemeClr val="tx1"/>
                    </a:solidFill>
                    <a:latin typeface="Cambria Math" panose="02040503050406030204" charset="0"/>
                    <a:cs typeface="Cambria Math" panose="02040503050406030204" charset="0"/>
                  </a:rPr>
                  <a:t>. </a:t>
                </a:r>
                <a:r>
                  <a:rPr lang="en-US" altLang="en-GB" sz="4000" dirty="0" smtClean="0">
                    <a:solidFill>
                      <a:schemeClr val="tx1"/>
                    </a:solidFill>
                    <a:latin typeface="Cambria Math" panose="02040503050406030204" charset="0"/>
                    <a:cs typeface="Cambria Math" panose="02040503050406030204" charset="0"/>
                    <a:sym typeface="+mn-ea"/>
                  </a:rPr>
                  <a:t> </a:t>
                </a:r>
                <a:r>
                  <a:rPr lang="en-US" altLang="en-GB" sz="4000" dirty="0" smtClean="0">
                    <a:solidFill>
                      <a:schemeClr val="tx1"/>
                    </a:solidFill>
                    <a:latin typeface="Cambria Math" panose="02040503050406030204" charset="0"/>
                    <a:cs typeface="Cambria Math" panose="02040503050406030204" charset="0"/>
                  </a:rPr>
                  <a:t> </a:t>
                </a:r>
                <a:endParaRPr lang="en-US" altLang="en-GB" sz="4000" dirty="0" smtClean="0">
                  <a:solidFill>
                    <a:schemeClr val="tx1"/>
                  </a:solidFill>
                  <a:latin typeface="Cambria Math" panose="02040503050406030204" charset="0"/>
                  <a:cs typeface="Cambria Math" panose="02040503050406030204" charset="0"/>
                </a:endParaRPr>
              </a:p>
            </p:txBody>
          </p:sp>
        </mc:Choice>
        <mc:Fallback>
          <p:sp>
            <p:nvSpPr>
              <p:cNvPr id="20" name="Content Placeholder 1"/>
              <p:cNvSpPr>
                <a:spLocks noRot="1" noChangeAspect="1" noMove="1" noResize="1" noEditPoints="1" noAdjustHandles="1" noChangeArrowheads="1" noChangeShapeType="1" noTextEdit="1"/>
              </p:cNvSpPr>
              <p:nvPr/>
            </p:nvSpPr>
            <p:spPr>
              <a:xfrm>
                <a:off x="3987165" y="3630930"/>
                <a:ext cx="8113395" cy="2364105"/>
              </a:xfrm>
              <a:prstGeom prst="rect">
                <a:avLst/>
              </a:prstGeom>
              <a:blipFill rotWithShape="1">
                <a:blip r:embed="rId2"/>
                <a:stretch>
                  <a:fillRect/>
                </a:stretch>
              </a:blipFill>
            </p:spPr>
            <p:txBody>
              <a:bodyPr/>
              <a:lstStyle/>
              <a:p>
                <a:r>
                  <a:rPr lang="en-GB" altLang="en-US">
                    <a:noFill/>
                  </a:rPr>
                  <a:t> </a:t>
                </a:r>
              </a:p>
            </p:txBody>
          </p:sp>
        </mc:Fallback>
      </mc:AlternateContent>
      <p:sp>
        <p:nvSpPr>
          <p:cNvPr id="22" name="Text Box 21"/>
          <p:cNvSpPr txBox="1"/>
          <p:nvPr/>
        </p:nvSpPr>
        <p:spPr>
          <a:xfrm>
            <a:off x="2487295" y="5506720"/>
            <a:ext cx="424815" cy="398780"/>
          </a:xfrm>
          <a:prstGeom prst="rect">
            <a:avLst/>
          </a:prstGeom>
          <a:noFill/>
        </p:spPr>
        <p:txBody>
          <a:bodyPr wrap="square" rtlCol="0">
            <a:spAutoFit/>
          </a:bodyPr>
          <a:p>
            <a:r>
              <a:rPr lang="en-GB" sz="2000" b="1" i="1">
                <a:solidFill>
                  <a:schemeClr val="bg2">
                    <a:lumMod val="50000"/>
                  </a:schemeClr>
                </a:solidFill>
              </a:rPr>
              <a:t>C</a:t>
            </a:r>
            <a:r>
              <a:rPr lang="en-GB" sz="2000" b="1" i="1" baseline="-25000">
                <a:solidFill>
                  <a:schemeClr val="bg2">
                    <a:lumMod val="50000"/>
                  </a:schemeClr>
                </a:solidFill>
              </a:rPr>
              <a:t>N</a:t>
            </a:r>
            <a:endParaRPr lang="en-GB" sz="2000" b="1" i="1" baseline="-25000">
              <a:solidFill>
                <a:schemeClr val="bg2">
                  <a:lumMod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tx1"/>
                </a:solidFill>
                <a:sym typeface="+mn-ea"/>
              </a:rPr>
              <a:t>Possible stable regions:</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3822" y="4078"/>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808605" y="199009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302125" y="706755"/>
                <a:ext cx="7694295" cy="2365375"/>
              </a:xfrm>
            </p:spPr>
            <p:txBody>
              <a:bodyPr>
                <a:noAutofit/>
              </a:bodyPr>
              <a:p>
                <a:pPr marL="0" lvl="1" indent="0" algn="l">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 ={∅}</m:t>
                    </m:r>
                  </m:oMath>
                </a14:m>
                <a:r>
                  <a:rPr lang="en-US" altLang="en-GB"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mbria Math" panose="02040503050406030204" charset="0"/>
                    <a:cs typeface="Cambria Math" panose="02040503050406030204" charset="0"/>
                    <a:sym typeface="+mn-ea"/>
                  </a:rPr>
                  <a:t>A control configuration must be learned outside the known stable region</a:t>
                </a:r>
                <a:r>
                  <a:rPr lang="en-US" altLang="en-GB" sz="4000" dirty="0" smtClean="0">
                    <a:solidFill>
                      <a:schemeClr val="tx1"/>
                    </a:solidFill>
                    <a:latin typeface="Cambria Math" panose="02040503050406030204" charset="0"/>
                    <a:cs typeface="Cambria Math" panose="02040503050406030204" charset="0"/>
                    <a:sym typeface="+mn-ea"/>
                  </a:rPr>
                  <a:t>. </a:t>
                </a:r>
                <a:endParaRPr lang="en-US" altLang="en-GB" sz="4000" dirty="0" smtClean="0">
                  <a:solidFill>
                    <a:schemeClr val="tx1"/>
                  </a:solidFill>
                  <a:latin typeface="Cambria Math" panose="02040503050406030204" charset="0"/>
                  <a:cs typeface="Cambria Math" panose="02040503050406030204" charset="0"/>
                  <a:sym typeface="+mn-ea"/>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302125" y="706755"/>
                <a:ext cx="7694295" cy="2365375"/>
              </a:xfrm>
              <a:blipFill rotWithShape="1">
                <a:blip r:embed="rId1"/>
                <a:stretch>
                  <a:fillRect/>
                </a:stretch>
              </a:blipFill>
            </p:spPr>
            <p:txBody>
              <a:bodyPr/>
              <a:lstStyle/>
              <a:p>
                <a:r>
                  <a:rPr lang="en-GB" altLang="en-US">
                    <a:noFill/>
                  </a:rPr>
                  <a:t> </a:t>
                </a:r>
              </a:p>
            </p:txBody>
          </p:sp>
        </mc:Fallback>
      </mc:AlternateContent>
      <p:sp>
        <p:nvSpPr>
          <p:cNvPr id="20" name="Content Placeholder 1"/>
          <p:cNvSpPr>
            <a:spLocks noGrp="1"/>
          </p:cNvSpPr>
          <p:nvPr/>
        </p:nvSpPr>
        <p:spPr>
          <a:xfrm>
            <a:off x="347345" y="3885565"/>
            <a:ext cx="11568430" cy="802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GB" altLang="en-US" sz="4000" dirty="0" smtClean="0">
                <a:solidFill>
                  <a:schemeClr val="tx1"/>
                </a:solidFill>
                <a:latin typeface="Cambria Math" panose="02040503050406030204" charset="0"/>
                <a:cs typeface="Cambria Math" panose="02040503050406030204" charset="0"/>
              </a:rPr>
              <a:t>A completely new stable region must be learned.</a:t>
            </a:r>
            <a:endParaRPr lang="en-GB" altLang="en-US" sz="4000" dirty="0" smtClean="0">
              <a:solidFill>
                <a:schemeClr val="tx1"/>
              </a:solidFill>
              <a:latin typeface="Cambria Math" panose="02040503050406030204" charset="0"/>
              <a:cs typeface="Cambria Math" panose="020405030504060302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2" name="Rectangles 21"/>
          <p:cNvSpPr/>
          <p:nvPr/>
        </p:nvSpPr>
        <p:spPr>
          <a:xfrm>
            <a:off x="215900" y="1445260"/>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b="1" i="1">
                <a:solidFill>
                  <a:srgbClr val="FF0000"/>
                </a:solidFill>
                <a:sym typeface="+mn-ea"/>
              </a:rPr>
              <a:t>C</a:t>
            </a:r>
            <a:r>
              <a:rPr lang="en-GB" b="1" i="1" baseline="-25000">
                <a:solidFill>
                  <a:srgbClr val="FF0000"/>
                </a:solidFill>
                <a:sym typeface="+mn-ea"/>
              </a:rPr>
              <a:t>N</a:t>
            </a:r>
            <a:endParaRPr lang="en-US"/>
          </a:p>
        </p:txBody>
      </p:sp>
      <p:sp>
        <p:nvSpPr>
          <p:cNvPr id="13" name="Freeform 12"/>
          <p:cNvSpPr/>
          <p:nvPr/>
        </p:nvSpPr>
        <p:spPr>
          <a:xfrm>
            <a:off x="1217930" y="2599055"/>
            <a:ext cx="1576070" cy="1023620"/>
          </a:xfrm>
          <a:custGeom>
            <a:avLst/>
            <a:gdLst>
              <a:gd name="connisteX0" fmla="*/ 366395 w 1576070"/>
              <a:gd name="connsiteY0" fmla="*/ 61595 h 1023620"/>
              <a:gd name="connisteX1" fmla="*/ 438150 w 1576070"/>
              <a:gd name="connsiteY1" fmla="*/ 33020 h 1023620"/>
              <a:gd name="connisteX2" fmla="*/ 504825 w 1576070"/>
              <a:gd name="connsiteY2" fmla="*/ 9525 h 1023620"/>
              <a:gd name="connisteX3" fmla="*/ 571500 w 1576070"/>
              <a:gd name="connsiteY3" fmla="*/ 0 h 1023620"/>
              <a:gd name="connisteX4" fmla="*/ 638175 w 1576070"/>
              <a:gd name="connsiteY4" fmla="*/ 9525 h 1023620"/>
              <a:gd name="connisteX5" fmla="*/ 704850 w 1576070"/>
              <a:gd name="connsiteY5" fmla="*/ 38100 h 1023620"/>
              <a:gd name="connisteX6" fmla="*/ 771525 w 1576070"/>
              <a:gd name="connsiteY6" fmla="*/ 42545 h 1023620"/>
              <a:gd name="connisteX7" fmla="*/ 838200 w 1576070"/>
              <a:gd name="connsiteY7" fmla="*/ 52070 h 1023620"/>
              <a:gd name="connisteX8" fmla="*/ 904875 w 1576070"/>
              <a:gd name="connsiteY8" fmla="*/ 66675 h 1023620"/>
              <a:gd name="connisteX9" fmla="*/ 971550 w 1576070"/>
              <a:gd name="connsiteY9" fmla="*/ 66675 h 1023620"/>
              <a:gd name="connisteX10" fmla="*/ 1038225 w 1576070"/>
              <a:gd name="connsiteY10" fmla="*/ 66675 h 1023620"/>
              <a:gd name="connisteX11" fmla="*/ 1104900 w 1576070"/>
              <a:gd name="connsiteY11" fmla="*/ 80645 h 1023620"/>
              <a:gd name="connisteX12" fmla="*/ 1162050 w 1576070"/>
              <a:gd name="connsiteY12" fmla="*/ 147320 h 1023620"/>
              <a:gd name="connisteX13" fmla="*/ 1214120 w 1576070"/>
              <a:gd name="connsiteY13" fmla="*/ 213995 h 1023620"/>
              <a:gd name="connisteX14" fmla="*/ 1257300 w 1576070"/>
              <a:gd name="connsiteY14" fmla="*/ 280670 h 1023620"/>
              <a:gd name="connisteX15" fmla="*/ 1290320 w 1576070"/>
              <a:gd name="connsiteY15" fmla="*/ 347345 h 1023620"/>
              <a:gd name="connisteX16" fmla="*/ 1318895 w 1576070"/>
              <a:gd name="connsiteY16" fmla="*/ 414020 h 1023620"/>
              <a:gd name="connisteX17" fmla="*/ 1371600 w 1576070"/>
              <a:gd name="connsiteY17" fmla="*/ 480695 h 1023620"/>
              <a:gd name="connisteX18" fmla="*/ 1419225 w 1576070"/>
              <a:gd name="connsiteY18" fmla="*/ 547370 h 1023620"/>
              <a:gd name="connisteX19" fmla="*/ 1466850 w 1576070"/>
              <a:gd name="connsiteY19" fmla="*/ 619125 h 1023620"/>
              <a:gd name="connisteX20" fmla="*/ 1504950 w 1576070"/>
              <a:gd name="connsiteY20" fmla="*/ 690245 h 1023620"/>
              <a:gd name="connisteX21" fmla="*/ 1537970 w 1576070"/>
              <a:gd name="connsiteY21" fmla="*/ 762000 h 1023620"/>
              <a:gd name="connisteX22" fmla="*/ 1566545 w 1576070"/>
              <a:gd name="connsiteY22" fmla="*/ 828675 h 1023620"/>
              <a:gd name="connisteX23" fmla="*/ 1576070 w 1576070"/>
              <a:gd name="connsiteY23" fmla="*/ 899795 h 1023620"/>
              <a:gd name="connisteX24" fmla="*/ 1557020 w 1576070"/>
              <a:gd name="connsiteY24" fmla="*/ 966470 h 1023620"/>
              <a:gd name="connisteX25" fmla="*/ 1490345 w 1576070"/>
              <a:gd name="connsiteY25" fmla="*/ 1023620 h 1023620"/>
              <a:gd name="connisteX26" fmla="*/ 1423670 w 1576070"/>
              <a:gd name="connsiteY26" fmla="*/ 1023620 h 1023620"/>
              <a:gd name="connisteX27" fmla="*/ 1356995 w 1576070"/>
              <a:gd name="connsiteY27" fmla="*/ 1019175 h 1023620"/>
              <a:gd name="connisteX28" fmla="*/ 1285875 w 1576070"/>
              <a:gd name="connsiteY28" fmla="*/ 1009650 h 1023620"/>
              <a:gd name="connisteX29" fmla="*/ 1219200 w 1576070"/>
              <a:gd name="connsiteY29" fmla="*/ 1004570 h 1023620"/>
              <a:gd name="connisteX30" fmla="*/ 1152525 w 1576070"/>
              <a:gd name="connsiteY30" fmla="*/ 1000125 h 1023620"/>
              <a:gd name="connisteX31" fmla="*/ 1085850 w 1576070"/>
              <a:gd name="connsiteY31" fmla="*/ 1000125 h 1023620"/>
              <a:gd name="connisteX32" fmla="*/ 1014095 w 1576070"/>
              <a:gd name="connsiteY32" fmla="*/ 990600 h 1023620"/>
              <a:gd name="connisteX33" fmla="*/ 947420 w 1576070"/>
              <a:gd name="connsiteY33" fmla="*/ 981075 h 1023620"/>
              <a:gd name="connisteX34" fmla="*/ 880745 w 1576070"/>
              <a:gd name="connsiteY34" fmla="*/ 975995 h 1023620"/>
              <a:gd name="connisteX35" fmla="*/ 814070 w 1576070"/>
              <a:gd name="connsiteY35" fmla="*/ 966470 h 1023620"/>
              <a:gd name="connisteX36" fmla="*/ 747395 w 1576070"/>
              <a:gd name="connsiteY36" fmla="*/ 956945 h 1023620"/>
              <a:gd name="connisteX37" fmla="*/ 676275 w 1576070"/>
              <a:gd name="connsiteY37" fmla="*/ 952500 h 1023620"/>
              <a:gd name="connisteX38" fmla="*/ 609600 w 1576070"/>
              <a:gd name="connsiteY38" fmla="*/ 942975 h 1023620"/>
              <a:gd name="connisteX39" fmla="*/ 542925 w 1576070"/>
              <a:gd name="connsiteY39" fmla="*/ 923925 h 1023620"/>
              <a:gd name="connisteX40" fmla="*/ 476250 w 1576070"/>
              <a:gd name="connsiteY40" fmla="*/ 914400 h 1023620"/>
              <a:gd name="connisteX41" fmla="*/ 409575 w 1576070"/>
              <a:gd name="connsiteY41" fmla="*/ 904875 h 1023620"/>
              <a:gd name="connisteX42" fmla="*/ 342900 w 1576070"/>
              <a:gd name="connsiteY42" fmla="*/ 895350 h 1023620"/>
              <a:gd name="connisteX43" fmla="*/ 276225 w 1576070"/>
              <a:gd name="connsiteY43" fmla="*/ 880745 h 1023620"/>
              <a:gd name="connisteX44" fmla="*/ 204470 w 1576070"/>
              <a:gd name="connsiteY44" fmla="*/ 833120 h 1023620"/>
              <a:gd name="connisteX45" fmla="*/ 123825 w 1576070"/>
              <a:gd name="connsiteY45" fmla="*/ 790575 h 1023620"/>
              <a:gd name="connisteX46" fmla="*/ 57150 w 1576070"/>
              <a:gd name="connsiteY46" fmla="*/ 756920 h 1023620"/>
              <a:gd name="connisteX47" fmla="*/ 19050 w 1576070"/>
              <a:gd name="connsiteY47" fmla="*/ 690245 h 1023620"/>
              <a:gd name="connisteX48" fmla="*/ 0 w 1576070"/>
              <a:gd name="connsiteY48" fmla="*/ 623570 h 1023620"/>
              <a:gd name="connisteX49" fmla="*/ 0 w 1576070"/>
              <a:gd name="connsiteY49" fmla="*/ 556895 h 1023620"/>
              <a:gd name="connisteX50" fmla="*/ 23495 w 1576070"/>
              <a:gd name="connsiteY50" fmla="*/ 490220 h 1023620"/>
              <a:gd name="connisteX51" fmla="*/ 47625 w 1576070"/>
              <a:gd name="connsiteY51" fmla="*/ 419100 h 1023620"/>
              <a:gd name="connisteX52" fmla="*/ 71120 w 1576070"/>
              <a:gd name="connsiteY52" fmla="*/ 347345 h 1023620"/>
              <a:gd name="connisteX53" fmla="*/ 104775 w 1576070"/>
              <a:gd name="connsiteY53" fmla="*/ 280670 h 1023620"/>
              <a:gd name="connisteX54" fmla="*/ 123825 w 1576070"/>
              <a:gd name="connsiteY54" fmla="*/ 213995 h 1023620"/>
              <a:gd name="connisteX55" fmla="*/ 166370 w 1576070"/>
              <a:gd name="connsiteY55" fmla="*/ 142875 h 1023620"/>
              <a:gd name="connisteX56" fmla="*/ 233045 w 1576070"/>
              <a:gd name="connsiteY56" fmla="*/ 80645 h 1023620"/>
              <a:gd name="connisteX57" fmla="*/ 299720 w 1576070"/>
              <a:gd name="connsiteY57" fmla="*/ 57150 h 1023620"/>
              <a:gd name="connisteX58" fmla="*/ 366395 w 1576070"/>
              <a:gd name="connsiteY58" fmla="*/ 57150 h 1023620"/>
              <a:gd name="connisteX59" fmla="*/ 433070 w 1576070"/>
              <a:gd name="connsiteY59" fmla="*/ 38100 h 1023620"/>
              <a:gd name="connisteX60" fmla="*/ 461645 w 1576070"/>
              <a:gd name="connsiteY60" fmla="*/ 33020 h 102362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Lst>
            <a:rect l="l" t="t" r="r" b="b"/>
            <a:pathLst>
              <a:path w="1576070" h="1023620">
                <a:moveTo>
                  <a:pt x="366395" y="61595"/>
                </a:moveTo>
                <a:lnTo>
                  <a:pt x="438150" y="33020"/>
                </a:lnTo>
                <a:lnTo>
                  <a:pt x="504825" y="9525"/>
                </a:lnTo>
                <a:lnTo>
                  <a:pt x="571500" y="0"/>
                </a:lnTo>
                <a:lnTo>
                  <a:pt x="638175" y="9525"/>
                </a:lnTo>
                <a:lnTo>
                  <a:pt x="704850" y="38100"/>
                </a:lnTo>
                <a:lnTo>
                  <a:pt x="771525" y="42545"/>
                </a:lnTo>
                <a:lnTo>
                  <a:pt x="838200" y="52070"/>
                </a:lnTo>
                <a:lnTo>
                  <a:pt x="904875" y="66675"/>
                </a:lnTo>
                <a:lnTo>
                  <a:pt x="971550" y="66675"/>
                </a:lnTo>
                <a:lnTo>
                  <a:pt x="1038225" y="66675"/>
                </a:lnTo>
                <a:lnTo>
                  <a:pt x="1104900" y="80645"/>
                </a:lnTo>
                <a:lnTo>
                  <a:pt x="1162050" y="147320"/>
                </a:lnTo>
                <a:lnTo>
                  <a:pt x="1214120" y="213995"/>
                </a:lnTo>
                <a:lnTo>
                  <a:pt x="1257300" y="280670"/>
                </a:lnTo>
                <a:lnTo>
                  <a:pt x="1290320" y="347345"/>
                </a:lnTo>
                <a:lnTo>
                  <a:pt x="1318895" y="414020"/>
                </a:lnTo>
                <a:lnTo>
                  <a:pt x="1371600" y="480695"/>
                </a:lnTo>
                <a:lnTo>
                  <a:pt x="1419225" y="547370"/>
                </a:lnTo>
                <a:lnTo>
                  <a:pt x="1466850" y="619125"/>
                </a:lnTo>
                <a:lnTo>
                  <a:pt x="1504950" y="690245"/>
                </a:lnTo>
                <a:lnTo>
                  <a:pt x="1537970" y="762000"/>
                </a:lnTo>
                <a:lnTo>
                  <a:pt x="1566545" y="828675"/>
                </a:lnTo>
                <a:lnTo>
                  <a:pt x="1576070" y="899795"/>
                </a:lnTo>
                <a:lnTo>
                  <a:pt x="1557020" y="966470"/>
                </a:lnTo>
                <a:lnTo>
                  <a:pt x="1490345" y="1023620"/>
                </a:lnTo>
                <a:lnTo>
                  <a:pt x="1423670" y="1023620"/>
                </a:lnTo>
                <a:lnTo>
                  <a:pt x="1356995" y="1019175"/>
                </a:lnTo>
                <a:lnTo>
                  <a:pt x="1285875" y="1009650"/>
                </a:lnTo>
                <a:lnTo>
                  <a:pt x="1219200" y="1004570"/>
                </a:lnTo>
                <a:lnTo>
                  <a:pt x="1152525" y="1000125"/>
                </a:lnTo>
                <a:lnTo>
                  <a:pt x="1085850" y="1000125"/>
                </a:lnTo>
                <a:lnTo>
                  <a:pt x="1014095" y="990600"/>
                </a:lnTo>
                <a:lnTo>
                  <a:pt x="947420" y="981075"/>
                </a:lnTo>
                <a:lnTo>
                  <a:pt x="880745" y="975995"/>
                </a:lnTo>
                <a:lnTo>
                  <a:pt x="814070" y="966470"/>
                </a:lnTo>
                <a:lnTo>
                  <a:pt x="747395" y="956945"/>
                </a:lnTo>
                <a:lnTo>
                  <a:pt x="676275" y="952500"/>
                </a:lnTo>
                <a:lnTo>
                  <a:pt x="609600" y="942975"/>
                </a:lnTo>
                <a:lnTo>
                  <a:pt x="542925" y="923925"/>
                </a:lnTo>
                <a:lnTo>
                  <a:pt x="476250" y="914400"/>
                </a:lnTo>
                <a:lnTo>
                  <a:pt x="409575" y="904875"/>
                </a:lnTo>
                <a:lnTo>
                  <a:pt x="342900" y="895350"/>
                </a:lnTo>
                <a:lnTo>
                  <a:pt x="276225" y="880745"/>
                </a:lnTo>
                <a:lnTo>
                  <a:pt x="204470" y="833120"/>
                </a:lnTo>
                <a:lnTo>
                  <a:pt x="123825" y="790575"/>
                </a:lnTo>
                <a:lnTo>
                  <a:pt x="57150" y="756920"/>
                </a:lnTo>
                <a:lnTo>
                  <a:pt x="19050" y="690245"/>
                </a:lnTo>
                <a:lnTo>
                  <a:pt x="0" y="623570"/>
                </a:lnTo>
                <a:lnTo>
                  <a:pt x="0" y="556895"/>
                </a:lnTo>
                <a:lnTo>
                  <a:pt x="23495" y="490220"/>
                </a:lnTo>
                <a:lnTo>
                  <a:pt x="47625" y="419100"/>
                </a:lnTo>
                <a:lnTo>
                  <a:pt x="71120" y="347345"/>
                </a:lnTo>
                <a:lnTo>
                  <a:pt x="104775" y="280670"/>
                </a:lnTo>
                <a:lnTo>
                  <a:pt x="123825" y="213995"/>
                </a:lnTo>
                <a:lnTo>
                  <a:pt x="166370" y="142875"/>
                </a:lnTo>
                <a:lnTo>
                  <a:pt x="233045" y="80645"/>
                </a:lnTo>
                <a:lnTo>
                  <a:pt x="299720" y="57150"/>
                </a:lnTo>
                <a:lnTo>
                  <a:pt x="366395" y="57150"/>
                </a:lnTo>
                <a:lnTo>
                  <a:pt x="433070" y="38100"/>
                </a:lnTo>
                <a:lnTo>
                  <a:pt x="461645" y="33020"/>
                </a:lnTo>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 name="Group 1"/>
          <p:cNvGrpSpPr/>
          <p:nvPr/>
        </p:nvGrpSpPr>
        <p:grpSpPr>
          <a:xfrm>
            <a:off x="593725" y="1543685"/>
            <a:ext cx="3657600" cy="2743200"/>
            <a:chOff x="3145" y="5624"/>
            <a:chExt cx="5760" cy="4320"/>
          </a:xfrm>
        </p:grpSpPr>
        <p:cxnSp>
          <p:nvCxnSpPr>
            <p:cNvPr id="4" name="Straight Arrow Connector 3"/>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 name="Straight Arrow Connector 4"/>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 name="Multiply 2"/>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674" y="7702"/>
              <a:ext cx="949" cy="628"/>
            </a:xfrm>
            <a:prstGeom prst="rect">
              <a:avLst/>
            </a:prstGeom>
            <a:noFill/>
          </p:spPr>
          <p:txBody>
            <a:bodyPr wrap="none" rtlCol="0">
              <a:spAutoFit/>
            </a:bodyPr>
            <a:p>
              <a:r>
                <a:rPr lang="en-US" sz="2000" b="1">
                  <a:solidFill>
                    <a:schemeClr val="accent1">
                      <a:lumMod val="50000"/>
                    </a:schemeClr>
                  </a:solidFill>
                </a:rPr>
                <a:t>RBC</a:t>
              </a:r>
              <a:endParaRPr lang="en-US" sz="2000" b="1">
                <a:solidFill>
                  <a:schemeClr val="accent1">
                    <a:lumMod val="50000"/>
                  </a:schemeClr>
                </a:solidFill>
              </a:endParaRPr>
            </a:p>
          </p:txBody>
        </p:sp>
      </p:grpSp>
      <p:sp>
        <p:nvSpPr>
          <p:cNvPr id="17" name="CuadroTexto 8"/>
          <p:cNvSpPr txBox="1"/>
          <p:nvPr/>
        </p:nvSpPr>
        <p:spPr>
          <a:xfrm>
            <a:off x="190500" y="78740"/>
            <a:ext cx="5562600" cy="706755"/>
          </a:xfrm>
          <a:prstGeom prst="rect">
            <a:avLst/>
          </a:prstGeom>
          <a:noFill/>
        </p:spPr>
        <p:txBody>
          <a:bodyPr wrap="square" rtlCol="0">
            <a:spAutoFit/>
          </a:bodyPr>
          <a:p>
            <a:r>
              <a:rPr lang="en-US" altLang="en-IE" sz="4000" u="sng" dirty="0" smtClean="0">
                <a:solidFill>
                  <a:schemeClr val="tx1"/>
                </a:solidFill>
                <a:latin typeface="Calibri Light" panose="020F0302020204030204" charset="0"/>
                <a:cs typeface="Calibri Light" panose="020F0302020204030204" charset="0"/>
                <a:sym typeface="+mn-ea"/>
              </a:rPr>
              <a:t>Control Parameter Space</a:t>
            </a:r>
            <a:endParaRPr lang="en-US" altLang="en-IE" sz="4000" u="sng" dirty="0" smtClean="0">
              <a:solidFill>
                <a:schemeClr val="tx1"/>
              </a:solidFill>
              <a:latin typeface="Calibri Light" panose="020F0302020204030204" charset="0"/>
              <a:cs typeface="Calibri Light" panose="020F0302020204030204" charset="0"/>
              <a:sym typeface="+mn-ea"/>
            </a:endParaRPr>
          </a:p>
        </p:txBody>
      </p:sp>
      <p:sp>
        <p:nvSpPr>
          <p:cNvPr id="6" name="Multiply 5"/>
          <p:cNvSpPr/>
          <p:nvPr/>
        </p:nvSpPr>
        <p:spPr>
          <a:xfrm>
            <a:off x="1958975" y="335026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Multiply 7"/>
          <p:cNvSpPr/>
          <p:nvPr/>
        </p:nvSpPr>
        <p:spPr>
          <a:xfrm>
            <a:off x="2228850" y="271208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Multiply 11"/>
          <p:cNvSpPr/>
          <p:nvPr/>
        </p:nvSpPr>
        <p:spPr>
          <a:xfrm>
            <a:off x="1435100" y="266319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Multiply 23"/>
          <p:cNvSpPr/>
          <p:nvPr/>
        </p:nvSpPr>
        <p:spPr>
          <a:xfrm>
            <a:off x="1308100" y="322326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Text Box 24"/>
          <p:cNvSpPr txBox="1"/>
          <p:nvPr/>
        </p:nvSpPr>
        <p:spPr>
          <a:xfrm>
            <a:off x="222885" y="1609725"/>
            <a:ext cx="379730" cy="368300"/>
          </a:xfrm>
          <a:prstGeom prst="rect">
            <a:avLst/>
          </a:prstGeom>
          <a:noFill/>
        </p:spPr>
        <p:txBody>
          <a:bodyPr wrap="none" rtlCol="0">
            <a:spAutoFit/>
          </a:bodyPr>
          <a:p>
            <a:pPr algn="l"/>
            <a:r>
              <a:rPr lang="en-GB" altLang="en-US" b="1">
                <a:sym typeface="+mn-ea"/>
              </a:rPr>
              <a:t>C</a:t>
            </a:r>
            <a:r>
              <a:rPr lang="en-GB" altLang="en-US" b="1" baseline="-25000">
                <a:sym typeface="+mn-ea"/>
              </a:rPr>
              <a:t>2</a:t>
            </a:r>
            <a:endParaRPr lang="en-US" b="1"/>
          </a:p>
        </p:txBody>
      </p:sp>
      <p:sp>
        <p:nvSpPr>
          <p:cNvPr id="26" name="Text Box 25"/>
          <p:cNvSpPr txBox="1"/>
          <p:nvPr/>
        </p:nvSpPr>
        <p:spPr>
          <a:xfrm>
            <a:off x="3882390" y="4245610"/>
            <a:ext cx="379730" cy="368300"/>
          </a:xfrm>
          <a:prstGeom prst="rect">
            <a:avLst/>
          </a:prstGeom>
          <a:noFill/>
        </p:spPr>
        <p:txBody>
          <a:bodyPr wrap="none" rtlCol="0">
            <a:spAutoFit/>
          </a:bodyPr>
          <a:p>
            <a:pPr algn="l"/>
            <a:r>
              <a:rPr lang="en-GB" altLang="en-US" b="1">
                <a:sym typeface="+mn-ea"/>
              </a:rPr>
              <a:t>C</a:t>
            </a:r>
            <a:r>
              <a:rPr lang="en-US" altLang="en-GB" b="1" baseline="-25000">
                <a:sym typeface="+mn-ea"/>
              </a:rPr>
              <a:t>1</a:t>
            </a:r>
            <a:endParaRPr lang="en-US" altLang="en-GB" b="1" baseline="-25000">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4440555" y="701675"/>
                <a:ext cx="7590790" cy="5092065"/>
              </a:xfrm>
            </p:spPr>
            <p:txBody>
              <a:bodyPr>
                <a:noAutofit/>
              </a:bodyPr>
              <a:p>
                <a:pPr lvl="1"/>
                <a:r>
                  <a:rPr lang="en-US" sz="4000" dirty="0" smtClean="0">
                    <a:solidFill>
                      <a:schemeClr val="tx1"/>
                    </a:solidFill>
                  </a:rPr>
                  <a:t>Assuming an initial stochastic multimodel adaptive control law.</a:t>
                </a:r>
                <a:endParaRPr lang="en-US" sz="4000" dirty="0" smtClean="0">
                  <a:solidFill>
                    <a:schemeClr val="tx1"/>
                  </a:solidFill>
                </a:endParaRPr>
              </a:p>
              <a:p>
                <a:pPr lvl="1"/>
                <a:r>
                  <a:rPr lang="en-US" altLang="en-GB" sz="4000" dirty="0" smtClean="0">
                    <a:solidFill>
                      <a:schemeClr val="tx1"/>
                    </a:solidFill>
                    <a:latin typeface="Calibri" panose="020F0502020204030204" charset="0"/>
                    <a:cs typeface="Calibri" panose="020F0502020204030204" charset="0"/>
                  </a:rPr>
                  <a:t>Assuming the following case applies:</a:t>
                </a:r>
                <a:endParaRPr lang="en-US" altLang="en-GB" sz="4000" dirty="0" smtClean="0">
                  <a:solidFill>
                    <a:schemeClr val="tx1"/>
                  </a:solidFill>
                  <a:latin typeface="Calibri" panose="020F0502020204030204" charset="0"/>
                  <a:cs typeface="Calibri" panose="020F0502020204030204" charset="0"/>
                </a:endParaRPr>
              </a:p>
              <a:p>
                <a:pPr lvl="2"/>
                <a14:m>
                  <m:oMath xmlns:m="http://schemas.openxmlformats.org/officeDocument/2006/math">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𝑁</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𝐾</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𝑁</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𝐾</m:t>
                        </m:r>
                      </m:sub>
                    </m:sSub>
                    <m:r>
                      <a:rPr lang="en-US" altLang="en-GB" sz="3325" i="1" dirty="0" smtClean="0">
                        <a:solidFill>
                          <a:schemeClr val="tx1"/>
                        </a:solidFill>
                        <a:latin typeface="Cambria Math" panose="02040503050406030204" charset="0"/>
                        <a:cs typeface="Cambria Math" panose="02040503050406030204" charset="0"/>
                      </a:rPr>
                      <m:t>≠</m:t>
                    </m:r>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𝐾</m:t>
                        </m:r>
                      </m:sub>
                    </m:sSub>
                    <m:r>
                      <a:rPr lang="en-US" altLang="en-GB" sz="3325" i="1" dirty="0" smtClean="0">
                        <a:solidFill>
                          <a:schemeClr val="tx1"/>
                        </a:solidFill>
                        <a:latin typeface="Cambria Math" panose="02040503050406030204" charset="0"/>
                        <a:cs typeface="Cambria Math" panose="02040503050406030204" charset="0"/>
                      </a:rPr>
                      <m:t> </m:t>
                    </m:r>
                  </m:oMath>
                </a14:m>
                <a:endParaRPr lang="en-US" altLang="en-GB" sz="3325" i="1" dirty="0" smtClean="0">
                  <a:solidFill>
                    <a:schemeClr val="tx1"/>
                  </a:solidFill>
                  <a:latin typeface="Cambria Math" panose="02040503050406030204" charset="0"/>
                  <a:cs typeface="Cambria Math" panose="02040503050406030204" charset="0"/>
                </a:endParaRPr>
              </a:p>
              <a:p>
                <a:pPr lvl="1"/>
                <a:r>
                  <a:rPr lang="en-US" altLang="en-GB" sz="3995" dirty="0" smtClean="0">
                    <a:solidFill>
                      <a:schemeClr val="tx1"/>
                    </a:solidFill>
                  </a:rPr>
                  <a:t>The available convex control hull can be expanded to include novel configuration </a:t>
                </a:r>
                <a:r>
                  <a:rPr lang="en-GB" sz="3995" b="1" i="1">
                    <a:solidFill>
                      <a:schemeClr val="tx1"/>
                    </a:solidFill>
                    <a:sym typeface="+mn-ea"/>
                  </a:rPr>
                  <a:t>C</a:t>
                </a:r>
                <a:r>
                  <a:rPr lang="en-GB" sz="3995" b="1" i="1" baseline="-25000">
                    <a:solidFill>
                      <a:schemeClr val="tx1"/>
                    </a:solidFill>
                    <a:sym typeface="+mn-ea"/>
                  </a:rPr>
                  <a:t>N</a:t>
                </a:r>
                <a:r>
                  <a:rPr lang="en-US" altLang="en-GB" sz="3995">
                    <a:solidFill>
                      <a:schemeClr val="tx1"/>
                    </a:solidFill>
                    <a:sym typeface="+mn-ea"/>
                  </a:rPr>
                  <a:t>.</a:t>
                </a:r>
                <a:endParaRPr lang="en-US" altLang="en-GB" sz="3995" dirty="0" smtClean="0">
                  <a:solidFill>
                    <a:schemeClr val="tx1"/>
                  </a:solidFill>
                  <a:sym typeface="+mn-ea"/>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4440555" y="701675"/>
                <a:ext cx="7590790" cy="5092065"/>
              </a:xfrm>
              <a:blipFill rotWithShape="1">
                <a:blip r:embed="rId1"/>
                <a:stretch>
                  <a:fillRect t="-212"/>
                </a:stretch>
              </a:blipFill>
            </p:spPr>
            <p:txBody>
              <a:bodyPr/>
              <a:lstStyle/>
              <a:p>
                <a:r>
                  <a:rPr lang="en-GB" altLang="en-US">
                    <a:noFill/>
                  </a:rPr>
                  <a:t> </a:t>
                </a:r>
              </a:p>
            </p:txBody>
          </p:sp>
        </mc:Fallback>
      </mc:AlternateContent>
      <p:sp>
        <p:nvSpPr>
          <p:cNvPr id="7" name="Content Placeholder 26"/>
          <p:cNvSpPr>
            <a:spLocks noGrp="1"/>
          </p:cNvSpPr>
          <p:nvPr/>
        </p:nvSpPr>
        <p:spPr>
          <a:xfrm>
            <a:off x="593725" y="5861050"/>
            <a:ext cx="11297920" cy="6921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sz="4000" dirty="0" smtClean="0">
                <a:solidFill>
                  <a:schemeClr val="tx1"/>
                </a:solidFill>
              </a:rPr>
              <a:t>Task </a:t>
            </a:r>
            <a:r>
              <a:rPr lang="en-US" altLang="en-GB" sz="4000" dirty="0" smtClean="0">
                <a:solidFill>
                  <a:schemeClr val="tx1"/>
                </a:solidFill>
              </a:rPr>
              <a:t>2</a:t>
            </a:r>
            <a:r>
              <a:rPr lang="en-GB" sz="4000" dirty="0" smtClean="0">
                <a:solidFill>
                  <a:schemeClr val="tx1"/>
                </a:solidFill>
              </a:rPr>
              <a:t>: </a:t>
            </a:r>
            <a:r>
              <a:rPr lang="en-US" altLang="en-GB" sz="4000" dirty="0" smtClean="0">
                <a:solidFill>
                  <a:schemeClr val="tx1"/>
                </a:solidFill>
              </a:rPr>
              <a:t>Learn new mixing for new controller set.</a:t>
            </a:r>
            <a:endParaRPr lang="en-US" altLang="en-GB" sz="4000" dirty="0" smtClean="0">
              <a:solidFill>
                <a:schemeClr val="tx1"/>
              </a:solidFill>
            </a:endParaRPr>
          </a:p>
        </p:txBody>
      </p:sp>
      <p:sp>
        <p:nvSpPr>
          <p:cNvPr id="10" name="Text Box 9"/>
          <p:cNvSpPr txBox="1"/>
          <p:nvPr/>
        </p:nvSpPr>
        <p:spPr>
          <a:xfrm>
            <a:off x="2781935" y="3054985"/>
            <a:ext cx="379730" cy="368300"/>
          </a:xfrm>
          <a:prstGeom prst="rect">
            <a:avLst/>
          </a:prstGeom>
          <a:noFill/>
        </p:spPr>
        <p:txBody>
          <a:bodyPr wrap="none" rtlCol="0" anchor="t">
            <a:spAutoFit/>
          </a:bodyPr>
          <a:p>
            <a:r>
              <a:rPr lang="en-GB" b="1" i="1">
                <a:solidFill>
                  <a:srgbClr val="FF0000"/>
                </a:solidFill>
                <a:sym typeface="+mn-ea"/>
              </a:rPr>
              <a:t>C</a:t>
            </a:r>
            <a:r>
              <a:rPr lang="en-US" altLang="en-GB" b="1" i="1" baseline="-25000">
                <a:solidFill>
                  <a:srgbClr val="FF0000"/>
                </a:solidFill>
                <a:sym typeface="+mn-ea"/>
              </a:rPr>
              <a:t>n</a:t>
            </a:r>
            <a:endParaRPr lang="en-US" altLang="en-GB" b="1" i="1" baseline="-25000">
              <a:solidFill>
                <a:srgbClr val="FF0000"/>
              </a:solidFill>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rapecio 1"/>
          <p:cNvSpPr/>
          <p:nvPr/>
        </p:nvSpPr>
        <p:spPr>
          <a:xfrm rot="5400000">
            <a:off x="1358900" y="1482725"/>
            <a:ext cx="2336800" cy="1704975"/>
          </a:xfrm>
          <a:prstGeom prst="trapezoid">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s-ES" altLang="en-US" dirty="0" err="1" smtClean="0">
                <a:solidFill>
                  <a:schemeClr val="tx1"/>
                </a:solidFill>
              </a:rPr>
              <a:t>Encoder</a:t>
            </a:r>
            <a:endParaRPr lang="es-ES" altLang="en-US" dirty="0" err="1" smtClean="0">
              <a:solidFill>
                <a:schemeClr val="tx1"/>
              </a:solidFill>
            </a:endParaRPr>
          </a:p>
        </p:txBody>
      </p:sp>
      <p:sp>
        <p:nvSpPr>
          <p:cNvPr id="4" name="Trapecio 3"/>
          <p:cNvSpPr/>
          <p:nvPr/>
        </p:nvSpPr>
        <p:spPr>
          <a:xfrm rot="16200000">
            <a:off x="3654425" y="1482725"/>
            <a:ext cx="2336800" cy="1704975"/>
          </a:xfrm>
          <a:prstGeom prst="trapezoid">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nchorCtr="0"/>
          <a:lstStyle/>
          <a:p>
            <a:pPr algn="ctr"/>
            <a:r>
              <a:rPr lang="es-ES" altLang="en-US" dirty="0" err="1" smtClean="0">
                <a:solidFill>
                  <a:schemeClr val="tx1"/>
                </a:solidFill>
              </a:rPr>
              <a:t>Decoder</a:t>
            </a:r>
            <a:endParaRPr lang="es-ES" altLang="en-US" dirty="0" err="1" smtClean="0">
              <a:solidFill>
                <a:schemeClr val="tx1"/>
              </a:solidFill>
            </a:endParaRPr>
          </a:p>
        </p:txBody>
      </p:sp>
      <p:cxnSp>
        <p:nvCxnSpPr>
          <p:cNvPr id="13" name="Straight Arrow Connector 12"/>
          <p:cNvCxnSpPr>
            <a:stCxn id="2" idx="0"/>
            <a:endCxn id="4" idx="0"/>
          </p:cNvCxnSpPr>
          <p:nvPr/>
        </p:nvCxnSpPr>
        <p:spPr>
          <a:xfrm>
            <a:off x="3380105" y="2335530"/>
            <a:ext cx="59055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945515" y="2372360"/>
            <a:ext cx="729615" cy="95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5675630" y="2343785"/>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4" name="CuadroTexto 43"/>
              <p:cNvSpPr txBox="1"/>
              <p:nvPr/>
            </p:nvSpPr>
            <p:spPr>
              <a:xfrm>
                <a:off x="67310" y="2162810"/>
                <a:ext cx="2117090" cy="645160"/>
              </a:xfrm>
              <a:prstGeom prst="rect">
                <a:avLst/>
              </a:prstGeom>
              <a:noFill/>
            </p:spPr>
            <p:txBody>
              <a:bodyPr wrap="square" rtlCol="0">
                <a:spAutoFit/>
              </a:bodyPr>
              <a:p>
                <a:r>
                  <a:rPr lang="en-US" altLang="es-ES" dirty="0" smtClean="0">
                    <a:solidFill>
                      <a:schemeClr val="tx1"/>
                    </a:solidFill>
                    <a:sym typeface="+mn-ea"/>
                  </a:rPr>
                  <a:t>Trace</a:t>
                </a:r>
                <a:endParaRPr lang="en-US" altLang="es-ES" dirty="0" smtClean="0">
                  <a:solidFill>
                    <a:schemeClr val="tx1"/>
                  </a:solidFill>
                </a:endParaRPr>
              </a:p>
              <a:p>
                <a14:m>
                  <m:oMathPara xmlns:m="http://schemas.openxmlformats.org/officeDocument/2006/math">
                    <m:oMathParaPr>
                      <m:jc m:val="left"/>
                    </m:oMathParaPr>
                    <m:oMath xmlns:m="http://schemas.openxmlformats.org/officeDocument/2006/math">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𝑢</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sub>
                      </m:sSub>
                      <m:r>
                        <a:rPr lang="en-US" altLang="es-ES" i="1" dirty="0" smtClean="0">
                          <a:solidFill>
                            <a:schemeClr val="tx1"/>
                          </a:solidFill>
                          <a:latin typeface="Cambria Math" panose="02040503050406030204" charset="0"/>
                          <a:ea typeface="MS Mincho" charset="0"/>
                          <a:cs typeface="Cambria Math" panose="02040503050406030204" charset="0"/>
                        </a:rPr>
                        <m:t>}</m:t>
                      </m:r>
                    </m:oMath>
                  </m:oMathPara>
                </a14:m>
                <a:endParaRPr lang="en-US" altLang="es-ES" i="1" dirty="0" smtClean="0">
                  <a:solidFill>
                    <a:schemeClr val="tx1"/>
                  </a:solidFill>
                  <a:latin typeface="Cambria Math" panose="02040503050406030204" charset="0"/>
                  <a:ea typeface="MS Mincho" charset="0"/>
                  <a:cs typeface="Cambria Math" panose="02040503050406030204" charset="0"/>
                </a:endParaRPr>
              </a:p>
            </p:txBody>
          </p:sp>
        </mc:Choice>
        <mc:Fallback>
          <p:sp>
            <p:nvSpPr>
              <p:cNvPr id="34" name="CuadroTexto 43"/>
              <p:cNvSpPr txBox="1">
                <a:spLocks noRot="1" noChangeAspect="1" noMove="1" noResize="1" noEditPoints="1" noAdjustHandles="1" noChangeArrowheads="1" noChangeShapeType="1" noTextEdit="1"/>
              </p:cNvSpPr>
              <p:nvPr/>
            </p:nvSpPr>
            <p:spPr>
              <a:xfrm>
                <a:off x="67310" y="2162810"/>
                <a:ext cx="2117090" cy="645160"/>
              </a:xfrm>
              <a:prstGeom prst="rect">
                <a:avLst/>
              </a:prstGeom>
              <a:blipFill rotWithShape="1">
                <a:blip r:embed="rId1"/>
                <a:stretch>
                  <a:fillRect/>
                </a:stretch>
              </a:blipFill>
            </p:spPr>
            <p:txBody>
              <a:bodyPr/>
              <a:lstStyle/>
              <a:p>
                <a:r>
                  <a:rPr lang="en-GB" altLang="en-US">
                    <a:noFill/>
                  </a:rPr>
                  <a:t> </a:t>
                </a:r>
              </a:p>
            </p:txBody>
          </p:sp>
        </mc:Fallback>
      </mc:AlternateContent>
      <p:cxnSp>
        <p:nvCxnSpPr>
          <p:cNvPr id="36" name="Straight Connector 35"/>
          <p:cNvCxnSpPr/>
          <p:nvPr/>
        </p:nvCxnSpPr>
        <p:spPr>
          <a:xfrm flipH="1">
            <a:off x="3668395" y="2343785"/>
            <a:ext cx="10795" cy="241300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3663315" y="4750435"/>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9" name="Text Box 38"/>
          <p:cNvSpPr txBox="1"/>
          <p:nvPr/>
        </p:nvSpPr>
        <p:spPr>
          <a:xfrm>
            <a:off x="3679190" y="4765040"/>
            <a:ext cx="659130" cy="368300"/>
          </a:xfrm>
          <a:prstGeom prst="rect">
            <a:avLst/>
          </a:prstGeom>
          <a:noFill/>
        </p:spPr>
        <p:txBody>
          <a:bodyPr wrap="none" rtlCol="0" anchor="t">
            <a:spAutoFit/>
          </a:bodyPr>
          <a:p>
            <a:r>
              <a:rPr lang="en-US" altLang="es-ES" dirty="0" smtClean="0">
                <a:solidFill>
                  <a:schemeClr val="tx1"/>
                </a:solidFill>
                <a:sym typeface="+mn-ea"/>
              </a:rPr>
              <a:t>Code</a:t>
            </a:r>
            <a:endParaRPr lang="en-US" altLang="es-ES" dirty="0" smtClean="0">
              <a:solidFill>
                <a:schemeClr val="tx1"/>
              </a:solidFill>
              <a:sym typeface="+mn-ea"/>
            </a:endParaRPr>
          </a:p>
        </p:txBody>
      </p:sp>
      <p:sp>
        <p:nvSpPr>
          <p:cNvPr id="41" name="Rounded Rectangle 40"/>
          <p:cNvSpPr/>
          <p:nvPr/>
        </p:nvSpPr>
        <p:spPr>
          <a:xfrm>
            <a:off x="4461510" y="4240530"/>
            <a:ext cx="1905000" cy="1028700"/>
          </a:xfrm>
          <a:prstGeom prst="roundRect">
            <a:avLst/>
          </a:prstGeom>
          <a:noFill/>
          <a:ln w="57150">
            <a:solidFill>
              <a:srgbClr val="7030A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es-ES" altLang="en-GB"/>
              <a:t>Novel Control Synthesis</a:t>
            </a:r>
            <a:endParaRPr lang="es-ES" altLang="en-GB"/>
          </a:p>
        </p:txBody>
      </p:sp>
      <p:cxnSp>
        <p:nvCxnSpPr>
          <p:cNvPr id="57" name="Straight Arrow Connector 56"/>
          <p:cNvCxnSpPr>
            <a:endCxn id="3" idx="1"/>
          </p:cNvCxnSpPr>
          <p:nvPr/>
        </p:nvCxnSpPr>
        <p:spPr>
          <a:xfrm>
            <a:off x="9133205" y="4750435"/>
            <a:ext cx="675640" cy="31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8" name="Text Box 57"/>
          <p:cNvSpPr txBox="1"/>
          <p:nvPr/>
        </p:nvSpPr>
        <p:spPr>
          <a:xfrm>
            <a:off x="6416040" y="4765040"/>
            <a:ext cx="1445260" cy="645160"/>
          </a:xfrm>
          <a:prstGeom prst="rect">
            <a:avLst/>
          </a:prstGeom>
          <a:noFill/>
        </p:spPr>
        <p:txBody>
          <a:bodyPr wrap="none" rtlCol="0" anchor="t">
            <a:spAutoFit/>
          </a:bodyPr>
          <a:p>
            <a:r>
              <a:rPr lang="en-US" altLang="es-ES" dirty="0" smtClean="0">
                <a:solidFill>
                  <a:schemeClr val="tx1"/>
                </a:solidFill>
                <a:sym typeface="+mn-ea"/>
              </a:rPr>
              <a:t>Control</a:t>
            </a:r>
            <a:endParaRPr lang="en-US" altLang="es-ES" dirty="0" smtClean="0">
              <a:solidFill>
                <a:schemeClr val="tx1"/>
              </a:solidFill>
              <a:sym typeface="+mn-ea"/>
            </a:endParaRPr>
          </a:p>
          <a:p>
            <a:r>
              <a:rPr lang="en-GB" altLang="en-US" dirty="0" smtClean="0">
                <a:solidFill>
                  <a:schemeClr val="tx1"/>
                </a:solidFill>
                <a:sym typeface="+mn-ea"/>
              </a:rPr>
              <a:t>Configuration</a:t>
            </a:r>
            <a:endParaRPr lang="en-GB" altLang="en-US" dirty="0" smtClean="0">
              <a:solidFill>
                <a:schemeClr val="tx1"/>
              </a:solidFill>
              <a:sym typeface="+mn-ea"/>
            </a:endParaRPr>
          </a:p>
        </p:txBody>
      </p:sp>
      <p:sp>
        <p:nvSpPr>
          <p:cNvPr id="3" name="Rounded Rectangle 2"/>
          <p:cNvSpPr/>
          <p:nvPr/>
        </p:nvSpPr>
        <p:spPr>
          <a:xfrm>
            <a:off x="9808845" y="4239260"/>
            <a:ext cx="1266190" cy="1028700"/>
          </a:xfrm>
          <a:prstGeom prst="roundRect">
            <a:avLst/>
          </a:prstGeom>
          <a:noFill/>
          <a:ln w="57150">
            <a:solidFill>
              <a:schemeClr val="accent5"/>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en-GB" altLang="es-ES"/>
              <a:t>Plant</a:t>
            </a:r>
            <a:endParaRPr lang="en-GB" altLang="es-ES"/>
          </a:p>
        </p:txBody>
      </p:sp>
      <p:cxnSp>
        <p:nvCxnSpPr>
          <p:cNvPr id="5" name="Straight Arrow Connector 4"/>
          <p:cNvCxnSpPr/>
          <p:nvPr/>
        </p:nvCxnSpPr>
        <p:spPr>
          <a:xfrm>
            <a:off x="11075035" y="4753610"/>
            <a:ext cx="603250" cy="6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 name="Rounded Rectangle 5"/>
          <p:cNvSpPr/>
          <p:nvPr/>
        </p:nvSpPr>
        <p:spPr>
          <a:xfrm>
            <a:off x="7867015" y="4243070"/>
            <a:ext cx="1266190" cy="1028700"/>
          </a:xfrm>
          <a:prstGeom prst="roundRect">
            <a:avLst/>
          </a:prstGeom>
          <a:noFill/>
          <a:ln w="57150">
            <a:solidFill>
              <a:srgbClr val="FF000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en-GB" altLang="es-ES"/>
              <a:t>Control</a:t>
            </a:r>
            <a:endParaRPr lang="en-GB" altLang="es-ES"/>
          </a:p>
        </p:txBody>
      </p:sp>
      <p:cxnSp>
        <p:nvCxnSpPr>
          <p:cNvPr id="7" name="Straight Arrow Connector 6"/>
          <p:cNvCxnSpPr>
            <a:stCxn id="41" idx="3"/>
            <a:endCxn id="6" idx="1"/>
          </p:cNvCxnSpPr>
          <p:nvPr/>
        </p:nvCxnSpPr>
        <p:spPr>
          <a:xfrm>
            <a:off x="6366510" y="4754880"/>
            <a:ext cx="1500505" cy="25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0" name="Elbow Connector 9"/>
          <p:cNvCxnSpPr>
            <a:endCxn id="34" idx="2"/>
          </p:cNvCxnSpPr>
          <p:nvPr/>
        </p:nvCxnSpPr>
        <p:spPr>
          <a:xfrm rot="10800000">
            <a:off x="1125855" y="2807970"/>
            <a:ext cx="10292080" cy="3183890"/>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1417935" y="4767580"/>
            <a:ext cx="0" cy="121285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9418320" y="4780280"/>
            <a:ext cx="10160" cy="11785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System Definition. Piecewise LTI.</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991870"/>
                <a:ext cx="11507470" cy="5102225"/>
              </a:xfrm>
            </p:spPr>
            <p:txBody>
              <a:bodyPr>
                <a:noAutofit/>
              </a:bodyPr>
              <a:p>
                <a:pPr marL="457200" lvl="1" indent="0" algn="ctr">
                  <a:buNone/>
                </a:pPr>
                <a14:m>
                  <m:oMathPara xmlns:m="http://schemas.openxmlformats.org/officeDocument/2006/math">
                    <m:oMathParaPr>
                      <m:jc m:val="center"/>
                    </m:oMathParaPr>
                    <m:oMath xmlns:m="http://schemas.openxmlformats.org/officeDocument/2006/math">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dirty="0" smtClean="0">
                              <a:solidFill>
                                <a:schemeClr val="tx1"/>
                              </a:solidFill>
                              <a:latin typeface="Cambria Math" panose="02040503050406030204" charset="0"/>
                              <a:cs typeface="Cambria Math" panose="02040503050406030204" charset="0"/>
                            </a:rPr>
                            <m:t>𝑘</m:t>
                          </m:r>
                          <m:r>
                            <a:rPr lang="en-US" sz="4000" i="1" dirty="0" smtClean="0">
                              <a:solidFill>
                                <a:schemeClr val="tx1"/>
                              </a:solidFill>
                              <a:latin typeface="Cambria Math" panose="02040503050406030204" charset="0"/>
                              <a:cs typeface="Cambria Math" panose="02040503050406030204" charset="0"/>
                            </a:rPr>
                            <m:t>+</m:t>
                          </m:r>
                          <m:r>
                            <a:rPr lang="en-US" sz="4000" i="1" dirty="0" smtClean="0">
                              <a:solidFill>
                                <a:schemeClr val="tx1"/>
                              </a:solidFill>
                              <a:latin typeface="Cambria Math" panose="02040503050406030204" charset="0"/>
                              <a:cs typeface="Cambria Math" panose="02040503050406030204" charset="0"/>
                            </a:rPr>
                            <m:t>1</m:t>
                          </m:r>
                        </m:sub>
                      </m:sSub>
                      <m:r>
                        <a:rPr lang="en-US" sz="4000" i="1" dirty="0" smtClean="0">
                          <a:solidFill>
                            <a:schemeClr val="tx1"/>
                          </a:solidFill>
                          <a:latin typeface="Cambria Math" panose="02040503050406030204" charset="0"/>
                          <a:cs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𝐴</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𝑘</m:t>
                          </m:r>
                        </m:sub>
                      </m:sSub>
                      <m:r>
                        <a:rPr lang="en-US" sz="4000" i="1">
                          <a:latin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𝐵</m:t>
                          </m:r>
                        </m:e>
                        <m:sub>
                          <m:r>
                            <a:rPr lang="en-US" altLang="en-GB" sz="4000" i="1" dirty="0" smtClean="0">
                              <a:solidFill>
                                <a:schemeClr val="tx1"/>
                              </a:solidFill>
                              <a:latin typeface="Cambria Math" panose="02040503050406030204" charset="0"/>
                              <a:cs typeface="Cambria Math" panose="02040503050406030204" charset="0"/>
                            </a:rPr>
                            <m:t>𝜃</m:t>
                          </m:r>
                        </m:sub>
                      </m:sSub>
                      <m:sSubSup>
                        <m:sSubSupPr>
                          <m:ctrlPr>
                            <a:rPr sz="4000" i="1">
                              <a:latin typeface="Cambria Math" panose="02040503050406030204"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sz="4000" i="1">
                              <a:latin typeface="Cambria Math" panose="02040503050406030204" charset="0"/>
                              <a:cs typeface="Cambria Math" panose="02040503050406030204" charset="0"/>
                            </a:rPr>
                            <m:t>𝑎</m:t>
                          </m:r>
                        </m:sup>
                      </m:sSubSup>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𝑢</m:t>
                          </m:r>
                        </m:e>
                        <m:sub>
                          <m:r>
                            <a:rPr lang="en-US" sz="4000" i="1">
                              <a:latin typeface="Cambria Math" panose="02040503050406030204" charset="0"/>
                            </a:rPr>
                            <m:t>𝑘</m:t>
                          </m:r>
                        </m:sub>
                      </m:sSub>
                      <m:r>
                        <a:rPr lang="en-US" sz="4000" i="1">
                          <a:latin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𝐷</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𝑤</m:t>
                          </m:r>
                        </m:e>
                        <m:sub>
                          <m:r>
                            <a:rPr lang="en-US" sz="4000" i="1">
                              <a:latin typeface="Cambria Math" panose="02040503050406030204" charset="0"/>
                            </a:rPr>
                            <m:t>𝑘</m:t>
                          </m:r>
                        </m:sub>
                      </m:sSub>
                      <m:r>
                        <a:rPr lang="en-US" sz="4000" i="1">
                          <a:latin typeface="Cambria Math" panose="02040503050406030204" charset="0"/>
                        </a:rPr>
                        <m:t>; </m:t>
                      </m:r>
                      <m:r>
                        <a:rPr lang="en-US" sz="4000" i="1">
                          <a:latin typeface="Cambria Math" panose="02040503050406030204" charset="0"/>
                        </a:rPr>
                        <m:t>𝑥</m:t>
                      </m:r>
                      <m:r>
                        <a:rPr lang="en-US" sz="4000" i="1">
                          <a:latin typeface="Cambria Math" panose="02040503050406030204" charset="0"/>
                        </a:rPr>
                        <m:t>(</m:t>
                      </m:r>
                      <m:r>
                        <a:rPr lang="en-US" sz="4000" i="1">
                          <a:latin typeface="Cambria Math" panose="02040503050406030204" charset="0"/>
                        </a:rPr>
                        <m:t>0</m:t>
                      </m:r>
                      <m:r>
                        <a:rPr lang="en-US" sz="4000" i="1">
                          <a:latin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0</m:t>
                          </m:r>
                        </m:sub>
                      </m:sSub>
                    </m:oMath>
                  </m:oMathPara>
                </a14:m>
                <a:endParaRPr lang="en-GB" altLang="en-US" sz="4000" i="1" dirty="0" smtClean="0">
                  <a:solidFill>
                    <a:schemeClr val="tx1"/>
                  </a:solidFill>
                  <a:latin typeface="Cambria Math" panose="02040503050406030204" charset="0"/>
                  <a:cs typeface="Cambria Math" panose="02040503050406030204" charset="0"/>
                </a:endParaRPr>
              </a:p>
              <a:p>
                <a:pPr marL="457200" lvl="1" indent="0" algn="ctr">
                  <a:buNone/>
                </a:pPr>
                <a:r>
                  <a:rPr lang="en-US" sz="4000" dirty="0" smtClean="0">
                    <a:solidFill>
                      <a:schemeClr val="tx1"/>
                    </a:solidFill>
                  </a:rPr>
                  <a:t> </a:t>
                </a:r>
                <a14:m>
                  <m:oMath xmlns:m="http://schemas.openxmlformats.org/officeDocument/2006/math">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𝑦</m:t>
                        </m:r>
                      </m:e>
                      <m:sub>
                        <m:r>
                          <a:rPr lang="en-US" sz="4000" i="1">
                            <a:latin typeface="Cambria Math" panose="02040503050406030204" charset="0"/>
                          </a:rPr>
                          <m:t>𝑘</m:t>
                        </m:r>
                      </m:sub>
                    </m:sSub>
                    <m:r>
                      <a:rPr lang="en-US" sz="4000" i="1" dirty="0" smtClean="0">
                        <a:solidFill>
                          <a:schemeClr val="tx1"/>
                        </a:solidFill>
                        <a:latin typeface="Cambria Math" panose="02040503050406030204" charset="0"/>
                        <a:cs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𝑘</m:t>
                        </m:r>
                      </m:sub>
                    </m:sSub>
                    <m:r>
                      <a:rPr lang="en-US" sz="4000" i="1" dirty="0" smtClean="0">
                        <a:solidFill>
                          <a:schemeClr val="tx1"/>
                        </a:solidFill>
                        <a:latin typeface="Cambria Math" panose="02040503050406030204" charset="0"/>
                        <a:cs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𝐸</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𝑣</m:t>
                        </m:r>
                      </m:e>
                      <m:sub>
                        <m:r>
                          <a:rPr lang="en-US" sz="4000" i="1">
                            <a:latin typeface="Cambria Math" panose="02040503050406030204" charset="0"/>
                          </a:rPr>
                          <m:t>𝑘</m:t>
                        </m:r>
                      </m:sub>
                    </m:sSub>
                  </m:oMath>
                </a14:m>
                <a:endParaRPr lang="en-US" sz="4000" dirty="0" smtClean="0">
                  <a:solidFill>
                    <a:schemeClr val="tx1"/>
                  </a:solidFill>
                  <a:latin typeface="+mn-ea"/>
                  <a:cs typeface="+mn-ea"/>
                </a:endParaRPr>
              </a:p>
              <a:p>
                <a:pPr lvl="1" algn="l"/>
                <a:r>
                  <a:rPr lang="en-GB" altLang="en-US" sz="4000" i="1" dirty="0" smtClean="0">
                    <a:solidFill>
                      <a:schemeClr val="tx1"/>
                    </a:solidFill>
                    <a:latin typeface="+mn-ea"/>
                    <a:cs typeface="+mn-ea"/>
                  </a:rPr>
                  <a:t>x</a:t>
                </a:r>
                <a:r>
                  <a:rPr lang="en-GB" altLang="en-US" sz="4000" dirty="0" smtClean="0">
                    <a:solidFill>
                      <a:schemeClr val="tx1"/>
                    </a:solidFill>
                    <a:latin typeface="+mn-ea"/>
                    <a:cs typeface="+mn-ea"/>
                  </a:rPr>
                  <a:t> is a state vector.</a:t>
                </a:r>
                <a:endParaRPr lang="en-GB" altLang="en-US" sz="4000" dirty="0" smtClean="0">
                  <a:solidFill>
                    <a:schemeClr val="tx1"/>
                  </a:solidFill>
                  <a:latin typeface="+mn-ea"/>
                  <a:cs typeface="+mn-ea"/>
                </a:endParaRPr>
              </a:p>
              <a:p>
                <a:pPr lvl="1" algn="l"/>
                <a:r>
                  <a:rPr lang="en-GB" altLang="en-US" sz="4000" i="1" dirty="0" smtClean="0">
                    <a:solidFill>
                      <a:schemeClr val="tx1"/>
                    </a:solidFill>
                    <a:latin typeface="+mn-ea"/>
                    <a:cs typeface="+mn-ea"/>
                  </a:rPr>
                  <a:t>u</a:t>
                </a:r>
                <a:r>
                  <a:rPr lang="en-GB" altLang="en-US" sz="4000" dirty="0" smtClean="0">
                    <a:solidFill>
                      <a:schemeClr val="tx1"/>
                    </a:solidFill>
                    <a:latin typeface="+mn-ea"/>
                    <a:cs typeface="+mn-ea"/>
                  </a:rPr>
                  <a:t> is a control (input) vector.</a:t>
                </a:r>
                <a:endParaRPr lang="en-GB" altLang="en-US" sz="4000" dirty="0" smtClean="0">
                  <a:solidFill>
                    <a:schemeClr val="tx1"/>
                  </a:solidFill>
                  <a:latin typeface="+mn-ea"/>
                  <a:cs typeface="+mn-ea"/>
                </a:endParaRPr>
              </a:p>
              <a:p>
                <a:pPr lvl="1" algn="l"/>
                <a:r>
                  <a:rPr lang="en-GB" altLang="en-US" sz="4000" i="1" dirty="0" smtClean="0">
                    <a:solidFill>
                      <a:schemeClr val="tx1"/>
                    </a:solidFill>
                    <a:latin typeface="+mn-ea"/>
                    <a:cs typeface="+mn-ea"/>
                  </a:rPr>
                  <a:t>y</a:t>
                </a:r>
                <a:r>
                  <a:rPr lang="en-GB" altLang="en-US" sz="4000" dirty="0" smtClean="0">
                    <a:solidFill>
                      <a:schemeClr val="tx1"/>
                    </a:solidFill>
                    <a:latin typeface="+mn-ea"/>
                    <a:cs typeface="+mn-ea"/>
                  </a:rPr>
                  <a:t> is an output vector.</a:t>
                </a:r>
                <a:endParaRPr lang="en-GB" altLang="en-US" sz="4000" dirty="0" smtClean="0">
                  <a:solidFill>
                    <a:schemeClr val="tx1"/>
                  </a:solidFill>
                  <a:latin typeface="+mn-ea"/>
                  <a:cs typeface="+mn-ea"/>
                </a:endParaRPr>
              </a:p>
              <a:p>
                <a:pPr lvl="1" algn="l"/>
                <a:r>
                  <a:rPr lang="en-GB" altLang="en-US" sz="4000" i="1" dirty="0" smtClean="0">
                    <a:solidFill>
                      <a:schemeClr val="tx1"/>
                    </a:solidFill>
                    <a:latin typeface="+mn-ea"/>
                    <a:cs typeface="+mn-ea"/>
                  </a:rPr>
                  <a:t>w </a:t>
                </a:r>
                <a:r>
                  <a:rPr lang="en-GB" altLang="en-US" sz="4000" dirty="0" smtClean="0">
                    <a:solidFill>
                      <a:schemeClr val="tx1"/>
                    </a:solidFill>
                    <a:latin typeface="+mn-ea"/>
                    <a:cs typeface="+mn-ea"/>
                  </a:rPr>
                  <a:t>is a process disturbance vector.</a:t>
                </a:r>
                <a:endParaRPr lang="en-GB" altLang="en-US" sz="4000" dirty="0" smtClean="0">
                  <a:solidFill>
                    <a:schemeClr val="tx1"/>
                  </a:solidFill>
                  <a:latin typeface="+mn-ea"/>
                  <a:cs typeface="+mn-ea"/>
                </a:endParaRPr>
              </a:p>
              <a:p>
                <a:pPr lvl="1" algn="l"/>
                <a:r>
                  <a:rPr lang="en-GB" altLang="en-US" sz="4000" i="1" dirty="0" smtClean="0">
                    <a:solidFill>
                      <a:schemeClr val="tx1"/>
                    </a:solidFill>
                    <a:latin typeface="+mn-ea"/>
                    <a:cs typeface="+mn-ea"/>
                  </a:rPr>
                  <a:t>v</a:t>
                </a:r>
                <a:r>
                  <a:rPr lang="en-GB" altLang="en-US" sz="4000" dirty="0" smtClean="0">
                    <a:solidFill>
                      <a:schemeClr val="tx1"/>
                    </a:solidFill>
                    <a:latin typeface="+mn-ea"/>
                    <a:cs typeface="+mn-ea"/>
                  </a:rPr>
                  <a:t> is a measurement noise vector.</a:t>
                </a:r>
                <a:endParaRPr lang="en-GB" altLang="en-US" sz="4000" dirty="0" smtClean="0">
                  <a:solidFill>
                    <a:schemeClr val="tx1"/>
                  </a:solidFill>
                  <a:latin typeface="+mn-ea"/>
                  <a:cs typeface="+mn-ea"/>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342265" y="991870"/>
                <a:ext cx="11507470" cy="5102225"/>
              </a:xfrm>
              <a:blipFill rotWithShape="1">
                <a:blip r:embed="rId1"/>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5866130" cy="706755"/>
          </a:xfrm>
          <a:prstGeom prst="rect">
            <a:avLst/>
          </a:prstGeom>
          <a:noFill/>
        </p:spPr>
        <p:txBody>
          <a:bodyPr wrap="square" rtlCol="0">
            <a:spAutoFit/>
          </a:bodyPr>
          <a:lstStyle/>
          <a:p>
            <a:r>
              <a:rPr lang="es-ES" altLang="en-US" sz="4000" u="sng" dirty="0" smtClean="0">
                <a:solidFill>
                  <a:schemeClr val="tx1"/>
                </a:solidFill>
              </a:rPr>
              <a:t>Autoencoder Architecture</a:t>
            </a:r>
            <a:endParaRPr lang="es-ES" altLang="en-US" sz="4000" u="sng" dirty="0" smtClean="0">
              <a:solidFill>
                <a:schemeClr val="tx1"/>
              </a:solidFill>
            </a:endParaRPr>
          </a:p>
        </p:txBody>
      </p:sp>
      <mc:AlternateContent xmlns:mc="http://schemas.openxmlformats.org/markup-compatibility/2006">
        <mc:Choice xmlns:a14="http://schemas.microsoft.com/office/drawing/2010/main" Requires="a14">
          <p:sp>
            <p:nvSpPr>
              <p:cNvPr id="3" name="CuadroTexto 43"/>
              <p:cNvSpPr txBox="1"/>
              <p:nvPr/>
            </p:nvSpPr>
            <p:spPr>
              <a:xfrm>
                <a:off x="418465" y="896620"/>
                <a:ext cx="11438255" cy="1753870"/>
              </a:xfrm>
              <a:prstGeom prst="rect">
                <a:avLst/>
              </a:prstGeom>
              <a:noFill/>
            </p:spPr>
            <p:txBody>
              <a:bodyPr wrap="square" rtlCol="0">
                <a:spAutoFit/>
              </a:bodyPr>
              <a:p>
                <a:pPr marL="342900" indent="-342900">
                  <a:buFont typeface="Arial" panose="020B0604020202020204" pitchFamily="34" charset="0"/>
                  <a:buChar char="•"/>
                </a:pPr>
                <a:r>
                  <a:rPr lang="es-ES" altLang="en-US" sz="3600" dirty="0" smtClean="0">
                    <a:solidFill>
                      <a:schemeClr val="tx1"/>
                    </a:solidFill>
                  </a:rPr>
                  <a:t>Fully connected feedforward layers (</a:t>
                </a:r>
                <a:r>
                  <a:rPr lang="en-GB" altLang="es-ES" sz="3600" dirty="0" smtClean="0">
                    <a:solidFill>
                      <a:schemeClr val="tx1"/>
                    </a:solidFill>
                  </a:rPr>
                  <a:t>AE input is a short sequence of measurements and control </a:t>
                </a:r>
                <a14:m>
                  <m:oMath xmlns:m="http://schemas.openxmlformats.org/officeDocument/2006/math">
                    <m:r>
                      <a:rPr lang="en-US" altLang="es-ES" sz="3600" i="1" dirty="0" smtClean="0">
                        <a:solidFill>
                          <a:schemeClr val="tx1"/>
                        </a:solidFill>
                        <a:latin typeface="Cambria Math" panose="02040503050406030204" charset="0"/>
                        <a:cs typeface="Cambria Math" panose="02040503050406030204" charset="0"/>
                      </a:rPr>
                      <m:t>{</m:t>
                    </m:r>
                    <m:sSub>
                      <m:sSubPr>
                        <m:ctrlPr>
                          <a:rPr lang="en-US" altLang="es-ES" sz="3600" i="1" dirty="0" smtClean="0">
                            <a:solidFill>
                              <a:schemeClr val="tx1"/>
                            </a:solidFill>
                            <a:latin typeface="Cambria Math" panose="02040503050406030204" charset="0"/>
                            <a:cs typeface="Cambria Math" panose="02040503050406030204" charset="0"/>
                          </a:rPr>
                        </m:ctrlPr>
                      </m:sSubPr>
                      <m:e>
                        <m:r>
                          <a:rPr lang="en-US" altLang="es-ES" sz="3600" i="1" dirty="0" smtClean="0">
                            <a:solidFill>
                              <a:schemeClr val="tx1"/>
                            </a:solidFill>
                            <a:latin typeface="Cambria Math" panose="02040503050406030204" charset="0"/>
                            <a:cs typeface="Cambria Math" panose="02040503050406030204" charset="0"/>
                          </a:rPr>
                          <m:t>𝑦</m:t>
                        </m:r>
                      </m:e>
                      <m:sub>
                        <m:r>
                          <a:rPr lang="en-US" altLang="es-ES" sz="3600" i="1" dirty="0" smtClean="0">
                            <a:solidFill>
                              <a:schemeClr val="tx1"/>
                            </a:solidFill>
                            <a:latin typeface="Cambria Math" panose="02040503050406030204" charset="0"/>
                            <a:cs typeface="Cambria Math" panose="02040503050406030204" charset="0"/>
                          </a:rPr>
                          <m:t>𝑡</m:t>
                        </m:r>
                        <m:r>
                          <a:rPr lang="en-US" altLang="es-ES" sz="3600" i="1" dirty="0" smtClean="0">
                            <a:solidFill>
                              <a:schemeClr val="tx1"/>
                            </a:solidFill>
                            <a:latin typeface="Cambria Math" panose="02040503050406030204" charset="0"/>
                            <a:cs typeface="Cambria Math" panose="02040503050406030204" charset="0"/>
                          </a:rPr>
                          <m:t>−</m:t>
                        </m:r>
                        <m:r>
                          <a:rPr lang="en-US" altLang="es-ES" sz="3600" i="1" dirty="0" smtClean="0">
                            <a:solidFill>
                              <a:schemeClr val="tx1"/>
                            </a:solidFill>
                            <a:latin typeface="Cambria Math" panose="02040503050406030204" charset="0"/>
                            <a:cs typeface="Cambria Math" panose="02040503050406030204" charset="0"/>
                          </a:rPr>
                          <m:t>1</m:t>
                        </m:r>
                      </m:sub>
                    </m:sSub>
                    <m:r>
                      <a:rPr lang="en-US" altLang="es-ES" sz="3600" i="1" dirty="0" smtClean="0">
                        <a:solidFill>
                          <a:schemeClr val="tx1"/>
                        </a:solidFill>
                        <a:latin typeface="Cambria Math" panose="02040503050406030204" charset="0"/>
                        <a:cs typeface="Cambria Math" panose="02040503050406030204" charset="0"/>
                      </a:rPr>
                      <m:t>,</m:t>
                    </m:r>
                    <m:sSub>
                      <m:sSubPr>
                        <m:ctrlPr>
                          <a:rPr lang="en-US" altLang="es-ES" sz="3600" i="1" dirty="0" smtClean="0">
                            <a:solidFill>
                              <a:schemeClr val="tx1"/>
                            </a:solidFill>
                            <a:latin typeface="Cambria Math" panose="02040503050406030204" charset="0"/>
                            <a:cs typeface="Cambria Math" panose="02040503050406030204" charset="0"/>
                          </a:rPr>
                        </m:ctrlPr>
                      </m:sSubPr>
                      <m:e>
                        <m:r>
                          <a:rPr lang="en-US" altLang="es-ES" sz="3600" i="1" dirty="0" smtClean="0">
                            <a:solidFill>
                              <a:schemeClr val="tx1"/>
                            </a:solidFill>
                            <a:latin typeface="Cambria Math" panose="02040503050406030204" charset="0"/>
                            <a:cs typeface="Cambria Math" panose="02040503050406030204" charset="0"/>
                          </a:rPr>
                          <m:t>𝑢</m:t>
                        </m:r>
                      </m:e>
                      <m:sub>
                        <m:r>
                          <a:rPr lang="en-US" altLang="es-ES" sz="3600" i="1" dirty="0" smtClean="0">
                            <a:solidFill>
                              <a:schemeClr val="tx1"/>
                            </a:solidFill>
                            <a:latin typeface="Cambria Math" panose="02040503050406030204" charset="0"/>
                            <a:cs typeface="Cambria Math" panose="02040503050406030204" charset="0"/>
                          </a:rPr>
                          <m:t>𝑡</m:t>
                        </m:r>
                        <m:r>
                          <a:rPr lang="en-US" altLang="es-ES" sz="3600" i="1" dirty="0" smtClean="0">
                            <a:solidFill>
                              <a:schemeClr val="tx1"/>
                            </a:solidFill>
                            <a:latin typeface="Cambria Math" panose="02040503050406030204" charset="0"/>
                            <a:cs typeface="Cambria Math" panose="02040503050406030204" charset="0"/>
                          </a:rPr>
                          <m:t>−</m:t>
                        </m:r>
                        <m:r>
                          <a:rPr lang="en-US" altLang="es-ES" sz="3600" i="1" dirty="0" smtClean="0">
                            <a:solidFill>
                              <a:schemeClr val="tx1"/>
                            </a:solidFill>
                            <a:latin typeface="Cambria Math" panose="02040503050406030204" charset="0"/>
                            <a:cs typeface="Cambria Math" panose="02040503050406030204" charset="0"/>
                          </a:rPr>
                          <m:t>1</m:t>
                        </m:r>
                      </m:sub>
                    </m:sSub>
                    <m:r>
                      <a:rPr lang="en-US" altLang="es-ES" sz="3600" i="1" dirty="0" smtClean="0">
                        <a:solidFill>
                          <a:schemeClr val="tx1"/>
                        </a:solidFill>
                        <a:latin typeface="Cambria Math" panose="02040503050406030204" charset="0"/>
                        <a:cs typeface="Cambria Math" panose="02040503050406030204" charset="0"/>
                      </a:rPr>
                      <m:t>,</m:t>
                    </m:r>
                    <m:sSub>
                      <m:sSubPr>
                        <m:ctrlPr>
                          <a:rPr lang="en-US" altLang="es-ES" sz="3600" i="1" dirty="0" smtClean="0">
                            <a:solidFill>
                              <a:schemeClr val="tx1"/>
                            </a:solidFill>
                            <a:latin typeface="Cambria Math" panose="02040503050406030204" charset="0"/>
                            <a:cs typeface="Cambria Math" panose="02040503050406030204" charset="0"/>
                          </a:rPr>
                        </m:ctrlPr>
                      </m:sSubPr>
                      <m:e>
                        <m:r>
                          <a:rPr lang="en-US" altLang="es-ES" sz="3600" i="1" dirty="0" smtClean="0">
                            <a:solidFill>
                              <a:schemeClr val="tx1"/>
                            </a:solidFill>
                            <a:latin typeface="Cambria Math" panose="02040503050406030204" charset="0"/>
                            <a:cs typeface="Cambria Math" panose="02040503050406030204" charset="0"/>
                          </a:rPr>
                          <m:t>𝑦</m:t>
                        </m:r>
                      </m:e>
                      <m:sub>
                        <m:r>
                          <a:rPr lang="en-US" altLang="es-ES" sz="3600" i="1" dirty="0" smtClean="0">
                            <a:solidFill>
                              <a:schemeClr val="tx1"/>
                            </a:solidFill>
                            <a:latin typeface="Cambria Math" panose="02040503050406030204" charset="0"/>
                            <a:cs typeface="Cambria Math" panose="02040503050406030204" charset="0"/>
                          </a:rPr>
                          <m:t>𝑡</m:t>
                        </m:r>
                      </m:sub>
                    </m:sSub>
                    <m:r>
                      <a:rPr lang="en-US" altLang="es-ES" sz="3600" i="1" dirty="0" smtClean="0">
                        <a:solidFill>
                          <a:schemeClr val="tx1"/>
                        </a:solidFill>
                        <a:latin typeface="Cambria Math" panose="02040503050406030204" charset="0"/>
                        <a:ea typeface="MS Mincho" charset="0"/>
                        <a:cs typeface="Cambria Math" panose="02040503050406030204" charset="0"/>
                      </a:rPr>
                      <m:t>}</m:t>
                    </m:r>
                  </m:oMath>
                </a14:m>
                <a:r>
                  <a:rPr lang="en-GB" altLang="en-US" sz="3600" dirty="0" smtClean="0">
                    <a:solidFill>
                      <a:schemeClr val="tx1"/>
                    </a:solidFill>
                  </a:rPr>
                  <a:t>).</a:t>
                </a:r>
                <a:endParaRPr lang="en-GB" altLang="en-US" sz="3600" dirty="0" smtClean="0">
                  <a:solidFill>
                    <a:schemeClr val="tx1"/>
                  </a:solidFill>
                </a:endParaRPr>
              </a:p>
              <a:p>
                <a:pPr marL="342900" indent="-342900">
                  <a:buFont typeface="Arial" panose="020B0604020202020204" pitchFamily="34" charset="0"/>
                  <a:buChar char="•"/>
                </a:pPr>
                <a:r>
                  <a:rPr lang="en-GB" altLang="en-US" sz="3600" dirty="0" smtClean="0">
                    <a:solidFill>
                      <a:schemeClr val="tx1"/>
                    </a:solidFill>
                  </a:rPr>
                  <a:t>LSTM module (AE input can be a longer sequence).</a:t>
                </a:r>
                <a:endParaRPr lang="en-GB" altLang="en-US" sz="3600" dirty="0" smtClean="0">
                  <a:solidFill>
                    <a:schemeClr val="tx1"/>
                  </a:solidFill>
                </a:endParaRPr>
              </a:p>
            </p:txBody>
          </p:sp>
        </mc:Choice>
        <mc:Fallback>
          <p:sp>
            <p:nvSpPr>
              <p:cNvPr id="3" name="CuadroTexto 43"/>
              <p:cNvSpPr txBox="1">
                <a:spLocks noRot="1" noChangeAspect="1" noMove="1" noResize="1" noEditPoints="1" noAdjustHandles="1" noChangeArrowheads="1" noChangeShapeType="1" noTextEdit="1"/>
              </p:cNvSpPr>
              <p:nvPr/>
            </p:nvSpPr>
            <p:spPr>
              <a:xfrm>
                <a:off x="418465" y="896620"/>
                <a:ext cx="11438255" cy="1753870"/>
              </a:xfrm>
              <a:prstGeom prst="rect">
                <a:avLst/>
              </a:prstGeom>
              <a:blipFill rotWithShape="1">
                <a:blip r:embed="rId1"/>
                <a:stretch>
                  <a:fillRect/>
                </a:stretch>
              </a:blipFill>
            </p:spPr>
            <p:txBody>
              <a:bodyPr/>
              <a:lstStyle/>
              <a:p>
                <a:r>
                  <a:rPr lang="en-GB" altLang="en-US">
                    <a:noFill/>
                  </a:rPr>
                  <a:t> </a:t>
                </a:r>
              </a:p>
            </p:txBody>
          </p:sp>
        </mc:Fallback>
      </mc:AlternateContent>
      <p:sp>
        <p:nvSpPr>
          <p:cNvPr id="5" name="CuadroTexto 43"/>
          <p:cNvSpPr txBox="1"/>
          <p:nvPr/>
        </p:nvSpPr>
        <p:spPr>
          <a:xfrm>
            <a:off x="418465" y="2802890"/>
            <a:ext cx="5866130" cy="706755"/>
          </a:xfrm>
          <a:prstGeom prst="rect">
            <a:avLst/>
          </a:prstGeom>
          <a:noFill/>
        </p:spPr>
        <p:txBody>
          <a:bodyPr wrap="square" rtlCol="0">
            <a:spAutoFit/>
          </a:bodyPr>
          <a:p>
            <a:r>
              <a:rPr lang="en-GB" altLang="es-ES" sz="4000" u="sng" dirty="0" smtClean="0">
                <a:solidFill>
                  <a:schemeClr val="tx1"/>
                </a:solidFill>
              </a:rPr>
              <a:t>VAE Loss Function</a:t>
            </a:r>
            <a:endParaRPr lang="en-GB" altLang="es-ES" sz="4000" u="sng" dirty="0" smtClean="0">
              <a:solidFill>
                <a:schemeClr val="tx1"/>
              </a:solidFill>
            </a:endParaRPr>
          </a:p>
        </p:txBody>
      </p:sp>
      <p:pic>
        <p:nvPicPr>
          <p:cNvPr id="2" name="Picture Placeholder 1"/>
          <p:cNvPicPr>
            <a:picLocks noChangeAspect="1"/>
          </p:cNvPicPr>
          <p:nvPr>
            <p:ph type="pic" sz="quarter" idx="13"/>
          </p:nvPr>
        </p:nvPicPr>
        <p:blipFill>
          <a:blip r:embed="rId2"/>
          <a:srcRect l="22699" t="51333" r="23611" b="40093"/>
          <a:stretch>
            <a:fillRect/>
          </a:stretch>
        </p:blipFill>
        <p:spPr>
          <a:xfrm>
            <a:off x="1691640" y="3662045"/>
            <a:ext cx="8482330" cy="762000"/>
          </a:xfrm>
          <a:prstGeom prst="rect">
            <a:avLst/>
          </a:prstGeom>
        </p:spPr>
      </p:pic>
      <p:sp>
        <p:nvSpPr>
          <p:cNvPr id="8" name="Left Brace 7"/>
          <p:cNvSpPr/>
          <p:nvPr/>
        </p:nvSpPr>
        <p:spPr>
          <a:xfrm rot="16200000">
            <a:off x="4853305" y="3256280"/>
            <a:ext cx="431800" cy="276669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GB" altLang="en-US"/>
          </a:p>
        </p:txBody>
      </p:sp>
      <p:sp>
        <p:nvSpPr>
          <p:cNvPr id="9" name="Left Brace 8"/>
          <p:cNvSpPr/>
          <p:nvPr/>
        </p:nvSpPr>
        <p:spPr>
          <a:xfrm rot="16200000">
            <a:off x="8230235" y="3095625"/>
            <a:ext cx="431800" cy="3088640"/>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GB" altLang="en-US"/>
          </a:p>
        </p:txBody>
      </p:sp>
      <p:sp>
        <p:nvSpPr>
          <p:cNvPr id="10" name="CuadroTexto 43"/>
          <p:cNvSpPr txBox="1"/>
          <p:nvPr/>
        </p:nvSpPr>
        <p:spPr>
          <a:xfrm>
            <a:off x="3952240" y="4855845"/>
            <a:ext cx="2410460" cy="953135"/>
          </a:xfrm>
          <a:prstGeom prst="rect">
            <a:avLst/>
          </a:prstGeom>
          <a:noFill/>
        </p:spPr>
        <p:txBody>
          <a:bodyPr wrap="square" rtlCol="0">
            <a:spAutoFit/>
          </a:bodyPr>
          <a:p>
            <a:r>
              <a:rPr lang="en-GB" altLang="es-ES" sz="2800" dirty="0" smtClean="0">
                <a:solidFill>
                  <a:schemeClr val="tx1"/>
                </a:solidFill>
              </a:rPr>
              <a:t>Reconstruction error</a:t>
            </a:r>
            <a:endParaRPr lang="en-GB" altLang="es-ES" sz="2800" dirty="0" smtClean="0">
              <a:solidFill>
                <a:schemeClr val="tx1"/>
              </a:solidFill>
            </a:endParaRPr>
          </a:p>
        </p:txBody>
      </p:sp>
      <p:sp>
        <p:nvSpPr>
          <p:cNvPr id="11" name="CuadroTexto 43"/>
          <p:cNvSpPr txBox="1"/>
          <p:nvPr/>
        </p:nvSpPr>
        <p:spPr>
          <a:xfrm>
            <a:off x="7130415" y="4855845"/>
            <a:ext cx="2860040" cy="1383665"/>
          </a:xfrm>
          <a:prstGeom prst="rect">
            <a:avLst/>
          </a:prstGeom>
          <a:noFill/>
        </p:spPr>
        <p:txBody>
          <a:bodyPr wrap="square" rtlCol="0">
            <a:spAutoFit/>
          </a:bodyPr>
          <a:p>
            <a:r>
              <a:rPr lang="en-GB" altLang="es-ES" sz="2800" dirty="0" smtClean="0">
                <a:solidFill>
                  <a:schemeClr val="tx1"/>
                </a:solidFill>
              </a:rPr>
              <a:t>Regularization for normalized latent space</a:t>
            </a:r>
            <a:endParaRPr lang="en-GB" altLang="es-ES" sz="2800" dirty="0" smtClean="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5866130" cy="706755"/>
          </a:xfrm>
          <a:prstGeom prst="rect">
            <a:avLst/>
          </a:prstGeom>
          <a:noFill/>
        </p:spPr>
        <p:txBody>
          <a:bodyPr wrap="square" rtlCol="0">
            <a:spAutoFit/>
          </a:bodyPr>
          <a:lstStyle/>
          <a:p>
            <a:r>
              <a:rPr lang="en-GB" altLang="es-ES" sz="4000" u="sng" dirty="0" smtClean="0">
                <a:solidFill>
                  <a:schemeClr val="tx1"/>
                </a:solidFill>
              </a:rPr>
              <a:t>Novel control synthesis</a:t>
            </a:r>
            <a:endParaRPr lang="en-GB" altLang="es-ES" sz="4000" u="sng" dirty="0" smtClean="0">
              <a:solidFill>
                <a:schemeClr val="tx1"/>
              </a:solidFill>
            </a:endParaRPr>
          </a:p>
        </p:txBody>
      </p:sp>
      <p:sp>
        <p:nvSpPr>
          <p:cNvPr id="3" name="CuadroTexto 43"/>
          <p:cNvSpPr txBox="1"/>
          <p:nvPr/>
        </p:nvSpPr>
        <p:spPr>
          <a:xfrm>
            <a:off x="418465" y="896620"/>
            <a:ext cx="11438255" cy="4523105"/>
          </a:xfrm>
          <a:prstGeom prst="rect">
            <a:avLst/>
          </a:prstGeom>
          <a:noFill/>
        </p:spPr>
        <p:txBody>
          <a:bodyPr wrap="square" rtlCol="0">
            <a:spAutoFit/>
          </a:bodyPr>
          <a:p>
            <a:pPr lvl="1" indent="0">
              <a:buFont typeface="Arial" panose="020B0604020202020204" pitchFamily="34" charset="0"/>
              <a:buNone/>
            </a:pPr>
            <a:r>
              <a:rPr lang="en-US" altLang="en-IE" sz="3600" dirty="0" smtClean="0">
                <a:sym typeface="+mn-ea"/>
              </a:rPr>
              <a:t>RL agent for online tuning of new controller.</a:t>
            </a:r>
            <a:endParaRPr lang="en-US" altLang="en-IE" sz="3600" dirty="0" smtClean="0">
              <a:solidFill>
                <a:schemeClr val="tx1"/>
              </a:solidFill>
            </a:endParaRPr>
          </a:p>
          <a:p>
            <a:pPr marL="1485900" lvl="2" indent="-571500">
              <a:buFont typeface="Arial" panose="020B0604020202020204" pitchFamily="34" charset="0"/>
              <a:buChar char="•"/>
            </a:pPr>
            <a:r>
              <a:rPr lang="en-US" altLang="en-IE" sz="3600" dirty="0" smtClean="0">
                <a:sym typeface="+mn-ea"/>
              </a:rPr>
              <a:t>State: </a:t>
            </a:r>
            <a:r>
              <a:rPr lang="en-GB" altLang="en-US" sz="3600" dirty="0" smtClean="0">
                <a:sym typeface="+mn-ea"/>
              </a:rPr>
              <a:t>VAE code (latent space)</a:t>
            </a:r>
            <a:r>
              <a:rPr lang="en-US" altLang="en-IE" sz="3600" dirty="0" smtClean="0">
                <a:sym typeface="+mn-ea"/>
              </a:rPr>
              <a:t>.</a:t>
            </a:r>
            <a:endParaRPr lang="en-US" altLang="en-IE" sz="3600" dirty="0" smtClean="0">
              <a:solidFill>
                <a:schemeClr val="tx1"/>
              </a:solidFill>
            </a:endParaRPr>
          </a:p>
          <a:p>
            <a:pPr marL="1485900" lvl="2" indent="-571500">
              <a:buFont typeface="Arial" panose="020B0604020202020204" pitchFamily="34" charset="0"/>
              <a:buChar char="•"/>
            </a:pPr>
            <a:r>
              <a:rPr lang="en-US" altLang="en-IE" sz="3600" dirty="0" smtClean="0">
                <a:sym typeface="+mn-ea"/>
              </a:rPr>
              <a:t>Action: </a:t>
            </a:r>
            <a:endParaRPr lang="en-US" altLang="en-IE" sz="3600" dirty="0" smtClean="0">
              <a:sym typeface="+mn-ea"/>
            </a:endParaRPr>
          </a:p>
          <a:p>
            <a:pPr marL="1943100" lvl="3" indent="-571500">
              <a:buFont typeface="Arial" panose="020B0604020202020204" pitchFamily="34" charset="0"/>
              <a:buChar char="•"/>
            </a:pPr>
            <a:r>
              <a:rPr lang="en-US" altLang="en-IE" sz="3600" dirty="0" smtClean="0">
                <a:sym typeface="+mn-ea"/>
              </a:rPr>
              <a:t>Controller parameters.</a:t>
            </a:r>
            <a:endParaRPr lang="en-US" altLang="en-IE" sz="3600" dirty="0" smtClean="0">
              <a:sym typeface="+mn-ea"/>
            </a:endParaRPr>
          </a:p>
          <a:p>
            <a:pPr marL="1943100" lvl="3" indent="-571500">
              <a:buFont typeface="Arial" panose="020B0604020202020204" pitchFamily="34" charset="0"/>
              <a:buChar char="•"/>
            </a:pPr>
            <a:r>
              <a:rPr lang="en-GB" altLang="en-US" sz="3600" dirty="0" smtClean="0">
                <a:sym typeface="+mn-ea"/>
              </a:rPr>
              <a:t>Control regions:</a:t>
            </a:r>
            <a:endParaRPr lang="en-GB" altLang="en-US" sz="3600" dirty="0" smtClean="0">
              <a:sym typeface="+mn-ea"/>
            </a:endParaRPr>
          </a:p>
          <a:p>
            <a:pPr marL="2400300" lvl="4" indent="-571500">
              <a:buFont typeface="Arial" panose="020B0604020202020204" pitchFamily="34" charset="0"/>
              <a:buChar char="•"/>
            </a:pPr>
            <a:r>
              <a:rPr lang="en-GB" altLang="en-US" sz="3600" dirty="0" smtClean="0">
                <a:solidFill>
                  <a:schemeClr val="tx1"/>
                </a:solidFill>
              </a:rPr>
              <a:t>Parameters for distribution over the control parameter space.</a:t>
            </a:r>
            <a:endParaRPr lang="en-GB" altLang="en-US" sz="3600" dirty="0" smtClean="0">
              <a:solidFill>
                <a:schemeClr val="tx1"/>
              </a:solidFill>
            </a:endParaRPr>
          </a:p>
          <a:p>
            <a:pPr marL="2400300" lvl="4" indent="-571500">
              <a:buFont typeface="Arial" panose="020B0604020202020204" pitchFamily="34" charset="0"/>
              <a:buChar char="•"/>
            </a:pPr>
            <a:r>
              <a:rPr lang="en-GB" altLang="en-US" sz="3600" dirty="0" smtClean="0">
                <a:solidFill>
                  <a:schemeClr val="tx1"/>
                </a:solidFill>
              </a:rPr>
              <a:t>Control region bounds.</a:t>
            </a:r>
            <a:endParaRPr lang="en-GB" altLang="en-US" sz="3600" dirty="0" smtClean="0">
              <a:solidFill>
                <a:schemeClr val="tx1"/>
              </a:solidFill>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5866130" cy="706755"/>
          </a:xfrm>
          <a:prstGeom prst="rect">
            <a:avLst/>
          </a:prstGeom>
          <a:noFill/>
        </p:spPr>
        <p:txBody>
          <a:bodyPr wrap="square" rtlCol="0">
            <a:spAutoFit/>
          </a:bodyPr>
          <a:lstStyle/>
          <a:p>
            <a:r>
              <a:rPr lang="en-GB" altLang="es-ES" sz="4000" u="sng" dirty="0" smtClean="0">
                <a:solidFill>
                  <a:schemeClr val="tx1"/>
                </a:solidFill>
              </a:rPr>
              <a:t>Novel control synthesis</a:t>
            </a:r>
            <a:endParaRPr lang="en-GB" altLang="es-ES" sz="4000" u="sng" dirty="0" smtClean="0">
              <a:solidFill>
                <a:schemeClr val="tx1"/>
              </a:solidFill>
            </a:endParaRPr>
          </a:p>
        </p:txBody>
      </p:sp>
      <mc:AlternateContent xmlns:mc="http://schemas.openxmlformats.org/markup-compatibility/2006">
        <mc:Choice xmlns:a14="http://schemas.microsoft.com/office/drawing/2010/main" Requires="a14">
          <p:sp>
            <p:nvSpPr>
              <p:cNvPr id="3" name="CuadroTexto 43"/>
              <p:cNvSpPr txBox="1"/>
              <p:nvPr/>
            </p:nvSpPr>
            <p:spPr>
              <a:xfrm>
                <a:off x="266700" y="896620"/>
                <a:ext cx="11658600" cy="5077460"/>
              </a:xfrm>
              <a:prstGeom prst="rect">
                <a:avLst/>
              </a:prstGeom>
              <a:noFill/>
            </p:spPr>
            <p:txBody>
              <a:bodyPr wrap="square" rtlCol="0">
                <a:spAutoFit/>
              </a:bodyPr>
              <a:p>
                <a:pPr lvl="1" indent="0">
                  <a:buFont typeface="Arial" panose="020B0604020202020204" pitchFamily="34" charset="0"/>
                  <a:buNone/>
                </a:pPr>
                <a:r>
                  <a:rPr lang="en-US" altLang="en-IE" sz="3600" dirty="0" smtClean="0">
                    <a:sym typeface="+mn-ea"/>
                  </a:rPr>
                  <a:t>RL agent for online tuning of new controller.</a:t>
                </a:r>
                <a:endParaRPr lang="en-US" altLang="en-IE" sz="3600" dirty="0" smtClean="0">
                  <a:solidFill>
                    <a:schemeClr val="tx1"/>
                  </a:solidFill>
                </a:endParaRPr>
              </a:p>
              <a:p>
                <a:pPr marL="1485900" lvl="2" indent="-571500">
                  <a:buFont typeface="Arial" panose="020B0604020202020204" pitchFamily="34" charset="0"/>
                  <a:buChar char="•"/>
                </a:pPr>
                <a:r>
                  <a:rPr lang="en-US" altLang="en-IE" sz="3600" dirty="0" smtClean="0">
                    <a:sym typeface="+mn-ea"/>
                  </a:rPr>
                  <a:t>Reward: </a:t>
                </a:r>
                <a:endParaRPr lang="en-US" altLang="en-IE" sz="3600" dirty="0" smtClean="0">
                  <a:sym typeface="+mn-ea"/>
                </a:endParaRPr>
              </a:p>
              <a:p>
                <a:pPr marL="1943100" lvl="3" indent="-571500">
                  <a:buFont typeface="Arial" panose="020B0604020202020204" pitchFamily="34" charset="0"/>
                  <a:buChar char="•"/>
                </a:pPr>
                <a:r>
                  <a:rPr lang="en-GB" altLang="en-US" sz="3600" dirty="0" smtClean="0">
                    <a:sym typeface="+mn-ea"/>
                  </a:rPr>
                  <a:t>Tracking error: </a:t>
                </a:r>
                <a14:m>
                  <m:oMath xmlns:m="http://schemas.openxmlformats.org/officeDocument/2006/math">
                    <m:r>
                      <a:rPr lang="en-US" altLang="en-US" sz="3600" dirty="0" smtClean="0">
                        <a:solidFill>
                          <a:schemeClr val="tx1"/>
                        </a:solidFill>
                        <a:latin typeface="Cambria Math" panose="02040503050406030204" charset="0"/>
                        <a:sym typeface="+mn-ea"/>
                      </a:rPr>
                      <m:t>|</m:t>
                    </m:r>
                    <m:acc>
                      <m:accPr>
                        <m:chr m:val="̃"/>
                        <m:ctrlPr>
                          <a:rPr lang="en-US" altLang="en-GB" sz="3600" i="1" dirty="0" smtClean="0">
                            <a:solidFill>
                              <a:schemeClr val="tx1"/>
                            </a:solidFill>
                            <a:latin typeface="Cambria Math" panose="02040503050406030204" charset="0"/>
                            <a:cs typeface="Cambria Math" panose="02040503050406030204" charset="0"/>
                          </a:rPr>
                        </m:ctrlPr>
                      </m:accPr>
                      <m:e>
                        <m:r>
                          <a:rPr lang="en-US" altLang="en-GB" sz="3600" i="1" dirty="0" smtClean="0">
                            <a:solidFill>
                              <a:schemeClr val="tx1"/>
                            </a:solidFill>
                            <a:latin typeface="Cambria Math" panose="02040503050406030204" charset="0"/>
                            <a:cs typeface="Cambria Math" panose="02040503050406030204" charset="0"/>
                          </a:rPr>
                          <m:t>𝑦</m:t>
                        </m:r>
                      </m:e>
                    </m:acc>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𝑦</m:t>
                    </m:r>
                    <m:r>
                      <a:rPr lang="en-US" altLang="en-GB" sz="3600" i="1" dirty="0" smtClean="0">
                        <a:solidFill>
                          <a:schemeClr val="tx1"/>
                        </a:solidFill>
                        <a:latin typeface="Cambria Math" panose="02040503050406030204" charset="0"/>
                        <a:cs typeface="Cambria Math" panose="02040503050406030204" charset="0"/>
                      </a:rPr>
                      <m:t>|</m:t>
                    </m:r>
                  </m:oMath>
                </a14:m>
                <a:r>
                  <a:rPr lang="en-US" altLang="en-GB" sz="3600" dirty="0" smtClean="0">
                    <a:sym typeface="+mn-ea"/>
                  </a:rPr>
                  <a:t>.</a:t>
                </a:r>
                <a:r>
                  <a:rPr lang="en-GB" altLang="en-US" sz="3600" dirty="0" smtClean="0">
                    <a:sym typeface="+mn-ea"/>
                  </a:rPr>
                  <a:t> </a:t>
                </a:r>
                <a:endParaRPr lang="en-GB" altLang="en-US" sz="3600" dirty="0" smtClean="0">
                  <a:sym typeface="+mn-ea"/>
                </a:endParaRPr>
              </a:p>
              <a:p>
                <a:pPr marL="1943100" lvl="3" indent="-571500">
                  <a:buFont typeface="Arial" panose="020B0604020202020204" pitchFamily="34" charset="0"/>
                  <a:buChar char="•"/>
                </a:pPr>
                <a:r>
                  <a:rPr lang="en-US" altLang="en-GB" sz="3600" dirty="0" smtClean="0">
                    <a:solidFill>
                      <a:schemeClr val="tx1"/>
                    </a:solidFill>
                    <a:sym typeface="+mn-ea"/>
                  </a:rPr>
                  <a:t>Double </a:t>
                </a:r>
                <a:r>
                  <a:rPr lang="en-US" altLang="en-GB" sz="3600" i="1" dirty="0" smtClean="0">
                    <a:solidFill>
                      <a:schemeClr val="tx1"/>
                    </a:solidFill>
                    <a:sym typeface="+mn-ea"/>
                  </a:rPr>
                  <a:t>safety volume </a:t>
                </a:r>
                <a:r>
                  <a:rPr lang="en-US" altLang="en-GB" sz="3600" dirty="0" smtClean="0">
                    <a:solidFill>
                      <a:schemeClr val="tx1"/>
                    </a:solidFill>
                    <a:sym typeface="+mn-ea"/>
                  </a:rPr>
                  <a:t>penalty</a:t>
                </a:r>
                <a:r>
                  <a:rPr lang="en-US" altLang="en-GB" sz="3600" i="1" dirty="0" smtClean="0">
                    <a:solidFill>
                      <a:schemeClr val="tx1"/>
                    </a:solidFill>
                    <a:sym typeface="+mn-ea"/>
                  </a:rPr>
                  <a:t>:</a:t>
                </a:r>
                <a:endParaRPr lang="en-US" altLang="en-GB" sz="3600" i="1" dirty="0" smtClean="0">
                  <a:solidFill>
                    <a:schemeClr val="tx1"/>
                  </a:solidFill>
                  <a:sym typeface="+mn-ea"/>
                </a:endParaRPr>
              </a:p>
              <a:p>
                <a:pPr marL="2400300" lvl="4" indent="-571500">
                  <a:buFont typeface="Arial" panose="020B0604020202020204" pitchFamily="34" charset="0"/>
                  <a:buChar char="•"/>
                </a:pPr>
                <a14:m>
                  <m:oMath xmlns:m="http://schemas.openxmlformats.org/officeDocument/2006/math">
                    <m:r>
                      <a:rPr lang="en-US" altLang="en-US" sz="3600" dirty="0" smtClean="0">
                        <a:solidFill>
                          <a:schemeClr val="tx1"/>
                        </a:solidFill>
                        <a:latin typeface="Cambria Math" panose="02040503050406030204" charset="0"/>
                        <a:sym typeface="+mn-ea"/>
                      </a:rPr>
                      <m:t>|</m:t>
                    </m:r>
                    <m:acc>
                      <m:accPr>
                        <m:chr m:val="̃"/>
                        <m:ctrlPr>
                          <a:rPr lang="en-US" altLang="en-GB" sz="3600" i="1" dirty="0" smtClean="0">
                            <a:solidFill>
                              <a:schemeClr val="tx1"/>
                            </a:solidFill>
                            <a:latin typeface="Cambria Math" panose="02040503050406030204" charset="0"/>
                            <a:cs typeface="Cambria Math" panose="02040503050406030204" charset="0"/>
                          </a:rPr>
                        </m:ctrlPr>
                      </m:accPr>
                      <m:e>
                        <m:r>
                          <a:rPr lang="en-US" altLang="en-GB" sz="3600" i="1" dirty="0" smtClean="0">
                            <a:solidFill>
                              <a:schemeClr val="tx1"/>
                            </a:solidFill>
                            <a:latin typeface="Cambria Math" panose="02040503050406030204" charset="0"/>
                            <a:cs typeface="Cambria Math" panose="02040503050406030204" charset="0"/>
                          </a:rPr>
                          <m:t>𝑦</m:t>
                        </m:r>
                      </m:e>
                    </m:acc>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𝑦</m:t>
                    </m:r>
                    <m:r>
                      <a:rPr lang="en-US" altLang="en-GB" sz="3600" i="1" dirty="0" smtClean="0">
                        <a:solidFill>
                          <a:schemeClr val="tx1"/>
                        </a:solidFill>
                        <a:latin typeface="Cambria Math" panose="02040503050406030204" charset="0"/>
                        <a:cs typeface="Cambria Math" panose="02040503050406030204" charset="0"/>
                      </a:rPr>
                      <m:t>|&gt;</m:t>
                    </m:r>
                    <m:r>
                      <a:rPr lang="en-US" altLang="en-GB" sz="3600" i="1" dirty="0" smtClean="0">
                        <a:solidFill>
                          <a:schemeClr val="tx1"/>
                        </a:solidFill>
                        <a:latin typeface="Cambria Math" panose="02040503050406030204" charset="0"/>
                        <a:cs typeface="Cambria Math" panose="02040503050406030204" charset="0"/>
                      </a:rPr>
                      <m:t>𝛿</m:t>
                    </m:r>
                  </m:oMath>
                </a14:m>
                <a:r>
                  <a:rPr lang="en-US" altLang="en-GB" sz="3600" i="1" dirty="0" smtClean="0">
                    <a:solidFill>
                      <a:schemeClr val="tx1"/>
                    </a:solidFill>
                    <a:sym typeface="+mn-ea"/>
                  </a:rPr>
                  <a:t>: </a:t>
                </a:r>
                <a:r>
                  <a:rPr lang="en-US" altLang="en-GB" sz="3600" dirty="0" smtClean="0">
                    <a:solidFill>
                      <a:schemeClr val="tx1"/>
                    </a:solidFill>
                    <a:sym typeface="+mn-ea"/>
                  </a:rPr>
                  <a:t>Tracking error exceeds a desired performance bound.</a:t>
                </a:r>
                <a:endParaRPr lang="en-US" altLang="en-GB" sz="3600" dirty="0" smtClean="0">
                  <a:solidFill>
                    <a:schemeClr val="tx1"/>
                  </a:solidFill>
                  <a:sym typeface="+mn-ea"/>
                </a:endParaRPr>
              </a:p>
              <a:p>
                <a:pPr marL="2400300" lvl="4" indent="-571500">
                  <a:buFont typeface="Arial" panose="020B0604020202020204" pitchFamily="34" charset="0"/>
                  <a:buChar char="•"/>
                </a:pPr>
                <a14:m>
                  <m:oMath xmlns:m="http://schemas.openxmlformats.org/officeDocument/2006/math">
                    <m:r>
                      <a:rPr lang="en-US" altLang="en-GB" sz="3600" i="1" dirty="0" smtClean="0">
                        <a:solidFill>
                          <a:schemeClr val="tx1"/>
                        </a:solidFill>
                        <a:latin typeface="Cambria Math" panose="02040503050406030204" charset="0"/>
                        <a:cs typeface="Cambria Math" panose="02040503050406030204" charset="0"/>
                      </a:rPr>
                      <m:t>𝑦</m:t>
                    </m:r>
                    <m:r>
                      <a:rPr lang="en-US" altLang="en-GB" sz="3600" i="1" dirty="0" smtClean="0">
                        <a:solidFill>
                          <a:schemeClr val="tx1"/>
                        </a:solidFill>
                        <a:latin typeface="Cambria Math" panose="02040503050406030204" charset="0"/>
                        <a:cs typeface="Cambria Math" panose="02040503050406030204" charset="0"/>
                      </a:rPr>
                      <m:t>∈</m:t>
                    </m:r>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𝑌</m:t>
                        </m:r>
                      </m:e>
                      <m:sub>
                        <m:r>
                          <a:rPr lang="en-US" altLang="en-GB" sz="3600" i="1" dirty="0" smtClean="0">
                            <a:solidFill>
                              <a:schemeClr val="tx1"/>
                            </a:solidFill>
                            <a:latin typeface="Cambria Math" panose="02040503050406030204" charset="0"/>
                            <a:cs typeface="Cambria Math" panose="02040503050406030204" charset="0"/>
                          </a:rPr>
                          <m:t>𝑈</m:t>
                        </m:r>
                      </m:sub>
                    </m:sSub>
                  </m:oMath>
                </a14:m>
                <a:r>
                  <a:rPr lang="en-US" altLang="en-GB" sz="3600" i="1" dirty="0" smtClean="0">
                    <a:solidFill>
                      <a:schemeClr val="tx1"/>
                    </a:solidFill>
                    <a:sym typeface="+mn-ea"/>
                  </a:rPr>
                  <a:t>: </a:t>
                </a:r>
                <a:r>
                  <a:rPr lang="en-US" altLang="en-GB" sz="3600" dirty="0" smtClean="0">
                    <a:solidFill>
                      <a:schemeClr val="tx1"/>
                    </a:solidFill>
                    <a:sym typeface="+mn-ea"/>
                  </a:rPr>
                  <a:t>System enters an empirically predefined nearly-critical region </a:t>
                </a:r>
                <a14:m>
                  <m:oMath xmlns:m="http://schemas.openxmlformats.org/officeDocument/2006/math">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𝑌</m:t>
                        </m:r>
                      </m:e>
                      <m:sub>
                        <m:r>
                          <a:rPr lang="en-US" altLang="en-GB" sz="3600" i="1" dirty="0" smtClean="0">
                            <a:solidFill>
                              <a:schemeClr val="tx1"/>
                            </a:solidFill>
                            <a:latin typeface="Cambria Math" panose="02040503050406030204" charset="0"/>
                            <a:cs typeface="Cambria Math" panose="02040503050406030204" charset="0"/>
                          </a:rPr>
                          <m:t>𝑈</m:t>
                        </m:r>
                      </m:sub>
                    </m:sSub>
                  </m:oMath>
                </a14:m>
                <a:r>
                  <a:rPr lang="en-US" altLang="en-GB" sz="3600" dirty="0" smtClean="0">
                    <a:solidFill>
                      <a:schemeClr val="tx1"/>
                    </a:solidFill>
                    <a:sym typeface="+mn-ea"/>
                  </a:rPr>
                  <a:t>.</a:t>
                </a:r>
                <a:endParaRPr lang="en-US" altLang="en-GB" sz="3600" i="1" dirty="0" smtClean="0">
                  <a:solidFill>
                    <a:schemeClr val="tx1"/>
                  </a:solidFill>
                  <a:sym typeface="+mn-ea"/>
                </a:endParaRPr>
              </a:p>
              <a:p>
                <a:pPr marL="2400300" lvl="4" indent="-571500">
                  <a:buFont typeface="Arial" panose="020B0604020202020204" pitchFamily="34" charset="0"/>
                  <a:buChar char="•"/>
                </a:pPr>
                <a:endParaRPr lang="en-US" altLang="en-GB" sz="3600" i="1" dirty="0" smtClean="0">
                  <a:solidFill>
                    <a:schemeClr val="tx1"/>
                  </a:solidFill>
                  <a:sym typeface="+mn-ea"/>
                </a:endParaRPr>
              </a:p>
            </p:txBody>
          </p:sp>
        </mc:Choice>
        <mc:Fallback>
          <p:sp>
            <p:nvSpPr>
              <p:cNvPr id="3" name="CuadroTexto 43"/>
              <p:cNvSpPr txBox="1">
                <a:spLocks noRot="1" noChangeAspect="1" noMove="1" noResize="1" noEditPoints="1" noAdjustHandles="1" noChangeArrowheads="1" noChangeShapeType="1" noTextEdit="1"/>
              </p:cNvSpPr>
              <p:nvPr/>
            </p:nvSpPr>
            <p:spPr>
              <a:xfrm>
                <a:off x="266700" y="896620"/>
                <a:ext cx="11658600" cy="5077460"/>
              </a:xfrm>
              <a:prstGeom prst="rect">
                <a:avLst/>
              </a:prstGeom>
              <a:blipFill rotWithShape="1">
                <a:blip r:embed="rId1"/>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2" name="Text Box 1"/>
              <p:cNvSpPr txBox="1"/>
              <p:nvPr/>
            </p:nvSpPr>
            <p:spPr>
              <a:xfrm>
                <a:off x="482600" y="5379720"/>
                <a:ext cx="4417695" cy="521970"/>
              </a:xfrm>
              <a:prstGeom prst="rect">
                <a:avLst/>
              </a:prstGeom>
              <a:noFill/>
            </p:spPr>
            <p:txBody>
              <a:bodyPr wrap="square" rtlCol="0" anchor="t">
                <a:spAutoFit/>
              </a:bodyPr>
              <a:p>
                <a:r>
                  <a:rPr lang="en-US" altLang="en-GB" sz="2800" dirty="0" smtClean="0">
                    <a:solidFill>
                      <a:schemeClr val="tx1"/>
                    </a:solidFill>
                    <a:latin typeface="Cambria Math" panose="02040503050406030204" charset="0"/>
                    <a:cs typeface="Cambria Math" panose="02040503050406030204" charset="0"/>
                  </a:rPr>
                  <a:t>Note: </a:t>
                </a:r>
                <a14:m>
                  <m:oMath xmlns:m="http://schemas.openxmlformats.org/officeDocument/2006/math">
                    <m:acc>
                      <m:accPr>
                        <m:chr m:val="̃"/>
                        <m:ctrlPr>
                          <a:rPr lang="en-US" altLang="en-GB" sz="2800" i="1" dirty="0" smtClean="0">
                            <a:solidFill>
                              <a:schemeClr val="tx1"/>
                            </a:solidFill>
                            <a:latin typeface="Cambria Math" panose="02040503050406030204" charset="0"/>
                            <a:cs typeface="Cambria Math" panose="02040503050406030204" charset="0"/>
                          </a:rPr>
                        </m:ctrlPr>
                      </m:accPr>
                      <m:e>
                        <m:r>
                          <a:rPr lang="en-US" altLang="en-GB" sz="2800" i="1" dirty="0" smtClean="0">
                            <a:solidFill>
                              <a:schemeClr val="tx1"/>
                            </a:solidFill>
                            <a:latin typeface="Cambria Math" panose="02040503050406030204" charset="0"/>
                            <a:cs typeface="Cambria Math" panose="02040503050406030204" charset="0"/>
                          </a:rPr>
                          <m:t>𝑦</m:t>
                        </m:r>
                      </m:e>
                    </m:acc>
                  </m:oMath>
                </a14:m>
                <a:r>
                  <a:rPr lang="en-US" altLang="en-GB" sz="2800"/>
                  <a:t> is a reference vector.</a:t>
                </a:r>
                <a:endParaRPr lang="en-US" altLang="en-GB" sz="2800"/>
              </a:p>
            </p:txBody>
          </p:sp>
        </mc:Choice>
        <mc:Fallback>
          <p:sp>
            <p:nvSpPr>
              <p:cNvPr id="2" name="Text Box 1"/>
              <p:cNvSpPr txBox="1">
                <a:spLocks noRot="1" noChangeAspect="1" noMove="1" noResize="1" noEditPoints="1" noAdjustHandles="1" noChangeArrowheads="1" noChangeShapeType="1" noTextEdit="1"/>
              </p:cNvSpPr>
              <p:nvPr/>
            </p:nvSpPr>
            <p:spPr>
              <a:xfrm>
                <a:off x="482600" y="5379720"/>
                <a:ext cx="4417695" cy="521970"/>
              </a:xfrm>
              <a:prstGeom prst="rect">
                <a:avLst/>
              </a:prstGeom>
              <a:blipFill rotWithShape="1">
                <a:blip r:embed="rId2"/>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4" name="Text Box 3"/>
              <p:cNvSpPr txBox="1"/>
              <p:nvPr/>
            </p:nvSpPr>
            <p:spPr>
              <a:xfrm>
                <a:off x="482600" y="5836920"/>
                <a:ext cx="11442700" cy="521970"/>
              </a:xfrm>
              <a:prstGeom prst="rect">
                <a:avLst/>
              </a:prstGeom>
              <a:noFill/>
            </p:spPr>
            <p:txBody>
              <a:bodyPr wrap="square" rtlCol="0" anchor="t">
                <a:spAutoFit/>
              </a:bodyPr>
              <a:p>
                <a:pPr algn="l"/>
                <a:r>
                  <a:rPr lang="en-US" altLang="en-GB" sz="2800" dirty="0" smtClean="0">
                    <a:solidFill>
                      <a:schemeClr val="tx1"/>
                    </a:solidFill>
                    <a:latin typeface="Cambria Math" panose="02040503050406030204" charset="0"/>
                    <a:cs typeface="Cambria Math" panose="02040503050406030204" charset="0"/>
                  </a:rPr>
                  <a:t>Note: </a:t>
                </a:r>
                <a:r>
                  <a:rPr lang="en-US" altLang="en-GB" sz="2800" dirty="0" smtClean="0">
                    <a:solidFill>
                      <a:schemeClr val="tx1"/>
                    </a:solidFill>
                    <a:latin typeface="Calibri" panose="020F0502020204030204" charset="0"/>
                    <a:cs typeface="Calibri" panose="020F0502020204030204" charset="0"/>
                  </a:rPr>
                  <a:t>The fact that </a:t>
                </a:r>
                <a14:m>
                  <m:oMath xmlns:m="http://schemas.openxmlformats.org/officeDocument/2006/math">
                    <m:sSub>
                      <m:sSubPr>
                        <m:ctrlPr>
                          <a:rPr lang="en-US" altLang="en-GB" sz="2800" i="1" dirty="0" smtClean="0">
                            <a:solidFill>
                              <a:schemeClr val="tx1"/>
                            </a:solidFill>
                            <a:latin typeface="Cambria Math" panose="02040503050406030204" charset="0"/>
                            <a:cs typeface="Cambria Math" panose="02040503050406030204" charset="0"/>
                          </a:rPr>
                        </m:ctrlPr>
                      </m:sSubPr>
                      <m:e>
                        <m:r>
                          <a:rPr lang="en-US" altLang="en-GB" sz="2800" i="1" dirty="0" smtClean="0">
                            <a:solidFill>
                              <a:schemeClr val="tx1"/>
                            </a:solidFill>
                            <a:latin typeface="Cambria Math" panose="02040503050406030204" charset="0"/>
                            <a:cs typeface="Cambria Math" panose="02040503050406030204" charset="0"/>
                          </a:rPr>
                          <m:t>𝑌</m:t>
                        </m:r>
                      </m:e>
                      <m:sub>
                        <m:r>
                          <a:rPr lang="en-US" altLang="en-GB" sz="2800" i="1" dirty="0" smtClean="0">
                            <a:solidFill>
                              <a:schemeClr val="tx1"/>
                            </a:solidFill>
                            <a:latin typeface="Cambria Math" panose="02040503050406030204" charset="0"/>
                            <a:cs typeface="Cambria Math" panose="02040503050406030204" charset="0"/>
                          </a:rPr>
                          <m:t>𝑈</m:t>
                        </m:r>
                      </m:sub>
                    </m:sSub>
                  </m:oMath>
                </a14:m>
                <a:r>
                  <a:rPr lang="en-US" altLang="en-GB" sz="2800"/>
                  <a:t> can change with novel dynamics is a potential problem.</a:t>
                </a:r>
                <a:endParaRPr lang="en-US" altLang="en-GB" sz="2800"/>
              </a:p>
            </p:txBody>
          </p:sp>
        </mc:Choice>
        <mc:Fallback>
          <p:sp>
            <p:nvSpPr>
              <p:cNvPr id="4" name="Text Box 3"/>
              <p:cNvSpPr txBox="1">
                <a:spLocks noRot="1" noChangeAspect="1" noMove="1" noResize="1" noEditPoints="1" noAdjustHandles="1" noChangeArrowheads="1" noChangeShapeType="1" noTextEdit="1"/>
              </p:cNvSpPr>
              <p:nvPr/>
            </p:nvSpPr>
            <p:spPr>
              <a:xfrm>
                <a:off x="482600" y="5836920"/>
                <a:ext cx="11442700" cy="521970"/>
              </a:xfrm>
              <a:prstGeom prst="rect">
                <a:avLst/>
              </a:prstGeom>
              <a:blipFill rotWithShape="1">
                <a:blip r:embed="rId3"/>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rapecio 1"/>
          <p:cNvSpPr/>
          <p:nvPr/>
        </p:nvSpPr>
        <p:spPr>
          <a:xfrm rot="5400000">
            <a:off x="1358900" y="1482725"/>
            <a:ext cx="2336800" cy="1704975"/>
          </a:xfrm>
          <a:prstGeom prst="trapezoid">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s-ES" altLang="en-US" dirty="0" err="1" smtClean="0">
                <a:solidFill>
                  <a:schemeClr val="tx1"/>
                </a:solidFill>
              </a:rPr>
              <a:t>Encoder</a:t>
            </a:r>
            <a:endParaRPr lang="es-ES" altLang="en-US" dirty="0" err="1" smtClean="0">
              <a:solidFill>
                <a:schemeClr val="tx1"/>
              </a:solidFill>
            </a:endParaRPr>
          </a:p>
        </p:txBody>
      </p:sp>
      <p:sp>
        <p:nvSpPr>
          <p:cNvPr id="4" name="Trapecio 3"/>
          <p:cNvSpPr/>
          <p:nvPr/>
        </p:nvSpPr>
        <p:spPr>
          <a:xfrm rot="16200000">
            <a:off x="3654425" y="1482725"/>
            <a:ext cx="2336800" cy="1704975"/>
          </a:xfrm>
          <a:prstGeom prst="trapezoid">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nchorCtr="0"/>
          <a:lstStyle/>
          <a:p>
            <a:pPr algn="ctr"/>
            <a:r>
              <a:rPr lang="es-ES" altLang="en-US" dirty="0" err="1" smtClean="0">
                <a:solidFill>
                  <a:schemeClr val="tx1"/>
                </a:solidFill>
              </a:rPr>
              <a:t>Decoder</a:t>
            </a:r>
            <a:endParaRPr lang="es-ES" altLang="en-US" dirty="0" err="1" smtClean="0">
              <a:solidFill>
                <a:schemeClr val="tx1"/>
              </a:solidFill>
            </a:endParaRPr>
          </a:p>
        </p:txBody>
      </p:sp>
      <p:cxnSp>
        <p:nvCxnSpPr>
          <p:cNvPr id="13" name="Straight Arrow Connector 12"/>
          <p:cNvCxnSpPr>
            <a:stCxn id="2" idx="0"/>
            <a:endCxn id="4" idx="0"/>
          </p:cNvCxnSpPr>
          <p:nvPr/>
        </p:nvCxnSpPr>
        <p:spPr>
          <a:xfrm>
            <a:off x="3380105" y="2335530"/>
            <a:ext cx="59055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945515" y="2372360"/>
            <a:ext cx="729615" cy="95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5675630" y="2343785"/>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4" name="CuadroTexto 43"/>
              <p:cNvSpPr txBox="1"/>
              <p:nvPr/>
            </p:nvSpPr>
            <p:spPr>
              <a:xfrm>
                <a:off x="67310" y="2162810"/>
                <a:ext cx="2117090" cy="645160"/>
              </a:xfrm>
              <a:prstGeom prst="rect">
                <a:avLst/>
              </a:prstGeom>
              <a:noFill/>
            </p:spPr>
            <p:txBody>
              <a:bodyPr wrap="square" rtlCol="0">
                <a:spAutoFit/>
              </a:bodyPr>
              <a:p>
                <a:r>
                  <a:rPr lang="en-US" altLang="es-ES" dirty="0" smtClean="0">
                    <a:solidFill>
                      <a:schemeClr val="tx1"/>
                    </a:solidFill>
                    <a:sym typeface="+mn-ea"/>
                  </a:rPr>
                  <a:t>Trace</a:t>
                </a:r>
                <a:endParaRPr lang="en-US" altLang="es-ES" dirty="0" smtClean="0">
                  <a:solidFill>
                    <a:schemeClr val="tx1"/>
                  </a:solidFill>
                </a:endParaRPr>
              </a:p>
              <a:p>
                <a14:m>
                  <m:oMathPara xmlns:m="http://schemas.openxmlformats.org/officeDocument/2006/math">
                    <m:oMathParaPr>
                      <m:jc m:val="left"/>
                    </m:oMathParaPr>
                    <m:oMath xmlns:m="http://schemas.openxmlformats.org/officeDocument/2006/math">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𝑢</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sub>
                      </m:sSub>
                      <m:r>
                        <a:rPr lang="en-US" altLang="es-ES" i="1" dirty="0" smtClean="0">
                          <a:solidFill>
                            <a:schemeClr val="tx1"/>
                          </a:solidFill>
                          <a:latin typeface="Cambria Math" panose="02040503050406030204" charset="0"/>
                          <a:ea typeface="MS Mincho" charset="0"/>
                          <a:cs typeface="Cambria Math" panose="02040503050406030204" charset="0"/>
                        </a:rPr>
                        <m:t>}</m:t>
                      </m:r>
                    </m:oMath>
                  </m:oMathPara>
                </a14:m>
                <a:endParaRPr lang="en-US" altLang="es-ES" i="1" dirty="0" smtClean="0">
                  <a:solidFill>
                    <a:schemeClr val="tx1"/>
                  </a:solidFill>
                  <a:latin typeface="Cambria Math" panose="02040503050406030204" charset="0"/>
                  <a:ea typeface="MS Mincho" charset="0"/>
                  <a:cs typeface="Cambria Math" panose="02040503050406030204" charset="0"/>
                </a:endParaRPr>
              </a:p>
            </p:txBody>
          </p:sp>
        </mc:Choice>
        <mc:Fallback>
          <p:sp>
            <p:nvSpPr>
              <p:cNvPr id="34" name="CuadroTexto 43"/>
              <p:cNvSpPr txBox="1">
                <a:spLocks noRot="1" noChangeAspect="1" noMove="1" noResize="1" noEditPoints="1" noAdjustHandles="1" noChangeArrowheads="1" noChangeShapeType="1" noTextEdit="1"/>
              </p:cNvSpPr>
              <p:nvPr/>
            </p:nvSpPr>
            <p:spPr>
              <a:xfrm>
                <a:off x="67310" y="2162810"/>
                <a:ext cx="2117090" cy="645160"/>
              </a:xfrm>
              <a:prstGeom prst="rect">
                <a:avLst/>
              </a:prstGeom>
              <a:blipFill rotWithShape="1">
                <a:blip r:embed="rId1"/>
                <a:stretch>
                  <a:fillRect/>
                </a:stretch>
              </a:blipFill>
            </p:spPr>
            <p:txBody>
              <a:bodyPr/>
              <a:lstStyle/>
              <a:p>
                <a:r>
                  <a:rPr lang="en-GB" altLang="en-US">
                    <a:noFill/>
                  </a:rPr>
                  <a:t> </a:t>
                </a:r>
              </a:p>
            </p:txBody>
          </p:sp>
        </mc:Fallback>
      </mc:AlternateContent>
      <p:cxnSp>
        <p:nvCxnSpPr>
          <p:cNvPr id="36" name="Straight Connector 35"/>
          <p:cNvCxnSpPr/>
          <p:nvPr/>
        </p:nvCxnSpPr>
        <p:spPr>
          <a:xfrm flipH="1">
            <a:off x="3668395" y="2343785"/>
            <a:ext cx="10795" cy="241300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3663315" y="4744720"/>
            <a:ext cx="2686050" cy="57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9" name="Text Box 38"/>
          <p:cNvSpPr txBox="1"/>
          <p:nvPr/>
        </p:nvSpPr>
        <p:spPr>
          <a:xfrm>
            <a:off x="3679190" y="4765040"/>
            <a:ext cx="659130" cy="368300"/>
          </a:xfrm>
          <a:prstGeom prst="rect">
            <a:avLst/>
          </a:prstGeom>
          <a:noFill/>
        </p:spPr>
        <p:txBody>
          <a:bodyPr wrap="none" rtlCol="0" anchor="t">
            <a:spAutoFit/>
          </a:bodyPr>
          <a:p>
            <a:r>
              <a:rPr lang="en-US" altLang="es-ES" dirty="0" smtClean="0">
                <a:solidFill>
                  <a:schemeClr val="tx1"/>
                </a:solidFill>
                <a:sym typeface="+mn-ea"/>
              </a:rPr>
              <a:t>Code</a:t>
            </a:r>
            <a:endParaRPr lang="en-US" altLang="es-ES" dirty="0" smtClean="0">
              <a:solidFill>
                <a:schemeClr val="tx1"/>
              </a:solidFill>
              <a:sym typeface="+mn-ea"/>
            </a:endParaRPr>
          </a:p>
        </p:txBody>
      </p:sp>
      <p:cxnSp>
        <p:nvCxnSpPr>
          <p:cNvPr id="57" name="Straight Arrow Connector 56"/>
          <p:cNvCxnSpPr>
            <a:endCxn id="3" idx="1"/>
          </p:cNvCxnSpPr>
          <p:nvPr/>
        </p:nvCxnSpPr>
        <p:spPr>
          <a:xfrm>
            <a:off x="9133205" y="4750435"/>
            <a:ext cx="675640" cy="31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8" name="Text Box 57"/>
          <p:cNvSpPr txBox="1"/>
          <p:nvPr/>
        </p:nvSpPr>
        <p:spPr>
          <a:xfrm>
            <a:off x="6416040" y="4765040"/>
            <a:ext cx="1445260" cy="645160"/>
          </a:xfrm>
          <a:prstGeom prst="rect">
            <a:avLst/>
          </a:prstGeom>
          <a:noFill/>
        </p:spPr>
        <p:txBody>
          <a:bodyPr wrap="none" rtlCol="0" anchor="t">
            <a:spAutoFit/>
          </a:bodyPr>
          <a:p>
            <a:r>
              <a:rPr lang="en-US" altLang="es-ES" dirty="0" smtClean="0">
                <a:solidFill>
                  <a:schemeClr val="tx1"/>
                </a:solidFill>
                <a:sym typeface="+mn-ea"/>
              </a:rPr>
              <a:t>Control</a:t>
            </a:r>
            <a:endParaRPr lang="en-US" altLang="es-ES" dirty="0" smtClean="0">
              <a:solidFill>
                <a:schemeClr val="tx1"/>
              </a:solidFill>
              <a:sym typeface="+mn-ea"/>
            </a:endParaRPr>
          </a:p>
          <a:p>
            <a:r>
              <a:rPr lang="en-GB" altLang="en-US" dirty="0" smtClean="0">
                <a:solidFill>
                  <a:schemeClr val="tx1"/>
                </a:solidFill>
                <a:sym typeface="+mn-ea"/>
              </a:rPr>
              <a:t>Configuration</a:t>
            </a:r>
            <a:endParaRPr lang="en-GB" altLang="en-US" dirty="0" smtClean="0">
              <a:solidFill>
                <a:schemeClr val="tx1"/>
              </a:solidFill>
              <a:sym typeface="+mn-ea"/>
            </a:endParaRPr>
          </a:p>
        </p:txBody>
      </p:sp>
      <p:sp>
        <p:nvSpPr>
          <p:cNvPr id="3" name="Rounded Rectangle 2"/>
          <p:cNvSpPr/>
          <p:nvPr/>
        </p:nvSpPr>
        <p:spPr>
          <a:xfrm>
            <a:off x="9808845" y="4239260"/>
            <a:ext cx="1266190" cy="1028700"/>
          </a:xfrm>
          <a:prstGeom prst="roundRect">
            <a:avLst/>
          </a:prstGeom>
          <a:noFill/>
          <a:ln w="57150">
            <a:solidFill>
              <a:schemeClr val="accent5"/>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en-GB" altLang="es-ES"/>
              <a:t>Plant</a:t>
            </a:r>
            <a:endParaRPr lang="en-GB" altLang="es-ES"/>
          </a:p>
        </p:txBody>
      </p:sp>
      <p:cxnSp>
        <p:nvCxnSpPr>
          <p:cNvPr id="5" name="Straight Arrow Connector 4"/>
          <p:cNvCxnSpPr/>
          <p:nvPr/>
        </p:nvCxnSpPr>
        <p:spPr>
          <a:xfrm>
            <a:off x="11075035" y="4753610"/>
            <a:ext cx="603250" cy="6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 name="Rounded Rectangle 5"/>
          <p:cNvSpPr/>
          <p:nvPr/>
        </p:nvSpPr>
        <p:spPr>
          <a:xfrm>
            <a:off x="7867015" y="4243070"/>
            <a:ext cx="1266190" cy="1028700"/>
          </a:xfrm>
          <a:prstGeom prst="roundRect">
            <a:avLst/>
          </a:prstGeom>
          <a:noFill/>
          <a:ln w="57150">
            <a:solidFill>
              <a:srgbClr val="FF000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en-GB" altLang="es-ES"/>
              <a:t>Control</a:t>
            </a:r>
            <a:endParaRPr lang="en-GB" altLang="es-ES"/>
          </a:p>
        </p:txBody>
      </p:sp>
      <p:cxnSp>
        <p:nvCxnSpPr>
          <p:cNvPr id="7" name="Straight Arrow Connector 6"/>
          <p:cNvCxnSpPr>
            <a:stCxn id="41" idx="3"/>
            <a:endCxn id="6" idx="1"/>
          </p:cNvCxnSpPr>
          <p:nvPr/>
        </p:nvCxnSpPr>
        <p:spPr>
          <a:xfrm>
            <a:off x="6366510" y="4754880"/>
            <a:ext cx="1500505" cy="25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11097895" cy="706755"/>
          </a:xfrm>
          <a:prstGeom prst="rect">
            <a:avLst/>
          </a:prstGeom>
          <a:noFill/>
        </p:spPr>
        <p:txBody>
          <a:bodyPr wrap="square" rtlCol="0">
            <a:spAutoFit/>
          </a:bodyPr>
          <a:lstStyle/>
          <a:p>
            <a:r>
              <a:rPr lang="en-GB" altLang="es-ES" sz="4000" u="sng" dirty="0" smtClean="0">
                <a:solidFill>
                  <a:schemeClr val="tx1"/>
                </a:solidFill>
              </a:rPr>
              <a:t>Autoencoder Latent Space as Control Configuration</a:t>
            </a:r>
            <a:endParaRPr lang="en-GB" altLang="es-ES" sz="4000" u="sng" dirty="0" smtClean="0">
              <a:solidFill>
                <a:schemeClr val="tx1"/>
              </a:solidFill>
            </a:endParaRPr>
          </a:p>
        </p:txBody>
      </p:sp>
      <p:sp>
        <p:nvSpPr>
          <p:cNvPr id="3" name="CuadroTexto 43"/>
          <p:cNvSpPr txBox="1"/>
          <p:nvPr/>
        </p:nvSpPr>
        <p:spPr>
          <a:xfrm>
            <a:off x="418465" y="896620"/>
            <a:ext cx="11438255" cy="1753235"/>
          </a:xfrm>
          <a:prstGeom prst="rect">
            <a:avLst/>
          </a:prstGeom>
          <a:noFill/>
        </p:spPr>
        <p:txBody>
          <a:bodyPr wrap="square" rtlCol="0">
            <a:spAutoFit/>
          </a:bodyPr>
          <a:p>
            <a:pPr marL="342900" indent="-342900">
              <a:buFont typeface="Arial" panose="020B0604020202020204" pitchFamily="34" charset="0"/>
              <a:buChar char="•"/>
            </a:pPr>
            <a:r>
              <a:rPr lang="en-GB" sz="3600" dirty="0" smtClean="0">
                <a:solidFill>
                  <a:schemeClr val="tx1"/>
                </a:solidFill>
              </a:rPr>
              <a:t>If the dimension of the control configuration space is too small, the reconstruction error might become too high.</a:t>
            </a:r>
            <a:endParaRPr lang="en-GB" sz="3600" dirty="0" smtClean="0">
              <a:solidFill>
                <a:schemeClr val="tx1"/>
              </a:solidFill>
            </a:endParaRPr>
          </a:p>
          <a:p>
            <a:pPr marL="342900" indent="-342900">
              <a:buFont typeface="Arial" panose="020B0604020202020204" pitchFamily="34" charset="0"/>
              <a:buChar char="•"/>
            </a:pPr>
            <a:r>
              <a:rPr lang="en-GB" sz="3600" dirty="0" smtClean="0">
                <a:solidFill>
                  <a:schemeClr val="tx1"/>
                </a:solidFill>
              </a:rPr>
              <a:t>Add a control loss term to the autoencoder loss function.</a:t>
            </a:r>
            <a:endParaRPr lang="en-GB" sz="3600" dirty="0" smtClean="0">
              <a:solidFill>
                <a:schemeClr val="tx1"/>
              </a:solidFill>
            </a:endParaRPr>
          </a:p>
        </p:txBody>
      </p:sp>
      <p:pic>
        <p:nvPicPr>
          <p:cNvPr id="2" name="Picture Placeholder 1"/>
          <p:cNvPicPr>
            <a:picLocks noChangeAspect="1"/>
          </p:cNvPicPr>
          <p:nvPr>
            <p:ph type="pic" sz="quarter" idx="13"/>
          </p:nvPr>
        </p:nvPicPr>
        <p:blipFill>
          <a:blip r:embed="rId1"/>
          <a:srcRect l="22699" t="51333" r="23611" b="40093"/>
          <a:stretch>
            <a:fillRect/>
          </a:stretch>
        </p:blipFill>
        <p:spPr>
          <a:xfrm>
            <a:off x="643890" y="3048000"/>
            <a:ext cx="8482330" cy="762000"/>
          </a:xfrm>
          <a:prstGeom prst="rect">
            <a:avLst/>
          </a:prstGeom>
        </p:spPr>
      </p:pic>
      <p:sp>
        <p:nvSpPr>
          <p:cNvPr id="8" name="Left Brace 7"/>
          <p:cNvSpPr/>
          <p:nvPr/>
        </p:nvSpPr>
        <p:spPr>
          <a:xfrm rot="16200000">
            <a:off x="3805555" y="2642235"/>
            <a:ext cx="431800" cy="276669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GB" altLang="en-US"/>
          </a:p>
        </p:txBody>
      </p:sp>
      <p:sp>
        <p:nvSpPr>
          <p:cNvPr id="9" name="Left Brace 8"/>
          <p:cNvSpPr/>
          <p:nvPr/>
        </p:nvSpPr>
        <p:spPr>
          <a:xfrm rot="16200000">
            <a:off x="7182485" y="2481580"/>
            <a:ext cx="431800" cy="3088640"/>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GB" altLang="en-US"/>
          </a:p>
        </p:txBody>
      </p:sp>
      <p:sp>
        <p:nvSpPr>
          <p:cNvPr id="10" name="CuadroTexto 43"/>
          <p:cNvSpPr txBox="1"/>
          <p:nvPr/>
        </p:nvSpPr>
        <p:spPr>
          <a:xfrm>
            <a:off x="2904490" y="4241800"/>
            <a:ext cx="2410460" cy="953135"/>
          </a:xfrm>
          <a:prstGeom prst="rect">
            <a:avLst/>
          </a:prstGeom>
          <a:noFill/>
        </p:spPr>
        <p:txBody>
          <a:bodyPr wrap="square" rtlCol="0">
            <a:spAutoFit/>
          </a:bodyPr>
          <a:p>
            <a:r>
              <a:rPr lang="en-GB" altLang="es-ES" sz="2800" dirty="0" smtClean="0">
                <a:solidFill>
                  <a:schemeClr val="tx1"/>
                </a:solidFill>
              </a:rPr>
              <a:t>Reconstruction error</a:t>
            </a:r>
            <a:endParaRPr lang="en-GB" altLang="es-ES" sz="2800" dirty="0" smtClean="0">
              <a:solidFill>
                <a:schemeClr val="tx1"/>
              </a:solidFill>
            </a:endParaRPr>
          </a:p>
        </p:txBody>
      </p:sp>
      <p:sp>
        <p:nvSpPr>
          <p:cNvPr id="11" name="CuadroTexto 43"/>
          <p:cNvSpPr txBox="1"/>
          <p:nvPr/>
        </p:nvSpPr>
        <p:spPr>
          <a:xfrm>
            <a:off x="6082665" y="4241800"/>
            <a:ext cx="2860040" cy="1383665"/>
          </a:xfrm>
          <a:prstGeom prst="rect">
            <a:avLst/>
          </a:prstGeom>
          <a:noFill/>
        </p:spPr>
        <p:txBody>
          <a:bodyPr wrap="square" rtlCol="0">
            <a:spAutoFit/>
          </a:bodyPr>
          <a:p>
            <a:r>
              <a:rPr lang="en-GB" altLang="es-ES" sz="2800" dirty="0" smtClean="0">
                <a:solidFill>
                  <a:schemeClr val="tx1"/>
                </a:solidFill>
              </a:rPr>
              <a:t>Regularization for normalized latent space</a:t>
            </a:r>
            <a:endParaRPr lang="en-GB" altLang="es-ES" sz="2800" dirty="0" smtClean="0">
              <a:solidFill>
                <a:schemeClr val="tx1"/>
              </a:solidFill>
            </a:endParaRPr>
          </a:p>
        </p:txBody>
      </p:sp>
      <mc:AlternateContent xmlns:mc="http://schemas.openxmlformats.org/markup-compatibility/2006">
        <mc:Choice xmlns:a14="http://schemas.microsoft.com/office/drawing/2010/main" Requires="a14">
          <p:sp>
            <p:nvSpPr>
              <p:cNvPr id="4" name="Text Box 3"/>
              <p:cNvSpPr txBox="1"/>
              <p:nvPr/>
            </p:nvSpPr>
            <p:spPr>
              <a:xfrm>
                <a:off x="9002649" y="3203511"/>
                <a:ext cx="1596390" cy="52197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en-GB" sz="2800" i="1">
                          <a:latin typeface="Cambria Math" panose="02040503050406030204" charset="0"/>
                          <a:cs typeface="Cambria Math" panose="02040503050406030204" charset="0"/>
                        </a:rPr>
                        <m:t>+ </m:t>
                      </m:r>
                      <m:r>
                        <a:rPr lang="en-US" altLang="en-GB" sz="2800" i="1">
                          <a:latin typeface="Cambria Math" panose="02040503050406030204" charset="0"/>
                          <a:cs typeface="Cambria Math" panose="02040503050406030204" charset="0"/>
                        </a:rPr>
                        <m:t>𝛼</m:t>
                      </m:r>
                      <m:sSub>
                        <m:sSubPr>
                          <m:ctrlPr>
                            <a:rPr lang="en-US" altLang="en-GB" sz="2800" i="1">
                              <a:latin typeface="Cambria Math" panose="02040503050406030204" charset="0"/>
                              <a:cs typeface="Cambria Math" panose="02040503050406030204" charset="0"/>
                            </a:rPr>
                          </m:ctrlPr>
                        </m:sSubPr>
                        <m:e>
                          <m:r>
                            <a:rPr lang="en-US" altLang="en-GB" sz="2800" i="1">
                              <a:latin typeface="Cambria Math" panose="02040503050406030204" charset="0"/>
                              <a:cs typeface="Cambria Math" panose="02040503050406030204" charset="0"/>
                            </a:rPr>
                            <m:t>ℒ</m:t>
                          </m:r>
                        </m:e>
                        <m:sub>
                          <m:r>
                            <a:rPr lang="en-US" altLang="en-GB" sz="2800" i="1">
                              <a:latin typeface="Cambria Math" panose="02040503050406030204" charset="0"/>
                              <a:cs typeface="Cambria Math" panose="02040503050406030204" charset="0"/>
                            </a:rPr>
                            <m:t>𝐶</m:t>
                          </m:r>
                        </m:sub>
                      </m:sSub>
                      <m:r>
                        <a:rPr lang="en-US" altLang="en-GB" sz="2800" i="1">
                          <a:latin typeface="Cambria Math" panose="02040503050406030204" charset="0"/>
                          <a:cs typeface="Cambria Math" panose="02040503050406030204" charset="0"/>
                        </a:rPr>
                        <m:t>(</m:t>
                      </m:r>
                      <m:r>
                        <a:rPr lang="en-US" altLang="en-GB" sz="2800" b="1" i="1">
                          <a:latin typeface="Cambria Math" panose="02040503050406030204" charset="0"/>
                          <a:cs typeface="Cambria Math" panose="02040503050406030204" charset="0"/>
                        </a:rPr>
                        <m:t>𝒛</m:t>
                      </m:r>
                      <m:r>
                        <a:rPr lang="en-US" altLang="en-GB" sz="2800" i="1">
                          <a:latin typeface="Cambria Math" panose="02040503050406030204" charset="0"/>
                          <a:ea typeface="MS Mincho" charset="0"/>
                          <a:cs typeface="Cambria Math" panose="02040503050406030204" charset="0"/>
                        </a:rPr>
                        <m:t>)</m:t>
                      </m:r>
                    </m:oMath>
                  </m:oMathPara>
                </a14:m>
                <a:endParaRPr lang="en-US" altLang="en-GB" sz="2800" i="1">
                  <a:latin typeface="Cambria Math" panose="02040503050406030204" charset="0"/>
                  <a:ea typeface="MS Mincho" charset="0"/>
                  <a:cs typeface="Cambria Math" panose="02040503050406030204" charset="0"/>
                </a:endParaRPr>
              </a:p>
            </p:txBody>
          </p:sp>
        </mc:Choice>
        <mc:Fallback>
          <p:sp>
            <p:nvSpPr>
              <p:cNvPr id="4" name="Text Box 3"/>
              <p:cNvSpPr txBox="1">
                <a:spLocks noRot="1" noChangeAspect="1" noMove="1" noResize="1" noEditPoints="1" noAdjustHandles="1" noChangeArrowheads="1" noChangeShapeType="1" noTextEdit="1"/>
              </p:cNvSpPr>
              <p:nvPr/>
            </p:nvSpPr>
            <p:spPr>
              <a:xfrm>
                <a:off x="9002649" y="3203511"/>
                <a:ext cx="1596390" cy="521970"/>
              </a:xfrm>
              <a:prstGeom prst="rect">
                <a:avLst/>
              </a:prstGeom>
              <a:blipFill rotWithShape="1">
                <a:blip r:embed="rId2"/>
                <a:stretch>
                  <a:fillRect l="-16" t="-109" r="-461" b="109"/>
                </a:stretch>
              </a:blipFill>
            </p:spPr>
            <p:txBody>
              <a:bodyPr/>
              <a:lstStyle/>
              <a:p>
                <a:r>
                  <a:rPr lang="en-GB" altLang="en-US">
                    <a:noFill/>
                  </a:rPr>
                  <a:t> </a:t>
                </a:r>
              </a:p>
            </p:txBody>
          </p:sp>
        </mc:Fallback>
      </mc:AlternateContent>
      <p:sp>
        <p:nvSpPr>
          <p:cNvPr id="7" name="Left Brace 6"/>
          <p:cNvSpPr/>
          <p:nvPr/>
        </p:nvSpPr>
        <p:spPr>
          <a:xfrm rot="16200000">
            <a:off x="9731375" y="3470910"/>
            <a:ext cx="431800" cy="111061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GB" altLang="en-US"/>
          </a:p>
        </p:txBody>
      </p:sp>
      <p:sp>
        <p:nvSpPr>
          <p:cNvPr id="13" name="CuadroTexto 43"/>
          <p:cNvSpPr txBox="1"/>
          <p:nvPr/>
        </p:nvSpPr>
        <p:spPr>
          <a:xfrm>
            <a:off x="9037955" y="4327525"/>
            <a:ext cx="2410460" cy="1814830"/>
          </a:xfrm>
          <a:prstGeom prst="rect">
            <a:avLst/>
          </a:prstGeom>
          <a:noFill/>
        </p:spPr>
        <p:txBody>
          <a:bodyPr wrap="square" rtlCol="0">
            <a:spAutoFit/>
          </a:bodyPr>
          <a:p>
            <a:r>
              <a:rPr lang="en-US" altLang="en-GB" sz="2800" dirty="0" smtClean="0">
                <a:solidFill>
                  <a:schemeClr val="tx1"/>
                </a:solidFill>
              </a:rPr>
              <a:t>Control performance: (normalized) tracking error</a:t>
            </a:r>
            <a:endParaRPr lang="en-US" altLang="en-GB" sz="2800" dirty="0" smtClean="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59055" y="323215"/>
            <a:ext cx="12132945" cy="645160"/>
          </a:xfrm>
          <a:prstGeom prst="rect">
            <a:avLst/>
          </a:prstGeom>
          <a:noFill/>
        </p:spPr>
        <p:txBody>
          <a:bodyPr wrap="square" rtlCol="0">
            <a:spAutoFit/>
          </a:bodyPr>
          <a:p>
            <a:r>
              <a:rPr lang="en-US" altLang="en-IE" sz="3600" u="sng" dirty="0" smtClean="0">
                <a:solidFill>
                  <a:schemeClr val="bg1"/>
                </a:solidFill>
                <a:latin typeface="Calibri Light" panose="020F0302020204030204" charset="0"/>
                <a:cs typeface="Calibri Light" panose="020F0302020204030204" charset="0"/>
                <a:sym typeface="+mn-ea"/>
              </a:rPr>
              <a:t>How to reuse knowledge from the </a:t>
            </a:r>
            <a:r>
              <a:rPr lang="en-GB" altLang="en-US" sz="3600" u="sng" dirty="0" smtClean="0">
                <a:solidFill>
                  <a:schemeClr val="bg1"/>
                </a:solidFill>
                <a:latin typeface="Calibri Light" panose="020F0302020204030204" charset="0"/>
                <a:cs typeface="Calibri Light" panose="020F0302020204030204" charset="0"/>
                <a:sym typeface="+mn-ea"/>
              </a:rPr>
              <a:t>control mixing</a:t>
            </a:r>
            <a:r>
              <a:rPr lang="en-US" altLang="en-IE" sz="3600" u="sng" dirty="0" smtClean="0">
                <a:solidFill>
                  <a:schemeClr val="bg1"/>
                </a:solidFill>
                <a:latin typeface="Calibri Light" panose="020F0302020204030204" charset="0"/>
                <a:cs typeface="Calibri Light" panose="020F0302020204030204" charset="0"/>
                <a:sym typeface="+mn-ea"/>
              </a:rPr>
              <a:t> RL agent?</a:t>
            </a:r>
            <a:endParaRPr lang="en-US" altLang="en-IE" sz="3600" u="sng" dirty="0" smtClean="0">
              <a:solidFill>
                <a:schemeClr val="bg1"/>
              </a:solidFill>
              <a:latin typeface="Calibri Light" panose="020F0302020204030204" charset="0"/>
              <a:cs typeface="Calibri Light" panose="020F0302020204030204" charset="0"/>
              <a:sym typeface="+mn-ea"/>
            </a:endParaRPr>
          </a:p>
        </p:txBody>
      </p:sp>
      <p:sp>
        <p:nvSpPr>
          <p:cNvPr id="27" name="Content Placeholder 26"/>
          <p:cNvSpPr>
            <a:spLocks noGrp="1"/>
          </p:cNvSpPr>
          <p:nvPr>
            <p:ph idx="1"/>
          </p:nvPr>
        </p:nvSpPr>
        <p:spPr>
          <a:xfrm>
            <a:off x="4548505" y="1191895"/>
            <a:ext cx="7402830" cy="3086100"/>
          </a:xfrm>
        </p:spPr>
        <p:txBody>
          <a:bodyPr>
            <a:noAutofit/>
          </a:bodyPr>
          <a:p>
            <a:pPr marL="457200" lvl="1" indent="0">
              <a:buNone/>
            </a:pPr>
            <a:r>
              <a:rPr lang="en-US" altLang="en-IE" sz="3200" dirty="0" smtClean="0">
                <a:solidFill>
                  <a:schemeClr val="bg1"/>
                </a:solidFill>
              </a:rPr>
              <a:t>Assumption </a:t>
            </a:r>
            <a:r>
              <a:rPr lang="en-GB" altLang="en-US" sz="3200" dirty="0" smtClean="0">
                <a:solidFill>
                  <a:schemeClr val="bg1"/>
                </a:solidFill>
              </a:rPr>
              <a:t>3</a:t>
            </a:r>
            <a:r>
              <a:rPr lang="en-US" altLang="en-IE" sz="3200" dirty="0" smtClean="0">
                <a:solidFill>
                  <a:schemeClr val="bg1"/>
                </a:solidFill>
              </a:rPr>
              <a:t>: Control configurations ‘closer’ to the</a:t>
            </a:r>
            <a:r>
              <a:rPr lang="en-GB" altLang="en-US" sz="3200" dirty="0" smtClean="0">
                <a:solidFill>
                  <a:schemeClr val="bg1"/>
                </a:solidFill>
              </a:rPr>
              <a:t> </a:t>
            </a:r>
            <a:r>
              <a:rPr lang="en-GB" altLang="en-US" sz="3200" i="1" dirty="0" smtClean="0">
                <a:solidFill>
                  <a:schemeClr val="bg1"/>
                </a:solidFill>
              </a:rPr>
              <a:t>novel controller</a:t>
            </a:r>
            <a:r>
              <a:rPr lang="en-US" altLang="en-IE" sz="3200" dirty="0" smtClean="0">
                <a:solidFill>
                  <a:schemeClr val="bg1"/>
                </a:solidFill>
              </a:rPr>
              <a:t> will present a higher ‘performance’ when controling the novel environment.</a:t>
            </a:r>
            <a:endParaRPr lang="en-US" altLang="en-IE" sz="3200" dirty="0" smtClean="0">
              <a:solidFill>
                <a:schemeClr val="bg1"/>
              </a:solidFill>
            </a:endParaRPr>
          </a:p>
        </p:txBody>
      </p:sp>
      <p:sp>
        <p:nvSpPr>
          <p:cNvPr id="7" name="Rectangles 6"/>
          <p:cNvSpPr/>
          <p:nvPr/>
        </p:nvSpPr>
        <p:spPr>
          <a:xfrm>
            <a:off x="171450" y="1091565"/>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0" name="Group 9"/>
          <p:cNvGrpSpPr/>
          <p:nvPr/>
        </p:nvGrpSpPr>
        <p:grpSpPr>
          <a:xfrm>
            <a:off x="549275" y="1189990"/>
            <a:ext cx="3657600" cy="2743200"/>
            <a:chOff x="3145" y="5624"/>
            <a:chExt cx="5760" cy="4320"/>
          </a:xfrm>
        </p:grpSpPr>
        <p:cxnSp>
          <p:nvCxnSpPr>
            <p:cNvPr id="11" name="Straight Arrow Connector 10"/>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5" name="Freeform 14"/>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gradFill>
              <a:gsLst>
                <a:gs pos="29000">
                  <a:srgbClr val="007BD3"/>
                </a:gs>
                <a:gs pos="100000">
                  <a:srgbClr val="FF0000"/>
                </a:gs>
              </a:gsLst>
              <a:lin ang="2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Multiply 15"/>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xt Box 17"/>
            <p:cNvSpPr txBox="1"/>
            <p:nvPr/>
          </p:nvSpPr>
          <p:spPr>
            <a:xfrm>
              <a:off x="4674" y="7702"/>
              <a:ext cx="949" cy="628"/>
            </a:xfrm>
            <a:prstGeom prst="rect">
              <a:avLst/>
            </a:prstGeom>
            <a:noFill/>
          </p:spPr>
          <p:txBody>
            <a:bodyPr wrap="none" rtlCol="0">
              <a:spAutoFit/>
            </a:bodyPr>
            <a:p>
              <a:r>
                <a:rPr lang="en-US" sz="2000" b="1">
                  <a:solidFill>
                    <a:schemeClr val="accent1">
                      <a:lumMod val="50000"/>
                    </a:schemeClr>
                  </a:solidFill>
                </a:rPr>
                <a:t>RBC</a:t>
              </a:r>
              <a:endParaRPr lang="en-US" sz="2000" b="1">
                <a:solidFill>
                  <a:schemeClr val="accent1">
                    <a:lumMod val="50000"/>
                  </a:schemeClr>
                </a:solidFill>
              </a:endParaRPr>
            </a:p>
          </p:txBody>
        </p:sp>
        <p:sp>
          <p:nvSpPr>
            <p:cNvPr id="19" name="Text Box 18"/>
            <p:cNvSpPr txBox="1"/>
            <p:nvPr/>
          </p:nvSpPr>
          <p:spPr>
            <a:xfrm>
              <a:off x="6398" y="7862"/>
              <a:ext cx="2507" cy="2082"/>
            </a:xfrm>
            <a:prstGeom prst="rect">
              <a:avLst/>
            </a:prstGeom>
            <a:noFill/>
          </p:spPr>
          <p:txBody>
            <a:bodyPr wrap="square" rtlCol="0">
              <a:spAutoFit/>
            </a:bodyPr>
            <a:p>
              <a:r>
                <a:rPr lang="en-US" sz="2000" b="1">
                  <a:solidFill>
                    <a:srgbClr val="FF0000"/>
                  </a:solidFill>
                </a:rPr>
                <a:t>Stable</a:t>
              </a:r>
              <a:endParaRPr lang="en-US" sz="2000" b="1">
                <a:solidFill>
                  <a:srgbClr val="FF0000"/>
                </a:solidFill>
              </a:endParaRPr>
            </a:p>
            <a:p>
              <a:r>
                <a:rPr lang="en-US" sz="2000" b="1">
                  <a:solidFill>
                    <a:srgbClr val="FF0000"/>
                  </a:solidFill>
                </a:rPr>
                <a:t>Controller</a:t>
              </a:r>
              <a:endParaRPr lang="en-US" sz="2000" b="1">
                <a:solidFill>
                  <a:srgbClr val="FF0000"/>
                </a:solidFill>
              </a:endParaRPr>
            </a:p>
            <a:p>
              <a:r>
                <a:rPr lang="en-US" sz="2000" b="1">
                  <a:solidFill>
                    <a:srgbClr val="FF0000"/>
                  </a:solidFill>
                </a:rPr>
                <a:t>for Novel Environment</a:t>
              </a:r>
              <a:endParaRPr lang="en-US" sz="2000" b="1">
                <a:solidFill>
                  <a:srgbClr val="FF0000"/>
                </a:solidFill>
              </a:endParaRPr>
            </a:p>
          </p:txBody>
        </p:sp>
      </p:grpSp>
      <p:sp>
        <p:nvSpPr>
          <p:cNvPr id="20" name="Multiply 19"/>
          <p:cNvSpPr/>
          <p:nvPr/>
        </p:nvSpPr>
        <p:spPr>
          <a:xfrm>
            <a:off x="1914525" y="29965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Multiply 20"/>
          <p:cNvSpPr/>
          <p:nvPr/>
        </p:nvSpPr>
        <p:spPr>
          <a:xfrm>
            <a:off x="2184400" y="235839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Multiply 22"/>
          <p:cNvSpPr/>
          <p:nvPr/>
        </p:nvSpPr>
        <p:spPr>
          <a:xfrm>
            <a:off x="1390650" y="230949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Multiply 27"/>
          <p:cNvSpPr/>
          <p:nvPr/>
        </p:nvSpPr>
        <p:spPr>
          <a:xfrm>
            <a:off x="1263650" y="28695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248285" y="1256030"/>
            <a:ext cx="304800" cy="368300"/>
          </a:xfrm>
          <a:prstGeom prst="rect">
            <a:avLst/>
          </a:prstGeom>
          <a:noFill/>
        </p:spPr>
        <p:txBody>
          <a:bodyPr wrap="none" rtlCol="0">
            <a:spAutoFit/>
          </a:bodyPr>
          <a:p>
            <a:r>
              <a:rPr lang="en-US" b="1"/>
              <a:t>P</a:t>
            </a:r>
            <a:endParaRPr lang="en-US" b="1"/>
          </a:p>
        </p:txBody>
      </p:sp>
      <p:sp>
        <p:nvSpPr>
          <p:cNvPr id="30" name="Text Box 29"/>
          <p:cNvSpPr txBox="1"/>
          <p:nvPr/>
        </p:nvSpPr>
        <p:spPr>
          <a:xfrm>
            <a:off x="3837940" y="3891915"/>
            <a:ext cx="327025" cy="368300"/>
          </a:xfrm>
          <a:prstGeom prst="rect">
            <a:avLst/>
          </a:prstGeom>
          <a:noFill/>
        </p:spPr>
        <p:txBody>
          <a:bodyPr wrap="none" rtlCol="0">
            <a:spAutoFit/>
          </a:bodyPr>
          <a:p>
            <a:r>
              <a:rPr lang="en-US" b="1"/>
              <a:t>D</a:t>
            </a:r>
            <a:endParaRPr lang="en-US" b="1"/>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259715" y="295275"/>
            <a:ext cx="12047855" cy="645160"/>
          </a:xfrm>
          <a:prstGeom prst="rect">
            <a:avLst/>
          </a:prstGeom>
          <a:noFill/>
        </p:spPr>
        <p:txBody>
          <a:bodyPr wrap="square" rtlCol="0">
            <a:spAutoFit/>
          </a:bodyPr>
          <a:p>
            <a:r>
              <a:rPr lang="en-US" altLang="en-IE" sz="3600" u="sng" dirty="0" smtClean="0">
                <a:solidFill>
                  <a:schemeClr val="bg1"/>
                </a:solidFill>
                <a:latin typeface="Calibri Light" panose="020F0302020204030204" charset="0"/>
                <a:cs typeface="Calibri Light" panose="020F0302020204030204" charset="0"/>
                <a:sym typeface="+mn-ea"/>
              </a:rPr>
              <a:t>How to reuse knowledge from the control selection RL agent?</a:t>
            </a:r>
            <a:endParaRPr lang="en-US" altLang="en-IE" sz="3600" u="sng" dirty="0" smtClean="0">
              <a:solidFill>
                <a:schemeClr val="bg1"/>
              </a:solidFill>
              <a:latin typeface="Calibri Light" panose="020F0302020204030204" charset="0"/>
              <a:cs typeface="Calibri Light" panose="020F0302020204030204" charset="0"/>
              <a:sym typeface="+mn-ea"/>
            </a:endParaRPr>
          </a:p>
        </p:txBody>
      </p:sp>
      <p:sp>
        <p:nvSpPr>
          <p:cNvPr id="27" name="Content Placeholder 26"/>
          <p:cNvSpPr>
            <a:spLocks noGrp="1"/>
          </p:cNvSpPr>
          <p:nvPr>
            <p:ph idx="1"/>
          </p:nvPr>
        </p:nvSpPr>
        <p:spPr>
          <a:xfrm>
            <a:off x="5047615" y="1177290"/>
            <a:ext cx="6669405" cy="5608320"/>
          </a:xfrm>
        </p:spPr>
        <p:txBody>
          <a:bodyPr>
            <a:noAutofit/>
          </a:bodyPr>
          <a:p>
            <a:pPr lvl="1"/>
            <a:r>
              <a:rPr lang="en-GB" altLang="en-US" sz="4000" dirty="0" smtClean="0">
                <a:solidFill>
                  <a:schemeClr val="bg1"/>
                </a:solidFill>
              </a:rPr>
              <a:t>By studying control configurations selected by the control mixing agent in previous timesteps, an estimate of the ‘direction’ of the novel controller can be used as knowledge for the novel control learning/searching algorithm. </a:t>
            </a:r>
            <a:endParaRPr lang="en-GB" altLang="en-US" sz="4000" u="sng" dirty="0" smtClean="0">
              <a:solidFill>
                <a:schemeClr val="bg1"/>
              </a:solidFill>
            </a:endParaRPr>
          </a:p>
        </p:txBody>
      </p:sp>
      <p:sp>
        <p:nvSpPr>
          <p:cNvPr id="7" name="Rectangles 6"/>
          <p:cNvSpPr/>
          <p:nvPr/>
        </p:nvSpPr>
        <p:spPr>
          <a:xfrm>
            <a:off x="420370" y="1374140"/>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0" name="Group 9"/>
          <p:cNvGrpSpPr/>
          <p:nvPr/>
        </p:nvGrpSpPr>
        <p:grpSpPr>
          <a:xfrm>
            <a:off x="798195" y="1472565"/>
            <a:ext cx="3657600" cy="2743200"/>
            <a:chOff x="3145" y="5624"/>
            <a:chExt cx="5760" cy="4320"/>
          </a:xfrm>
        </p:grpSpPr>
        <p:cxnSp>
          <p:nvCxnSpPr>
            <p:cNvPr id="11" name="Straight Arrow Connector 10"/>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5" name="Freeform 14"/>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gradFill>
              <a:gsLst>
                <a:gs pos="29000">
                  <a:srgbClr val="007BD3"/>
                </a:gs>
                <a:gs pos="100000">
                  <a:srgbClr val="FF0000"/>
                </a:gs>
              </a:gsLst>
              <a:lin ang="2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Multiply 15"/>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xt Box 17"/>
            <p:cNvSpPr txBox="1"/>
            <p:nvPr/>
          </p:nvSpPr>
          <p:spPr>
            <a:xfrm>
              <a:off x="4674" y="7702"/>
              <a:ext cx="949" cy="628"/>
            </a:xfrm>
            <a:prstGeom prst="rect">
              <a:avLst/>
            </a:prstGeom>
            <a:noFill/>
          </p:spPr>
          <p:txBody>
            <a:bodyPr wrap="none" rtlCol="0">
              <a:spAutoFit/>
            </a:bodyPr>
            <a:p>
              <a:r>
                <a:rPr lang="en-US" sz="2000" b="1">
                  <a:solidFill>
                    <a:schemeClr val="accent1">
                      <a:lumMod val="50000"/>
                    </a:schemeClr>
                  </a:solidFill>
                </a:rPr>
                <a:t>RBC</a:t>
              </a:r>
              <a:endParaRPr lang="en-US" sz="2000" b="1">
                <a:solidFill>
                  <a:schemeClr val="accent1">
                    <a:lumMod val="50000"/>
                  </a:schemeClr>
                </a:solidFill>
              </a:endParaRPr>
            </a:p>
          </p:txBody>
        </p:sp>
        <p:sp>
          <p:nvSpPr>
            <p:cNvPr id="19" name="Text Box 18"/>
            <p:cNvSpPr txBox="1"/>
            <p:nvPr/>
          </p:nvSpPr>
          <p:spPr>
            <a:xfrm>
              <a:off x="6398" y="7862"/>
              <a:ext cx="2507" cy="2082"/>
            </a:xfrm>
            <a:prstGeom prst="rect">
              <a:avLst/>
            </a:prstGeom>
            <a:noFill/>
          </p:spPr>
          <p:txBody>
            <a:bodyPr wrap="square" rtlCol="0">
              <a:spAutoFit/>
            </a:bodyPr>
            <a:p>
              <a:r>
                <a:rPr lang="en-US" sz="2000" b="1">
                  <a:solidFill>
                    <a:srgbClr val="FF0000"/>
                  </a:solidFill>
                </a:rPr>
                <a:t>Stable</a:t>
              </a:r>
              <a:endParaRPr lang="en-US" sz="2000" b="1">
                <a:solidFill>
                  <a:srgbClr val="FF0000"/>
                </a:solidFill>
              </a:endParaRPr>
            </a:p>
            <a:p>
              <a:r>
                <a:rPr lang="en-US" sz="2000" b="1">
                  <a:solidFill>
                    <a:srgbClr val="FF0000"/>
                  </a:solidFill>
                </a:rPr>
                <a:t>Controller</a:t>
              </a:r>
              <a:endParaRPr lang="en-US" sz="2000" b="1">
                <a:solidFill>
                  <a:srgbClr val="FF0000"/>
                </a:solidFill>
              </a:endParaRPr>
            </a:p>
            <a:p>
              <a:r>
                <a:rPr lang="en-US" sz="2000" b="1">
                  <a:solidFill>
                    <a:srgbClr val="FF0000"/>
                  </a:solidFill>
                </a:rPr>
                <a:t>for Novel Environment</a:t>
              </a:r>
              <a:endParaRPr lang="en-US" sz="2000" b="1">
                <a:solidFill>
                  <a:srgbClr val="FF0000"/>
                </a:solidFill>
              </a:endParaRPr>
            </a:p>
          </p:txBody>
        </p:sp>
      </p:grpSp>
      <p:sp>
        <p:nvSpPr>
          <p:cNvPr id="20" name="Multiply 19"/>
          <p:cNvSpPr/>
          <p:nvPr/>
        </p:nvSpPr>
        <p:spPr>
          <a:xfrm>
            <a:off x="2163445" y="32791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Multiply 20"/>
          <p:cNvSpPr/>
          <p:nvPr/>
        </p:nvSpPr>
        <p:spPr>
          <a:xfrm>
            <a:off x="2433320" y="26409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Multiply 22"/>
          <p:cNvSpPr/>
          <p:nvPr/>
        </p:nvSpPr>
        <p:spPr>
          <a:xfrm>
            <a:off x="1639570" y="259207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Multiply 27"/>
          <p:cNvSpPr/>
          <p:nvPr/>
        </p:nvSpPr>
        <p:spPr>
          <a:xfrm>
            <a:off x="1512570" y="31521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497205" y="1538605"/>
            <a:ext cx="304800" cy="368300"/>
          </a:xfrm>
          <a:prstGeom prst="rect">
            <a:avLst/>
          </a:prstGeom>
          <a:noFill/>
        </p:spPr>
        <p:txBody>
          <a:bodyPr wrap="none" rtlCol="0">
            <a:spAutoFit/>
          </a:bodyPr>
          <a:p>
            <a:r>
              <a:rPr lang="en-US" b="1"/>
              <a:t>P</a:t>
            </a:r>
            <a:endParaRPr lang="en-US" b="1"/>
          </a:p>
        </p:txBody>
      </p:sp>
      <p:sp>
        <p:nvSpPr>
          <p:cNvPr id="30" name="Text Box 29"/>
          <p:cNvSpPr txBox="1"/>
          <p:nvPr/>
        </p:nvSpPr>
        <p:spPr>
          <a:xfrm>
            <a:off x="4086860" y="4174490"/>
            <a:ext cx="327025" cy="368300"/>
          </a:xfrm>
          <a:prstGeom prst="rect">
            <a:avLst/>
          </a:prstGeom>
          <a:noFill/>
        </p:spPr>
        <p:txBody>
          <a:bodyPr wrap="none" rtlCol="0">
            <a:spAutoFit/>
          </a:bodyPr>
          <a:p>
            <a:r>
              <a:rPr lang="en-US" b="1"/>
              <a:t>D</a:t>
            </a:r>
            <a:endParaRPr lang="en-US" b="1"/>
          </a:p>
        </p:txBody>
      </p:sp>
      <p:cxnSp>
        <p:nvCxnSpPr>
          <p:cNvPr id="33" name="Straight Arrow Connector 32"/>
          <p:cNvCxnSpPr/>
          <p:nvPr/>
        </p:nvCxnSpPr>
        <p:spPr>
          <a:xfrm>
            <a:off x="1846580" y="2893695"/>
            <a:ext cx="1017270" cy="48704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System Definition</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991870"/>
                <a:ext cx="11507470" cy="5580380"/>
              </a:xfrm>
            </p:spPr>
            <p:txBody>
              <a:bodyPr>
                <a:noAutofit/>
              </a:bodyPr>
              <a:p>
                <a:pPr marL="457200" lvl="1" indent="0" algn="ctr">
                  <a:buNone/>
                </a:pPr>
                <a14:m>
                  <m:oMathPara xmlns:m="http://schemas.openxmlformats.org/officeDocument/2006/math">
                    <m:oMathParaPr>
                      <m:jc m:val="center"/>
                    </m:oMathParaPr>
                    <m:oMath xmlns:m="http://schemas.openxmlformats.org/officeDocument/2006/math">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dirty="0" smtClean="0">
                              <a:solidFill>
                                <a:schemeClr val="tx1"/>
                              </a:solidFill>
                              <a:latin typeface="Cambria Math" panose="02040503050406030204" charset="0"/>
                              <a:cs typeface="Cambria Math" panose="02040503050406030204" charset="0"/>
                            </a:rPr>
                            <m:t>𝑘</m:t>
                          </m:r>
                          <m:r>
                            <a:rPr lang="en-US" sz="4000" i="1" dirty="0" smtClean="0">
                              <a:solidFill>
                                <a:schemeClr val="tx1"/>
                              </a:solidFill>
                              <a:latin typeface="Cambria Math" panose="02040503050406030204" charset="0"/>
                              <a:cs typeface="Cambria Math" panose="02040503050406030204" charset="0"/>
                            </a:rPr>
                            <m:t>+</m:t>
                          </m:r>
                          <m:r>
                            <a:rPr lang="en-US" sz="4000" i="1" dirty="0" smtClean="0">
                              <a:solidFill>
                                <a:schemeClr val="tx1"/>
                              </a:solidFill>
                              <a:latin typeface="Cambria Math" panose="02040503050406030204" charset="0"/>
                              <a:cs typeface="Cambria Math" panose="02040503050406030204" charset="0"/>
                            </a:rPr>
                            <m:t>1</m:t>
                          </m:r>
                        </m:sub>
                      </m:sSub>
                      <m:r>
                        <a:rPr lang="en-US" sz="4000" i="1" dirty="0" smtClean="0">
                          <a:solidFill>
                            <a:schemeClr val="tx1"/>
                          </a:solidFill>
                          <a:latin typeface="Cambria Math" panose="02040503050406030204" charset="0"/>
                          <a:cs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𝐴</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𝑘</m:t>
                          </m:r>
                        </m:sub>
                      </m:sSub>
                      <m:r>
                        <a:rPr lang="en-US" sz="4000" i="1">
                          <a:latin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𝐵</m:t>
                          </m:r>
                        </m:e>
                        <m:sub>
                          <m:r>
                            <a:rPr lang="en-US" altLang="en-GB" sz="4000" i="1" dirty="0" smtClean="0">
                              <a:solidFill>
                                <a:schemeClr val="tx1"/>
                              </a:solidFill>
                              <a:latin typeface="Cambria Math" panose="02040503050406030204" charset="0"/>
                              <a:cs typeface="Cambria Math" panose="02040503050406030204" charset="0"/>
                            </a:rPr>
                            <m:t>𝜃</m:t>
                          </m:r>
                        </m:sub>
                      </m:sSub>
                      <m:sSubSup>
                        <m:sSubSupPr>
                          <m:ctrlPr>
                            <a:rPr sz="4000" i="1">
                              <a:latin typeface="Cambria Math" panose="02040503050406030204"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sz="4000" i="1">
                              <a:latin typeface="Cambria Math" panose="02040503050406030204" charset="0"/>
                              <a:cs typeface="Cambria Math" panose="02040503050406030204" charset="0"/>
                            </a:rPr>
                            <m:t>𝑎</m:t>
                          </m:r>
                        </m:sup>
                      </m:sSubSup>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𝑢</m:t>
                          </m:r>
                        </m:e>
                        <m:sub>
                          <m:r>
                            <a:rPr lang="en-US" sz="4000" i="1">
                              <a:latin typeface="Cambria Math" panose="02040503050406030204" charset="0"/>
                            </a:rPr>
                            <m:t>𝑘</m:t>
                          </m:r>
                        </m:sub>
                      </m:sSub>
                      <m:r>
                        <a:rPr lang="en-US" sz="4000" i="1">
                          <a:latin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𝐷</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𝑤</m:t>
                          </m:r>
                        </m:e>
                        <m:sub>
                          <m:r>
                            <a:rPr lang="en-US" sz="4000" i="1">
                              <a:latin typeface="Cambria Math" panose="02040503050406030204" charset="0"/>
                            </a:rPr>
                            <m:t>𝑘</m:t>
                          </m:r>
                        </m:sub>
                      </m:sSub>
                      <m:r>
                        <a:rPr lang="en-US" sz="4000" i="1">
                          <a:latin typeface="Cambria Math" panose="02040503050406030204" charset="0"/>
                        </a:rPr>
                        <m:t>; </m:t>
                      </m:r>
                      <m:r>
                        <a:rPr lang="en-US" sz="4000" i="1">
                          <a:latin typeface="Cambria Math" panose="02040503050406030204" charset="0"/>
                        </a:rPr>
                        <m:t>𝑥</m:t>
                      </m:r>
                      <m:r>
                        <a:rPr lang="en-US" sz="4000" i="1">
                          <a:latin typeface="Cambria Math" panose="02040503050406030204" charset="0"/>
                        </a:rPr>
                        <m:t>(</m:t>
                      </m:r>
                      <m:r>
                        <a:rPr lang="en-US" sz="4000" i="1">
                          <a:latin typeface="Cambria Math" panose="02040503050406030204" charset="0"/>
                        </a:rPr>
                        <m:t>0</m:t>
                      </m:r>
                      <m:r>
                        <a:rPr lang="en-US" sz="4000" i="1">
                          <a:latin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0</m:t>
                          </m:r>
                        </m:sub>
                      </m:sSub>
                    </m:oMath>
                  </m:oMathPara>
                </a14:m>
                <a:endParaRPr lang="en-GB" altLang="en-US" sz="4000" i="1" dirty="0" smtClean="0">
                  <a:solidFill>
                    <a:schemeClr val="tx1"/>
                  </a:solidFill>
                  <a:latin typeface="Cambria Math" panose="02040503050406030204" charset="0"/>
                  <a:cs typeface="Cambria Math" panose="02040503050406030204" charset="0"/>
                </a:endParaRPr>
              </a:p>
              <a:p>
                <a:pPr marL="457200" lvl="1" indent="0" algn="ctr">
                  <a:buNone/>
                </a:pPr>
                <a:r>
                  <a:rPr lang="en-US" sz="4000" dirty="0" smtClean="0">
                    <a:solidFill>
                      <a:schemeClr val="tx1"/>
                    </a:solidFill>
                  </a:rPr>
                  <a:t> </a:t>
                </a:r>
                <a14:m>
                  <m:oMath xmlns:m="http://schemas.openxmlformats.org/officeDocument/2006/math">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𝑦</m:t>
                        </m:r>
                      </m:e>
                      <m:sub>
                        <m:r>
                          <a:rPr lang="en-US" sz="4000" i="1">
                            <a:latin typeface="Cambria Math" panose="02040503050406030204" charset="0"/>
                          </a:rPr>
                          <m:t>𝑘</m:t>
                        </m:r>
                      </m:sub>
                    </m:sSub>
                    <m:r>
                      <a:rPr lang="en-US" sz="4000" i="1" dirty="0" smtClean="0">
                        <a:solidFill>
                          <a:schemeClr val="tx1"/>
                        </a:solidFill>
                        <a:latin typeface="Cambria Math" panose="02040503050406030204" charset="0"/>
                        <a:cs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𝑘</m:t>
                        </m:r>
                      </m:sub>
                    </m:sSub>
                    <m:r>
                      <a:rPr lang="en-US" sz="4000" i="1" dirty="0" smtClean="0">
                        <a:solidFill>
                          <a:schemeClr val="tx1"/>
                        </a:solidFill>
                        <a:latin typeface="Cambria Math" panose="02040503050406030204" charset="0"/>
                        <a:cs typeface="Cambria Math" panose="02040503050406030204" charset="0"/>
                      </a:rPr>
                      <m:t>+</m:t>
                    </m:r>
                    <m:sSubSup>
                      <m:sSubSupPr>
                        <m:ctrlPr>
                          <a:rPr sz="4000" i="1">
                            <a:latin typeface="Cambria Math" panose="02040503050406030204"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altLang="en-GB" sz="4000" i="1" dirty="0" smtClean="0">
                            <a:solidFill>
                              <a:schemeClr val="tx1"/>
                            </a:solidFill>
                            <a:latin typeface="Cambria Math" panose="02040503050406030204" charset="0"/>
                            <a:cs typeface="Cambria Math" panose="02040503050406030204" charset="0"/>
                          </a:rPr>
                          <m:t>𝑠</m:t>
                        </m:r>
                      </m:sup>
                    </m:sSubSup>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𝑣</m:t>
                        </m:r>
                      </m:e>
                      <m:sub>
                        <m:r>
                          <a:rPr lang="en-US" sz="4000" i="1">
                            <a:latin typeface="Cambria Math" panose="02040503050406030204" charset="0"/>
                          </a:rPr>
                          <m:t>𝑘</m:t>
                        </m:r>
                      </m:sub>
                    </m:sSub>
                  </m:oMath>
                </a14:m>
                <a:endParaRPr lang="en-US" sz="4000" dirty="0" smtClean="0">
                  <a:solidFill>
                    <a:schemeClr val="tx1"/>
                  </a:solidFill>
                  <a:latin typeface="+mn-ea"/>
                  <a:cs typeface="+mn-ea"/>
                </a:endParaRPr>
              </a:p>
              <a:p>
                <a:pPr lvl="1" algn="l"/>
                <a14:m>
                  <m:oMath xmlns:m="http://schemas.openxmlformats.org/officeDocument/2006/math">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𝐴</m:t>
                        </m:r>
                      </m:e>
                      <m:sub>
                        <m:r>
                          <a:rPr lang="en-US" altLang="en-GB" sz="4000" i="1" dirty="0" smtClean="0">
                            <a:solidFill>
                              <a:schemeClr val="tx1"/>
                            </a:solidFill>
                            <a:latin typeface="Cambria Math" panose="02040503050406030204" charset="0"/>
                            <a:cs typeface="Cambria Math" panose="02040503050406030204" charset="0"/>
                          </a:rPr>
                          <m:t>𝜃</m:t>
                        </m:r>
                      </m:sub>
                    </m:sSub>
                  </m:oMath>
                </a14:m>
                <a:r>
                  <a:rPr lang="en-GB" altLang="en-US" sz="4000" i="1" dirty="0" smtClean="0">
                    <a:solidFill>
                      <a:schemeClr val="tx1"/>
                    </a:solidFill>
                    <a:latin typeface="+mn-ea"/>
                    <a:cs typeface="+mn-ea"/>
                  </a:rPr>
                  <a:t>, </a:t>
                </a:r>
                <a14:m>
                  <m:oMath xmlns:m="http://schemas.openxmlformats.org/officeDocument/2006/math">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𝐵</m:t>
                        </m:r>
                      </m:e>
                      <m:sub>
                        <m:r>
                          <a:rPr lang="en-US" altLang="en-GB" sz="4000" i="1" dirty="0" smtClean="0">
                            <a:solidFill>
                              <a:schemeClr val="tx1"/>
                            </a:solidFill>
                            <a:latin typeface="Cambria Math" panose="02040503050406030204" charset="0"/>
                            <a:cs typeface="Cambria Math" panose="02040503050406030204" charset="0"/>
                          </a:rPr>
                          <m:t>𝜃</m:t>
                        </m:r>
                      </m:sub>
                    </m:sSub>
                  </m:oMath>
                </a14:m>
                <a:r>
                  <a:rPr lang="en-GB" altLang="en-US" sz="4000" i="1" dirty="0" smtClean="0">
                    <a:solidFill>
                      <a:schemeClr val="tx1"/>
                    </a:solidFill>
                    <a:latin typeface="+mn-ea"/>
                    <a:cs typeface="+mn-ea"/>
                  </a:rPr>
                  <a:t>, </a:t>
                </a:r>
                <a14:m>
                  <m:oMath xmlns:m="http://schemas.openxmlformats.org/officeDocument/2006/math">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𝜃</m:t>
                        </m:r>
                      </m:sub>
                    </m:sSub>
                  </m:oMath>
                </a14:m>
                <a:r>
                  <a:rPr lang="en-GB" altLang="en-US" sz="4000" i="1" dirty="0" smtClean="0">
                    <a:solidFill>
                      <a:schemeClr val="tx1"/>
                    </a:solidFill>
                    <a:latin typeface="+mn-ea"/>
                    <a:cs typeface="+mn-ea"/>
                  </a:rPr>
                  <a:t>, and </a:t>
                </a:r>
                <a14:m>
                  <m:oMath xmlns:m="http://schemas.openxmlformats.org/officeDocument/2006/math">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𝐷</m:t>
                        </m:r>
                      </m:e>
                      <m:sub>
                        <m:r>
                          <a:rPr lang="en-US" altLang="en-GB" sz="4000" i="1" dirty="0" smtClean="0">
                            <a:solidFill>
                              <a:schemeClr val="tx1"/>
                            </a:solidFill>
                            <a:latin typeface="Cambria Math" panose="02040503050406030204" charset="0"/>
                            <a:cs typeface="Cambria Math" panose="02040503050406030204" charset="0"/>
                          </a:rPr>
                          <m:t>𝜃</m:t>
                        </m:r>
                      </m:sub>
                    </m:sSub>
                  </m:oMath>
                </a14:m>
                <a:r>
                  <a:rPr lang="en-GB" altLang="en-US" sz="4000" i="1" dirty="0" smtClean="0">
                    <a:solidFill>
                      <a:schemeClr val="tx1"/>
                    </a:solidFill>
                    <a:latin typeface="+mn-ea"/>
                    <a:cs typeface="+mn-ea"/>
                  </a:rPr>
                  <a:t> </a:t>
                </a:r>
                <a:r>
                  <a:rPr lang="en-GB" altLang="en-US" sz="4000" dirty="0" smtClean="0">
                    <a:solidFill>
                      <a:schemeClr val="tx1"/>
                    </a:solidFill>
                    <a:latin typeface="+mn-ea"/>
                    <a:cs typeface="+mn-ea"/>
                  </a:rPr>
                  <a:t>are appropriate dimension matrices describing plant and measurement dynamics.</a:t>
                </a:r>
                <a:endParaRPr lang="en-GB" altLang="en-US" sz="4000" dirty="0" smtClean="0">
                  <a:solidFill>
                    <a:schemeClr val="tx1"/>
                  </a:solidFill>
                  <a:latin typeface="+mn-ea"/>
                  <a:cs typeface="+mn-ea"/>
                </a:endParaRPr>
              </a:p>
              <a:p>
                <a:pPr lvl="1" algn="l"/>
                <a14:m>
                  <m:oMath xmlns:m="http://schemas.openxmlformats.org/officeDocument/2006/math">
                    <m:sSubSup>
                      <m:sSubSupPr>
                        <m:ctrlPr>
                          <a:rPr sz="4000" i="1">
                            <a:latin typeface="Cambria Math" panose="02040503050406030204"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sz="4000" i="1">
                            <a:latin typeface="Cambria Math" panose="02040503050406030204" charset="0"/>
                            <a:cs typeface="Cambria Math" panose="02040503050406030204" charset="0"/>
                          </a:rPr>
                          <m:t>𝑎</m:t>
                        </m:r>
                      </m:sup>
                    </m:sSubSup>
                  </m:oMath>
                </a14:m>
                <a:r>
                  <a:rPr lang="en-GB" altLang="en-US" sz="4000" i="1" dirty="0" smtClean="0">
                    <a:solidFill>
                      <a:schemeClr val="tx1"/>
                    </a:solidFill>
                    <a:latin typeface="+mn-ea"/>
                    <a:cs typeface="+mn-ea"/>
                  </a:rPr>
                  <a:t> </a:t>
                </a:r>
                <a:r>
                  <a:rPr lang="en-GB" altLang="en-US" sz="4000" dirty="0" smtClean="0">
                    <a:solidFill>
                      <a:schemeClr val="tx1"/>
                    </a:solidFill>
                    <a:latin typeface="+mn-ea"/>
                    <a:cs typeface="+mn-ea"/>
                  </a:rPr>
                  <a:t>is matrix of multiplicative actuator faults.</a:t>
                </a:r>
                <a:endParaRPr lang="en-GB" altLang="en-US" sz="4000" dirty="0" smtClean="0">
                  <a:solidFill>
                    <a:schemeClr val="tx1"/>
                  </a:solidFill>
                  <a:latin typeface="+mn-ea"/>
                  <a:cs typeface="+mn-ea"/>
                </a:endParaRPr>
              </a:p>
              <a:p>
                <a:pPr lvl="1" algn="l"/>
                <a14:m>
                  <m:oMath xmlns:m="http://schemas.openxmlformats.org/officeDocument/2006/math">
                    <m:sSubSup>
                      <m:sSubSupPr>
                        <m:ctrlPr>
                          <a:rPr sz="4000" i="1">
                            <a:latin typeface="Cambria Math" panose="02040503050406030204"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sz="4000" i="1">
                            <a:latin typeface="Cambria Math" panose="02040503050406030204" charset="0"/>
                            <a:cs typeface="Cambria Math" panose="02040503050406030204" charset="0"/>
                          </a:rPr>
                          <m:t>𝑠</m:t>
                        </m:r>
                      </m:sup>
                    </m:sSubSup>
                  </m:oMath>
                </a14:m>
                <a:r>
                  <a:rPr lang="en-GB" altLang="en-US" sz="4000" i="1" dirty="0" smtClean="0">
                    <a:solidFill>
                      <a:schemeClr val="tx1"/>
                    </a:solidFill>
                    <a:latin typeface="+mn-ea"/>
                    <a:cs typeface="+mn-ea"/>
                  </a:rPr>
                  <a:t> </a:t>
                </a:r>
                <a:r>
                  <a:rPr lang="en-GB" altLang="en-US" sz="4000" dirty="0" smtClean="0">
                    <a:solidFill>
                      <a:schemeClr val="tx1"/>
                    </a:solidFill>
                    <a:latin typeface="+mn-ea"/>
                    <a:cs typeface="+mn-ea"/>
                  </a:rPr>
                  <a:t>is a matrix of additive sensor faults.</a:t>
                </a:r>
                <a:endParaRPr lang="en-GB" altLang="en-US" sz="4000" i="1" dirty="0" smtClean="0">
                  <a:solidFill>
                    <a:schemeClr val="tx1"/>
                  </a:solidFill>
                  <a:latin typeface="+mn-ea"/>
                  <a:cs typeface="+mn-ea"/>
                </a:endParaRPr>
              </a:p>
              <a:p>
                <a:pPr lvl="1" algn="l"/>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sSup>
                      <m:sSupPr>
                        <m:ctrlPr>
                          <a:rPr lang="en-US" altLang="en-GB" sz="4000" i="1" dirty="0" smtClean="0">
                            <a:solidFill>
                              <a:schemeClr val="tx1"/>
                            </a:solidFill>
                            <a:latin typeface="Cambria Math" panose="02040503050406030204" charset="0"/>
                            <a:cs typeface="Cambria Math" panose="02040503050406030204" charset="0"/>
                          </a:rPr>
                        </m:ctrlPr>
                      </m:sSupPr>
                      <m:e>
                        <m:r>
                          <a:rPr lang="en-US" altLang="en-GB" sz="4000" i="1" dirty="0" smtClean="0">
                            <a:solidFill>
                              <a:schemeClr val="tx1"/>
                            </a:solidFill>
                            <a:latin typeface="Cambria Math" panose="02040503050406030204" charset="0"/>
                            <a:cs typeface="Cambria Math" panose="02040503050406030204" charset="0"/>
                          </a:rPr>
                          <m:t>ℝ</m:t>
                        </m:r>
                      </m:e>
                      <m:sup>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𝑛</m:t>
                            </m:r>
                          </m:e>
                          <m:sub>
                            <m:r>
                              <a:rPr lang="en-US" altLang="en-GB" sz="4000" i="1" dirty="0" smtClean="0">
                                <a:solidFill>
                                  <a:schemeClr val="tx1"/>
                                </a:solidFill>
                                <a:latin typeface="Cambria Math" panose="02040503050406030204" charset="0"/>
                                <a:cs typeface="Cambria Math" panose="02040503050406030204" charset="0"/>
                              </a:rPr>
                              <m:t>𝜃</m:t>
                            </m:r>
                          </m:sub>
                        </m:sSub>
                      </m:sup>
                    </m:sSup>
                  </m:oMath>
                </a14:m>
                <a:r>
                  <a:rPr lang="en-GB" altLang="en-US" sz="4000" dirty="0" smtClean="0">
                    <a:solidFill>
                      <a:schemeClr val="tx1"/>
                    </a:solidFill>
                    <a:latin typeface="+mn-ea"/>
                    <a:cs typeface="+mn-ea"/>
                  </a:rPr>
                  <a:t> is a parameter vector describing system behaviour for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𝑛</m:t>
                        </m:r>
                      </m:e>
                      <m:sub>
                        <m:r>
                          <a:rPr lang="en-US" altLang="en-GB" sz="4000" i="1" dirty="0" smtClean="0">
                            <a:solidFill>
                              <a:schemeClr val="tx1"/>
                            </a:solidFill>
                            <a:latin typeface="Cambria Math" panose="02040503050406030204" charset="0"/>
                            <a:cs typeface="Cambria Math" panose="02040503050406030204" charset="0"/>
                          </a:rPr>
                          <m:t>𝜃</m:t>
                        </m:r>
                      </m:sub>
                    </m:sSub>
                  </m:oMath>
                </a14:m>
                <a:r>
                  <a:rPr lang="en-GB" altLang="en-US" sz="4000" dirty="0" smtClean="0">
                    <a:solidFill>
                      <a:schemeClr val="tx1"/>
                    </a:solidFill>
                    <a:latin typeface="+mn-ea"/>
                    <a:cs typeface="+mn-ea"/>
                  </a:rPr>
                  <a:t> parameters</a:t>
                </a:r>
                <a:r>
                  <a:rPr lang="en-GB" altLang="en-US" sz="4000" dirty="0" smtClean="0">
                    <a:solidFill>
                      <a:schemeClr val="tx1"/>
                    </a:solidFill>
                    <a:latin typeface="+mn-ea"/>
                    <a:cs typeface="+mn-ea"/>
                  </a:rPr>
                  <a:t>.</a:t>
                </a:r>
                <a:endParaRPr lang="en-GB" altLang="en-US" sz="4000" dirty="0" smtClean="0">
                  <a:solidFill>
                    <a:schemeClr val="tx1"/>
                  </a:solidFill>
                  <a:latin typeface="+mn-ea"/>
                  <a:cs typeface="+mn-ea"/>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342265" y="991870"/>
                <a:ext cx="11507470" cy="5580380"/>
              </a:xfrm>
              <a:blipFill rotWithShape="1">
                <a:blip r:embed="rId1"/>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System Definition</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2" name="Text Box 1"/>
              <p:cNvSpPr txBox="1"/>
              <p:nvPr/>
            </p:nvSpPr>
            <p:spPr>
              <a:xfrm>
                <a:off x="280670" y="775335"/>
                <a:ext cx="11313160" cy="3192145"/>
              </a:xfrm>
              <a:prstGeom prst="rect">
                <a:avLst/>
              </a:prstGeom>
              <a:noFill/>
            </p:spPr>
            <p:txBody>
              <a:bodyPr wrap="square" rtlCol="0" anchor="t">
                <a:spAutoFit/>
              </a:bodyPr>
              <a:p>
                <a:pPr marL="457200" lvl="1" indent="0" algn="l">
                  <a:buNone/>
                </a:pPr>
                <a:r>
                  <a:rPr lang="en-GB" altLang="en-US" sz="4000" dirty="0" smtClean="0">
                    <a:solidFill>
                      <a:schemeClr val="tx1"/>
                    </a:solidFill>
                    <a:latin typeface="Calibri" panose="020F0502020204030204" charset="0"/>
                    <a:cs typeface="Calibri" panose="020F0502020204030204" charset="0"/>
                    <a:sym typeface="+mn-ea"/>
                  </a:rPr>
                  <a:t>Definition</a:t>
                </a:r>
                <a:r>
                  <a:rPr lang="en-US" sz="4000" dirty="0" smtClean="0">
                    <a:solidFill>
                      <a:schemeClr val="tx1"/>
                    </a:solidFill>
                    <a:latin typeface="Calibri" panose="020F0502020204030204" charset="0"/>
                    <a:cs typeface="Calibri" panose="020F0502020204030204" charset="0"/>
                    <a:sym typeface="+mn-ea"/>
                  </a:rPr>
                  <a:t> </a:t>
                </a:r>
                <a:r>
                  <a:rPr lang="en-GB" altLang="en-US" sz="4000" dirty="0" smtClean="0">
                    <a:solidFill>
                      <a:schemeClr val="tx1"/>
                    </a:solidFill>
                    <a:latin typeface="Calibri" panose="020F0502020204030204" charset="0"/>
                    <a:cs typeface="Calibri" panose="020F0502020204030204" charset="0"/>
                    <a:sym typeface="+mn-ea"/>
                  </a:rPr>
                  <a:t>1 [</a:t>
                </a:r>
                <a:r>
                  <a:rPr lang="en-GB" altLang="en-US" sz="4000" i="1" dirty="0" smtClean="0">
                    <a:solidFill>
                      <a:schemeClr val="tx1"/>
                    </a:solidFill>
                    <a:latin typeface="Calibri" panose="020F0502020204030204" charset="0"/>
                    <a:cs typeface="Calibri" panose="020F0502020204030204" charset="0"/>
                    <a:sym typeface="+mn-ea"/>
                  </a:rPr>
                  <a:t>Plant/System configuration</a:t>
                </a:r>
                <a:r>
                  <a:rPr lang="en-GB" altLang="en-US" sz="4000" dirty="0" smtClean="0">
                    <a:solidFill>
                      <a:schemeClr val="tx1"/>
                    </a:solidFill>
                    <a:latin typeface="Calibri" panose="020F0502020204030204" charset="0"/>
                    <a:cs typeface="Calibri" panose="020F0502020204030204" charset="0"/>
                    <a:sym typeface="+mn-ea"/>
                  </a:rPr>
                  <a:t>]</a:t>
                </a:r>
                <a:r>
                  <a:rPr lang="en-US" sz="4000" dirty="0" smtClean="0">
                    <a:solidFill>
                      <a:schemeClr val="tx1"/>
                    </a:solidFill>
                    <a:latin typeface="Calibri" panose="020F0502020204030204" charset="0"/>
                    <a:cs typeface="Calibri" panose="020F0502020204030204" charset="0"/>
                    <a:sym typeface="+mn-ea"/>
                  </a:rPr>
                  <a:t>:</a:t>
                </a:r>
                <a:r>
                  <a:rPr lang="en-GB" altLang="en-US" sz="4000" dirty="0" smtClean="0">
                    <a:solidFill>
                      <a:schemeClr val="tx1"/>
                    </a:solidFill>
                    <a:latin typeface="Calibri" panose="020F0502020204030204" charset="0"/>
                    <a:cs typeface="Calibri" panose="020F0502020204030204" charset="0"/>
                    <a:sym typeface="+mn-ea"/>
                  </a:rPr>
                  <a:t> We define a system configuration as an operating condition of the LTI system presented above, characterized with a parameter vector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sSup>
                      <m:sSupPr>
                        <m:ctrlPr>
                          <a:rPr lang="en-US" altLang="en-GB" sz="4000" i="1" dirty="0" smtClean="0">
                            <a:solidFill>
                              <a:schemeClr val="tx1"/>
                            </a:solidFill>
                            <a:latin typeface="Cambria Math" panose="02040503050406030204" charset="0"/>
                            <a:cs typeface="Cambria Math" panose="02040503050406030204" charset="0"/>
                          </a:rPr>
                        </m:ctrlPr>
                      </m:sSupPr>
                      <m:e>
                        <m:r>
                          <a:rPr lang="en-US" altLang="en-GB" sz="4000" i="1" dirty="0" smtClean="0">
                            <a:solidFill>
                              <a:schemeClr val="tx1"/>
                            </a:solidFill>
                            <a:latin typeface="Cambria Math" panose="02040503050406030204" charset="0"/>
                            <a:cs typeface="Cambria Math" panose="02040503050406030204" charset="0"/>
                          </a:rPr>
                          <m:t>ℝ</m:t>
                        </m:r>
                      </m:e>
                      <m:sup>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𝑛</m:t>
                            </m:r>
                          </m:e>
                          <m:sub>
                            <m:r>
                              <a:rPr lang="en-US" altLang="en-GB" sz="4000" i="1" dirty="0" smtClean="0">
                                <a:solidFill>
                                  <a:schemeClr val="tx1"/>
                                </a:solidFill>
                                <a:latin typeface="Cambria Math" panose="02040503050406030204" charset="0"/>
                                <a:cs typeface="Cambria Math" panose="02040503050406030204" charset="0"/>
                              </a:rPr>
                              <m:t>𝜃</m:t>
                            </m:r>
                          </m:sub>
                        </m:sSub>
                      </m:sup>
                    </m:sSup>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and the corresponding tuple </a:t>
                </a:r>
                <a14:m>
                  <m:oMath xmlns:m="http://schemas.openxmlformats.org/officeDocument/2006/math">
                    <m:d>
                      <m:dPr>
                        <m:begChr m:val="〈"/>
                        <m:endChr m:val="〉"/>
                        <m:ctrlPr>
                          <a:rPr lang="en-US" altLang="en-GB" sz="4000" i="1" dirty="0" smtClean="0">
                            <a:solidFill>
                              <a:schemeClr val="tx1"/>
                            </a:solidFill>
                            <a:latin typeface="Cambria Math" panose="02040503050406030204" charset="0"/>
                            <a:cs typeface="Cambria Math" panose="02040503050406030204" charset="0"/>
                          </a:rPr>
                        </m:ctrlPr>
                      </m:dPr>
                      <m:e>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𝐴</m:t>
                            </m:r>
                          </m:e>
                          <m:sub>
                            <m:r>
                              <a:rPr lang="en-US" altLang="en-GB" sz="4000" i="1" dirty="0" smtClean="0">
                                <a:solidFill>
                                  <a:schemeClr val="tx1"/>
                                </a:solidFill>
                                <a:latin typeface="Cambria Math" panose="02040503050406030204" charset="0"/>
                                <a:cs typeface="Cambria Math" panose="02040503050406030204" charset="0"/>
                              </a:rPr>
                              <m:t>𝜃</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𝐵</m:t>
                            </m:r>
                          </m:e>
                          <m:sub>
                            <m:r>
                              <a:rPr lang="en-US" altLang="en-GB" sz="4000" i="1" dirty="0" smtClean="0">
                                <a:solidFill>
                                  <a:schemeClr val="tx1"/>
                                </a:solidFill>
                                <a:latin typeface="Cambria Math" panose="02040503050406030204" charset="0"/>
                                <a:cs typeface="Cambria Math" panose="02040503050406030204" charset="0"/>
                              </a:rPr>
                              <m:t>𝜃</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𝜃</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𝐷</m:t>
                            </m:r>
                          </m:e>
                          <m:sub>
                            <m:r>
                              <a:rPr lang="en-US" altLang="en-GB" sz="4000" i="1" dirty="0" smtClean="0">
                                <a:solidFill>
                                  <a:schemeClr val="tx1"/>
                                </a:solidFill>
                                <a:latin typeface="Cambria Math" panose="02040503050406030204" charset="0"/>
                                <a:cs typeface="Cambria Math" panose="02040503050406030204" charset="0"/>
                              </a:rPr>
                              <m:t>𝜃</m:t>
                            </m:r>
                          </m:sub>
                        </m:sSub>
                        <m:r>
                          <a:rPr lang="en-US" altLang="en-GB" sz="4000" i="1" dirty="0" smtClean="0">
                            <a:solidFill>
                              <a:schemeClr val="tx1"/>
                            </a:solidFill>
                            <a:latin typeface="Cambria Math" panose="02040503050406030204" charset="0"/>
                            <a:cs typeface="Cambria Math" panose="02040503050406030204" charset="0"/>
                          </a:rPr>
                          <m:t>, </m:t>
                        </m:r>
                        <m:sSubSup>
                          <m:sSubSupPr>
                            <m:ctrlPr>
                              <a:rPr sz="4000" i="1">
                                <a:latin typeface="Cambria Math" panose="02040503050406030204"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sz="4000" i="1">
                                <a:latin typeface="Cambria Math" panose="02040503050406030204" charset="0"/>
                                <a:cs typeface="Cambria Math" panose="02040503050406030204" charset="0"/>
                              </a:rPr>
                              <m:t>𝑎</m:t>
                            </m:r>
                          </m:sup>
                        </m:sSubSup>
                        <m:r>
                          <a:rPr lang="en-US" altLang="en-GB" sz="4000" i="1" dirty="0" smtClean="0">
                            <a:solidFill>
                              <a:schemeClr val="tx1"/>
                            </a:solidFill>
                            <a:latin typeface="Cambria Math" panose="02040503050406030204" charset="0"/>
                            <a:cs typeface="Cambria Math" panose="02040503050406030204" charset="0"/>
                          </a:rPr>
                          <m:t>, </m:t>
                        </m:r>
                        <m:sSubSup>
                          <m:sSubSupPr>
                            <m:ctrlPr>
                              <a:rPr sz="4000" i="1">
                                <a:latin typeface="Cambria Math" panose="02040503050406030204"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sz="4000" i="1">
                                <a:latin typeface="Cambria Math" panose="02040503050406030204" charset="0"/>
                                <a:cs typeface="Cambria Math" panose="02040503050406030204" charset="0"/>
                              </a:rPr>
                              <m:t>𝑠</m:t>
                            </m:r>
                          </m:sup>
                        </m:sSubSup>
                      </m:e>
                    </m:d>
                  </m:oMath>
                </a14:m>
                <a:r>
                  <a:rPr lang="en-GB" altLang="en-US" sz="4000" dirty="0" smtClean="0">
                    <a:solidFill>
                      <a:schemeClr val="tx1"/>
                    </a:solidFill>
                    <a:latin typeface="Cambria Math" panose="02040503050406030204" charset="0"/>
                    <a:cs typeface="Cambria Math" panose="02040503050406030204" charset="0"/>
                  </a:rPr>
                  <a:t>.</a:t>
                </a:r>
                <a:endParaRPr lang="en-GB" altLang="en-US" sz="4000" dirty="0" smtClean="0">
                  <a:solidFill>
                    <a:schemeClr val="tx1"/>
                  </a:solidFill>
                  <a:latin typeface="Cambria Math" panose="02040503050406030204" charset="0"/>
                  <a:cs typeface="Cambria Math" panose="02040503050406030204" charset="0"/>
                  <a:sym typeface="+mn-ea"/>
                </a:endParaRPr>
              </a:p>
            </p:txBody>
          </p:sp>
        </mc:Choice>
        <mc:Fallback>
          <p:sp>
            <p:nvSpPr>
              <p:cNvPr id="2" name="Text Box 1"/>
              <p:cNvSpPr txBox="1">
                <a:spLocks noRot="1" noChangeAspect="1" noMove="1" noResize="1" noEditPoints="1" noAdjustHandles="1" noChangeArrowheads="1" noChangeShapeType="1" noTextEdit="1"/>
              </p:cNvSpPr>
              <p:nvPr/>
            </p:nvSpPr>
            <p:spPr>
              <a:xfrm>
                <a:off x="280670" y="775335"/>
                <a:ext cx="11313160" cy="3192145"/>
              </a:xfrm>
              <a:prstGeom prst="rect">
                <a:avLst/>
              </a:prstGeom>
              <a:blipFill rotWithShape="1">
                <a:blip r:embed="rId1"/>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3" name="Text Box 2"/>
              <p:cNvSpPr txBox="1"/>
              <p:nvPr/>
            </p:nvSpPr>
            <p:spPr>
              <a:xfrm>
                <a:off x="280670" y="4114800"/>
                <a:ext cx="11313160" cy="1938020"/>
              </a:xfrm>
              <a:prstGeom prst="rect">
                <a:avLst/>
              </a:prstGeom>
              <a:noFill/>
            </p:spPr>
            <p:txBody>
              <a:bodyPr wrap="square" rtlCol="0" anchor="t">
                <a:spAutoFit/>
              </a:bodyPr>
              <a:p>
                <a:pPr marL="457200" lvl="1" indent="0" algn="l">
                  <a:buNone/>
                </a:pPr>
                <a:r>
                  <a:rPr lang="en-GB" sz="4000" dirty="0" smtClean="0">
                    <a:solidFill>
                      <a:schemeClr val="tx1"/>
                    </a:solidFill>
                    <a:latin typeface="Calibri" panose="020F0502020204030204" charset="0"/>
                    <a:cs typeface="Calibri" panose="020F0502020204030204" charset="0"/>
                    <a:sym typeface="+mn-ea"/>
                  </a:rPr>
                  <a:t>Assumption 1: All possible system operating conditions can be modeled (approximately) by equation 1 and a configuration parameter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oMath>
                </a14:m>
                <a:r>
                  <a:rPr lang="en-GB" altLang="en-US" sz="4000" dirty="0" smtClean="0">
                    <a:solidFill>
                      <a:schemeClr val="tx1"/>
                    </a:solidFill>
                    <a:latin typeface="Cambria Math" panose="02040503050406030204" charset="0"/>
                    <a:cs typeface="Cambria Math" panose="02040503050406030204" charset="0"/>
                  </a:rPr>
                  <a:t>.</a:t>
                </a:r>
                <a:endParaRPr lang="en-GB" altLang="en-US" sz="4000" dirty="0" smtClean="0">
                  <a:solidFill>
                    <a:schemeClr val="tx1"/>
                  </a:solidFill>
                  <a:latin typeface="Cambria Math" panose="02040503050406030204" charset="0"/>
                  <a:cs typeface="Cambria Math" panose="02040503050406030204" charset="0"/>
                  <a:sym typeface="+mn-ea"/>
                </a:endParaRPr>
              </a:p>
            </p:txBody>
          </p:sp>
        </mc:Choice>
        <mc:Fallback>
          <p:sp>
            <p:nvSpPr>
              <p:cNvPr id="3" name="Text Box 2"/>
              <p:cNvSpPr txBox="1">
                <a:spLocks noRot="1" noChangeAspect="1" noMove="1" noResize="1" noEditPoints="1" noAdjustHandles="1" noChangeArrowheads="1" noChangeShapeType="1" noTextEdit="1"/>
              </p:cNvSpPr>
              <p:nvPr/>
            </p:nvSpPr>
            <p:spPr>
              <a:xfrm>
                <a:off x="280670" y="4114800"/>
                <a:ext cx="11313160" cy="1938020"/>
              </a:xfrm>
              <a:prstGeom prst="rect">
                <a:avLst/>
              </a:prstGeom>
              <a:blipFill rotWithShape="1">
                <a:blip r:embed="rId2"/>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Known system configurations</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991870"/>
                <a:ext cx="11507470" cy="4611370"/>
              </a:xfrm>
            </p:spPr>
            <p:txBody>
              <a:bodyPr>
                <a:noAutofit/>
              </a:bodyPr>
              <a:p>
                <a:pPr marL="457200" lvl="1" indent="0" algn="l">
                  <a:buNone/>
                </a:pPr>
                <a:r>
                  <a:rPr lang="en-GB" altLang="en-US" sz="4000" dirty="0" smtClean="0">
                    <a:solidFill>
                      <a:schemeClr val="tx1"/>
                    </a:solidFill>
                    <a:latin typeface="Calibri" panose="020F0502020204030204" charset="0"/>
                    <a:cs typeface="Calibri" panose="020F0502020204030204" charset="0"/>
                  </a:rPr>
                  <a:t>A region of </a:t>
                </a:r>
                <a:r>
                  <a:rPr lang="en-GB" altLang="en-US" sz="4000" i="1" dirty="0" smtClean="0">
                    <a:solidFill>
                      <a:schemeClr val="tx1"/>
                    </a:solidFill>
                    <a:latin typeface="Calibri" panose="020F0502020204030204" charset="0"/>
                    <a:cs typeface="Calibri" panose="020F0502020204030204" charset="0"/>
                  </a:rPr>
                  <a:t>known system configurations</a:t>
                </a:r>
                <a:r>
                  <a:rPr lang="en-GB" altLang="en-US" sz="4000" dirty="0" smtClean="0">
                    <a:solidFill>
                      <a:schemeClr val="tx1"/>
                    </a:solidFill>
                    <a:latin typeface="Calibri" panose="020F0502020204030204" charset="0"/>
                    <a:cs typeface="Calibri" panose="020F0502020204030204" charset="0"/>
                  </a:rPr>
                  <a:t> </a:t>
                </a:r>
                <a14:m>
                  <m:oMath xmlns:m="http://schemas.openxmlformats.org/officeDocument/2006/math">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smtClean="0">
                    <a:solidFill>
                      <a:schemeClr val="tx1"/>
                    </a:solidFill>
                    <a:latin typeface="Calibri" panose="020F0502020204030204" charset="0"/>
                    <a:cs typeface="Calibri" panose="020F0502020204030204" charset="0"/>
                  </a:rPr>
                  <a:t> is defined:</a:t>
                </a:r>
                <a:r>
                  <a:rPr lang="en-GB" altLang="en-US" sz="4000" dirty="0" smtClean="0">
                    <a:solidFill>
                      <a:schemeClr val="tx1"/>
                    </a:solidFill>
                    <a:latin typeface="Calibri" panose="020F0502020204030204" charset="0"/>
                    <a:cs typeface="Calibri" panose="020F0502020204030204" charset="0"/>
                  </a:rPr>
                  <a:t> </a:t>
                </a:r>
                <a:endParaRPr lang="en-US" altLang="en-GB" sz="4000" dirty="0" smtClean="0">
                  <a:solidFill>
                    <a:schemeClr val="tx1"/>
                  </a:solidFill>
                  <a:latin typeface="Cambria Math" panose="02040503050406030204" charset="0"/>
                  <a:cs typeface="Cambria Math" panose="02040503050406030204" charset="0"/>
                </a:endParaRPr>
              </a:p>
              <a:p>
                <a:pPr marL="457200" lvl="1" indent="0" algn="ctr">
                  <a:buNone/>
                </a:pPr>
                <a14:m>
                  <m:oMath xmlns:m="http://schemas.openxmlformats.org/officeDocument/2006/math">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bar>
                          <m:barPr>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e>
                      <m:sub>
                        <m:r>
                          <a:rPr lang="en-US" altLang="en-GB" sz="4000" i="1" dirty="0" smtClean="0">
                            <a:solidFill>
                              <a:schemeClr val="tx1"/>
                            </a:solidFill>
                            <a:latin typeface="Cambria Math" panose="02040503050406030204" charset="0"/>
                            <a:cs typeface="Cambria Math" panose="02040503050406030204" charset="0"/>
                          </a:rPr>
                          <m:t>𝑖</m:t>
                        </m:r>
                      </m:sub>
                    </m:sSub>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m:t>
                        </m:r>
                        <m:bar>
                          <m:barPr>
                            <m:pos m:val="top"/>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oMath>
                </a14:m>
                <a:r>
                  <a:rPr lang="en-US" altLang="en-GB" sz="4000" dirty="0" smtClean="0">
                    <a:solidFill>
                      <a:schemeClr val="tx1"/>
                    </a:solidFill>
                    <a:sym typeface="+mn-ea"/>
                  </a:rPr>
                  <a:t> </a:t>
                </a:r>
                <a:endParaRPr lang="en-US" altLang="en-GB" sz="4000" dirty="0" smtClean="0">
                  <a:solidFill>
                    <a:schemeClr val="tx1"/>
                  </a:solidFill>
                  <a:sym typeface="+mn-ea"/>
                </a:endParaRPr>
              </a:p>
              <a:p>
                <a:pPr marL="457200" lvl="1" indent="0" algn="l">
                  <a:buNone/>
                </a:pPr>
                <a:endParaRPr lang="en-GB" altLang="en-US" sz="4000" dirty="0" smtClean="0">
                  <a:solidFill>
                    <a:schemeClr val="tx1"/>
                  </a:solidFill>
                  <a:latin typeface="+mn-ea"/>
                  <a:cs typeface="+mn-ea"/>
                  <a:sym typeface="+mn-ea"/>
                </a:endParaRPr>
              </a:p>
              <a:p>
                <a:pPr marL="457200" lvl="1" indent="0" algn="l">
                  <a:buNone/>
                </a:pPr>
                <a:r>
                  <a:rPr lang="en-GB" altLang="en-US" sz="4000" dirty="0" smtClean="0">
                    <a:solidFill>
                      <a:schemeClr val="tx1"/>
                    </a:solidFill>
                    <a:latin typeface="+mn-ea"/>
                    <a:cs typeface="+mn-ea"/>
                    <a:sym typeface="+mn-ea"/>
                  </a:rPr>
                  <a:t>where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bar>
                          <m:barPr>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smtClean="0">
                    <a:solidFill>
                      <a:schemeClr val="tx1"/>
                    </a:solidFill>
                    <a:latin typeface="+mn-ea"/>
                    <a:cs typeface="+mn-ea"/>
                    <a:sym typeface="+mn-ea"/>
                  </a:rPr>
                  <a:t> and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bar>
                          <m:barPr>
                            <m:pos m:val="top"/>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smtClean="0">
                    <a:solidFill>
                      <a:schemeClr val="tx1"/>
                    </a:solidFill>
                    <a:latin typeface="+mn-ea"/>
                    <a:cs typeface="+mn-ea"/>
                    <a:sym typeface="+mn-ea"/>
                  </a:rPr>
                  <a:t> are lower and upper bounds for the system parameters, which are assumed to be known </a:t>
                </a:r>
                <a:r>
                  <a:rPr lang="en-GB" altLang="en-US" sz="4000" i="1" dirty="0" smtClean="0">
                    <a:solidFill>
                      <a:schemeClr val="tx1"/>
                    </a:solidFill>
                    <a:latin typeface="+mn-ea"/>
                    <a:cs typeface="+mn-ea"/>
                    <a:sym typeface="+mn-ea"/>
                  </a:rPr>
                  <a:t>a priori</a:t>
                </a:r>
                <a:r>
                  <a:rPr lang="en-GB" altLang="en-US" sz="4000" dirty="0" smtClean="0">
                    <a:solidFill>
                      <a:schemeClr val="tx1"/>
                    </a:solidFill>
                    <a:latin typeface="+mn-ea"/>
                    <a:cs typeface="+mn-ea"/>
                    <a:sym typeface="+mn-ea"/>
                  </a:rPr>
                  <a:t>. </a:t>
                </a:r>
                <a:endParaRPr lang="en-GB" altLang="en-US" sz="4000" dirty="0" smtClean="0">
                  <a:solidFill>
                    <a:schemeClr val="tx1"/>
                  </a:solidFill>
                  <a:latin typeface="+mn-ea"/>
                  <a:cs typeface="+mn-ea"/>
                  <a:sym typeface="+mn-ea"/>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342265" y="991870"/>
                <a:ext cx="11507470" cy="4611370"/>
              </a:xfrm>
              <a:blipFill rotWithShape="1">
                <a:blip r:embed="rId1"/>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Unknown </a:t>
            </a:r>
            <a:r>
              <a:rPr lang="en-GB" altLang="en-US" sz="4000" u="sng" dirty="0" smtClean="0">
                <a:latin typeface="+mn-ea"/>
                <a:cs typeface="+mn-ea"/>
                <a:sym typeface="+mn-ea"/>
              </a:rPr>
              <a:t>system configurations</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991870"/>
                <a:ext cx="11507470" cy="4611370"/>
              </a:xfrm>
            </p:spPr>
            <p:txBody>
              <a:bodyPr>
                <a:noAutofit/>
              </a:bodyPr>
              <a:p>
                <a:pPr marL="457200" lvl="1" indent="0" algn="l">
                  <a:buNone/>
                </a:pPr>
                <a:r>
                  <a:rPr lang="en-GB" altLang="en-US" sz="4000" dirty="0" smtClean="0">
                    <a:solidFill>
                      <a:schemeClr val="tx1"/>
                    </a:solidFill>
                    <a:latin typeface="Calibri" panose="020F0502020204030204" charset="0"/>
                    <a:cs typeface="Calibri" panose="020F0502020204030204" charset="0"/>
                  </a:rPr>
                  <a:t>An unknown, or </a:t>
                </a:r>
                <a:r>
                  <a:rPr lang="en-GB" altLang="en-US" sz="4000" i="1" dirty="0" smtClean="0">
                    <a:solidFill>
                      <a:schemeClr val="tx1"/>
                    </a:solidFill>
                    <a:latin typeface="Calibri" panose="020F0502020204030204" charset="0"/>
                    <a:cs typeface="Calibri" panose="020F0502020204030204" charset="0"/>
                  </a:rPr>
                  <a:t>novel system configuration</a:t>
                </a:r>
                <a:r>
                  <a:rPr lang="en-GB" altLang="en-US" sz="4000" dirty="0" smtClean="0">
                    <a:solidFill>
                      <a:schemeClr val="tx1"/>
                    </a:solidFill>
                    <a:latin typeface="Calibri" panose="020F0502020204030204" charset="0"/>
                    <a:cs typeface="Calibri" panose="020F0502020204030204" charset="0"/>
                  </a:rPr>
                  <a:t>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smtClean="0">
                    <a:solidFill>
                      <a:schemeClr val="tx1"/>
                    </a:solidFill>
                    <a:latin typeface="Calibri" panose="020F0502020204030204" charset="0"/>
                    <a:cs typeface="Calibri" panose="020F0502020204030204" charset="0"/>
                  </a:rPr>
                  <a:t> is defined as:</a:t>
                </a:r>
                <a:r>
                  <a:rPr lang="en-GB" altLang="en-US" sz="4000" dirty="0" smtClean="0">
                    <a:solidFill>
                      <a:schemeClr val="tx1"/>
                    </a:solidFill>
                    <a:latin typeface="Calibri" panose="020F0502020204030204" charset="0"/>
                    <a:cs typeface="Calibri" panose="020F0502020204030204" charset="0"/>
                  </a:rPr>
                  <a:t> </a:t>
                </a:r>
                <a:endParaRPr lang="en-US" altLang="en-GB" sz="4000" dirty="0" smtClean="0">
                  <a:solidFill>
                    <a:schemeClr val="tx1"/>
                  </a:solidFill>
                  <a:latin typeface="Cambria Math" panose="02040503050406030204" charset="0"/>
                  <a:cs typeface="Cambria Math" panose="02040503050406030204" charset="0"/>
                </a:endParaRPr>
              </a:p>
              <a:p>
                <a:pPr marL="0" lvl="1" indent="0" algn="ctr">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𝑛𝑖</m:t>
                        </m:r>
                      </m:sub>
                    </m:sSub>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𝑖</m:t>
                    </m:r>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bar>
                          <m:barPr>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bar>
                          <m:barPr>
                            <m:pos m:val="top"/>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oMath>
                </a14:m>
                <a:r>
                  <a:rPr lang="en-US" altLang="en-GB" sz="4000" dirty="0" smtClean="0">
                    <a:solidFill>
                      <a:schemeClr val="tx1"/>
                    </a:solidFill>
                    <a:sym typeface="+mn-ea"/>
                  </a:rPr>
                  <a:t> </a:t>
                </a:r>
                <a:endParaRPr lang="en-US" altLang="en-GB" sz="4000" dirty="0" smtClean="0">
                  <a:solidFill>
                    <a:schemeClr val="tx1"/>
                  </a:solidFill>
                  <a:sym typeface="+mn-ea"/>
                </a:endParaRPr>
              </a:p>
              <a:p>
                <a:pPr marL="457200" lvl="1" indent="0" algn="l">
                  <a:buNone/>
                </a:pPr>
                <a:r>
                  <a:rPr lang="en-GB" altLang="en-US" sz="4000" dirty="0" smtClean="0">
                    <a:solidFill>
                      <a:schemeClr val="tx1"/>
                    </a:solidFill>
                    <a:latin typeface="+mn-ea"/>
                    <a:cs typeface="+mn-ea"/>
                    <a:sym typeface="+mn-ea"/>
                  </a:rPr>
                  <a:t>where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bar>
                          <m:barPr>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smtClean="0">
                    <a:solidFill>
                      <a:schemeClr val="tx1"/>
                    </a:solidFill>
                    <a:latin typeface="+mn-ea"/>
                    <a:cs typeface="+mn-ea"/>
                    <a:sym typeface="+mn-ea"/>
                  </a:rPr>
                  <a:t> and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bar>
                          <m:barPr>
                            <m:pos m:val="top"/>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smtClean="0">
                    <a:solidFill>
                      <a:schemeClr val="tx1"/>
                    </a:solidFill>
                    <a:latin typeface="+mn-ea"/>
                    <a:cs typeface="+mn-ea"/>
                    <a:sym typeface="+mn-ea"/>
                  </a:rPr>
                  <a:t> are the known operating bounds.</a:t>
                </a:r>
                <a:endParaRPr lang="en-GB" altLang="en-US" sz="4000" dirty="0" smtClean="0">
                  <a:solidFill>
                    <a:schemeClr val="tx1"/>
                  </a:solidFill>
                  <a:latin typeface="+mn-ea"/>
                  <a:cs typeface="+mn-ea"/>
                  <a:sym typeface="+mn-ea"/>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342265" y="991870"/>
                <a:ext cx="11507470" cy="4611370"/>
              </a:xfrm>
              <a:blipFill rotWithShape="1">
                <a:blip r:embed="rId1"/>
                <a:stretch>
                  <a:fillRect t="-234"/>
                </a:stretch>
              </a:blipFill>
            </p:spPr>
            <p:txBody>
              <a:bodyPr/>
              <a:lstStyle/>
              <a:p>
                <a:r>
                  <a:rPr lang="en-GB" altLang="en-US">
                    <a:noFill/>
                  </a:rPr>
                  <a:t> </a:t>
                </a:r>
              </a:p>
            </p:txBody>
          </p:sp>
        </mc:Fallback>
      </mc:AlternateContent>
      <p:grpSp>
        <p:nvGrpSpPr>
          <p:cNvPr id="42" name="Group 41"/>
          <p:cNvGrpSpPr/>
          <p:nvPr/>
        </p:nvGrpSpPr>
        <p:grpSpPr>
          <a:xfrm>
            <a:off x="5915660" y="3642995"/>
            <a:ext cx="3914736" cy="2856084"/>
            <a:chOff x="769" y="936"/>
            <a:chExt cx="6569" cy="5021"/>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41" name="Text Box 40"/>
            <p:cNvSpPr txBox="1"/>
            <p:nvPr/>
          </p:nvSpPr>
          <p:spPr>
            <a:xfrm>
              <a:off x="6543" y="5310"/>
              <a:ext cx="795"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10" name="Freeform 9"/>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Multiply 2"/>
            <p:cNvSpPr/>
            <p:nvPr/>
          </p:nvSpPr>
          <p:spPr>
            <a:xfrm>
              <a:off x="4431" y="3139"/>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2312" y="3372"/>
              <a:ext cx="1697" cy="701"/>
            </a:xfrm>
            <a:prstGeom prst="rect">
              <a:avLst/>
            </a:prstGeom>
            <a:noFill/>
          </p:spPr>
          <p:txBody>
            <a:bodyPr wrap="square" rtlCol="0">
              <a:spAutoFit/>
            </a:bodyPr>
            <a:p>
              <a:r>
                <a:rPr lang="en-US" sz="2000" b="1">
                  <a:solidFill>
                    <a:schemeClr val="accent1">
                      <a:lumMod val="50000"/>
                    </a:schemeClr>
                  </a:solidFill>
                </a:rPr>
                <a:t>Known</a:t>
              </a:r>
              <a:endParaRPr lang="en-US" sz="2000" b="1">
                <a:solidFill>
                  <a:schemeClr val="accent1">
                    <a:lumMod val="50000"/>
                  </a:schemeClr>
                </a:solidFill>
              </a:endParaRPr>
            </a:p>
          </p:txBody>
        </p:sp>
        <p:sp>
          <p:nvSpPr>
            <p:cNvPr id="11" name="Text Box 10"/>
            <p:cNvSpPr txBox="1"/>
            <p:nvPr/>
          </p:nvSpPr>
          <p:spPr>
            <a:xfrm>
              <a:off x="4277" y="1976"/>
              <a:ext cx="3060" cy="1242"/>
            </a:xfrm>
            <a:prstGeom prst="rect">
              <a:avLst/>
            </a:prstGeom>
            <a:noFill/>
          </p:spPr>
          <p:txBody>
            <a:bodyPr wrap="square" rtlCol="0">
              <a:spAutoFit/>
            </a:bodyPr>
            <a:p>
              <a:r>
                <a:rPr lang="en-US" sz="2000" b="1">
                  <a:solidFill>
                    <a:srgbClr val="FF0000"/>
                  </a:solidFill>
                </a:rPr>
                <a:t>Novel </a:t>
              </a:r>
              <a:r>
                <a:rPr lang="en-GB" altLang="en-US" sz="2000" b="1">
                  <a:solidFill>
                    <a:srgbClr val="FF0000"/>
                  </a:solidFill>
                </a:rPr>
                <a:t>Configuration</a:t>
              </a:r>
              <a:endParaRPr lang="en-GB" altLang="en-US" sz="2000" b="1">
                <a:solidFill>
                  <a:srgbClr val="FF0000"/>
                </a:solidFill>
              </a:endParaRPr>
            </a:p>
          </p:txBody>
        </p:sp>
      </p:grpSp>
      <mc:AlternateContent xmlns:mc="http://schemas.openxmlformats.org/markup-compatibility/2006">
        <mc:Choice xmlns:a14="http://schemas.microsoft.com/office/drawing/2010/main" Requires="a14">
          <p:sp>
            <p:nvSpPr>
              <p:cNvPr id="14" name="Text Box 13"/>
              <p:cNvSpPr txBox="1"/>
              <p:nvPr/>
            </p:nvSpPr>
            <p:spPr>
              <a:xfrm>
                <a:off x="8098123" y="4940827"/>
                <a:ext cx="590388" cy="398493"/>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FF0000"/>
                              </a:solidFill>
                              <a:latin typeface="Cambria Math" panose="02040503050406030204" charset="0"/>
                              <a:cs typeface="Cambria Math" panose="02040503050406030204" charset="0"/>
                            </a:rPr>
                          </m:ctrlPr>
                        </m:sSubPr>
                        <m:e>
                          <m:r>
                            <a:rPr lang="en-US" altLang="en-GB" sz="2000" i="1" dirty="0" smtClean="0">
                              <a:solidFill>
                                <a:srgbClr val="FF0000"/>
                              </a:solidFill>
                              <a:latin typeface="Cambria Math" panose="02040503050406030204" charset="0"/>
                              <a:cs typeface="Cambria Math" panose="02040503050406030204" charset="0"/>
                            </a:rPr>
                            <m:t>𝜃</m:t>
                          </m:r>
                        </m:e>
                        <m:sub>
                          <m:r>
                            <a:rPr lang="en-US" altLang="en-GB" sz="2000" i="1" dirty="0" smtClean="0">
                              <a:solidFill>
                                <a:srgbClr val="FF0000"/>
                              </a:solidFill>
                              <a:latin typeface="Cambria Math" panose="02040503050406030204" charset="0"/>
                              <a:cs typeface="Cambria Math" panose="02040503050406030204" charset="0"/>
                            </a:rPr>
                            <m:t>𝑛</m:t>
                          </m:r>
                        </m:sub>
                      </m:sSub>
                    </m:oMath>
                  </m:oMathPara>
                </a14:m>
                <a:endParaRPr lang="en-US" altLang="en-GB" sz="2000" b="1" i="1" dirty="0" smtClean="0">
                  <a:solidFill>
                    <a:srgbClr val="FF0000"/>
                  </a:solidFill>
                  <a:latin typeface="Cambria Math" panose="02040503050406030204" charset="0"/>
                  <a:cs typeface="Cambria Math" panose="02040503050406030204" charset="0"/>
                </a:endParaRPr>
              </a:p>
            </p:txBody>
          </p:sp>
        </mc:Choice>
        <mc:Fallback>
          <p:sp>
            <p:nvSpPr>
              <p:cNvPr id="14" name="Text Box 13"/>
              <p:cNvSpPr txBox="1">
                <a:spLocks noRot="1" noChangeAspect="1" noMove="1" noResize="1" noEditPoints="1" noAdjustHandles="1" noChangeArrowheads="1" noChangeShapeType="1" noTextEdit="1"/>
              </p:cNvSpPr>
              <p:nvPr/>
            </p:nvSpPr>
            <p:spPr>
              <a:xfrm>
                <a:off x="8098123" y="4940827"/>
                <a:ext cx="590388" cy="398493"/>
              </a:xfrm>
              <a:prstGeom prst="rect">
                <a:avLst/>
              </a:prstGeom>
              <a:blipFill rotWithShape="1">
                <a:blip r:embed="rId2"/>
                <a:stretch>
                  <a:fillRect l="-102" t="-132" r="75" b="60"/>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15" name="Text Box 14"/>
              <p:cNvSpPr txBox="1"/>
              <p:nvPr/>
            </p:nvSpPr>
            <p:spPr>
              <a:xfrm>
                <a:off x="6547485" y="4497070"/>
                <a:ext cx="589915" cy="41465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acc>
                        <m:accPr>
                          <m:ctrlPr>
                            <a:rPr lang="en-US" altLang="en-GB" sz="2000" i="1" dirty="0" smtClean="0">
                              <a:solidFill>
                                <a:schemeClr val="accent1"/>
                              </a:solidFill>
                              <a:latin typeface="Cambria Math" panose="02040503050406030204" charset="0"/>
                              <a:cs typeface="Cambria Math" panose="02040503050406030204" charset="0"/>
                            </a:rPr>
                          </m:ctrlPr>
                        </m:accPr>
                        <m:e>
                          <m:r>
                            <a:rPr lang="en-US" altLang="en-GB" sz="2000" i="1" dirty="0" smtClean="0">
                              <a:solidFill>
                                <a:schemeClr val="accent1"/>
                              </a:solidFill>
                              <a:latin typeface="Cambria Math" panose="02040503050406030204" charset="0"/>
                              <a:cs typeface="Cambria Math" panose="02040503050406030204" charset="0"/>
                            </a:rPr>
                            <m:t>𝜃</m:t>
                          </m:r>
                        </m:e>
                      </m:acc>
                    </m:oMath>
                  </m:oMathPara>
                </a14:m>
                <a:endParaRPr lang="en-US" altLang="en-GB" sz="2000" b="1" i="1" dirty="0" smtClean="0">
                  <a:solidFill>
                    <a:schemeClr val="accent1"/>
                  </a:solidFill>
                  <a:latin typeface="Cambria Math" panose="02040503050406030204" charset="0"/>
                  <a:cs typeface="Cambria Math" panose="02040503050406030204" charset="0"/>
                </a:endParaRPr>
              </a:p>
            </p:txBody>
          </p:sp>
        </mc:Choice>
        <mc:Fallback>
          <p:sp>
            <p:nvSpPr>
              <p:cNvPr id="15" name="Text Box 14"/>
              <p:cNvSpPr txBox="1">
                <a:spLocks noRot="1" noChangeAspect="1" noMove="1" noResize="1" noEditPoints="1" noAdjustHandles="1" noChangeArrowheads="1" noChangeShapeType="1" noTextEdit="1"/>
              </p:cNvSpPr>
              <p:nvPr/>
            </p:nvSpPr>
            <p:spPr>
              <a:xfrm>
                <a:off x="6547485" y="4497070"/>
                <a:ext cx="589915" cy="414655"/>
              </a:xfrm>
              <a:prstGeom prst="rect">
                <a:avLst/>
              </a:prstGeom>
              <a:blipFill rotWithShape="1">
                <a:blip r:embed="rId3"/>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1870710"/>
              </a:xfrm>
            </p:spPr>
            <p:txBody>
              <a:bodyPr>
                <a:noAutofit/>
              </a:bodyPr>
              <a:p>
                <a:pPr marL="457200" lvl="1" indent="0">
                  <a:buNone/>
                </a:pPr>
                <a:r>
                  <a:rPr lang="en-GB" altLang="en-US" sz="4000" dirty="0" smtClean="0">
                    <a:solidFill>
                      <a:schemeClr val="tx1"/>
                    </a:solidFill>
                  </a:rPr>
                  <a:t>A transition in the system configuration space can be characterized by a </a:t>
                </a:r>
                <a:r>
                  <a:rPr lang="en-US" sz="4000" dirty="0">
                    <a:sym typeface="+mn-ea"/>
                  </a:rPr>
                  <a:t>Lipschitz continuous</a:t>
                </a:r>
                <a:r>
                  <a:rPr lang="en-GB" altLang="en-US" sz="4000" dirty="0" smtClean="0">
                    <a:solidFill>
                      <a:schemeClr val="tx1"/>
                    </a:solidFill>
                  </a:rPr>
                  <a:t> function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𝜙</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ℝ</m:t>
                    </m:r>
                    <m:r>
                      <a:rPr lang="en-US" altLang="en-GB" sz="4000" i="1" dirty="0" smtClean="0">
                        <a:solidFill>
                          <a:schemeClr val="tx1"/>
                        </a:solidFill>
                        <a:latin typeface="Cambria Math" panose="02040503050406030204" charset="0"/>
                        <a:cs typeface="Cambria Math" panose="02040503050406030204" charset="0"/>
                      </a:rPr>
                      <m:t>→</m:t>
                    </m:r>
                    <m:sSup>
                      <m:sSupPr>
                        <m:ctrlPr>
                          <a:rPr lang="en-US" altLang="en-GB" sz="4000" i="1" dirty="0" smtClean="0">
                            <a:solidFill>
                              <a:schemeClr val="tx1"/>
                            </a:solidFill>
                            <a:latin typeface="Cambria Math" panose="02040503050406030204" charset="0"/>
                            <a:cs typeface="Cambria Math" panose="02040503050406030204" charset="0"/>
                          </a:rPr>
                        </m:ctrlPr>
                      </m:sSupPr>
                      <m:e>
                        <m:r>
                          <a:rPr lang="en-US" altLang="en-GB" sz="4000" i="1" dirty="0" smtClean="0">
                            <a:solidFill>
                              <a:schemeClr val="tx1"/>
                            </a:solidFill>
                            <a:latin typeface="Cambria Math" panose="02040503050406030204" charset="0"/>
                            <a:cs typeface="Cambria Math" panose="02040503050406030204" charset="0"/>
                          </a:rPr>
                          <m:t>ℝ</m:t>
                        </m:r>
                      </m:e>
                      <m:sup>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𝑛</m:t>
                            </m:r>
                          </m:e>
                          <m:sub>
                            <m:r>
                              <a:rPr lang="en-US" altLang="en-GB" sz="4000" i="1" dirty="0" smtClean="0">
                                <a:solidFill>
                                  <a:schemeClr val="tx1"/>
                                </a:solidFill>
                                <a:latin typeface="Cambria Math" panose="02040503050406030204" charset="0"/>
                                <a:cs typeface="Cambria Math" panose="02040503050406030204" charset="0"/>
                              </a:rPr>
                              <m:t>𝜃</m:t>
                            </m:r>
                          </m:sub>
                        </m:sSub>
                      </m:sup>
                    </m:sSup>
                  </m:oMath>
                </a14:m>
                <a:r>
                  <a:rPr lang="en-GB" altLang="en-US" sz="4000" dirty="0" smtClean="0">
                    <a:solidFill>
                      <a:schemeClr val="tx1"/>
                    </a:solidFill>
                    <a:latin typeface="Cambria Math" panose="02040503050406030204" charset="0"/>
                    <a:cs typeface="Cambria Math" panose="02040503050406030204" charset="0"/>
                  </a:rPr>
                  <a:t> such that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𝜙</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𝑘</m:t>
                    </m:r>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smtClean="0">
                    <a:solidFill>
                      <a:schemeClr val="tx1"/>
                    </a:solidFill>
                    <a:latin typeface="Cambria Math" panose="02040503050406030204" charset="0"/>
                    <a:cs typeface="Cambria Math" panose="02040503050406030204" charset="0"/>
                  </a:rPr>
                  <a:t>. </a:t>
                </a:r>
                <a:endParaRPr lang="en-US" altLang="en-GB" sz="4000" dirty="0" smtClean="0">
                  <a:solidFill>
                    <a:schemeClr val="tx1"/>
                  </a:solidFill>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1870710"/>
              </a:xfrm>
              <a:blipFill rotWithShape="1">
                <a:blip r:embed="rId1"/>
                <a:stretch>
                  <a:fillRect t="-577"/>
                </a:stretch>
              </a:blipFill>
            </p:spPr>
            <p:txBody>
              <a:bodyPr/>
              <a:lstStyle/>
              <a:p>
                <a:r>
                  <a:rPr lang="en-GB" altLang="en-US">
                    <a:noFill/>
                  </a:rPr>
                  <a:t> </a:t>
                </a:r>
              </a:p>
            </p:txBody>
          </p:sp>
        </mc:Fallback>
      </mc:AlternateContent>
      <p:grpSp>
        <p:nvGrpSpPr>
          <p:cNvPr id="42" name="Group 41"/>
          <p:cNvGrpSpPr/>
          <p:nvPr/>
        </p:nvGrpSpPr>
        <p:grpSpPr>
          <a:xfrm>
            <a:off x="6464300" y="3321685"/>
            <a:ext cx="5212715" cy="3372234"/>
            <a:chOff x="769" y="936"/>
            <a:chExt cx="6569" cy="4959"/>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542"/>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41" name="Text Box 40"/>
            <p:cNvSpPr txBox="1"/>
            <p:nvPr/>
          </p:nvSpPr>
          <p:spPr>
            <a:xfrm>
              <a:off x="6543" y="5310"/>
              <a:ext cx="795" cy="542"/>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8" name="Freeform 7"/>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Multiply 11"/>
            <p:cNvSpPr/>
            <p:nvPr/>
          </p:nvSpPr>
          <p:spPr>
            <a:xfrm>
              <a:off x="4365" y="3165"/>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mc:AlternateContent xmlns:mc="http://schemas.openxmlformats.org/markup-compatibility/2006">
          <mc:Choice xmlns:a14="http://schemas.microsoft.com/office/drawing/2010/main" Requires="a14">
            <p:sp>
              <p:nvSpPr>
                <p:cNvPr id="14" name="Text Box 13"/>
                <p:cNvSpPr txBox="1"/>
                <p:nvPr/>
              </p:nvSpPr>
              <p:spPr>
                <a:xfrm>
                  <a:off x="4302" y="2652"/>
                  <a:ext cx="744" cy="58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FF0000"/>
                                </a:solidFill>
                                <a:latin typeface="Cambria Math" panose="02040503050406030204" charset="0"/>
                                <a:cs typeface="Cambria Math" panose="02040503050406030204" charset="0"/>
                              </a:rPr>
                            </m:ctrlPr>
                          </m:sSubPr>
                          <m:e>
                            <m:r>
                              <a:rPr lang="en-US" altLang="en-GB" sz="2000" i="1" dirty="0" smtClean="0">
                                <a:solidFill>
                                  <a:srgbClr val="FF0000"/>
                                </a:solidFill>
                                <a:latin typeface="Cambria Math" panose="02040503050406030204" charset="0"/>
                                <a:cs typeface="Cambria Math" panose="02040503050406030204" charset="0"/>
                              </a:rPr>
                              <m:t>𝜃</m:t>
                            </m:r>
                          </m:e>
                          <m:sub>
                            <m:r>
                              <a:rPr lang="en-US" altLang="en-GB" sz="2000" i="1" dirty="0" smtClean="0">
                                <a:solidFill>
                                  <a:srgbClr val="FF0000"/>
                                </a:solidFill>
                                <a:latin typeface="Cambria Math" panose="02040503050406030204" charset="0"/>
                                <a:cs typeface="Cambria Math" panose="02040503050406030204" charset="0"/>
                              </a:rPr>
                              <m:t>𝑛</m:t>
                            </m:r>
                          </m:sub>
                        </m:sSub>
                      </m:oMath>
                    </m:oMathPara>
                  </a14:m>
                  <a:endParaRPr lang="en-US" altLang="en-GB" sz="2000" b="1" i="1" dirty="0" smtClean="0">
                    <a:solidFill>
                      <a:srgbClr val="FF0000"/>
                    </a:solidFill>
                    <a:latin typeface="Cambria Math" panose="02040503050406030204" charset="0"/>
                    <a:cs typeface="Cambria Math" panose="02040503050406030204" charset="0"/>
                  </a:endParaRPr>
                </a:p>
              </p:txBody>
            </p:sp>
          </mc:Choice>
          <mc:Fallback>
            <p:sp>
              <p:nvSpPr>
                <p:cNvPr id="14" name="Text Box 13"/>
                <p:cNvSpPr txBox="1">
                  <a:spLocks noRot="1" noChangeAspect="1" noMove="1" noResize="1" noEditPoints="1" noAdjustHandles="1" noChangeArrowheads="1" noChangeShapeType="1" noTextEdit="1"/>
                </p:cNvSpPr>
                <p:nvPr/>
              </p:nvSpPr>
              <p:spPr>
                <a:xfrm>
                  <a:off x="4302" y="2652"/>
                  <a:ext cx="744" cy="586"/>
                </a:xfrm>
                <a:prstGeom prst="rect">
                  <a:avLst/>
                </a:prstGeom>
                <a:blipFill rotWithShape="1">
                  <a:blip r:embed="rId2"/>
                </a:blipFill>
              </p:spPr>
              <p:txBody>
                <a:bodyPr/>
                <a:lstStyle/>
                <a:p>
                  <a:r>
                    <a:rPr lang="en-GB" altLang="en-US">
                      <a:noFill/>
                    </a:rPr>
                    <a:t> </a:t>
                  </a:r>
                </a:p>
              </p:txBody>
            </p:sp>
          </mc:Fallback>
        </mc:AlternateContent>
      </p:grpSp>
      <mc:AlternateContent xmlns:mc="http://schemas.openxmlformats.org/markup-compatibility/2006">
        <mc:Choice xmlns:a14="http://schemas.microsoft.com/office/drawing/2010/main" Requires="a14">
          <p:sp>
            <p:nvSpPr>
              <p:cNvPr id="15" name="Text Box 14"/>
              <p:cNvSpPr txBox="1"/>
              <p:nvPr/>
            </p:nvSpPr>
            <p:spPr>
              <a:xfrm>
                <a:off x="7058025" y="4819650"/>
                <a:ext cx="589915" cy="41465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acc>
                        <m:accPr>
                          <m:ctrlPr>
                            <a:rPr lang="en-US" altLang="en-GB" sz="2000" i="1" dirty="0" smtClean="0">
                              <a:solidFill>
                                <a:srgbClr val="0070C0"/>
                              </a:solidFill>
                              <a:latin typeface="Cambria Math" panose="02040503050406030204" charset="0"/>
                              <a:cs typeface="Cambria Math" panose="02040503050406030204" charset="0"/>
                            </a:rPr>
                          </m:ctrlPr>
                        </m:accPr>
                        <m:e>
                          <m:r>
                            <a:rPr lang="en-US" altLang="en-GB" sz="2000" i="1" dirty="0" smtClean="0">
                              <a:solidFill>
                                <a:srgbClr val="0070C0"/>
                              </a:solidFill>
                              <a:latin typeface="Cambria Math" panose="02040503050406030204" charset="0"/>
                              <a:cs typeface="Cambria Math" panose="02040503050406030204" charset="0"/>
                            </a:rPr>
                            <m:t>𝜃</m:t>
                          </m:r>
                        </m:e>
                      </m:acc>
                    </m:oMath>
                  </m:oMathPara>
                </a14:m>
                <a:endParaRPr lang="en-US" altLang="en-GB" sz="2000" b="1" i="1" dirty="0" smtClean="0">
                  <a:solidFill>
                    <a:srgbClr val="0070C0"/>
                  </a:solidFill>
                  <a:latin typeface="Cambria Math" panose="02040503050406030204" charset="0"/>
                  <a:cs typeface="Cambria Math" panose="02040503050406030204" charset="0"/>
                </a:endParaRPr>
              </a:p>
            </p:txBody>
          </p:sp>
        </mc:Choice>
        <mc:Fallback>
          <p:sp>
            <p:nvSpPr>
              <p:cNvPr id="15" name="Text Box 14"/>
              <p:cNvSpPr txBox="1">
                <a:spLocks noRot="1" noChangeAspect="1" noMove="1" noResize="1" noEditPoints="1" noAdjustHandles="1" noChangeArrowheads="1" noChangeShapeType="1" noTextEdit="1"/>
              </p:cNvSpPr>
              <p:nvPr/>
            </p:nvSpPr>
            <p:spPr>
              <a:xfrm>
                <a:off x="7058025" y="4819650"/>
                <a:ext cx="589915" cy="414655"/>
              </a:xfrm>
              <a:prstGeom prst="rect">
                <a:avLst/>
              </a:prstGeom>
              <a:blipFill rotWithShape="1">
                <a:blip r:embed="rId3"/>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16" name="Text Box 15"/>
              <p:cNvSpPr txBox="1"/>
              <p:nvPr/>
            </p:nvSpPr>
            <p:spPr>
              <a:xfrm>
                <a:off x="7705090" y="5297170"/>
                <a:ext cx="589915" cy="39878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0070C0"/>
                              </a:solidFill>
                              <a:latin typeface="Cambria Math" panose="02040503050406030204" charset="0"/>
                              <a:cs typeface="Cambria Math" panose="02040503050406030204" charset="0"/>
                            </a:rPr>
                          </m:ctrlPr>
                        </m:sSubPr>
                        <m:e>
                          <m:r>
                            <a:rPr lang="en-US" altLang="en-GB" sz="2000" i="1" dirty="0" smtClean="0">
                              <a:solidFill>
                                <a:srgbClr val="0070C0"/>
                              </a:solidFill>
                              <a:latin typeface="Cambria Math" panose="02040503050406030204" charset="0"/>
                              <a:cs typeface="Cambria Math" panose="02040503050406030204" charset="0"/>
                            </a:rPr>
                            <m:t>𝜃</m:t>
                          </m:r>
                        </m:e>
                        <m:sub>
                          <m:r>
                            <a:rPr lang="en-US" altLang="en-GB" sz="2000" i="1" dirty="0" smtClean="0">
                              <a:solidFill>
                                <a:srgbClr val="0070C0"/>
                              </a:solidFill>
                              <a:latin typeface="Cambria Math" panose="02040503050406030204" charset="0"/>
                              <a:cs typeface="Cambria Math" panose="02040503050406030204" charset="0"/>
                            </a:rPr>
                            <m:t>𝑘</m:t>
                          </m:r>
                          <m:r>
                            <a:rPr lang="en-US" altLang="en-GB" sz="2000" i="1" dirty="0" smtClean="0">
                              <a:solidFill>
                                <a:srgbClr val="0070C0"/>
                              </a:solidFill>
                              <a:latin typeface="Cambria Math" panose="02040503050406030204" charset="0"/>
                              <a:cs typeface="Cambria Math" panose="02040503050406030204" charset="0"/>
                            </a:rPr>
                            <m:t>=</m:t>
                          </m:r>
                          <m:r>
                            <a:rPr lang="en-US" altLang="en-GB" sz="2000" i="1" dirty="0" smtClean="0">
                              <a:solidFill>
                                <a:srgbClr val="0070C0"/>
                              </a:solidFill>
                              <a:latin typeface="Cambria Math" panose="02040503050406030204" charset="0"/>
                              <a:cs typeface="Cambria Math" panose="02040503050406030204" charset="0"/>
                            </a:rPr>
                            <m:t>0</m:t>
                          </m:r>
                        </m:sub>
                      </m:sSub>
                    </m:oMath>
                  </m:oMathPara>
                </a14:m>
                <a:endParaRPr lang="en-US" altLang="en-GB" sz="2000" b="1" i="1" dirty="0" smtClean="0">
                  <a:solidFill>
                    <a:srgbClr val="0070C0"/>
                  </a:solidFill>
                  <a:latin typeface="Cambria Math" panose="02040503050406030204" charset="0"/>
                  <a:cs typeface="Cambria Math" panose="02040503050406030204" charset="0"/>
                </a:endParaRPr>
              </a:p>
            </p:txBody>
          </p:sp>
        </mc:Choice>
        <mc:Fallback>
          <p:sp>
            <p:nvSpPr>
              <p:cNvPr id="16" name="Text Box 15"/>
              <p:cNvSpPr txBox="1">
                <a:spLocks noRot="1" noChangeAspect="1" noMove="1" noResize="1" noEditPoints="1" noAdjustHandles="1" noChangeArrowheads="1" noChangeShapeType="1" noTextEdit="1"/>
              </p:cNvSpPr>
              <p:nvPr/>
            </p:nvSpPr>
            <p:spPr>
              <a:xfrm>
                <a:off x="7705090" y="5297170"/>
                <a:ext cx="589915" cy="398780"/>
              </a:xfrm>
              <a:prstGeom prst="rect">
                <a:avLst/>
              </a:prstGeom>
              <a:blipFill rotWithShape="1">
                <a:blip r:embed="rId4"/>
                <a:stretch>
                  <a:fillRect r="-969"/>
                </a:stretch>
              </a:blipFill>
            </p:spPr>
            <p:txBody>
              <a:bodyPr/>
              <a:lstStyle/>
              <a:p>
                <a:r>
                  <a:rPr lang="en-GB" altLang="en-US">
                    <a:noFill/>
                  </a:rPr>
                  <a:t> </a:t>
                </a:r>
              </a:p>
            </p:txBody>
          </p:sp>
        </mc:Fallback>
      </mc:AlternateContent>
      <p:sp>
        <p:nvSpPr>
          <p:cNvPr id="18" name="Multiply 17"/>
          <p:cNvSpPr/>
          <p:nvPr/>
        </p:nvSpPr>
        <p:spPr>
          <a:xfrm>
            <a:off x="7878445" y="5197475"/>
            <a:ext cx="243205" cy="213995"/>
          </a:xfrm>
          <a:prstGeom prst="mathMultiply">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Smooth transitions to novel configurations.</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3" name="Text Box 2"/>
              <p:cNvSpPr txBox="1"/>
              <p:nvPr/>
            </p:nvSpPr>
            <p:spPr>
              <a:xfrm>
                <a:off x="249555" y="2653030"/>
                <a:ext cx="6586855" cy="3858895"/>
              </a:xfrm>
              <a:prstGeom prst="rect">
                <a:avLst/>
              </a:prstGeom>
              <a:noFill/>
            </p:spPr>
            <p:txBody>
              <a:bodyPr wrap="square" rtlCol="0" anchor="t">
                <a:spAutoFit/>
              </a:bodyPr>
              <a:p>
                <a:pPr lvl="1"/>
                <a:r>
                  <a:rPr lang="en-GB" altLang="en-US" sz="4000" dirty="0" smtClean="0">
                    <a:sym typeface="+mn-ea"/>
                  </a:rPr>
                  <a:t>Definition 2 [Smooth Transitions]</a:t>
                </a:r>
                <a:r>
                  <a:rPr lang="en-US" altLang="en-IE" sz="4000" dirty="0" smtClean="0">
                    <a:sym typeface="+mn-ea"/>
                  </a:rPr>
                  <a:t>:</a:t>
                </a:r>
                <a:r>
                  <a:rPr lang="en-GB" altLang="en-US" sz="4000" dirty="0" smtClean="0">
                    <a:sym typeface="+mn-ea"/>
                  </a:rPr>
                  <a:t> Transitions to novel configurations occur within a finite time window </a:t>
                </a:r>
                <a:r>
                  <a:rPr lang="en-GB" altLang="en-US" sz="4000" i="1" dirty="0" smtClean="0">
                    <a:sym typeface="+mn-ea"/>
                  </a:rPr>
                  <a:t>0:T</a:t>
                </a:r>
                <a:r>
                  <a:rPr lang="en-GB" altLang="en-US" sz="4000" dirty="0" smtClean="0">
                    <a:sym typeface="+mn-ea"/>
                  </a:rPr>
                  <a:t> such that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𝑘</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0</m:t>
                        </m:r>
                      </m:sub>
                    </m:sSub>
                    <m:r>
                      <a:rPr lang="en-US" altLang="en-GB" sz="4000" i="1" dirty="0" smtClean="0">
                        <a:solidFill>
                          <a:schemeClr val="tx1"/>
                        </a:solidFill>
                        <a:latin typeface="Cambria Math" panose="02040503050406030204" charset="0"/>
                        <a:cs typeface="Cambria Math" panose="02040503050406030204" charset="0"/>
                      </a:rPr>
                      <m:t>∈</m:t>
                    </m:r>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𝑘</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𝑇</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smtClean="0">
                    <a:sym typeface="+mn-ea"/>
                  </a:rPr>
                  <a:t>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𝜙</m:t>
                    </m:r>
                  </m:oMath>
                </a14:m>
                <a:r>
                  <a:rPr lang="en-GB" altLang="en-US" sz="4000" dirty="0" smtClean="0">
                    <a:sym typeface="+mn-ea"/>
                  </a:rPr>
                  <a:t> is linear.</a:t>
                </a:r>
                <a:endParaRPr lang="en-GB" altLang="en-US" sz="4000" dirty="0" smtClean="0">
                  <a:sym typeface="+mn-ea"/>
                </a:endParaRPr>
              </a:p>
            </p:txBody>
          </p:sp>
        </mc:Choice>
        <mc:Fallback>
          <p:sp>
            <p:nvSpPr>
              <p:cNvPr id="3" name="Text Box 2"/>
              <p:cNvSpPr txBox="1">
                <a:spLocks noRot="1" noChangeAspect="1" noMove="1" noResize="1" noEditPoints="1" noAdjustHandles="1" noChangeArrowheads="1" noChangeShapeType="1" noTextEdit="1"/>
              </p:cNvSpPr>
              <p:nvPr/>
            </p:nvSpPr>
            <p:spPr>
              <a:xfrm>
                <a:off x="249555" y="2653030"/>
                <a:ext cx="6586855" cy="3858895"/>
              </a:xfrm>
              <a:prstGeom prst="rect">
                <a:avLst/>
              </a:prstGeom>
              <a:blipFill rotWithShape="1">
                <a:blip r:embed="rId5"/>
                <a:stretch>
                  <a:fillRect/>
                </a:stretch>
              </a:blipFill>
            </p:spPr>
            <p:txBody>
              <a:bodyPr/>
              <a:lstStyle/>
              <a:p>
                <a:r>
                  <a:rPr lang="en-GB" altLang="en-US">
                    <a:noFill/>
                  </a:rPr>
                  <a:t> </a:t>
                </a:r>
              </a:p>
            </p:txBody>
          </p:sp>
        </mc:Fallback>
      </mc:AlternateContent>
      <p:cxnSp>
        <p:nvCxnSpPr>
          <p:cNvPr id="4" name="Straight Arrow Connector 3"/>
          <p:cNvCxnSpPr>
            <a:stCxn id="18" idx="1"/>
          </p:cNvCxnSpPr>
          <p:nvPr/>
        </p:nvCxnSpPr>
        <p:spPr>
          <a:xfrm flipV="1">
            <a:off x="8063230" y="4935855"/>
            <a:ext cx="1313815" cy="313055"/>
          </a:xfrm>
          <a:prstGeom prst="straightConnector1">
            <a:avLst/>
          </a:prstGeom>
          <a:ln w="28575">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1870710"/>
              </a:xfrm>
            </p:spPr>
            <p:txBody>
              <a:bodyPr>
                <a:noAutofit/>
              </a:bodyPr>
              <a:p>
                <a:pPr marL="457200" lvl="1" indent="0">
                  <a:buNone/>
                </a:pPr>
                <a:r>
                  <a:rPr lang="en-GB" altLang="en-US" sz="4000" dirty="0" smtClean="0">
                    <a:solidFill>
                      <a:schemeClr val="tx1"/>
                    </a:solidFill>
                  </a:rPr>
                  <a:t>A transition in the system configuration space can be characterized by a </a:t>
                </a:r>
                <a:r>
                  <a:rPr lang="en-GB" sz="4000" dirty="0">
                    <a:sym typeface="+mn-ea"/>
                  </a:rPr>
                  <a:t>step  function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𝜙</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ℝ</m:t>
                    </m:r>
                    <m:r>
                      <a:rPr lang="en-US" altLang="en-GB" sz="4000" i="1" dirty="0" smtClean="0">
                        <a:solidFill>
                          <a:schemeClr val="tx1"/>
                        </a:solidFill>
                        <a:latin typeface="Cambria Math" panose="02040503050406030204" charset="0"/>
                        <a:cs typeface="Cambria Math" panose="02040503050406030204" charset="0"/>
                      </a:rPr>
                      <m:t>→</m:t>
                    </m:r>
                    <m:sSup>
                      <m:sSupPr>
                        <m:ctrlPr>
                          <a:rPr lang="en-US" altLang="en-GB" sz="4000" i="1" dirty="0" smtClean="0">
                            <a:solidFill>
                              <a:schemeClr val="tx1"/>
                            </a:solidFill>
                            <a:latin typeface="Cambria Math" panose="02040503050406030204" charset="0"/>
                            <a:cs typeface="Cambria Math" panose="02040503050406030204" charset="0"/>
                          </a:rPr>
                        </m:ctrlPr>
                      </m:sSupPr>
                      <m:e>
                        <m:r>
                          <a:rPr lang="en-US" altLang="en-GB" sz="4000" i="1" dirty="0" smtClean="0">
                            <a:solidFill>
                              <a:schemeClr val="tx1"/>
                            </a:solidFill>
                            <a:latin typeface="Cambria Math" panose="02040503050406030204" charset="0"/>
                            <a:cs typeface="Cambria Math" panose="02040503050406030204" charset="0"/>
                          </a:rPr>
                          <m:t>ℝ</m:t>
                        </m:r>
                      </m:e>
                      <m:sup>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𝑛</m:t>
                            </m:r>
                          </m:e>
                          <m:sub>
                            <m:r>
                              <a:rPr lang="en-US" altLang="en-GB" sz="4000" i="1" dirty="0" smtClean="0">
                                <a:solidFill>
                                  <a:schemeClr val="tx1"/>
                                </a:solidFill>
                                <a:latin typeface="Cambria Math" panose="02040503050406030204" charset="0"/>
                                <a:cs typeface="Cambria Math" panose="02040503050406030204" charset="0"/>
                              </a:rPr>
                              <m:t>𝜃</m:t>
                            </m:r>
                          </m:sub>
                        </m:sSub>
                      </m:sup>
                    </m:sSup>
                  </m:oMath>
                </a14:m>
                <a:r>
                  <a:rPr lang="en-GB" altLang="en-US" sz="4000" dirty="0" smtClean="0">
                    <a:solidFill>
                      <a:schemeClr val="tx1"/>
                    </a:solidFill>
                    <a:latin typeface="Cambria Math" panose="02040503050406030204" charset="0"/>
                    <a:cs typeface="Cambria Math" panose="02040503050406030204" charset="0"/>
                  </a:rPr>
                  <a:t> such that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𝜙</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𝑘</m:t>
                    </m:r>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smtClean="0">
                    <a:solidFill>
                      <a:schemeClr val="tx1"/>
                    </a:solidFill>
                    <a:latin typeface="Cambria Math" panose="02040503050406030204" charset="0"/>
                    <a:cs typeface="Cambria Math" panose="02040503050406030204" charset="0"/>
                  </a:rPr>
                  <a:t>. </a:t>
                </a:r>
                <a:endParaRPr lang="en-US" altLang="en-GB" sz="4000" dirty="0" smtClean="0">
                  <a:solidFill>
                    <a:schemeClr val="tx1"/>
                  </a:solidFill>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1870710"/>
              </a:xfrm>
              <a:blipFill rotWithShape="1">
                <a:blip r:embed="rId1"/>
                <a:stretch>
                  <a:fillRect t="-577"/>
                </a:stretch>
              </a:blipFill>
            </p:spPr>
            <p:txBody>
              <a:bodyPr/>
              <a:lstStyle/>
              <a:p>
                <a:r>
                  <a:rPr lang="en-GB" altLang="en-US">
                    <a:noFill/>
                  </a:rPr>
                  <a:t> </a:t>
                </a:r>
              </a:p>
            </p:txBody>
          </p:sp>
        </mc:Fallback>
      </mc:AlternateContent>
      <p:grpSp>
        <p:nvGrpSpPr>
          <p:cNvPr id="42" name="Group 41"/>
          <p:cNvGrpSpPr/>
          <p:nvPr/>
        </p:nvGrpSpPr>
        <p:grpSpPr>
          <a:xfrm>
            <a:off x="6464300" y="3321685"/>
            <a:ext cx="5212715" cy="3372234"/>
            <a:chOff x="769" y="936"/>
            <a:chExt cx="6569" cy="4959"/>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542"/>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41" name="Text Box 40"/>
            <p:cNvSpPr txBox="1"/>
            <p:nvPr/>
          </p:nvSpPr>
          <p:spPr>
            <a:xfrm>
              <a:off x="6543" y="5310"/>
              <a:ext cx="795" cy="542"/>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8" name="Freeform 7"/>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Multiply 11"/>
            <p:cNvSpPr/>
            <p:nvPr/>
          </p:nvSpPr>
          <p:spPr>
            <a:xfrm>
              <a:off x="4365" y="3165"/>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mc:AlternateContent xmlns:mc="http://schemas.openxmlformats.org/markup-compatibility/2006">
          <mc:Choice xmlns:a14="http://schemas.microsoft.com/office/drawing/2010/main" Requires="a14">
            <p:sp>
              <p:nvSpPr>
                <p:cNvPr id="14" name="Text Box 13"/>
                <p:cNvSpPr txBox="1"/>
                <p:nvPr/>
              </p:nvSpPr>
              <p:spPr>
                <a:xfrm>
                  <a:off x="4302" y="2652"/>
                  <a:ext cx="744" cy="58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FF0000"/>
                                </a:solidFill>
                                <a:latin typeface="Cambria Math" panose="02040503050406030204" charset="0"/>
                                <a:cs typeface="Cambria Math" panose="02040503050406030204" charset="0"/>
                              </a:rPr>
                            </m:ctrlPr>
                          </m:sSubPr>
                          <m:e>
                            <m:r>
                              <a:rPr lang="en-US" altLang="en-GB" sz="2000" i="1" dirty="0" smtClean="0">
                                <a:solidFill>
                                  <a:srgbClr val="FF0000"/>
                                </a:solidFill>
                                <a:latin typeface="Cambria Math" panose="02040503050406030204" charset="0"/>
                                <a:cs typeface="Cambria Math" panose="02040503050406030204" charset="0"/>
                              </a:rPr>
                              <m:t>𝜃</m:t>
                            </m:r>
                          </m:e>
                          <m:sub>
                            <m:r>
                              <a:rPr lang="en-US" altLang="en-GB" sz="2000" i="1" dirty="0" smtClean="0">
                                <a:solidFill>
                                  <a:srgbClr val="FF0000"/>
                                </a:solidFill>
                                <a:latin typeface="Cambria Math" panose="02040503050406030204" charset="0"/>
                                <a:cs typeface="Cambria Math" panose="02040503050406030204" charset="0"/>
                              </a:rPr>
                              <m:t>𝑛</m:t>
                            </m:r>
                          </m:sub>
                        </m:sSub>
                      </m:oMath>
                    </m:oMathPara>
                  </a14:m>
                  <a:endParaRPr lang="en-US" altLang="en-GB" sz="2000" b="1" i="1" dirty="0" smtClean="0">
                    <a:solidFill>
                      <a:srgbClr val="FF0000"/>
                    </a:solidFill>
                    <a:latin typeface="Cambria Math" panose="02040503050406030204" charset="0"/>
                    <a:cs typeface="Cambria Math" panose="02040503050406030204" charset="0"/>
                  </a:endParaRPr>
                </a:p>
              </p:txBody>
            </p:sp>
          </mc:Choice>
          <mc:Fallback>
            <p:sp>
              <p:nvSpPr>
                <p:cNvPr id="14" name="Text Box 13"/>
                <p:cNvSpPr txBox="1">
                  <a:spLocks noRot="1" noChangeAspect="1" noMove="1" noResize="1" noEditPoints="1" noAdjustHandles="1" noChangeArrowheads="1" noChangeShapeType="1" noTextEdit="1"/>
                </p:cNvSpPr>
                <p:nvPr/>
              </p:nvSpPr>
              <p:spPr>
                <a:xfrm>
                  <a:off x="4302" y="2652"/>
                  <a:ext cx="744" cy="586"/>
                </a:xfrm>
                <a:prstGeom prst="rect">
                  <a:avLst/>
                </a:prstGeom>
                <a:blipFill rotWithShape="1">
                  <a:blip r:embed="rId2"/>
                </a:blipFill>
              </p:spPr>
              <p:txBody>
                <a:bodyPr/>
                <a:lstStyle/>
                <a:p>
                  <a:r>
                    <a:rPr lang="en-GB" altLang="en-US">
                      <a:noFill/>
                    </a:rPr>
                    <a:t> </a:t>
                  </a:r>
                </a:p>
              </p:txBody>
            </p:sp>
          </mc:Fallback>
        </mc:AlternateContent>
      </p:grpSp>
      <mc:AlternateContent xmlns:mc="http://schemas.openxmlformats.org/markup-compatibility/2006">
        <mc:Choice xmlns:a14="http://schemas.microsoft.com/office/drawing/2010/main" Requires="a14">
          <p:sp>
            <p:nvSpPr>
              <p:cNvPr id="15" name="Text Box 14"/>
              <p:cNvSpPr txBox="1"/>
              <p:nvPr/>
            </p:nvSpPr>
            <p:spPr>
              <a:xfrm>
                <a:off x="7058025" y="4819650"/>
                <a:ext cx="589915" cy="41465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acc>
                        <m:accPr>
                          <m:ctrlPr>
                            <a:rPr lang="en-US" altLang="en-GB" sz="2000" i="1" dirty="0" smtClean="0">
                              <a:solidFill>
                                <a:srgbClr val="0070C0"/>
                              </a:solidFill>
                              <a:latin typeface="Cambria Math" panose="02040503050406030204" charset="0"/>
                              <a:cs typeface="Cambria Math" panose="02040503050406030204" charset="0"/>
                            </a:rPr>
                          </m:ctrlPr>
                        </m:accPr>
                        <m:e>
                          <m:r>
                            <a:rPr lang="en-US" altLang="en-GB" sz="2000" i="1" dirty="0" smtClean="0">
                              <a:solidFill>
                                <a:srgbClr val="0070C0"/>
                              </a:solidFill>
                              <a:latin typeface="Cambria Math" panose="02040503050406030204" charset="0"/>
                              <a:cs typeface="Cambria Math" panose="02040503050406030204" charset="0"/>
                            </a:rPr>
                            <m:t>𝜃</m:t>
                          </m:r>
                        </m:e>
                      </m:acc>
                    </m:oMath>
                  </m:oMathPara>
                </a14:m>
                <a:endParaRPr lang="en-US" altLang="en-GB" sz="2000" b="1" i="1" dirty="0" smtClean="0">
                  <a:solidFill>
                    <a:srgbClr val="0070C0"/>
                  </a:solidFill>
                  <a:latin typeface="Cambria Math" panose="02040503050406030204" charset="0"/>
                  <a:cs typeface="Cambria Math" panose="02040503050406030204" charset="0"/>
                </a:endParaRPr>
              </a:p>
            </p:txBody>
          </p:sp>
        </mc:Choice>
        <mc:Fallback>
          <p:sp>
            <p:nvSpPr>
              <p:cNvPr id="15" name="Text Box 14"/>
              <p:cNvSpPr txBox="1">
                <a:spLocks noRot="1" noChangeAspect="1" noMove="1" noResize="1" noEditPoints="1" noAdjustHandles="1" noChangeArrowheads="1" noChangeShapeType="1" noTextEdit="1"/>
              </p:cNvSpPr>
              <p:nvPr/>
            </p:nvSpPr>
            <p:spPr>
              <a:xfrm>
                <a:off x="7058025" y="4819650"/>
                <a:ext cx="589915" cy="414655"/>
              </a:xfrm>
              <a:prstGeom prst="rect">
                <a:avLst/>
              </a:prstGeom>
              <a:blipFill rotWithShape="1">
                <a:blip r:embed="rId3"/>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16" name="Text Box 15"/>
              <p:cNvSpPr txBox="1"/>
              <p:nvPr/>
            </p:nvSpPr>
            <p:spPr>
              <a:xfrm>
                <a:off x="7705090" y="5297170"/>
                <a:ext cx="847725" cy="39052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0070C0"/>
                              </a:solidFill>
                              <a:latin typeface="Cambria Math" panose="02040503050406030204" charset="0"/>
                              <a:cs typeface="Cambria Math" panose="02040503050406030204" charset="0"/>
                            </a:rPr>
                          </m:ctrlPr>
                        </m:sSubPr>
                        <m:e>
                          <m:r>
                            <a:rPr lang="en-US" altLang="en-GB" sz="2000" i="1" dirty="0" smtClean="0">
                              <a:solidFill>
                                <a:srgbClr val="0070C0"/>
                              </a:solidFill>
                              <a:latin typeface="Cambria Math" panose="02040503050406030204" charset="0"/>
                              <a:cs typeface="Cambria Math" panose="02040503050406030204" charset="0"/>
                            </a:rPr>
                            <m:t>𝜃</m:t>
                          </m:r>
                        </m:e>
                        <m:sub>
                          <m:r>
                            <a:rPr lang="en-US" altLang="en-GB" sz="2000" i="1" dirty="0" smtClean="0">
                              <a:solidFill>
                                <a:srgbClr val="0070C0"/>
                              </a:solidFill>
                              <a:latin typeface="Cambria Math" panose="02040503050406030204" charset="0"/>
                              <a:cs typeface="Cambria Math" panose="02040503050406030204" charset="0"/>
                            </a:rPr>
                            <m:t>𝑘</m:t>
                          </m:r>
                          <m:r>
                            <a:rPr lang="en-US" altLang="en-GB" sz="2000" i="1" dirty="0" smtClean="0">
                              <a:solidFill>
                                <a:srgbClr val="0070C0"/>
                              </a:solidFill>
                              <a:latin typeface="Cambria Math" panose="02040503050406030204" charset="0"/>
                              <a:cs typeface="Cambria Math" panose="02040503050406030204" charset="0"/>
                            </a:rPr>
                            <m:t>=</m:t>
                          </m:r>
                          <m:sSub>
                            <m:sSubPr>
                              <m:ctrlPr>
                                <a:rPr lang="en-US" altLang="en-GB" sz="2000" i="1" dirty="0" smtClean="0">
                                  <a:solidFill>
                                    <a:srgbClr val="0070C0"/>
                                  </a:solidFill>
                                  <a:latin typeface="Cambria Math" panose="02040503050406030204" charset="0"/>
                                  <a:cs typeface="Cambria Math" panose="02040503050406030204" charset="0"/>
                                </a:rPr>
                              </m:ctrlPr>
                            </m:sSubPr>
                            <m:e>
                              <m:r>
                                <a:rPr lang="en-US" altLang="en-GB" sz="2000" i="1" dirty="0" smtClean="0">
                                  <a:solidFill>
                                    <a:srgbClr val="0070C0"/>
                                  </a:solidFill>
                                  <a:latin typeface="Cambria Math" panose="02040503050406030204" charset="0"/>
                                  <a:cs typeface="Cambria Math" panose="02040503050406030204" charset="0"/>
                                </a:rPr>
                                <m:t>𝑘</m:t>
                              </m:r>
                            </m:e>
                            <m:sub>
                              <m:r>
                                <a:rPr lang="en-US" altLang="en-GB" sz="2000" i="1" dirty="0" smtClean="0">
                                  <a:solidFill>
                                    <a:srgbClr val="0070C0"/>
                                  </a:solidFill>
                                  <a:latin typeface="Cambria Math" panose="02040503050406030204" charset="0"/>
                                  <a:cs typeface="Cambria Math" panose="02040503050406030204" charset="0"/>
                                </a:rPr>
                                <m:t>𝑡</m:t>
                              </m:r>
                            </m:sub>
                          </m:sSub>
                        </m:sub>
                      </m:sSub>
                    </m:oMath>
                  </m:oMathPara>
                </a14:m>
                <a:endParaRPr lang="en-US" altLang="en-GB" sz="2000" b="1" i="1" dirty="0" smtClean="0">
                  <a:solidFill>
                    <a:srgbClr val="0070C0"/>
                  </a:solidFill>
                  <a:latin typeface="Cambria Math" panose="02040503050406030204" charset="0"/>
                  <a:cs typeface="Cambria Math" panose="02040503050406030204" charset="0"/>
                </a:endParaRPr>
              </a:p>
            </p:txBody>
          </p:sp>
        </mc:Choice>
        <mc:Fallback>
          <p:sp>
            <p:nvSpPr>
              <p:cNvPr id="16" name="Text Box 15"/>
              <p:cNvSpPr txBox="1">
                <a:spLocks noRot="1" noChangeAspect="1" noMove="1" noResize="1" noEditPoints="1" noAdjustHandles="1" noChangeArrowheads="1" noChangeShapeType="1" noTextEdit="1"/>
              </p:cNvSpPr>
              <p:nvPr/>
            </p:nvSpPr>
            <p:spPr>
              <a:xfrm>
                <a:off x="7705090" y="5297170"/>
                <a:ext cx="847725" cy="390525"/>
              </a:xfrm>
              <a:prstGeom prst="rect">
                <a:avLst/>
              </a:prstGeom>
              <a:blipFill rotWithShape="1">
                <a:blip r:embed="rId4"/>
                <a:stretch>
                  <a:fillRect/>
                </a:stretch>
              </a:blipFill>
            </p:spPr>
            <p:txBody>
              <a:bodyPr/>
              <a:lstStyle/>
              <a:p>
                <a:r>
                  <a:rPr lang="en-GB" altLang="en-US">
                    <a:noFill/>
                  </a:rPr>
                  <a:t> </a:t>
                </a:r>
              </a:p>
            </p:txBody>
          </p:sp>
        </mc:Fallback>
      </mc:AlternateContent>
      <p:sp>
        <p:nvSpPr>
          <p:cNvPr id="18" name="Multiply 17"/>
          <p:cNvSpPr/>
          <p:nvPr/>
        </p:nvSpPr>
        <p:spPr>
          <a:xfrm>
            <a:off x="7878445" y="5197475"/>
            <a:ext cx="243205" cy="213995"/>
          </a:xfrm>
          <a:prstGeom prst="mathMultiply">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Abrupt transitions to novel configurations.</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3" name="Text Box 2"/>
              <p:cNvSpPr txBox="1"/>
              <p:nvPr/>
            </p:nvSpPr>
            <p:spPr>
              <a:xfrm>
                <a:off x="129540" y="2653030"/>
                <a:ext cx="6697980" cy="3333115"/>
              </a:xfrm>
              <a:prstGeom prst="rect">
                <a:avLst/>
              </a:prstGeom>
              <a:noFill/>
            </p:spPr>
            <p:txBody>
              <a:bodyPr wrap="square" rtlCol="0" anchor="t">
                <a:spAutoFit/>
              </a:bodyPr>
              <a:p>
                <a:pPr lvl="1"/>
                <a:r>
                  <a:rPr lang="en-GB" altLang="en-US" sz="4000" dirty="0" smtClean="0">
                    <a:sym typeface="+mn-ea"/>
                  </a:rPr>
                  <a:t>Definition 3 [Abrupt Transitions]</a:t>
                </a:r>
                <a:r>
                  <a:rPr lang="en-US" altLang="en-IE" sz="4000" dirty="0" smtClean="0">
                    <a:sym typeface="+mn-ea"/>
                  </a:rPr>
                  <a:t>:</a:t>
                </a:r>
                <a:r>
                  <a:rPr lang="en-GB" altLang="en-US" sz="4000" dirty="0" smtClean="0">
                    <a:sym typeface="+mn-ea"/>
                  </a:rPr>
                  <a:t> Transitions to novel configurations occur at a given timestep </a:t>
                </a:r>
                <a14:m>
                  <m:oMath xmlns:m="http://schemas.openxmlformats.org/officeDocument/2006/math">
                    <m:sSub>
                      <m:sSubPr>
                        <m:ctrlPr>
                          <a:rPr lang="en-US" altLang="en-GB" sz="4000" i="1" dirty="0" smtClean="0">
                            <a:latin typeface="Cambria Math" panose="02040503050406030204" charset="0"/>
                            <a:cs typeface="Cambria Math" panose="02040503050406030204" charset="0"/>
                            <a:sym typeface="+mn-ea"/>
                          </a:rPr>
                        </m:ctrlPr>
                      </m:sSubPr>
                      <m:e>
                        <m:r>
                          <a:rPr lang="en-US" altLang="en-GB" sz="4000" i="1" dirty="0" smtClean="0">
                            <a:latin typeface="Cambria Math" panose="02040503050406030204" charset="0"/>
                            <a:cs typeface="Cambria Math" panose="02040503050406030204" charset="0"/>
                            <a:sym typeface="+mn-ea"/>
                          </a:rPr>
                          <m:t>𝑘</m:t>
                        </m:r>
                      </m:e>
                      <m:sub>
                        <m:r>
                          <a:rPr lang="en-US" altLang="en-GB" sz="4000" i="1" dirty="0" smtClean="0">
                            <a:latin typeface="Cambria Math" panose="02040503050406030204" charset="0"/>
                            <a:cs typeface="Cambria Math" panose="02040503050406030204" charset="0"/>
                            <a:sym typeface="+mn-ea"/>
                          </a:rPr>
                          <m:t>𝑡</m:t>
                        </m:r>
                      </m:sub>
                    </m:sSub>
                  </m:oMath>
                </a14:m>
                <a:r>
                  <a:rPr lang="en-GB" altLang="en-US" sz="4000" dirty="0" smtClean="0">
                    <a:sym typeface="+mn-ea"/>
                  </a:rPr>
                  <a:t> such that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𝑘</m:t>
                        </m:r>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𝑘</m:t>
                            </m:r>
                          </m:e>
                          <m:sub>
                            <m:r>
                              <a:rPr lang="en-US" altLang="en-GB" sz="4000" i="1" dirty="0" smtClean="0">
                                <a:solidFill>
                                  <a:schemeClr val="tx1"/>
                                </a:solidFill>
                                <a:latin typeface="Cambria Math" panose="02040503050406030204" charset="0"/>
                                <a:cs typeface="Cambria Math" panose="02040503050406030204" charset="0"/>
                              </a:rPr>
                              <m:t>𝑡</m:t>
                            </m:r>
                          </m:sub>
                        </m:sSub>
                      </m:sub>
                    </m:sSub>
                    <m:r>
                      <a:rPr lang="en-US" altLang="en-GB" sz="4000" i="1" dirty="0" smtClean="0">
                        <a:solidFill>
                          <a:schemeClr val="tx1"/>
                        </a:solidFill>
                        <a:latin typeface="Cambria Math" panose="02040503050406030204" charset="0"/>
                        <a:cs typeface="Cambria Math" panose="02040503050406030204" charset="0"/>
                      </a:rPr>
                      <m:t>∈</m:t>
                    </m:r>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𝑘</m:t>
                        </m:r>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𝑘</m:t>
                            </m:r>
                          </m:e>
                          <m:sub>
                            <m:r>
                              <a:rPr lang="en-US" altLang="en-GB" sz="4000" i="1" dirty="0" smtClean="0">
                                <a:solidFill>
                                  <a:schemeClr val="tx1"/>
                                </a:solidFill>
                                <a:latin typeface="Cambria Math" panose="02040503050406030204" charset="0"/>
                                <a:cs typeface="Cambria Math" panose="02040503050406030204" charset="0"/>
                              </a:rPr>
                              <m:t>𝑡</m:t>
                            </m:r>
                          </m:sub>
                        </m:sSub>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1</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smtClean="0">
                    <a:sym typeface="+mn-ea"/>
                  </a:rPr>
                  <a:t>.</a:t>
                </a:r>
                <a:endParaRPr lang="en-GB" altLang="en-US" sz="4000" dirty="0" smtClean="0">
                  <a:sym typeface="+mn-ea"/>
                </a:endParaRPr>
              </a:p>
            </p:txBody>
          </p:sp>
        </mc:Choice>
        <mc:Fallback>
          <p:sp>
            <p:nvSpPr>
              <p:cNvPr id="3" name="Text Box 2"/>
              <p:cNvSpPr txBox="1">
                <a:spLocks noRot="1" noChangeAspect="1" noMove="1" noResize="1" noEditPoints="1" noAdjustHandles="1" noChangeArrowheads="1" noChangeShapeType="1" noTextEdit="1"/>
              </p:cNvSpPr>
              <p:nvPr/>
            </p:nvSpPr>
            <p:spPr>
              <a:xfrm>
                <a:off x="129540" y="2653030"/>
                <a:ext cx="6697980" cy="3333115"/>
              </a:xfrm>
              <a:prstGeom prst="rect">
                <a:avLst/>
              </a:prstGeom>
              <a:blipFill rotWithShape="1">
                <a:blip r:embed="rId5"/>
                <a:stretch>
                  <a:fillRect/>
                </a:stretch>
              </a:blipFill>
            </p:spPr>
            <p:txBody>
              <a:bodyPr/>
              <a:lstStyle/>
              <a:p>
                <a:r>
                  <a:rPr lang="en-GB" altLang="en-US">
                    <a:noFill/>
                  </a:rPr>
                  <a:t> </a:t>
                </a:r>
              </a:p>
            </p:txBody>
          </p:sp>
        </mc:Fallback>
      </mc:AlternateContent>
      <p:cxnSp>
        <p:nvCxnSpPr>
          <p:cNvPr id="4" name="Straight Arrow Connector 3"/>
          <p:cNvCxnSpPr>
            <a:stCxn id="18" idx="1"/>
          </p:cNvCxnSpPr>
          <p:nvPr/>
        </p:nvCxnSpPr>
        <p:spPr>
          <a:xfrm flipV="1">
            <a:off x="8063230" y="4935855"/>
            <a:ext cx="1313815" cy="313055"/>
          </a:xfrm>
          <a:prstGeom prst="straightConnector1">
            <a:avLst/>
          </a:prstGeom>
          <a:ln w="28575">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5336540"/>
              </a:xfrm>
            </p:spPr>
            <p:txBody>
              <a:bodyPr>
                <a:noAutofit/>
              </a:bodyPr>
              <a:p>
                <a:pPr marL="457200" lvl="1" indent="0">
                  <a:buNone/>
                </a:pPr>
                <a:r>
                  <a:rPr lang="en-GB" sz="4000" dirty="0" smtClean="0">
                    <a:solidFill>
                      <a:schemeClr val="tx1"/>
                    </a:solidFill>
                  </a:rPr>
                  <a:t>We define a parametric</a:t>
                </a:r>
                <a:r>
                  <a:rPr lang="en-US" altLang="en-GB" sz="4000" dirty="0" smtClean="0">
                    <a:solidFill>
                      <a:schemeClr val="tx1"/>
                    </a:solidFill>
                  </a:rPr>
                  <a:t> feedback</a:t>
                </a:r>
                <a:r>
                  <a:rPr lang="en-GB" sz="4000" dirty="0" smtClean="0">
                    <a:solidFill>
                      <a:schemeClr val="tx1"/>
                    </a:solidFill>
                  </a:rPr>
                  <a:t> control law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𝑢</m:t>
                    </m:r>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𝛤</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𝑦</m:t>
                    </m:r>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oMath>
                </a14:m>
                <a:r>
                  <a:rPr lang="en-GB" sz="4000" dirty="0" smtClean="0">
                    <a:solidFill>
                      <a:schemeClr val="tx1"/>
                    </a:solidFill>
                  </a:rPr>
                  <a:t> where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𝒞</m:t>
                    </m:r>
                  </m:oMath>
                </a14:m>
                <a:r>
                  <a:rPr lang="en-GB" sz="4000" dirty="0" smtClean="0">
                    <a:solidFill>
                      <a:schemeClr val="tx1"/>
                    </a:solidFill>
                  </a:rPr>
                  <a:t> is a control parameter vector or </a:t>
                </a:r>
                <a:r>
                  <a:rPr lang="en-GB" sz="4000" i="1" dirty="0" smtClean="0">
                    <a:solidFill>
                      <a:schemeClr val="tx1"/>
                    </a:solidFill>
                  </a:rPr>
                  <a:t>control configuration</a:t>
                </a:r>
                <a:r>
                  <a:rPr lang="en-GB" sz="4000" dirty="0" smtClean="0">
                    <a:solidFill>
                      <a:schemeClr val="tx1"/>
                    </a:solidFill>
                  </a:rPr>
                  <a:t>,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𝒞</m:t>
                    </m:r>
                  </m:oMath>
                </a14:m>
                <a:r>
                  <a:rPr lang="en-GB" sz="4000" dirty="0" smtClean="0">
                    <a:solidFill>
                      <a:schemeClr val="tx1"/>
                    </a:solidFill>
                  </a:rPr>
                  <a:t> is the control parameter space,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𝑦</m:t>
                    </m:r>
                  </m:oMath>
                </a14:m>
                <a:r>
                  <a:rPr lang="en-GB" sz="4000" dirty="0" smtClean="0">
                    <a:solidFill>
                      <a:schemeClr val="tx1"/>
                    </a:solidFill>
                  </a:rPr>
                  <a:t> is the system output vector.</a:t>
                </a:r>
                <a:endParaRPr lang="en-GB" sz="4000" dirty="0" smtClean="0">
                  <a:solidFill>
                    <a:schemeClr val="tx1"/>
                  </a:solidFill>
                </a:endParaRPr>
              </a:p>
              <a:p>
                <a:pPr marL="457200" lvl="1" indent="0">
                  <a:buNone/>
                </a:pPr>
                <a:endParaRPr lang="en-GB" sz="4000" dirty="0" smtClean="0">
                  <a:solidFill>
                    <a:schemeClr val="tx1"/>
                  </a:solidFill>
                </a:endParaRPr>
              </a:p>
              <a:p>
                <a:pPr marL="457200" lvl="1" indent="0">
                  <a:buNone/>
                </a:pPr>
                <a:r>
                  <a:rPr lang="en-GB" sz="4000" dirty="0" smtClean="0">
                    <a:solidFill>
                      <a:schemeClr val="tx1"/>
                    </a:solidFill>
                  </a:rPr>
                  <a:t>The task of control tuning for a region of known system configurations </a:t>
                </a:r>
                <a14:m>
                  <m:oMath xmlns:m="http://schemas.openxmlformats.org/officeDocument/2006/math">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smtClean="0">
                    <a:solidFill>
                      <a:schemeClr val="tx1"/>
                    </a:solidFill>
                    <a:latin typeface="Cambria Math" panose="02040503050406030204" charset="0"/>
                    <a:cs typeface="Cambria Math" panose="02040503050406030204" charset="0"/>
                  </a:rPr>
                  <a:t>,</a:t>
                </a:r>
                <a:r>
                  <a:rPr lang="en-GB" altLang="en-US" sz="4000" dirty="0" smtClean="0">
                    <a:solidFill>
                      <a:schemeClr val="tx1"/>
                    </a:solidFill>
                    <a:latin typeface="Calibri" panose="020F0502020204030204" charset="0"/>
                    <a:cs typeface="Calibri" panose="020F0502020204030204" charset="0"/>
                  </a:rPr>
                  <a:t> given a control law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𝛤</m:t>
                    </m:r>
                  </m:oMath>
                </a14:m>
                <a:r>
                  <a:rPr lang="en-GB" altLang="en-US" sz="4000" dirty="0" smtClean="0">
                    <a:solidFill>
                      <a:schemeClr val="tx1"/>
                    </a:solidFill>
                    <a:latin typeface="Cambria Math" panose="02040503050406030204" charset="0"/>
                    <a:cs typeface="Cambria Math" panose="02040503050406030204" charset="0"/>
                  </a:rPr>
                  <a:t>,</a:t>
                </a:r>
                <a:r>
                  <a:rPr lang="en-GB" altLang="en-US" sz="4000" dirty="0" smtClean="0">
                    <a:solidFill>
                      <a:schemeClr val="tx1"/>
                    </a:solidFill>
                    <a:latin typeface="Calibri" panose="020F0502020204030204" charset="0"/>
                    <a:cs typeface="Calibri" panose="020F0502020204030204" charset="0"/>
                  </a:rPr>
                  <a:t> </a:t>
                </a:r>
                <a:r>
                  <a:rPr lang="en-GB" sz="4000" dirty="0" smtClean="0">
                    <a:solidFill>
                      <a:schemeClr val="tx1"/>
                    </a:solidFill>
                  </a:rPr>
                  <a:t>can be framed in two ways. </a:t>
                </a:r>
                <a:endParaRPr lang="en-GB" altLang="en-US" sz="4000" dirty="0" smtClean="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5336540"/>
              </a:xfrm>
              <a:blipFill rotWithShape="1">
                <a:blip r:embed="rId1"/>
                <a:stretch>
                  <a:fillRect t="-202"/>
                </a:stretch>
              </a:blipFill>
            </p:spPr>
            <p:txBody>
              <a:bodyPr/>
              <a:lstStyle/>
              <a:p>
                <a:r>
                  <a:rPr lang="en-GB" alt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Control Law</a:t>
            </a:r>
            <a:endParaRPr lang="en-GB" altLang="en-US" sz="4000" u="sng" dirty="0" smtClean="0">
              <a:solidFill>
                <a:schemeClr val="tx1"/>
              </a:solidFill>
              <a:latin typeface="+mn-ea"/>
              <a:cs typeface="+mn-ea"/>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7314</Words>
  <Application>WPS Presentation</Application>
  <PresentationFormat>Panorámica</PresentationFormat>
  <Paragraphs>346</Paragraphs>
  <Slides>26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SimSun</vt:lpstr>
      <vt:lpstr>Wingdings</vt:lpstr>
      <vt:lpstr>Cambria Math</vt:lpstr>
      <vt:lpstr>Calibri</vt:lpstr>
      <vt:lpstr>MS Mincho</vt:lpstr>
      <vt:lpstr>Segoe Print</vt:lpstr>
      <vt:lpstr>Calibri Light</vt:lpstr>
      <vt:lpstr>Microsoft YaHei</vt:lpstr>
      <vt:lpstr>Arial Unicode MS</vt:lpstr>
      <vt:lpstr>Office Theme</vt:lpstr>
      <vt:lpstr>Research Proposal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MarlonChan</dc:creator>
  <cp:lastModifiedBy>HP</cp:lastModifiedBy>
  <cp:revision>291</cp:revision>
  <dcterms:created xsi:type="dcterms:W3CDTF">2022-01-26T17:16:00Z</dcterms:created>
  <dcterms:modified xsi:type="dcterms:W3CDTF">2023-05-02T12:58:07Z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708B430774754747AC44F453C9D1A993</vt:lpwstr>
  </property>
  <property fmtid="{D5CDD505-2E9C-101B-9397-08002B2CF9AE}" pid="3" name="KSOProductBuildVer">
    <vt:lpwstr>2057-11.2.0.11537</vt:lpwstr>
  </property>
</Properties>
</file>