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>
  <p:sldMasterIdLst>
    <p:sldMasterId id="2147483648" r:id="rId1"/>
  </p:sldMasterIdLst>
  <p:notesMasterIdLst>
    <p:notesMasterId r:id="rId5"/>
  </p:notesMasterIdLst>
  <p:sldIdLst>
    <p:sldId id="259" r:id="rId3"/>
    <p:sldId id="260" r:id="rId4"/>
  </p:sldIdLst>
  <p:sldSz cx="21386800" cy="302768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panose="020F0502020204030204" pitchFamily="34" charset="0"/>
        <a:ea typeface="Helvetica" panose="020B0604020202020204" pitchFamily="34" charset="0"/>
        <a:cs typeface="Helvetica" panose="020B0604020202020204" pitchFamily="34" charset="0"/>
        <a:sym typeface="Calibri" panose="020F050202020403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E9"/>
    <a:srgbClr val="001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howGuides="1">
      <p:cViewPr varScale="1">
        <p:scale>
          <a:sx n="26" d="100"/>
          <a:sy n="26" d="100"/>
        </p:scale>
        <p:origin x="3360" y="120"/>
      </p:cViewPr>
      <p:guideLst>
        <p:guide orient="horz" pos="9568"/>
        <p:guide pos="67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>
                <a:sym typeface="Avenir Roman" charset="0"/>
              </a:rPr>
              <a:t>Click to edit Master text styles</a:t>
            </a:r>
            <a:endParaRPr lang="en-US" altLang="en-US" noProof="0">
              <a:sym typeface="Avenir Roman" charset="0"/>
            </a:endParaRPr>
          </a:p>
          <a:p>
            <a:pPr lvl="1"/>
            <a:r>
              <a:rPr lang="en-US" altLang="en-US" noProof="0">
                <a:sym typeface="Avenir Roman" charset="0"/>
              </a:rPr>
              <a:t>Second level</a:t>
            </a:r>
            <a:endParaRPr lang="en-US" altLang="en-US" noProof="0">
              <a:sym typeface="Avenir Roman" charset="0"/>
            </a:endParaRPr>
          </a:p>
          <a:p>
            <a:pPr lvl="2"/>
            <a:r>
              <a:rPr lang="en-US" altLang="en-US" noProof="0">
                <a:sym typeface="Avenir Roman" charset="0"/>
              </a:rPr>
              <a:t>Third level</a:t>
            </a:r>
            <a:endParaRPr lang="en-US" altLang="en-US" noProof="0">
              <a:sym typeface="Avenir Roman" charset="0"/>
            </a:endParaRPr>
          </a:p>
          <a:p>
            <a:pPr lvl="3"/>
            <a:r>
              <a:rPr lang="en-US" altLang="en-US" noProof="0">
                <a:sym typeface="Avenir Roman" charset="0"/>
              </a:rPr>
              <a:t>Fourth level</a:t>
            </a:r>
            <a:endParaRPr lang="en-US" altLang="en-US" noProof="0">
              <a:sym typeface="Avenir Roman" charset="0"/>
            </a:endParaRPr>
          </a:p>
          <a:p>
            <a:pPr lvl="4"/>
            <a:r>
              <a:rPr lang="en-US" altLang="en-US" noProof="0">
                <a:sym typeface="Avenir Roman" charset="0"/>
              </a:rPr>
              <a:t>Fifth level</a:t>
            </a:r>
            <a:endParaRPr lang="en-US" altLang="en-US" noProof="0">
              <a:sym typeface="Avenir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8749184" y="808808"/>
            <a:ext cx="3960440" cy="1368353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Barlow" panose="00000500000000000000" pitchFamily="2" charset="0"/>
              </a:defRPr>
            </a:lvl1pPr>
          </a:lstStyle>
          <a:p>
            <a:r>
              <a:rPr lang="en-IE" dirty="0"/>
              <a:t>Insert your HEI logo here</a:t>
            </a:r>
            <a:endParaRPr lang="en-IE" dirty="0"/>
          </a:p>
          <a:p>
            <a:endParaRPr lang="en-I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17174169" y="3257080"/>
            <a:ext cx="3600351" cy="1872728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bg1"/>
                </a:solidFill>
                <a:latin typeface="Barlow" panose="00000500000000000000" pitchFamily="2" charset="0"/>
              </a:defRPr>
            </a:lvl1pPr>
          </a:lstStyle>
          <a:p>
            <a:r>
              <a:rPr lang="en-IE" dirty="0"/>
              <a:t>Insert industry partner logo here if required</a:t>
            </a:r>
            <a:endParaRPr lang="en-I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68264" y="3257080"/>
            <a:ext cx="15985776" cy="936104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DBE2E9"/>
                </a:solidFill>
                <a:latin typeface="Gotham Rounded Bold" panose="02000000000000000000" pitchFamily="50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Name of Project</a:t>
            </a:r>
            <a:endParaRPr lang="en-IE" dirty="0"/>
          </a:p>
        </p:txBody>
      </p:sp>
      <p:sp>
        <p:nvSpPr>
          <p:cNvPr id="15" name="AutoShape 20"/>
          <p:cNvSpPr/>
          <p:nvPr userDrawn="1"/>
        </p:nvSpPr>
        <p:spPr bwMode="auto">
          <a:xfrm>
            <a:off x="612329" y="4525963"/>
            <a:ext cx="15841711" cy="574675"/>
          </a:xfrm>
          <a:custGeom>
            <a:avLst/>
            <a:gdLst>
              <a:gd name="T0" fmla="*/ 5112544 w 21600"/>
              <a:gd name="T1" fmla="*/ 287338 h 21600"/>
              <a:gd name="T2" fmla="*/ 5112544 w 21600"/>
              <a:gd name="T3" fmla="*/ 287338 h 21600"/>
              <a:gd name="T4" fmla="*/ 5112544 w 21600"/>
              <a:gd name="T5" fmla="*/ 287338 h 21600"/>
              <a:gd name="T6" fmla="*/ 5112544 w 21600"/>
              <a:gd name="T7" fmla="*/ 2873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 defTabSz="213868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21386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algn="l" eaLnBrk="1">
              <a:lnSpc>
                <a:spcPct val="100000"/>
              </a:lnSpc>
              <a:spcBef>
                <a:spcPts val="0"/>
              </a:spcBef>
            </a:pPr>
            <a:r>
              <a:rPr lang="en-US" altLang="en-US" sz="3200" b="1" dirty="0">
                <a:solidFill>
                  <a:srgbClr val="FFFFFF"/>
                </a:solidFill>
                <a:latin typeface="Barlow" panose="00000500000000000000" pitchFamily="2" charset="0"/>
                <a:sym typeface="Barlow Regular" panose="00000500000000000000" pitchFamily="2" charset="0"/>
              </a:rPr>
              <a:t>Names of Poster Presenters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71550" y="620973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1269466" y="620973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971550" y="1665089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1269466" y="16650890"/>
            <a:ext cx="9145786" cy="914469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arlow" panose="00000500000000000000" pitchFamily="2" charset="0"/>
              </a:defRPr>
            </a:lvl1pPr>
            <a:lvl2pPr>
              <a:defRPr sz="2400">
                <a:latin typeface="Barlow" panose="00000500000000000000" pitchFamily="2" charset="0"/>
              </a:defRPr>
            </a:lvl2pPr>
            <a:lvl3pPr>
              <a:defRPr sz="2400">
                <a:latin typeface="Barlow" panose="00000500000000000000" pitchFamily="2" charset="0"/>
              </a:defRPr>
            </a:lvl3pPr>
            <a:lvl4pPr>
              <a:defRPr sz="2400">
                <a:latin typeface="Barlow" panose="00000500000000000000" pitchFamily="2" charset="0"/>
              </a:defRPr>
            </a:lvl4pPr>
            <a:lvl5pPr>
              <a:defRPr sz="2400">
                <a:latin typeface="Barlow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4" y="2754731"/>
            <a:ext cx="21409027" cy="2406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023" y="-127296"/>
            <a:ext cx="5486351" cy="271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AutoShape 3"/>
          <p:cNvSpPr/>
          <p:nvPr userDrawn="1"/>
        </p:nvSpPr>
        <p:spPr bwMode="auto">
          <a:xfrm>
            <a:off x="611188" y="5732463"/>
            <a:ext cx="9864725" cy="9910762"/>
          </a:xfrm>
          <a:custGeom>
            <a:avLst/>
            <a:gdLst>
              <a:gd name="T0" fmla="*/ 4932363 w 21600"/>
              <a:gd name="T1" fmla="*/ 4955381 h 21600"/>
              <a:gd name="T2" fmla="*/ 4932363 w 21600"/>
              <a:gd name="T3" fmla="*/ 4955381 h 21600"/>
              <a:gd name="T4" fmla="*/ 4932363 w 21600"/>
              <a:gd name="T5" fmla="*/ 4955381 h 21600"/>
              <a:gd name="T6" fmla="*/ 4932363 w 21600"/>
              <a:gd name="T7" fmla="*/ 49553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8" name="AutoShape 4"/>
          <p:cNvSpPr/>
          <p:nvPr userDrawn="1"/>
        </p:nvSpPr>
        <p:spPr bwMode="auto">
          <a:xfrm>
            <a:off x="684213" y="5768975"/>
            <a:ext cx="358775" cy="369888"/>
          </a:xfrm>
          <a:custGeom>
            <a:avLst/>
            <a:gdLst>
              <a:gd name="T0" fmla="*/ 179388 w 21600"/>
              <a:gd name="T1" fmla="*/ 184944 h 21600"/>
              <a:gd name="T2" fmla="*/ 179388 w 21600"/>
              <a:gd name="T3" fmla="*/ 184944 h 21600"/>
              <a:gd name="T4" fmla="*/ 179388 w 21600"/>
              <a:gd name="T5" fmla="*/ 184944 h 21600"/>
              <a:gd name="T6" fmla="*/ 179388 w 21600"/>
              <a:gd name="T7" fmla="*/ 1849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9" name="AutoShape 5"/>
          <p:cNvSpPr/>
          <p:nvPr userDrawn="1"/>
        </p:nvSpPr>
        <p:spPr bwMode="auto">
          <a:xfrm>
            <a:off x="10909300" y="57245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0" name="AutoShape 6"/>
          <p:cNvSpPr/>
          <p:nvPr userDrawn="1"/>
        </p:nvSpPr>
        <p:spPr bwMode="auto">
          <a:xfrm>
            <a:off x="611188" y="160750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1" name="AutoShape 7"/>
          <p:cNvSpPr/>
          <p:nvPr userDrawn="1"/>
        </p:nvSpPr>
        <p:spPr bwMode="auto">
          <a:xfrm>
            <a:off x="10909300" y="16075025"/>
            <a:ext cx="9864725" cy="9918700"/>
          </a:xfrm>
          <a:custGeom>
            <a:avLst/>
            <a:gdLst>
              <a:gd name="T0" fmla="*/ 4932363 w 21600"/>
              <a:gd name="T1" fmla="*/ 4959350 h 21600"/>
              <a:gd name="T2" fmla="*/ 4932363 w 21600"/>
              <a:gd name="T3" fmla="*/ 4959350 h 21600"/>
              <a:gd name="T4" fmla="*/ 4932363 w 21600"/>
              <a:gd name="T5" fmla="*/ 4959350 h 21600"/>
              <a:gd name="T6" fmla="*/ 4932363 w 21600"/>
              <a:gd name="T7" fmla="*/ 4959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2" name="AutoShape 8"/>
          <p:cNvSpPr/>
          <p:nvPr userDrawn="1"/>
        </p:nvSpPr>
        <p:spPr bwMode="auto">
          <a:xfrm>
            <a:off x="10980738" y="5768975"/>
            <a:ext cx="360362" cy="369888"/>
          </a:xfrm>
          <a:custGeom>
            <a:avLst/>
            <a:gdLst>
              <a:gd name="T0" fmla="*/ 180181 w 21600"/>
              <a:gd name="T1" fmla="*/ 184944 h 21600"/>
              <a:gd name="T2" fmla="*/ 180181 w 21600"/>
              <a:gd name="T3" fmla="*/ 184944 h 21600"/>
              <a:gd name="T4" fmla="*/ 180181 w 21600"/>
              <a:gd name="T5" fmla="*/ 184944 h 21600"/>
              <a:gd name="T6" fmla="*/ 180181 w 21600"/>
              <a:gd name="T7" fmla="*/ 1849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3" name="AutoShape 9"/>
          <p:cNvSpPr/>
          <p:nvPr userDrawn="1"/>
        </p:nvSpPr>
        <p:spPr bwMode="auto">
          <a:xfrm>
            <a:off x="674688" y="16148050"/>
            <a:ext cx="360362" cy="368300"/>
          </a:xfrm>
          <a:custGeom>
            <a:avLst/>
            <a:gdLst>
              <a:gd name="T0" fmla="*/ 180181 w 21600"/>
              <a:gd name="T1" fmla="*/ 184150 h 21600"/>
              <a:gd name="T2" fmla="*/ 180181 w 21600"/>
              <a:gd name="T3" fmla="*/ 184150 h 21600"/>
              <a:gd name="T4" fmla="*/ 180181 w 21600"/>
              <a:gd name="T5" fmla="*/ 184150 h 21600"/>
              <a:gd name="T6" fmla="*/ 180181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4" name="AutoShape 10"/>
          <p:cNvSpPr/>
          <p:nvPr userDrawn="1"/>
        </p:nvSpPr>
        <p:spPr bwMode="auto">
          <a:xfrm>
            <a:off x="10980738" y="16148050"/>
            <a:ext cx="360362" cy="368300"/>
          </a:xfrm>
          <a:custGeom>
            <a:avLst/>
            <a:gdLst>
              <a:gd name="T0" fmla="*/ 180181 w 21600"/>
              <a:gd name="T1" fmla="*/ 184150 h 21600"/>
              <a:gd name="T2" fmla="*/ 180181 w 21600"/>
              <a:gd name="T3" fmla="*/ 184150 h 21600"/>
              <a:gd name="T4" fmla="*/ 180181 w 21600"/>
              <a:gd name="T5" fmla="*/ 184150 h 21600"/>
              <a:gd name="T6" fmla="*/ 180181 w 21600"/>
              <a:gd name="T7" fmla="*/ 1841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80B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IE">
              <a:latin typeface="Barlow" panose="00000500000000000000" pitchFamily="2" charset="0"/>
            </a:endParaRPr>
          </a:p>
        </p:txBody>
      </p:sp>
      <p:sp>
        <p:nvSpPr>
          <p:cNvPr id="15" name="AutoShape 11"/>
          <p:cNvSpPr/>
          <p:nvPr userDrawn="1"/>
        </p:nvSpPr>
        <p:spPr bwMode="auto">
          <a:xfrm>
            <a:off x="684213" y="5775325"/>
            <a:ext cx="358775" cy="396875"/>
          </a:xfrm>
          <a:custGeom>
            <a:avLst/>
            <a:gdLst>
              <a:gd name="T0" fmla="*/ 179388 w 21600"/>
              <a:gd name="T1" fmla="*/ 198438 h 21600"/>
              <a:gd name="T2" fmla="*/ 179388 w 21600"/>
              <a:gd name="T3" fmla="*/ 198438 h 21600"/>
              <a:gd name="T4" fmla="*/ 179388 w 21600"/>
              <a:gd name="T5" fmla="*/ 198438 h 21600"/>
              <a:gd name="T6" fmla="*/ 17938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1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6" name="AutoShape 12"/>
          <p:cNvSpPr/>
          <p:nvPr userDrawn="1"/>
        </p:nvSpPr>
        <p:spPr bwMode="auto">
          <a:xfrm>
            <a:off x="10980738" y="5775325"/>
            <a:ext cx="360362" cy="396875"/>
          </a:xfrm>
          <a:custGeom>
            <a:avLst/>
            <a:gdLst>
              <a:gd name="T0" fmla="*/ 180181 w 21600"/>
              <a:gd name="T1" fmla="*/ 198438 h 21600"/>
              <a:gd name="T2" fmla="*/ 180181 w 21600"/>
              <a:gd name="T3" fmla="*/ 198438 h 21600"/>
              <a:gd name="T4" fmla="*/ 180181 w 21600"/>
              <a:gd name="T5" fmla="*/ 198438 h 21600"/>
              <a:gd name="T6" fmla="*/ 180181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2</a:t>
            </a:r>
            <a:endParaRPr lang="en-US" altLang="en-US">
              <a:latin typeface="Barlow" panose="00000500000000000000" pitchFamily="2" charset="0"/>
            </a:endParaRPr>
          </a:p>
        </p:txBody>
      </p:sp>
      <p:sp>
        <p:nvSpPr>
          <p:cNvPr id="17" name="AutoShape 13"/>
          <p:cNvSpPr/>
          <p:nvPr userDrawn="1"/>
        </p:nvSpPr>
        <p:spPr bwMode="auto">
          <a:xfrm>
            <a:off x="674688" y="16148050"/>
            <a:ext cx="360362" cy="395288"/>
          </a:xfrm>
          <a:custGeom>
            <a:avLst/>
            <a:gdLst>
              <a:gd name="T0" fmla="*/ 180181 w 21600"/>
              <a:gd name="T1" fmla="*/ 197644 h 21600"/>
              <a:gd name="T2" fmla="*/ 180181 w 21600"/>
              <a:gd name="T3" fmla="*/ 197644 h 21600"/>
              <a:gd name="T4" fmla="*/ 180181 w 21600"/>
              <a:gd name="T5" fmla="*/ 197644 h 21600"/>
              <a:gd name="T6" fmla="*/ 180181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ffectLst/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3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sp>
        <p:nvSpPr>
          <p:cNvPr id="18" name="AutoShape 14"/>
          <p:cNvSpPr/>
          <p:nvPr userDrawn="1"/>
        </p:nvSpPr>
        <p:spPr bwMode="auto">
          <a:xfrm>
            <a:off x="10990263" y="16148050"/>
            <a:ext cx="360362" cy="395288"/>
          </a:xfrm>
          <a:custGeom>
            <a:avLst/>
            <a:gdLst>
              <a:gd name="T0" fmla="*/ 180181 w 21600"/>
              <a:gd name="T1" fmla="*/ 197644 h 21600"/>
              <a:gd name="T2" fmla="*/ 180181 w 21600"/>
              <a:gd name="T3" fmla="*/ 197644 h 21600"/>
              <a:gd name="T4" fmla="*/ 180181 w 21600"/>
              <a:gd name="T5" fmla="*/ 197644 h 21600"/>
              <a:gd name="T6" fmla="*/ 180181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1E62"/>
          </a:solidFill>
          <a:ln>
            <a:noFill/>
          </a:ln>
          <a:effectLst/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b="1" dirty="0">
                <a:solidFill>
                  <a:srgbClr val="FFFFFF"/>
                </a:solidFill>
                <a:latin typeface="Barlow" panose="00000500000000000000" pitchFamily="2" charset="0"/>
                <a:sym typeface="Open Sans Extrabold" panose="020B0906030804020204" pitchFamily="34" charset="0"/>
              </a:rPr>
              <a:t>4</a:t>
            </a:r>
            <a:endParaRPr lang="en-US" altLang="en-US" dirty="0">
              <a:latin typeface="Barlow" panose="00000500000000000000" pitchFamily="2" charset="0"/>
            </a:endParaRPr>
          </a:p>
        </p:txBody>
      </p:sp>
      <p:pic>
        <p:nvPicPr>
          <p:cNvPr id="22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9" y="877317"/>
            <a:ext cx="8135219" cy="122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4" y="26892125"/>
            <a:ext cx="21386800" cy="32454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2286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4572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6858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marL="914400" algn="l" defTabSz="457200" rtl="0" eaLnBrk="1" fontAlgn="base" hangingPunct="1">
        <a:spcBef>
          <a:spcPct val="0"/>
        </a:spcBef>
        <a:spcAft>
          <a:spcPct val="0"/>
        </a:spcAft>
        <a:defRPr sz="1200" kern="1200">
          <a:solidFill>
            <a:srgbClr val="000000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 descr="Known AtN Th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4140" y="18457545"/>
            <a:ext cx="4169410" cy="220281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14" name="Picture 13" descr="Known AtN Th 30 Del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40" y="20756245"/>
            <a:ext cx="4169410" cy="2161540"/>
          </a:xfrm>
          <a:prstGeom prst="rect">
            <a:avLst/>
          </a:prstGeom>
        </p:spPr>
      </p:pic>
      <p:sp>
        <p:nvSpPr>
          <p:cNvPr id="51" name="Text Placeholder 13"/>
          <p:cNvSpPr>
            <a:spLocks noGrp="1"/>
          </p:cNvSpPr>
          <p:nvPr/>
        </p:nvSpPr>
        <p:spPr>
          <a:xfrm>
            <a:off x="971550" y="6209665"/>
            <a:ext cx="9145905" cy="415671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Background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Physical systems </a:t>
            </a:r>
            <a:r>
              <a:rPr lang="en-GB" altLang="en-US" sz="2800" dirty="0"/>
              <a:t>can</a:t>
            </a:r>
            <a:r>
              <a:rPr lang="en-US" altLang="en-IE" sz="2800" dirty="0"/>
              <a:t> </a:t>
            </a:r>
            <a:r>
              <a:rPr lang="en-GB" altLang="en-US" sz="2800" dirty="0"/>
              <a:t>present non-stationary behaviour, engaging in different operating conditions (modes)</a:t>
            </a:r>
            <a:r>
              <a:rPr lang="en-US" altLang="en-IE" sz="2800" dirty="0"/>
              <a:t>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Several solutions have been proposed for the control of known operating conditions of non-stationary physical systems.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Real-time adaptation to unknown operating conditions is still an open problem.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53" name="Text Placeholder 13"/>
          <p:cNvSpPr>
            <a:spLocks noGrp="1"/>
          </p:cNvSpPr>
          <p:nvPr/>
        </p:nvSpPr>
        <p:spPr>
          <a:xfrm>
            <a:off x="899795" y="13338810"/>
            <a:ext cx="9145905" cy="16637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IE" dirty="0"/>
          </a:p>
          <a:p>
            <a:endParaRPr lang="en-US" altLang="en-IE" dirty="0"/>
          </a:p>
        </p:txBody>
      </p:sp>
      <p:sp>
        <p:nvSpPr>
          <p:cNvPr id="80" name="Rounded Rectangle 79"/>
          <p:cNvSpPr/>
          <p:nvPr/>
        </p:nvSpPr>
        <p:spPr>
          <a:xfrm>
            <a:off x="3946525" y="17875250"/>
            <a:ext cx="1518920" cy="681355"/>
          </a:xfrm>
          <a:prstGeom prst="roundRect">
            <a:avLst/>
          </a:prstGeom>
          <a:noFill/>
          <a:ln w="50800" cmpd="sng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Novel Control Synthesis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66185" y="16867505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Multi-Controller</a:t>
            </a: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173085" y="16845280"/>
            <a:ext cx="1089025" cy="5949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Physical System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228715" y="18955385"/>
            <a:ext cx="1879600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Sensors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81" idx="3"/>
          </p:cNvCxnSpPr>
          <p:nvPr/>
        </p:nvCxnSpPr>
        <p:spPr>
          <a:xfrm>
            <a:off x="5646420" y="17132935"/>
            <a:ext cx="55372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55760" y="17139285"/>
            <a:ext cx="72009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911985" y="17138650"/>
            <a:ext cx="92710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92" idx="4"/>
          </p:cNvCxnSpPr>
          <p:nvPr/>
        </p:nvCxnSpPr>
        <p:spPr>
          <a:xfrm flipH="1" flipV="1">
            <a:off x="3048000" y="17267555"/>
            <a:ext cx="12065" cy="197548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" idx="2"/>
            <a:endCxn id="80" idx="3"/>
          </p:cNvCxnSpPr>
          <p:nvPr/>
        </p:nvCxnSpPr>
        <p:spPr>
          <a:xfrm rot="5400000">
            <a:off x="5817235" y="17051655"/>
            <a:ext cx="812165" cy="151574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3063240" y="19215735"/>
            <a:ext cx="3178175" cy="571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 Box 90"/>
          <p:cNvSpPr txBox="1"/>
          <p:nvPr/>
        </p:nvSpPr>
        <p:spPr>
          <a:xfrm>
            <a:off x="1619250" y="16903065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Reference</a:t>
            </a:r>
            <a:endParaRPr lang="en-US" sz="1200" b="1"/>
          </a:p>
        </p:txBody>
      </p:sp>
      <p:sp>
        <p:nvSpPr>
          <p:cNvPr id="92" name="Oval 91"/>
          <p:cNvSpPr/>
          <p:nvPr/>
        </p:nvSpPr>
        <p:spPr>
          <a:xfrm>
            <a:off x="2839085" y="17010380"/>
            <a:ext cx="417195" cy="257175"/>
          </a:xfrm>
          <a:prstGeom prst="ellipse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256280" y="17138650"/>
            <a:ext cx="494665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0"/>
            <a:endCxn id="81" idx="2"/>
          </p:cNvCxnSpPr>
          <p:nvPr/>
        </p:nvCxnSpPr>
        <p:spPr>
          <a:xfrm flipV="1">
            <a:off x="4705985" y="17399000"/>
            <a:ext cx="0" cy="47625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80" idx="2"/>
          </p:cNvCxnSpPr>
          <p:nvPr/>
        </p:nvCxnSpPr>
        <p:spPr>
          <a:xfrm flipH="1" flipV="1">
            <a:off x="4705985" y="18556605"/>
            <a:ext cx="0" cy="6870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:\03_Logos and Branding Guide\Lero Academic Partner Logos\UCC\UC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0" y="736600"/>
            <a:ext cx="4302125" cy="15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 Placeholder 13"/>
          <p:cNvSpPr>
            <a:spLocks noGrp="1"/>
          </p:cNvSpPr>
          <p:nvPr/>
        </p:nvSpPr>
        <p:spPr>
          <a:xfrm>
            <a:off x="11385550" y="16506825"/>
            <a:ext cx="9145905" cy="190627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Results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Mode estimation and novel mode detection is a simple task on the quadcopter benchmark.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137" name="Text Placeholder 13"/>
          <p:cNvSpPr>
            <a:spLocks noGrp="1"/>
          </p:cNvSpPr>
          <p:nvPr/>
        </p:nvSpPr>
        <p:spPr>
          <a:xfrm>
            <a:off x="15703550" y="18514695"/>
            <a:ext cx="5085715" cy="12833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rate increases </a:t>
            </a:r>
            <a:r>
              <a:rPr lang="en-US" altLang="en-IE" dirty="0">
                <a:sym typeface="+mn-ea"/>
              </a:rPr>
              <a:t>the further </a:t>
            </a:r>
            <a:r>
              <a:rPr lang="en-US" altLang="en-IE" dirty="0">
                <a:sym typeface="+mn-ea"/>
              </a:rPr>
              <a:t>the novel mode is </a:t>
            </a:r>
            <a:r>
              <a:rPr lang="en-US" altLang="en-IE" dirty="0">
                <a:sym typeface="+mn-ea"/>
              </a:rPr>
              <a:t>from the known configurations.</a:t>
            </a:r>
            <a:endParaRPr lang="en-US" altLang="en-IE" dirty="0"/>
          </a:p>
        </p:txBody>
      </p:sp>
      <p:sp>
        <p:nvSpPr>
          <p:cNvPr id="138" name="Text Placeholder 13"/>
          <p:cNvSpPr>
            <a:spLocks noGrp="1"/>
          </p:cNvSpPr>
          <p:nvPr/>
        </p:nvSpPr>
        <p:spPr>
          <a:xfrm>
            <a:off x="15770225" y="20828000"/>
            <a:ext cx="5085715" cy="12833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delay decreases the further </a:t>
            </a:r>
            <a:r>
              <a:rPr lang="en-US" altLang="en-IE" dirty="0">
                <a:sym typeface="+mn-ea"/>
              </a:rPr>
              <a:t>the novel mode is </a:t>
            </a:r>
            <a:r>
              <a:rPr lang="en-US" altLang="en-IE" dirty="0"/>
              <a:t>from the known configurations.</a:t>
            </a:r>
            <a:endParaRPr lang="en-US" altLang="en-IE" dirty="0"/>
          </a:p>
        </p:txBody>
      </p:sp>
      <p:sp>
        <p:nvSpPr>
          <p:cNvPr id="139" name="Text Placeholder 16"/>
          <p:cNvSpPr>
            <a:spLocks noGrp="1"/>
          </p:cNvSpPr>
          <p:nvPr/>
        </p:nvSpPr>
        <p:spPr>
          <a:xfrm>
            <a:off x="11269345" y="23276560"/>
            <a:ext cx="9145905" cy="13449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b="1" u="sng"/>
              <a:t>Accepted Papers</a:t>
            </a:r>
            <a:r>
              <a:rPr lang="en-US" altLang="en-IE" sz="2800" b="1" u="sng"/>
              <a:t>:</a:t>
            </a:r>
            <a:endParaRPr lang="en-US" altLang="en-IE" sz="28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 smtClean="0">
                <a:solidFill>
                  <a:schemeClr val="tx1"/>
                </a:solidFill>
                <a:sym typeface="+mn-ea"/>
              </a:rPr>
              <a:t>IFAC 2023: Exploring Unknown Plant Configurations under a Multiple Model Adaptive Control Framework.</a:t>
            </a:r>
            <a:endParaRPr lang="en-US" altLang="en-IE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7" name="Text Placeholder 13"/>
          <p:cNvSpPr>
            <a:spLocks noGrp="1"/>
          </p:cNvSpPr>
          <p:nvPr/>
        </p:nvSpPr>
        <p:spPr>
          <a:xfrm>
            <a:off x="11413490" y="7510780"/>
            <a:ext cx="9145905" cy="398018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detection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We have proposed a data driven approach to detect transtitions from known system behaviours to unknown system behaviours.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Latent space </a:t>
            </a:r>
            <a:r>
              <a:rPr lang="en-US" altLang="en-IE" dirty="0">
                <a:sym typeface="+mn-ea"/>
              </a:rPr>
              <a:t>representation of the observable space.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dirty="0">
                <a:sym typeface="+mn-ea"/>
              </a:rPr>
              <a:t>Classifier-based mode identification and novel mode detection.</a:t>
            </a:r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Providing information on the expected system performance (i.e.: stability, tracking error, etc.) while detecting transitions is still a work in progress.</a:t>
            </a:r>
            <a:endParaRPr lang="en-US" alt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IE" dirty="0"/>
          </a:p>
        </p:txBody>
      </p:sp>
      <p:sp>
        <p:nvSpPr>
          <p:cNvPr id="148" name="Text Placeholder 13"/>
          <p:cNvSpPr>
            <a:spLocks noGrp="1"/>
          </p:cNvSpPr>
          <p:nvPr/>
        </p:nvSpPr>
        <p:spPr>
          <a:xfrm>
            <a:off x="1116330" y="1629092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control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50" name="Text Placeholder 13"/>
          <p:cNvSpPr>
            <a:spLocks noGrp="1"/>
          </p:cNvSpPr>
          <p:nvPr/>
        </p:nvSpPr>
        <p:spPr>
          <a:xfrm>
            <a:off x="899795" y="20035520"/>
            <a:ext cx="9153525" cy="272542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/>
              <a:t>Multiple model adaptive control </a:t>
            </a:r>
            <a:r>
              <a:rPr lang="en-GB" altLang="en-US" dirty="0"/>
              <a:t>solution for known operating conditions</a:t>
            </a:r>
            <a:r>
              <a:rPr lang="en-US" altLang="en-IE" dirty="0"/>
              <a:t>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Multi</a:t>
            </a:r>
            <a:r>
              <a:rPr lang="en-GB" dirty="0"/>
              <a:t>ple low level controllers.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Learning-based control mixing.</a:t>
            </a:r>
            <a:endParaRPr lang="en-GB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Data-driven control synthesis for unknown operating conditions.</a:t>
            </a:r>
            <a:endParaRPr lang="en-GB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en-US" dirty="0"/>
              <a:t>Reuse knowledge from control mixing.</a:t>
            </a:r>
            <a:endParaRPr lang="en-GB" altLang="en-US" dirty="0"/>
          </a:p>
        </p:txBody>
      </p:sp>
      <p:sp>
        <p:nvSpPr>
          <p:cNvPr id="2" name="Picture Placeholder 1"/>
          <p:cNvSpPr/>
          <p:nvPr>
            <p:ph type="pic" sz="quarter" idx="12"/>
          </p:nvPr>
        </p:nvSpPr>
        <p:spPr/>
      </p:sp>
      <p:sp>
        <p:nvSpPr>
          <p:cNvPr id="3" name="Text Placeholder 13"/>
          <p:cNvSpPr>
            <a:spLocks noGrp="1"/>
          </p:cNvSpPr>
          <p:nvPr/>
        </p:nvSpPr>
        <p:spPr>
          <a:xfrm>
            <a:off x="11385550" y="6137910"/>
            <a:ext cx="9145905" cy="147002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Proposed approach</a:t>
            </a:r>
            <a:endParaRPr lang="en-GB" altLang="en-US" sz="3200" b="1" u="sng" dirty="0"/>
          </a:p>
          <a:p>
            <a:pPr marL="0" indent="0" algn="l">
              <a:buNone/>
            </a:pPr>
            <a:r>
              <a:rPr lang="en-GB" altLang="en-US" dirty="0"/>
              <a:t>We present the problem of novel mode control in two steps: novel mode detection and control synthesis.</a:t>
            </a:r>
            <a:endParaRPr lang="en-US" altLang="en-IE" dirty="0"/>
          </a:p>
          <a:p>
            <a:pPr algn="l"/>
            <a:endParaRPr lang="en-US" altLang="en-IE" dirty="0"/>
          </a:p>
        </p:txBody>
      </p:sp>
      <p:sp>
        <p:nvSpPr>
          <p:cNvPr id="4" name="Text Placeholder 13"/>
          <p:cNvSpPr>
            <a:spLocks noGrp="1"/>
          </p:cNvSpPr>
          <p:nvPr/>
        </p:nvSpPr>
        <p:spPr>
          <a:xfrm>
            <a:off x="971550" y="12381230"/>
            <a:ext cx="9145905" cy="308038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M</a:t>
            </a:r>
            <a:r>
              <a:rPr lang="en-GB" altLang="en-US" sz="3200" b="1" u="sng" dirty="0"/>
              <a:t>ain contribution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800" dirty="0"/>
              <a:t>A l</a:t>
            </a:r>
            <a:r>
              <a:rPr lang="en-US" altLang="en-IE" sz="2800" dirty="0"/>
              <a:t>earning-</a:t>
            </a:r>
            <a:r>
              <a:rPr lang="en-GB" altLang="en-US" sz="2800" dirty="0"/>
              <a:t>based</a:t>
            </a:r>
            <a:r>
              <a:rPr lang="en-US" altLang="en-IE" sz="2800" dirty="0"/>
              <a:t>, data-driven, control </a:t>
            </a:r>
            <a:r>
              <a:rPr lang="en-GB" altLang="en-US" sz="2800" dirty="0"/>
              <a:t>synthesis methodology</a:t>
            </a:r>
            <a:r>
              <a:rPr lang="en-US" altLang="en-IE" sz="2800" dirty="0"/>
              <a:t> </a:t>
            </a:r>
            <a:r>
              <a:rPr lang="en-GB" altLang="en-US" sz="2800" dirty="0"/>
              <a:t>for unknown operating conditions in non-stationary systems using multi-model adaptive control as a basis framework for known operating conditions.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6200775" y="16872585"/>
            <a:ext cx="1560195" cy="531495"/>
          </a:xfrm>
          <a:prstGeom prst="roundRect">
            <a:avLst/>
          </a:prstGeom>
          <a:noFill/>
          <a:ln w="508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1600">
                <a:solidFill>
                  <a:schemeClr val="tx1"/>
                </a:solidFill>
              </a:rPr>
              <a:t>Control Mixing</a:t>
            </a:r>
            <a:endParaRPr lang="en-GB" altLang="en-US" sz="16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82" idx="1"/>
          </p:cNvCxnSpPr>
          <p:nvPr/>
        </p:nvCxnSpPr>
        <p:spPr>
          <a:xfrm>
            <a:off x="7760970" y="17138650"/>
            <a:ext cx="412115" cy="444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3" idx="3"/>
          </p:cNvCxnSpPr>
          <p:nvPr/>
        </p:nvCxnSpPr>
        <p:spPr>
          <a:xfrm rot="5400000">
            <a:off x="7513955" y="18026380"/>
            <a:ext cx="1788795" cy="600075"/>
          </a:xfrm>
          <a:prstGeom prst="bentConnector2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91070" y="17442815"/>
            <a:ext cx="17780" cy="15011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/>
        </p:nvSpPr>
        <p:spPr>
          <a:xfrm>
            <a:off x="899795" y="2269934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Benchmarks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 descr="Known AtN Th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4140" y="18457545"/>
            <a:ext cx="4169410" cy="220281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  <p:pic>
        <p:nvPicPr>
          <p:cNvPr id="14" name="Picture 13" descr="Known AtN Th 30 Del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140" y="20756245"/>
            <a:ext cx="4169410" cy="2161540"/>
          </a:xfrm>
          <a:prstGeom prst="rect">
            <a:avLst/>
          </a:prstGeom>
        </p:spPr>
      </p:pic>
      <p:pic>
        <p:nvPicPr>
          <p:cNvPr id="22" name="Picture Placeholder 21"/>
          <p:cNvPicPr>
            <a:picLocks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15158085" y="6858635"/>
            <a:ext cx="5302250" cy="18624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445" y="6425565"/>
            <a:ext cx="4512945" cy="2455545"/>
          </a:xfrm>
          <a:prstGeom prst="rect">
            <a:avLst/>
          </a:prstGeom>
        </p:spPr>
      </p:pic>
      <p:sp>
        <p:nvSpPr>
          <p:cNvPr id="51" name="Text Placeholder 13"/>
          <p:cNvSpPr>
            <a:spLocks noGrp="1"/>
          </p:cNvSpPr>
          <p:nvPr/>
        </p:nvSpPr>
        <p:spPr>
          <a:xfrm>
            <a:off x="971550" y="6209665"/>
            <a:ext cx="9145905" cy="272161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sz="3200" b="1" u="sng" dirty="0"/>
              <a:t>Background</a:t>
            </a:r>
            <a:endParaRPr lang="en-GB" altLang="en-US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Physical systems </a:t>
            </a:r>
            <a:r>
              <a:rPr lang="en-GB" altLang="en-US" sz="2800" dirty="0"/>
              <a:t>can</a:t>
            </a:r>
            <a:r>
              <a:rPr lang="en-US" altLang="en-IE" sz="2800" dirty="0"/>
              <a:t> </a:t>
            </a:r>
            <a:r>
              <a:rPr lang="en-GB" altLang="en-US" sz="2800" dirty="0"/>
              <a:t>present non-stationary behaviour, engaging in different operating conditions</a:t>
            </a:r>
            <a:r>
              <a:rPr lang="en-US" altLang="en-IE" sz="2800" dirty="0"/>
              <a:t>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Maintaining control guarantees under unknown conditions is an unsolved problem.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52" name="Text Placeholder 13"/>
          <p:cNvSpPr>
            <a:spLocks noGrp="1"/>
          </p:cNvSpPr>
          <p:nvPr/>
        </p:nvSpPr>
        <p:spPr>
          <a:xfrm>
            <a:off x="11341735" y="8863330"/>
            <a:ext cx="4525645" cy="45339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2000" b="1" dirty="0"/>
              <a:t>Autonomous Underwater Vehicle</a:t>
            </a:r>
            <a:endParaRPr lang="en-US" altLang="en-IE" sz="2000" b="1" dirty="0"/>
          </a:p>
        </p:txBody>
      </p:sp>
      <p:sp>
        <p:nvSpPr>
          <p:cNvPr id="53" name="Text Placeholder 13"/>
          <p:cNvSpPr>
            <a:spLocks noGrp="1"/>
          </p:cNvSpPr>
          <p:nvPr/>
        </p:nvSpPr>
        <p:spPr>
          <a:xfrm>
            <a:off x="899795" y="13338810"/>
            <a:ext cx="9145905" cy="16637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IE" dirty="0"/>
          </a:p>
          <a:p>
            <a:endParaRPr lang="en-US" altLang="en-IE" dirty="0"/>
          </a:p>
        </p:txBody>
      </p:sp>
      <p:sp>
        <p:nvSpPr>
          <p:cNvPr id="54" name="Text Placeholder 13"/>
          <p:cNvSpPr>
            <a:spLocks noGrp="1"/>
          </p:cNvSpPr>
          <p:nvPr/>
        </p:nvSpPr>
        <p:spPr>
          <a:xfrm>
            <a:off x="16382365" y="8866505"/>
            <a:ext cx="3843020" cy="42735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2000" b="1" dirty="0"/>
              <a:t>Unmanned Aerial Vehicle</a:t>
            </a:r>
            <a:endParaRPr lang="en-US" altLang="en-IE" sz="2000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1619250" y="19533235"/>
            <a:ext cx="7851140" cy="1760855"/>
            <a:chOff x="4369" y="3750"/>
            <a:chExt cx="12195" cy="4440"/>
          </a:xfrm>
        </p:grpSpPr>
        <p:sp>
          <p:nvSpPr>
            <p:cNvPr id="80" name="Rounded Rectangle 79"/>
            <p:cNvSpPr/>
            <p:nvPr/>
          </p:nvSpPr>
          <p:spPr>
            <a:xfrm>
              <a:off x="7704" y="5588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Supervisor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770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altLang="en-US" sz="1600">
                  <a:solidFill>
                    <a:schemeClr val="tx1"/>
                  </a:solidFill>
                </a:rPr>
                <a:t>Multi-Controller</a:t>
              </a:r>
              <a:endParaRPr lang="en-GB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1484" y="37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Physical System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1484" y="6850"/>
              <a:ext cx="2920" cy="1340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>
                  <a:solidFill>
                    <a:schemeClr val="tx1"/>
                  </a:solidFill>
                </a:rPr>
                <a:t>Sensors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81" idx="3"/>
            </p:cNvCxnSpPr>
            <p:nvPr/>
          </p:nvCxnSpPr>
          <p:spPr>
            <a:xfrm>
              <a:off x="10624" y="4420"/>
              <a:ext cx="8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4404" y="4420"/>
              <a:ext cx="216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824" y="4434"/>
              <a:ext cx="144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92" idx="4"/>
            </p:cNvCxnSpPr>
            <p:nvPr/>
          </p:nvCxnSpPr>
          <p:spPr>
            <a:xfrm flipV="1">
              <a:off x="6585" y="4758"/>
              <a:ext cx="3" cy="274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endCxn id="83" idx="3"/>
            </p:cNvCxnSpPr>
            <p:nvPr/>
          </p:nvCxnSpPr>
          <p:spPr>
            <a:xfrm rot="5400000">
              <a:off x="13323" y="5482"/>
              <a:ext cx="3119" cy="956"/>
            </a:xfrm>
            <a:prstGeom prst="bentConnector2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6568" y="7506"/>
              <a:ext cx="4937" cy="1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968" y="4434"/>
              <a:ext cx="12" cy="1680"/>
            </a:xfrm>
            <a:prstGeom prst="line">
              <a:avLst/>
            </a:prstGeom>
            <a:ln w="28575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90"/>
            <p:cNvSpPr txBox="1"/>
            <p:nvPr/>
          </p:nvSpPr>
          <p:spPr>
            <a:xfrm>
              <a:off x="4369" y="3840"/>
              <a:ext cx="1780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 b="1"/>
                <a:t>Reference</a:t>
              </a:r>
              <a:endParaRPr lang="en-US" sz="1200" b="1"/>
            </a:p>
          </p:txBody>
        </p:sp>
        <p:sp>
          <p:nvSpPr>
            <p:cNvPr id="92" name="Oval 91"/>
            <p:cNvSpPr/>
            <p:nvPr/>
          </p:nvSpPr>
          <p:spPr>
            <a:xfrm>
              <a:off x="6264" y="4110"/>
              <a:ext cx="648" cy="648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0624" y="6094"/>
              <a:ext cx="344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912" y="4434"/>
              <a:ext cx="768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0" idx="0"/>
              <a:endCxn id="81" idx="2"/>
            </p:cNvCxnSpPr>
            <p:nvPr/>
          </p:nvCxnSpPr>
          <p:spPr>
            <a:xfrm flipV="1">
              <a:off x="9164" y="5090"/>
              <a:ext cx="0" cy="49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9114" y="6968"/>
              <a:ext cx="1" cy="5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:\03_Logos and Branding Guide\Lero Academic Partner Logos\UCC\UC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320" y="736600"/>
            <a:ext cx="4302125" cy="15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 Placeholder 13"/>
          <p:cNvSpPr>
            <a:spLocks noGrp="1"/>
          </p:cNvSpPr>
          <p:nvPr/>
        </p:nvSpPr>
        <p:spPr>
          <a:xfrm>
            <a:off x="971550" y="12381230"/>
            <a:ext cx="9145905" cy="24384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Motivation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Learning-supported, data-driven, control solution that adapts to novel operating modes.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Provide stability and performance guarantees.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Cross-platform validation.</a:t>
            </a:r>
            <a:endParaRPr lang="en-US" altLang="en-I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136" name="Text Placeholder 13"/>
          <p:cNvSpPr>
            <a:spLocks noGrp="1"/>
          </p:cNvSpPr>
          <p:nvPr/>
        </p:nvSpPr>
        <p:spPr>
          <a:xfrm>
            <a:off x="11385550" y="16506825"/>
            <a:ext cx="9145905" cy="190627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3200" b="1" u="sng" dirty="0"/>
              <a:t>Results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sz="2800" dirty="0"/>
              <a:t>Mode estimation and novel mode detection is a simple task on the quadcopter benchmark.</a:t>
            </a: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137" name="Text Placeholder 13"/>
          <p:cNvSpPr>
            <a:spLocks noGrp="1"/>
          </p:cNvSpPr>
          <p:nvPr/>
        </p:nvSpPr>
        <p:spPr>
          <a:xfrm>
            <a:off x="15703550" y="18514695"/>
            <a:ext cx="5085715" cy="12833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rate increases </a:t>
            </a:r>
            <a:r>
              <a:rPr lang="en-US" altLang="en-IE" dirty="0">
                <a:sym typeface="+mn-ea"/>
              </a:rPr>
              <a:t>the further </a:t>
            </a:r>
            <a:r>
              <a:rPr lang="en-US" altLang="en-IE" dirty="0">
                <a:sym typeface="+mn-ea"/>
              </a:rPr>
              <a:t>the novel mode is </a:t>
            </a:r>
            <a:r>
              <a:rPr lang="en-US" altLang="en-IE" dirty="0">
                <a:sym typeface="+mn-ea"/>
              </a:rPr>
              <a:t>from the known configurations.</a:t>
            </a:r>
            <a:endParaRPr lang="en-US" altLang="en-IE" dirty="0"/>
          </a:p>
        </p:txBody>
      </p:sp>
      <p:sp>
        <p:nvSpPr>
          <p:cNvPr id="138" name="Text Placeholder 13"/>
          <p:cNvSpPr>
            <a:spLocks noGrp="1"/>
          </p:cNvSpPr>
          <p:nvPr/>
        </p:nvSpPr>
        <p:spPr>
          <a:xfrm>
            <a:off x="15770225" y="20828000"/>
            <a:ext cx="5085715" cy="12833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dirty="0"/>
              <a:t>Detection delay decreases the further </a:t>
            </a:r>
            <a:r>
              <a:rPr lang="en-US" altLang="en-IE" dirty="0">
                <a:sym typeface="+mn-ea"/>
              </a:rPr>
              <a:t>the novel mode is </a:t>
            </a:r>
            <a:r>
              <a:rPr lang="en-US" altLang="en-IE" dirty="0"/>
              <a:t>from the known configurations.</a:t>
            </a:r>
            <a:endParaRPr lang="en-US" altLang="en-IE" dirty="0"/>
          </a:p>
        </p:txBody>
      </p:sp>
      <p:sp>
        <p:nvSpPr>
          <p:cNvPr id="139" name="Text Placeholder 16"/>
          <p:cNvSpPr>
            <a:spLocks noGrp="1"/>
          </p:cNvSpPr>
          <p:nvPr/>
        </p:nvSpPr>
        <p:spPr>
          <a:xfrm>
            <a:off x="11269345" y="23276560"/>
            <a:ext cx="9145905" cy="26168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E" sz="2800" b="1" u="sng"/>
              <a:t>Submissions:</a:t>
            </a:r>
            <a:endParaRPr lang="en-US" altLang="en-IE" sz="28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 smtClean="0">
                <a:solidFill>
                  <a:schemeClr val="tx1"/>
                </a:solidFill>
                <a:sym typeface="+mn-ea"/>
              </a:rPr>
              <a:t>IFAC 2023: Exploring Unknown Plant Configurations under a Multiple Model Adaptive Control Framework.</a:t>
            </a:r>
            <a:endParaRPr lang="en-US" altLang="en-IE" u="sng" dirty="0" smtClean="0">
              <a:solidFill>
                <a:schemeClr val="tx1"/>
              </a:solidFill>
              <a:sym typeface="+mn-ea"/>
            </a:endParaRPr>
          </a:p>
          <a:p>
            <a:pPr marL="342900" indent="-342900"/>
            <a:r>
              <a:rPr lang="en-US" altLang="en-IE" sz="3200" b="1" u="sng" dirty="0" smtClean="0">
                <a:solidFill>
                  <a:schemeClr val="tx1"/>
                </a:solidFill>
                <a:sym typeface="+mn-ea"/>
              </a:rPr>
              <a:t>Visits:</a:t>
            </a:r>
            <a:endParaRPr lang="en-US" altLang="en-IE" sz="3200" b="1" u="sng" dirty="0" smtClean="0">
              <a:solidFill>
                <a:schemeClr val="tx1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 smtClean="0">
                <a:solidFill>
                  <a:schemeClr val="tx1"/>
                </a:solidFill>
                <a:sym typeface="+mn-ea"/>
              </a:rPr>
              <a:t>Visit to University of Limerick: Interaction with autonomous underwater vehicle simulator.</a:t>
            </a:r>
            <a:endParaRPr lang="en-US" altLang="en-IE" dirty="0" smtClean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259840" y="22760305"/>
            <a:ext cx="3550920" cy="3049905"/>
            <a:chOff x="6350" y="2049"/>
            <a:chExt cx="7187" cy="6941"/>
          </a:xfrm>
        </p:grpSpPr>
        <p:sp>
          <p:nvSpPr>
            <p:cNvPr id="141" name="Rounded Rectangle 140"/>
            <p:cNvSpPr/>
            <p:nvPr/>
          </p:nvSpPr>
          <p:spPr>
            <a:xfrm>
              <a:off x="6350" y="2049"/>
              <a:ext cx="7187" cy="6941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6684" y="3423"/>
              <a:ext cx="6519" cy="2489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6684" y="6179"/>
              <a:ext cx="6519" cy="2489"/>
            </a:xfrm>
            <a:prstGeom prst="roundRect">
              <a:avLst/>
            </a:prstGeom>
            <a:noFill/>
            <a:ln w="508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4" name="Text Box 143"/>
            <p:cNvSpPr txBox="1"/>
            <p:nvPr/>
          </p:nvSpPr>
          <p:spPr>
            <a:xfrm>
              <a:off x="7907" y="2213"/>
              <a:ext cx="4180" cy="1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3200" b="1"/>
                <a:t>Supervisor</a:t>
              </a:r>
              <a:endParaRPr lang="en-US" sz="3200" b="1"/>
            </a:p>
          </p:txBody>
        </p:sp>
        <p:sp>
          <p:nvSpPr>
            <p:cNvPr id="145" name="Text Box 144"/>
            <p:cNvSpPr txBox="1"/>
            <p:nvPr/>
          </p:nvSpPr>
          <p:spPr>
            <a:xfrm>
              <a:off x="7057" y="3820"/>
              <a:ext cx="5880" cy="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800" b="1"/>
                <a:t>Novel Low Level Controller Tuning (</a:t>
              </a:r>
              <a:r>
                <a:rPr lang="en-US" sz="1800" b="1" u="sng"/>
                <a:t>Online Learning</a:t>
              </a:r>
              <a:r>
                <a:rPr lang="en-US" sz="1800" b="1"/>
                <a:t>)</a:t>
              </a:r>
              <a:endParaRPr lang="en-US" sz="1800" b="1"/>
            </a:p>
          </p:txBody>
        </p:sp>
        <p:sp>
          <p:nvSpPr>
            <p:cNvPr id="146" name="Text Box 145"/>
            <p:cNvSpPr txBox="1"/>
            <p:nvPr/>
          </p:nvSpPr>
          <p:spPr>
            <a:xfrm>
              <a:off x="7057" y="6758"/>
              <a:ext cx="5880" cy="1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800" b="1"/>
                <a:t>Low Level Controller Mixing (</a:t>
              </a:r>
              <a:r>
                <a:rPr lang="en-US" sz="1800" b="1" u="sng"/>
                <a:t>Offline learning</a:t>
              </a:r>
              <a:r>
                <a:rPr lang="en-US" sz="1800" b="1"/>
                <a:t>)</a:t>
              </a:r>
              <a:endParaRPr lang="en-US" sz="1800" b="1"/>
            </a:p>
          </p:txBody>
        </p:sp>
      </p:grpSp>
      <p:sp>
        <p:nvSpPr>
          <p:cNvPr id="147" name="Text Placeholder 13"/>
          <p:cNvSpPr>
            <a:spLocks noGrp="1"/>
          </p:cNvSpPr>
          <p:nvPr/>
        </p:nvSpPr>
        <p:spPr>
          <a:xfrm>
            <a:off x="1116330" y="16506825"/>
            <a:ext cx="9145905" cy="285559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detection</a:t>
            </a:r>
            <a:endParaRPr lang="en-US" altLang="en-IE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dirty="0"/>
              <a:t>Explore </a:t>
            </a:r>
            <a:r>
              <a:rPr lang="en-US" altLang="en-IE" b="1" u="sng" dirty="0"/>
              <a:t>projections</a:t>
            </a:r>
            <a:r>
              <a:rPr lang="en-US" altLang="en-IE" dirty="0"/>
              <a:t> between </a:t>
            </a:r>
            <a:r>
              <a:rPr lang="en-US" altLang="en-IE" b="1" u="sng" dirty="0"/>
              <a:t>plant space</a:t>
            </a:r>
            <a:r>
              <a:rPr lang="en-US" altLang="en-IE" dirty="0"/>
              <a:t> and c</a:t>
            </a:r>
            <a:r>
              <a:rPr lang="en-US" altLang="en-IE" b="1" u="sng" dirty="0"/>
              <a:t>ontrol parameter space</a:t>
            </a:r>
            <a:r>
              <a:rPr lang="en-US" altLang="en-IE" dirty="0"/>
              <a:t>.</a:t>
            </a:r>
            <a:endParaRPr lang="en-US" alt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b="1" u="sng" dirty="0">
                <a:sym typeface="+mn-ea"/>
              </a:rPr>
              <a:t>Latent</a:t>
            </a:r>
            <a:r>
              <a:rPr lang="en-US" altLang="en-IE" dirty="0">
                <a:sym typeface="+mn-ea"/>
              </a:rPr>
              <a:t> space </a:t>
            </a:r>
            <a:r>
              <a:rPr lang="en-US" altLang="en-IE" b="1" u="sng" dirty="0">
                <a:sym typeface="+mn-ea"/>
              </a:rPr>
              <a:t>representation</a:t>
            </a:r>
            <a:r>
              <a:rPr lang="en-US" altLang="en-IE" dirty="0">
                <a:sym typeface="+mn-ea"/>
              </a:rPr>
              <a:t> of the </a:t>
            </a:r>
            <a:r>
              <a:rPr lang="en-US" altLang="en-IE" b="1" u="sng" dirty="0">
                <a:sym typeface="+mn-ea"/>
              </a:rPr>
              <a:t>observable space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b="1" u="sng" dirty="0"/>
              <a:t>Classifier-based</a:t>
            </a:r>
            <a:r>
              <a:rPr lang="en-US" altLang="en-IE" dirty="0"/>
              <a:t> mode identification and </a:t>
            </a:r>
            <a:r>
              <a:rPr lang="en-US" altLang="en-IE" b="1" u="sng" dirty="0"/>
              <a:t>novel mode detection</a:t>
            </a:r>
            <a:r>
              <a:rPr lang="en-US" altLang="en-IE" dirty="0"/>
              <a:t>.</a:t>
            </a:r>
            <a:endParaRPr lang="en-US" altLang="en-IE" dirty="0"/>
          </a:p>
        </p:txBody>
      </p:sp>
      <p:sp>
        <p:nvSpPr>
          <p:cNvPr id="148" name="Text Placeholder 13"/>
          <p:cNvSpPr>
            <a:spLocks noGrp="1"/>
          </p:cNvSpPr>
          <p:nvPr/>
        </p:nvSpPr>
        <p:spPr>
          <a:xfrm>
            <a:off x="1116330" y="18956655"/>
            <a:ext cx="9145905" cy="62484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IE" sz="3200" b="1" u="sng" dirty="0"/>
              <a:t>Novel mode control</a:t>
            </a:r>
            <a:endParaRPr lang="en-US" altLang="en-IE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</p:txBody>
      </p:sp>
      <p:sp>
        <p:nvSpPr>
          <p:cNvPr id="149" name="Text Placeholder 13"/>
          <p:cNvSpPr>
            <a:spLocks noGrp="1"/>
          </p:cNvSpPr>
          <p:nvPr/>
        </p:nvSpPr>
        <p:spPr>
          <a:xfrm>
            <a:off x="4899025" y="22975570"/>
            <a:ext cx="5514975" cy="312102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IE" b="1" u="sng" dirty="0"/>
              <a:t>Two</a:t>
            </a:r>
            <a:r>
              <a:rPr lang="en-US" altLang="en-IE" dirty="0"/>
              <a:t> distinct </a:t>
            </a:r>
            <a:r>
              <a:rPr lang="en-US" altLang="en-IE" b="1" u="sng" dirty="0"/>
              <a:t>reinforcement learning tasks</a:t>
            </a:r>
            <a:r>
              <a:rPr lang="en-US" altLang="en-IE" dirty="0"/>
              <a:t>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b="1" u="sng" dirty="0">
                <a:sym typeface="+mn-ea"/>
              </a:rPr>
              <a:t>Select</a:t>
            </a:r>
            <a:r>
              <a:rPr lang="en-US" altLang="en-IE" dirty="0">
                <a:sym typeface="+mn-ea"/>
              </a:rPr>
              <a:t> low level </a:t>
            </a:r>
            <a:r>
              <a:rPr lang="en-US" altLang="en-IE" b="1" u="sng" dirty="0">
                <a:sym typeface="+mn-ea"/>
              </a:rPr>
              <a:t>controllers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IE" b="1" u="sng" dirty="0">
                <a:sym typeface="+mn-ea"/>
              </a:rPr>
              <a:t>Tune</a:t>
            </a:r>
            <a:r>
              <a:rPr lang="en-US" altLang="en-IE" dirty="0">
                <a:sym typeface="+mn-ea"/>
              </a:rPr>
              <a:t> new </a:t>
            </a:r>
            <a:r>
              <a:rPr lang="en-US" altLang="en-IE" b="1" u="sng" dirty="0">
                <a:sym typeface="+mn-ea"/>
              </a:rPr>
              <a:t>controller</a:t>
            </a:r>
            <a:r>
              <a:rPr lang="en-US" altLang="en-IE" dirty="0">
                <a:sym typeface="+mn-ea"/>
              </a:rPr>
              <a:t>.</a:t>
            </a:r>
            <a:endParaRPr lang="en-US" altLang="en-I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IE" b="1" u="sng" dirty="0"/>
              <a:t>Knowledge</a:t>
            </a:r>
            <a:r>
              <a:rPr lang="en-US" altLang="en-IE" dirty="0"/>
              <a:t> from offline learning </a:t>
            </a:r>
            <a:r>
              <a:rPr lang="en-US" altLang="en-IE" b="1" u="sng" dirty="0"/>
              <a:t>used for online tuning</a:t>
            </a:r>
            <a:r>
              <a:rPr lang="en-US" altLang="en-IE" dirty="0"/>
              <a:t>.</a:t>
            </a:r>
            <a:endParaRPr lang="en-US" altLang="en-IE" dirty="0"/>
          </a:p>
        </p:txBody>
      </p:sp>
      <p:sp>
        <p:nvSpPr>
          <p:cNvPr id="150" name="Text Placeholder 13"/>
          <p:cNvSpPr>
            <a:spLocks noGrp="1"/>
          </p:cNvSpPr>
          <p:nvPr/>
        </p:nvSpPr>
        <p:spPr>
          <a:xfrm>
            <a:off x="1188720" y="21325840"/>
            <a:ext cx="9153525" cy="89408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b="1" u="sng" dirty="0"/>
              <a:t>Multiple model adaptive control</a:t>
            </a:r>
            <a:r>
              <a:rPr lang="en-US" altLang="en-IE" dirty="0"/>
              <a:t> low level solution (</a:t>
            </a:r>
            <a:r>
              <a:rPr lang="en-US" altLang="en-IE" b="1" u="sng" dirty="0"/>
              <a:t>providing stability guarantees</a:t>
            </a:r>
            <a:r>
              <a:rPr lang="en-US" altLang="en-IE" dirty="0"/>
              <a:t>).</a:t>
            </a:r>
            <a:endParaRPr lang="en-US" altLang="en-I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E" b="1" u="sng" dirty="0"/>
              <a:t>Learning-based</a:t>
            </a:r>
            <a:r>
              <a:rPr lang="en-US" altLang="en-IE" dirty="0"/>
              <a:t> supervisor.</a:t>
            </a:r>
            <a:endParaRPr lang="en-US" altLang="en-IE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</a:spPr>
      <a:bodyPr vert="horz" wrap="square" lIns="45719" tIns="45719" rIns="45719" bIns="45719" numCol="1" anchor="ctr" anchorCtr="0" compatLnSpc="1"/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</a:spPr>
      <a:bodyPr vert="horz" wrap="square" lIns="45719" tIns="45719" rIns="45719" bIns="45719" numCol="1" anchor="ctr" anchorCtr="0" compatLnSpc="1"/>
      <a:lstStyle>
        <a:defPPr marL="4572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Lero Academic Poster template 2021-2022 </Template>
  <TotalTime>0</TotalTime>
  <Words>3309</Words>
  <Application>WPS Presentation</Application>
  <PresentationFormat>Custom</PresentationFormat>
  <Paragraphs>129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Helvetica</vt:lpstr>
      <vt:lpstr>Barlow</vt:lpstr>
      <vt:lpstr>Segoe Print</vt:lpstr>
      <vt:lpstr>Open Sans Extrabold</vt:lpstr>
      <vt:lpstr>Gotham Rounded Bold</vt:lpstr>
      <vt:lpstr>Verdana</vt:lpstr>
      <vt:lpstr>Barlow Regular</vt:lpstr>
      <vt:lpstr>Avenir Roman</vt:lpstr>
      <vt:lpstr>Avenir</vt:lpstr>
      <vt:lpstr>Microsoft YaHei</vt:lpstr>
      <vt:lpstr>Arial Unicode MS</vt:lpstr>
      <vt:lpstr>Yu Gothic UI Semibold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Nicola.Corless</dc:creator>
  <cp:lastModifiedBy>HP</cp:lastModifiedBy>
  <cp:revision>23</cp:revision>
  <dcterms:created xsi:type="dcterms:W3CDTF">2021-08-26T11:11:00Z</dcterms:created>
  <dcterms:modified xsi:type="dcterms:W3CDTF">2023-05-04T13:37:00Z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0x010100ABCF0731A13F8D47A5AB06E459C54E36</vt:lpwstr>
  </property>
  <property fmtid="{D5CDD505-2E9C-101B-9397-08002B2CF9AE}" pid="3" name="MediaServiceImageTags">
    <vt:lpwstr/>
  </property>
  <property fmtid="{D5CDD505-2E9C-101B-9397-08002B2CF9AE}" pid="4" name="Order">
    <vt:r8>618700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ICV">
    <vt:lpwstr>F062D97A194B4CFA995FAE6B74CC1B5F</vt:lpwstr>
  </property>
  <property fmtid="{D5CDD505-2E9C-101B-9397-08002B2CF9AE}" pid="12" name="KSOProductBuildVer">
    <vt:lpwstr>2057-11.2.0.11537</vt:lpwstr>
  </property>
</Properties>
</file>