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672" r:id="rId3"/>
    <p:sldId id="674" r:id="rId4"/>
    <p:sldId id="673" r:id="rId5"/>
    <p:sldId id="675" r:id="rId6"/>
    <p:sldId id="676" r:id="rId7"/>
    <p:sldId id="677" r:id="rId8"/>
    <p:sldId id="678" r:id="rId9"/>
    <p:sldId id="6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5597"/>
    <a:srgbClr val="F5F7F9"/>
    <a:srgbClr val="D29381"/>
    <a:srgbClr val="696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670D-F4F0-40D8-B7D2-899DB057389E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66E04-2AC7-445F-A798-6AA214A80AC1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025" y="5899785"/>
            <a:ext cx="7205345" cy="707390"/>
          </a:xfrm>
        </p:spPr>
        <p:txBody>
          <a:bodyPr anchor="t" anchorCtr="0">
            <a:normAutofit fontScale="90000"/>
          </a:bodyPr>
          <a:lstStyle/>
          <a:p>
            <a:r>
              <a:rPr lang="en-GB" altLang="en-US" sz="4400" dirty="0">
                <a:solidFill>
                  <a:schemeClr val="tx1"/>
                </a:solidFill>
              </a:rPr>
              <a:t>Review Poster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6199918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3200" b="1" u="sng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sz="2800" dirty="0"/>
              <a:t>Physical systems </a:t>
            </a:r>
            <a:r>
              <a:rPr lang="en-GB" altLang="en-US" sz="2800" dirty="0"/>
              <a:t>can</a:t>
            </a:r>
            <a:r>
              <a:rPr lang="en-US" altLang="en-IE" sz="2800" dirty="0"/>
              <a:t> </a:t>
            </a:r>
            <a:r>
              <a:rPr lang="en-GB" altLang="en-US" sz="2800" dirty="0"/>
              <a:t>present non-stationary behaviour, engaging in different operating conditions (modes)</a:t>
            </a:r>
            <a:r>
              <a:rPr lang="en-US" altLang="en-IE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Several solutions have been proposed for the control of known operating conditions of non-stationary physical systems.</a:t>
            </a:r>
            <a:endParaRPr lang="en-US" alt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Real-time adaptation to unknown operating conditions (not considered at design stage) is still an open problem.</a:t>
            </a:r>
            <a:endParaRPr lang="en-US" altLang="en-IE" dirty="0"/>
          </a:p>
          <a:p>
            <a:pPr marL="342900" indent="-342900"/>
            <a:endParaRPr lang="en-US" altLang="en-IE" dirty="0"/>
          </a:p>
          <a:p>
            <a:pPr marL="342900" indent="-342900"/>
            <a:r>
              <a:rPr lang="en-US" altLang="en-IE" dirty="0">
                <a:solidFill>
                  <a:srgbClr val="FF0000"/>
                </a:solidFill>
              </a:rPr>
              <a:t>Tal </a:t>
            </a:r>
            <a:r>
              <a:rPr lang="en-US" altLang="en-IE" dirty="0" err="1">
                <a:solidFill>
                  <a:srgbClr val="FF0000"/>
                </a:solidFill>
              </a:rPr>
              <a:t>vez</a:t>
            </a:r>
            <a:r>
              <a:rPr lang="en-US" altLang="en-IE" dirty="0">
                <a:solidFill>
                  <a:srgbClr val="FF0000"/>
                </a:solidFill>
              </a:rPr>
              <a:t> </a:t>
            </a:r>
            <a:r>
              <a:rPr lang="en-US" altLang="en-IE" dirty="0" err="1">
                <a:solidFill>
                  <a:srgbClr val="FF0000"/>
                </a:solidFill>
              </a:rPr>
              <a:t>habria</a:t>
            </a:r>
            <a:r>
              <a:rPr lang="en-US" altLang="en-IE" dirty="0">
                <a:solidFill>
                  <a:srgbClr val="FF0000"/>
                </a:solidFill>
              </a:rPr>
              <a:t> que expander un poco </a:t>
            </a:r>
            <a:r>
              <a:rPr lang="en-US" altLang="en-IE" dirty="0" err="1">
                <a:solidFill>
                  <a:srgbClr val="FF0000"/>
                </a:solidFill>
              </a:rPr>
              <a:t>en</a:t>
            </a:r>
            <a:r>
              <a:rPr lang="en-US" altLang="en-IE" dirty="0">
                <a:solidFill>
                  <a:srgbClr val="FF0000"/>
                </a:solidFill>
              </a:rPr>
              <a:t> dos </a:t>
            </a:r>
            <a:r>
              <a:rPr lang="en-US" altLang="en-IE" dirty="0" err="1">
                <a:solidFill>
                  <a:srgbClr val="FF0000"/>
                </a:solidFill>
              </a:rPr>
              <a:t>sentidos</a:t>
            </a:r>
            <a:r>
              <a:rPr lang="en-US" altLang="en-IE" dirty="0">
                <a:solidFill>
                  <a:srgbClr val="FF0000"/>
                </a:solidFill>
              </a:rPr>
              <a:t>.</a:t>
            </a:r>
          </a:p>
          <a:p>
            <a:pPr marL="342900" indent="-342900"/>
            <a:r>
              <a:rPr lang="en-US" altLang="en-IE" dirty="0">
                <a:solidFill>
                  <a:srgbClr val="FF0000"/>
                </a:solidFill>
              </a:rPr>
              <a:t>1-En model-based methods se </a:t>
            </a:r>
            <a:r>
              <a:rPr lang="en-US" altLang="en-IE" dirty="0" err="1">
                <a:solidFill>
                  <a:srgbClr val="FF0000"/>
                </a:solidFill>
              </a:rPr>
              <a:t>han</a:t>
            </a:r>
            <a:r>
              <a:rPr lang="en-US" altLang="en-IE" dirty="0">
                <a:solidFill>
                  <a:srgbClr val="FF0000"/>
                </a:solidFill>
              </a:rPr>
              <a:t> </a:t>
            </a:r>
            <a:r>
              <a:rPr lang="en-US" altLang="en-IE" dirty="0" err="1">
                <a:solidFill>
                  <a:srgbClr val="FF0000"/>
                </a:solidFill>
              </a:rPr>
              <a:t>considerado</a:t>
            </a:r>
            <a:r>
              <a:rPr lang="en-US" altLang="en-IE" dirty="0">
                <a:solidFill>
                  <a:srgbClr val="FF0000"/>
                </a:solidFill>
              </a:rPr>
              <a:t> approaches </a:t>
            </a:r>
            <a:r>
              <a:rPr lang="en-US" altLang="en-IE" dirty="0" err="1">
                <a:solidFill>
                  <a:srgbClr val="FF0000"/>
                </a:solidFill>
              </a:rPr>
              <a:t>principalmente</a:t>
            </a:r>
            <a:r>
              <a:rPr lang="en-US" altLang="en-IE" dirty="0">
                <a:solidFill>
                  <a:srgbClr val="FF0000"/>
                </a:solidFill>
              </a:rPr>
              <a:t> para </a:t>
            </a:r>
            <a:r>
              <a:rPr lang="en-US" altLang="en-IE" dirty="0" err="1">
                <a:solidFill>
                  <a:srgbClr val="FF0000"/>
                </a:solidFill>
              </a:rPr>
              <a:t>lidiar</a:t>
            </a:r>
            <a:r>
              <a:rPr lang="en-US" altLang="en-IE" dirty="0">
                <a:solidFill>
                  <a:srgbClr val="FF0000"/>
                </a:solidFill>
              </a:rPr>
              <a:t> con </a:t>
            </a:r>
            <a:r>
              <a:rPr lang="en-US" altLang="en-IE" dirty="0" err="1">
                <a:solidFill>
                  <a:srgbClr val="FF0000"/>
                </a:solidFill>
              </a:rPr>
              <a:t>los</a:t>
            </a:r>
            <a:r>
              <a:rPr lang="en-US" altLang="en-IE" dirty="0">
                <a:solidFill>
                  <a:srgbClr val="FF0000"/>
                </a:solidFill>
              </a:rPr>
              <a:t> possible operating modes at design stage. </a:t>
            </a:r>
          </a:p>
          <a:p>
            <a:pPr marL="342900" indent="-342900"/>
            <a:r>
              <a:rPr lang="en-US" altLang="en-IE" dirty="0">
                <a:solidFill>
                  <a:srgbClr val="FF0000"/>
                </a:solidFill>
              </a:rPr>
              <a:t>2-En data driven methods la literature a </a:t>
            </a:r>
            <a:r>
              <a:rPr lang="en-US" altLang="en-IE" dirty="0" err="1">
                <a:solidFill>
                  <a:srgbClr val="FF0000"/>
                </a:solidFill>
              </a:rPr>
              <a:t>revisar</a:t>
            </a:r>
            <a:r>
              <a:rPr lang="en-US" altLang="en-IE" dirty="0">
                <a:solidFill>
                  <a:srgbClr val="FF0000"/>
                </a:solidFill>
              </a:rPr>
              <a:t> es meta-reinforcement learning que propone </a:t>
            </a:r>
            <a:r>
              <a:rPr lang="en-US" altLang="en-IE" dirty="0" err="1">
                <a:solidFill>
                  <a:srgbClr val="FF0000"/>
                </a:solidFill>
              </a:rPr>
              <a:t>esta</a:t>
            </a:r>
            <a:r>
              <a:rPr lang="en-US" altLang="en-IE" dirty="0">
                <a:solidFill>
                  <a:srgbClr val="FF0000"/>
                </a:solidFill>
              </a:rPr>
              <a:t> </a:t>
            </a:r>
            <a:r>
              <a:rPr lang="en-US" altLang="en-IE" dirty="0" err="1">
                <a:solidFill>
                  <a:srgbClr val="FF0000"/>
                </a:solidFill>
              </a:rPr>
              <a:t>misma</a:t>
            </a:r>
            <a:r>
              <a:rPr lang="en-US" altLang="en-IE" dirty="0">
                <a:solidFill>
                  <a:srgbClr val="FF0000"/>
                </a:solidFill>
              </a:rPr>
              <a:t> idea de </a:t>
            </a:r>
            <a:r>
              <a:rPr lang="en-US" altLang="en-IE" dirty="0" err="1">
                <a:solidFill>
                  <a:srgbClr val="FF0000"/>
                </a:solidFill>
              </a:rPr>
              <a:t>adaptarse</a:t>
            </a:r>
            <a:r>
              <a:rPr lang="en-US" altLang="en-IE" dirty="0">
                <a:solidFill>
                  <a:srgbClr val="FF0000"/>
                </a:solidFill>
              </a:rPr>
              <a:t> a tasks. Solo que </a:t>
            </a:r>
            <a:r>
              <a:rPr lang="en-US" altLang="en-IE" dirty="0" err="1">
                <a:solidFill>
                  <a:srgbClr val="FF0000"/>
                </a:solidFill>
              </a:rPr>
              <a:t>en</a:t>
            </a:r>
            <a:r>
              <a:rPr lang="en-US" altLang="en-IE" dirty="0">
                <a:solidFill>
                  <a:srgbClr val="FF0000"/>
                </a:solidFill>
              </a:rPr>
              <a:t> la </a:t>
            </a:r>
            <a:r>
              <a:rPr lang="en-US" altLang="en-IE" dirty="0" err="1">
                <a:solidFill>
                  <a:srgbClr val="FF0000"/>
                </a:solidFill>
              </a:rPr>
              <a:t>mayoria</a:t>
            </a:r>
            <a:r>
              <a:rPr lang="en-US" altLang="en-IE" dirty="0">
                <a:solidFill>
                  <a:srgbClr val="FF0000"/>
                </a:solidFill>
              </a:rPr>
              <a:t> de </a:t>
            </a:r>
            <a:r>
              <a:rPr lang="en-US" altLang="en-IE" dirty="0" err="1">
                <a:solidFill>
                  <a:srgbClr val="FF0000"/>
                </a:solidFill>
              </a:rPr>
              <a:t>los</a:t>
            </a:r>
            <a:r>
              <a:rPr lang="en-US" altLang="en-IE" dirty="0">
                <a:solidFill>
                  <a:srgbClr val="FF0000"/>
                </a:solidFill>
              </a:rPr>
              <a:t> </a:t>
            </a:r>
            <a:r>
              <a:rPr lang="en-US" altLang="en-IE" dirty="0" err="1">
                <a:solidFill>
                  <a:srgbClr val="FF0000"/>
                </a:solidFill>
              </a:rPr>
              <a:t>casos</a:t>
            </a:r>
            <a:r>
              <a:rPr lang="en-US" altLang="en-IE" dirty="0">
                <a:solidFill>
                  <a:srgbClr val="FF0000"/>
                </a:solidFill>
              </a:rPr>
              <a:t> la </a:t>
            </a:r>
            <a:r>
              <a:rPr lang="en-US" altLang="en-IE" dirty="0" err="1">
                <a:solidFill>
                  <a:srgbClr val="FF0000"/>
                </a:solidFill>
              </a:rPr>
              <a:t>adaptacion</a:t>
            </a:r>
            <a:r>
              <a:rPr lang="en-US" altLang="en-IE" dirty="0">
                <a:solidFill>
                  <a:srgbClr val="FF0000"/>
                </a:solidFill>
              </a:rPr>
              <a:t> </a:t>
            </a:r>
            <a:r>
              <a:rPr lang="en-US" altLang="en-IE" dirty="0" err="1">
                <a:solidFill>
                  <a:srgbClr val="FF0000"/>
                </a:solidFill>
              </a:rPr>
              <a:t>viene</a:t>
            </a:r>
            <a:r>
              <a:rPr lang="en-US" altLang="en-IE" dirty="0">
                <a:solidFill>
                  <a:srgbClr val="FF0000"/>
                </a:solidFill>
              </a:rPr>
              <a:t> </a:t>
            </a:r>
            <a:r>
              <a:rPr lang="en-US" altLang="en-IE" dirty="0" err="1">
                <a:solidFill>
                  <a:srgbClr val="FF0000"/>
                </a:solidFill>
              </a:rPr>
              <a:t>necesaria</a:t>
            </a:r>
            <a:r>
              <a:rPr lang="en-US" altLang="en-IE" dirty="0">
                <a:solidFill>
                  <a:srgbClr val="FF0000"/>
                </a:solidFill>
              </a:rPr>
              <a:t> de que cambia la function </a:t>
            </a:r>
            <a:r>
              <a:rPr lang="en-US" altLang="en-IE" dirty="0" err="1">
                <a:solidFill>
                  <a:srgbClr val="FF0000"/>
                </a:solidFill>
              </a:rPr>
              <a:t>objetivo</a:t>
            </a:r>
            <a:r>
              <a:rPr lang="en-US" altLang="en-IE" dirty="0">
                <a:solidFill>
                  <a:srgbClr val="FF0000"/>
                </a:solidFill>
              </a:rPr>
              <a:t> y no la </a:t>
            </a:r>
            <a:r>
              <a:rPr lang="en-US" altLang="en-IE" dirty="0" err="1">
                <a:solidFill>
                  <a:srgbClr val="FF0000"/>
                </a:solidFill>
              </a:rPr>
              <a:t>dinamica</a:t>
            </a:r>
            <a:r>
              <a:rPr lang="en-US" altLang="en-IE" dirty="0">
                <a:solidFill>
                  <a:srgbClr val="FF0000"/>
                </a:solidFill>
              </a:rPr>
              <a:t> del Sistema. </a:t>
            </a:r>
          </a:p>
          <a:p>
            <a:pPr marL="342900" indent="-342900"/>
            <a:r>
              <a:rPr lang="en-US" altLang="en-IE" dirty="0">
                <a:solidFill>
                  <a:srgbClr val="FF0000"/>
                </a:solidFill>
              </a:rPr>
              <a:t>*</a:t>
            </a:r>
            <a:r>
              <a:rPr lang="en-US" altLang="en-IE" dirty="0" err="1">
                <a:solidFill>
                  <a:srgbClr val="FF0000"/>
                </a:solidFill>
              </a:rPr>
              <a:t>en</a:t>
            </a:r>
            <a:r>
              <a:rPr lang="en-US" altLang="en-IE" dirty="0">
                <a:solidFill>
                  <a:srgbClr val="FF0000"/>
                </a:solidFill>
              </a:rPr>
              <a:t> ambos </a:t>
            </a:r>
            <a:r>
              <a:rPr lang="en-US" altLang="en-IE" dirty="0" err="1">
                <a:solidFill>
                  <a:srgbClr val="FF0000"/>
                </a:solidFill>
              </a:rPr>
              <a:t>casos</a:t>
            </a:r>
            <a:r>
              <a:rPr lang="en-US" altLang="en-IE" dirty="0">
                <a:solidFill>
                  <a:srgbClr val="FF0000"/>
                </a:solidFill>
              </a:rPr>
              <a:t> ser </a:t>
            </a:r>
            <a:r>
              <a:rPr lang="en-US" altLang="en-IE" dirty="0" err="1">
                <a:solidFill>
                  <a:srgbClr val="FF0000"/>
                </a:solidFill>
              </a:rPr>
              <a:t>cuidadoso</a:t>
            </a:r>
            <a:r>
              <a:rPr lang="en-US" altLang="en-IE" dirty="0">
                <a:solidFill>
                  <a:srgbClr val="FF0000"/>
                </a:solidFill>
              </a:rPr>
              <a:t> y no </a:t>
            </a:r>
            <a:r>
              <a:rPr lang="en-US" altLang="en-IE" dirty="0" err="1">
                <a:solidFill>
                  <a:srgbClr val="FF0000"/>
                </a:solidFill>
              </a:rPr>
              <a:t>generalizar</a:t>
            </a:r>
            <a:r>
              <a:rPr lang="en-US" altLang="en-IE" dirty="0">
                <a:solidFill>
                  <a:srgbClr val="FF0000"/>
                </a:solidFill>
              </a:rPr>
              <a:t> </a:t>
            </a:r>
            <a:r>
              <a:rPr lang="en-US" altLang="en-IE" dirty="0" err="1">
                <a:solidFill>
                  <a:srgbClr val="FF0000"/>
                </a:solidFill>
              </a:rPr>
              <a:t>en</a:t>
            </a:r>
            <a:r>
              <a:rPr lang="en-US" altLang="en-IE" dirty="0">
                <a:solidFill>
                  <a:srgbClr val="FF0000"/>
                </a:solidFill>
              </a:rPr>
              <a:t> </a:t>
            </a:r>
            <a:r>
              <a:rPr lang="en-US" altLang="en-IE" dirty="0" err="1">
                <a:solidFill>
                  <a:srgbClr val="FF0000"/>
                </a:solidFill>
              </a:rPr>
              <a:t>ningun</a:t>
            </a:r>
            <a:r>
              <a:rPr lang="en-US" altLang="en-IE" dirty="0">
                <a:solidFill>
                  <a:srgbClr val="FF0000"/>
                </a:solidFill>
              </a:rPr>
              <a:t> statement.</a:t>
            </a:r>
          </a:p>
          <a:p>
            <a:endParaRPr lang="en-US" alt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>
            <a:spLocks noGrp="1"/>
          </p:cNvSpPr>
          <p:nvPr/>
        </p:nvSpPr>
        <p:spPr>
          <a:xfrm>
            <a:off x="384175" y="285115"/>
            <a:ext cx="11672570" cy="415163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Problem statement and 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Given 1) a piecewise LTI system with fully parameterizable dynamics 2) controlled by a multimodel adaptive control law and, 3) an operating condition given by a parameter change function unknown at design time (unknown operating condition):</a:t>
            </a:r>
          </a:p>
          <a:p>
            <a:r>
              <a:rPr lang="en-GB" sz="2800" dirty="0"/>
              <a:t>		compute a control configuration with performance guarantees given by a bounded cost function before the system enters an unrecoverable state.</a:t>
            </a:r>
          </a:p>
          <a:p>
            <a:pPr indent="0">
              <a:buFont typeface="Arial" panose="020B0604020202020204" pitchFamily="34" charset="0"/>
              <a:buNone/>
            </a:pPr>
            <a:endParaRPr lang="en-GB" altLang="en-US" sz="2800" dirty="0"/>
          </a:p>
          <a:p>
            <a:pPr indent="0">
              <a:buFont typeface="Arial" panose="020B0604020202020204" pitchFamily="34" charset="0"/>
              <a:buNone/>
            </a:pPr>
            <a:r>
              <a:rPr lang="en-GB" altLang="en-US" sz="2800" dirty="0">
                <a:solidFill>
                  <a:srgbClr val="FF0000"/>
                </a:solidFill>
              </a:rPr>
              <a:t>Hay que definer que es </a:t>
            </a:r>
            <a:r>
              <a:rPr lang="en-GB" altLang="en-US" sz="2800" dirty="0" err="1">
                <a:solidFill>
                  <a:srgbClr val="FF0000"/>
                </a:solidFill>
              </a:rPr>
              <a:t>undercoverable</a:t>
            </a:r>
            <a:r>
              <a:rPr lang="en-GB" altLang="en-US" sz="2800" dirty="0">
                <a:solidFill>
                  <a:srgbClr val="FF0000"/>
                </a:solidFill>
              </a:rPr>
              <a:t> state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/>
        </p:nvSpPr>
        <p:spPr>
          <a:xfrm>
            <a:off x="285115" y="429895"/>
            <a:ext cx="11663045" cy="303466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u="sng" dirty="0"/>
              <a:t>Proposed c</a:t>
            </a:r>
            <a:r>
              <a:rPr lang="en-GB" altLang="en-US" sz="3200" b="1" u="sng" dirty="0"/>
              <a:t>ontribution</a:t>
            </a:r>
            <a:endParaRPr lang="en-US" altLang="en-IE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Given a multi-model adaptive control as a basis framework for known operating conditions control, we propose the design of an online l</a:t>
            </a:r>
            <a:r>
              <a:rPr lang="en-US" altLang="en-IE" sz="2800" dirty="0"/>
              <a:t>earning-</a:t>
            </a:r>
            <a:r>
              <a:rPr lang="en-GB" altLang="en-US" sz="2800" dirty="0"/>
              <a:t>based</a:t>
            </a:r>
            <a:r>
              <a:rPr lang="en-US" altLang="en-IE" sz="2800" dirty="0"/>
              <a:t>, control </a:t>
            </a:r>
            <a:r>
              <a:rPr lang="en-GB" altLang="en-US" sz="2800" dirty="0"/>
              <a:t>tuning methodology</a:t>
            </a:r>
            <a:r>
              <a:rPr lang="en-US" altLang="en-IE" sz="2800" dirty="0"/>
              <a:t> </a:t>
            </a:r>
            <a:r>
              <a:rPr lang="en-GB" altLang="en-US" sz="2800" dirty="0"/>
              <a:t>for unknown operating conditions in non-stationary systems combining knowledge of system physics and behaviour with data generated.</a:t>
            </a: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602615" y="3283585"/>
            <a:ext cx="9145905" cy="62484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Benchmarks</a:t>
            </a:r>
            <a:endParaRPr lang="en-US" altLang="en-IE" sz="32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587375" y="3773170"/>
            <a:ext cx="9295765" cy="134366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Cartpole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Quadcopter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Underwater Vehicle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>
            <a:spLocks noGrp="1"/>
          </p:cNvSpPr>
          <p:nvPr/>
        </p:nvSpPr>
        <p:spPr>
          <a:xfrm>
            <a:off x="259715" y="588645"/>
            <a:ext cx="11672570" cy="459803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Problem statement and 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Assumption 1: </a:t>
            </a:r>
            <a:r>
              <a:rPr lang="en-GB" altLang="en-US" sz="2800" dirty="0"/>
              <a:t>All system configurations (known and unknown) can be characterized by a vector of system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Assumption 2: The impact of the transitions (change of operating conditions) on system performance is recoverable in a finite amount of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Assumption 3: All system configurations can be controlled with </a:t>
            </a:r>
            <a:r>
              <a:rPr lang="en-GB" sz="2800" dirty="0">
                <a:sym typeface="+mn-ea"/>
              </a:rPr>
              <a:t>performance guarantees, by a set of control laws for which control parameters lie within a convex region.</a:t>
            </a:r>
            <a:endParaRPr lang="en-GB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/>
          <p:cNvSpPr>
            <a:spLocks noGrp="1"/>
          </p:cNvSpPr>
          <p:nvPr/>
        </p:nvSpPr>
        <p:spPr>
          <a:xfrm>
            <a:off x="364490" y="370840"/>
            <a:ext cx="11643360" cy="169354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3200" b="1" u="sng" dirty="0"/>
              <a:t>Proposed approach</a:t>
            </a:r>
          </a:p>
          <a:p>
            <a:pPr marL="0" indent="0" algn="l">
              <a:buNone/>
            </a:pPr>
            <a:r>
              <a:rPr lang="en-GB" altLang="en-US" dirty="0"/>
              <a:t>We present the problem of </a:t>
            </a:r>
            <a:r>
              <a:rPr lang="en-GB" altLang="en-US" dirty="0">
                <a:sym typeface="+mn-ea"/>
              </a:rPr>
              <a:t>unknown operating condition </a:t>
            </a:r>
            <a:r>
              <a:rPr lang="en-GB" altLang="en-US" dirty="0"/>
              <a:t>control in two steps: detection of unknown operating conditions and control tuning (parameter estimation).</a:t>
            </a:r>
            <a:endParaRPr lang="en-US" altLang="en-IE" dirty="0"/>
          </a:p>
          <a:p>
            <a:pPr algn="l"/>
            <a:endParaRPr lang="en-US" altLang="en-IE" dirty="0"/>
          </a:p>
        </p:txBody>
      </p:sp>
      <p:sp>
        <p:nvSpPr>
          <p:cNvPr id="147" name="Text Placeholder 13"/>
          <p:cNvSpPr>
            <a:spLocks noGrp="1"/>
          </p:cNvSpPr>
          <p:nvPr/>
        </p:nvSpPr>
        <p:spPr>
          <a:xfrm>
            <a:off x="364490" y="2064385"/>
            <a:ext cx="11642725" cy="30797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Detecting unknown operating conditions</a:t>
            </a:r>
            <a:endParaRPr lang="en-US" altLang="en-IE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We have proposed a data driven approach to detect transtitions from known system behaviours to unknown system behaviours using a system trace as input.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IE" dirty="0">
                <a:sym typeface="+mn-ea"/>
              </a:rPr>
              <a:t>Latent space representation of the observable space</a:t>
            </a:r>
            <a:r>
              <a:rPr lang="en-GB" altLang="en-US" dirty="0">
                <a:sym typeface="+mn-ea"/>
              </a:rPr>
              <a:t> using a vanilla autoencoder.</a:t>
            </a:r>
            <a:endParaRPr lang="en-US" altLang="en-I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IE" dirty="0">
                <a:sym typeface="+mn-ea"/>
              </a:rPr>
              <a:t>Classifier-based mode identification and novel mode detection.</a:t>
            </a:r>
            <a:endParaRPr lang="en-GB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Placeholder 13"/>
          <p:cNvSpPr>
            <a:spLocks noGrp="1"/>
          </p:cNvSpPr>
          <p:nvPr/>
        </p:nvSpPr>
        <p:spPr>
          <a:xfrm>
            <a:off x="274320" y="279400"/>
            <a:ext cx="11642725" cy="30797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Detecting unknown operating conditions</a:t>
            </a:r>
            <a:endParaRPr lang="en-US" altLang="en-IE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>
                <a:sym typeface="+mn-ea"/>
              </a:rPr>
              <a:t>We propose to extend the novelty detection algorithm to inlcude information on the system performance by providing information on a loss metric as input to the detection algorithm.</a:t>
            </a:r>
            <a:endParaRPr lang="en-GB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>
                <a:sym typeface="+mn-ea"/>
              </a:rPr>
              <a:t>Pole angle for the cartpole benchmark.</a:t>
            </a:r>
            <a:endParaRPr lang="en-GB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>
                <a:sym typeface="+mn-ea"/>
              </a:rPr>
              <a:t>Safety volume for the quadcopter benchmark.</a:t>
            </a:r>
            <a:endParaRPr lang="en-GB" alt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altLang="en-US" dirty="0">
                <a:sym typeface="+mn-ea"/>
              </a:rPr>
              <a:t>We propose an algorithm to detect unknown configurations which require a shift in the stable control region.</a:t>
            </a:r>
            <a:endParaRPr lang="en-GB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3872230" y="1584325"/>
            <a:ext cx="1518920" cy="681355"/>
          </a:xfrm>
          <a:prstGeom prst="roundRect">
            <a:avLst/>
          </a:prstGeom>
          <a:noFill/>
          <a:ln w="50800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</a:rPr>
              <a:t>Novel Control Synthesis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3691890" y="576580"/>
            <a:ext cx="1879600" cy="5314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</a:rPr>
              <a:t>Multi-Controller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8098790" y="554355"/>
            <a:ext cx="1089025" cy="5949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Physical System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154420" y="2664460"/>
            <a:ext cx="1879600" cy="5314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Sensors</a:t>
            </a:r>
          </a:p>
        </p:txBody>
      </p:sp>
      <p:cxnSp>
        <p:nvCxnSpPr>
          <p:cNvPr id="84" name="Straight Arrow Connector 83"/>
          <p:cNvCxnSpPr>
            <a:stCxn id="81" idx="3"/>
          </p:cNvCxnSpPr>
          <p:nvPr/>
        </p:nvCxnSpPr>
        <p:spPr>
          <a:xfrm>
            <a:off x="5572125" y="842010"/>
            <a:ext cx="55372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181465" y="848360"/>
            <a:ext cx="72009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837690" y="847725"/>
            <a:ext cx="92710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92" idx="4"/>
          </p:cNvCxnSpPr>
          <p:nvPr/>
        </p:nvCxnSpPr>
        <p:spPr>
          <a:xfrm flipH="1" flipV="1">
            <a:off x="2973705" y="976630"/>
            <a:ext cx="12065" cy="19754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" idx="2"/>
            <a:endCxn id="80" idx="3"/>
          </p:cNvCxnSpPr>
          <p:nvPr/>
        </p:nvCxnSpPr>
        <p:spPr>
          <a:xfrm rot="5400000">
            <a:off x="5742940" y="760730"/>
            <a:ext cx="812165" cy="1515745"/>
          </a:xfrm>
          <a:prstGeom prst="bentConnector2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988945" y="2924810"/>
            <a:ext cx="3178175" cy="571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 Box 90"/>
          <p:cNvSpPr txBox="1"/>
          <p:nvPr/>
        </p:nvSpPr>
        <p:spPr>
          <a:xfrm>
            <a:off x="1544955" y="612140"/>
            <a:ext cx="1146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Reference</a:t>
            </a:r>
          </a:p>
        </p:txBody>
      </p:sp>
      <p:sp>
        <p:nvSpPr>
          <p:cNvPr id="92" name="Oval 91"/>
          <p:cNvSpPr/>
          <p:nvPr/>
        </p:nvSpPr>
        <p:spPr>
          <a:xfrm>
            <a:off x="2764790" y="719455"/>
            <a:ext cx="417195" cy="257175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181985" y="847725"/>
            <a:ext cx="49466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81" idx="2"/>
          </p:cNvCxnSpPr>
          <p:nvPr/>
        </p:nvCxnSpPr>
        <p:spPr>
          <a:xfrm flipV="1">
            <a:off x="4631690" y="1108075"/>
            <a:ext cx="0" cy="4762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0" idx="2"/>
          </p:cNvCxnSpPr>
          <p:nvPr/>
        </p:nvCxnSpPr>
        <p:spPr>
          <a:xfrm flipH="1" flipV="1">
            <a:off x="4631690" y="2265680"/>
            <a:ext cx="0" cy="6870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Placeholder 13"/>
          <p:cNvSpPr>
            <a:spLocks noGrp="1"/>
          </p:cNvSpPr>
          <p:nvPr/>
        </p:nvSpPr>
        <p:spPr>
          <a:xfrm>
            <a:off x="1042035" y="0"/>
            <a:ext cx="9145905" cy="62484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IE" sz="3200" b="1" u="sng" dirty="0"/>
              <a:t>Novel mode control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</p:txBody>
      </p:sp>
      <p:sp>
        <p:nvSpPr>
          <p:cNvPr id="150" name="Text Placeholder 13"/>
          <p:cNvSpPr>
            <a:spLocks noGrp="1"/>
          </p:cNvSpPr>
          <p:nvPr/>
        </p:nvSpPr>
        <p:spPr>
          <a:xfrm>
            <a:off x="269240" y="3303905"/>
            <a:ext cx="11652885" cy="341820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dirty="0"/>
              <a:t>Multiple model adaptive control </a:t>
            </a:r>
            <a:r>
              <a:rPr lang="en-GB" altLang="en-US" dirty="0"/>
              <a:t>solution for known operating conditions</a:t>
            </a:r>
            <a:r>
              <a:rPr lang="en-US" altLang="en-IE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/>
              <a:t>Multi</a:t>
            </a:r>
            <a:r>
              <a:rPr lang="en-GB" dirty="0"/>
              <a:t>ple low level controllers.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Learning-based control mixing.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Data-driven control synthesis for unknown operating conditions.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/>
              <a:t>Reuse knowledge from control mixing by initializing novel controller search in a region close to the control produced by the control mixing block.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26480" y="581660"/>
            <a:ext cx="1560195" cy="5314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</a:rPr>
              <a:t>Control Mixing</a:t>
            </a:r>
          </a:p>
        </p:txBody>
      </p:sp>
      <p:cxnSp>
        <p:nvCxnSpPr>
          <p:cNvPr id="6" name="Straight Arrow Connector 5"/>
          <p:cNvCxnSpPr>
            <a:stCxn id="5" idx="3"/>
            <a:endCxn id="82" idx="1"/>
          </p:cNvCxnSpPr>
          <p:nvPr/>
        </p:nvCxnSpPr>
        <p:spPr>
          <a:xfrm>
            <a:off x="7686675" y="847725"/>
            <a:ext cx="412115" cy="444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83" idx="3"/>
          </p:cNvCxnSpPr>
          <p:nvPr/>
        </p:nvCxnSpPr>
        <p:spPr>
          <a:xfrm rot="5400000">
            <a:off x="7439660" y="1735455"/>
            <a:ext cx="1788795" cy="600075"/>
          </a:xfrm>
          <a:prstGeom prst="bentConnector2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216775" y="1151890"/>
            <a:ext cx="17780" cy="15011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Known AtN Th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" y="1950720"/>
            <a:ext cx="4169410" cy="2202815"/>
          </a:xfrm>
          <a:prstGeom prst="rect">
            <a:avLst/>
          </a:prstGeom>
        </p:spPr>
      </p:pic>
      <p:pic>
        <p:nvPicPr>
          <p:cNvPr id="14" name="Picture 13" descr="Known AtN Th 30 Dela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20" y="4249420"/>
            <a:ext cx="4169410" cy="2161540"/>
          </a:xfrm>
          <a:prstGeom prst="rect">
            <a:avLst/>
          </a:prstGeom>
        </p:spPr>
      </p:pic>
      <p:sp>
        <p:nvSpPr>
          <p:cNvPr id="136" name="Text Placeholder 13"/>
          <p:cNvSpPr>
            <a:spLocks noGrp="1"/>
          </p:cNvSpPr>
          <p:nvPr/>
        </p:nvSpPr>
        <p:spPr>
          <a:xfrm>
            <a:off x="595630" y="0"/>
            <a:ext cx="9145905" cy="190627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sz="3200" b="1" u="sng" dirty="0"/>
              <a:t>Results</a:t>
            </a:r>
          </a:p>
          <a:p>
            <a:pPr marL="0" indent="0">
              <a:buNone/>
            </a:pPr>
            <a:r>
              <a:rPr lang="en-GB" altLang="en-US" dirty="0"/>
              <a:t>We have detected transitions from known to unknown operating conditions under a multimodel adaptive control framework for the quadcopter benchmark.</a:t>
            </a:r>
            <a:endParaRPr lang="en-US" altLang="en-IE" dirty="0"/>
          </a:p>
          <a:p>
            <a:endParaRPr lang="en-US" altLang="en-IE" dirty="0"/>
          </a:p>
        </p:txBody>
      </p:sp>
      <p:sp>
        <p:nvSpPr>
          <p:cNvPr id="137" name="Text Placeholder 13"/>
          <p:cNvSpPr>
            <a:spLocks noGrp="1"/>
          </p:cNvSpPr>
          <p:nvPr/>
        </p:nvSpPr>
        <p:spPr>
          <a:xfrm>
            <a:off x="4913630" y="2007870"/>
            <a:ext cx="5085715" cy="199009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dirty="0"/>
              <a:t>Detection rate increases </a:t>
            </a:r>
            <a:r>
              <a:rPr lang="en-GB" altLang="en-US" dirty="0"/>
              <a:t>as the parameters of the unknown configuration deviate from the conditions considered at control design time</a:t>
            </a:r>
            <a:r>
              <a:rPr lang="en-US" altLang="en-IE" dirty="0">
                <a:sym typeface="+mn-ea"/>
              </a:rPr>
              <a:t>.</a:t>
            </a:r>
            <a:endParaRPr lang="en-US" altLang="en-IE" dirty="0"/>
          </a:p>
        </p:txBody>
      </p:sp>
      <p:sp>
        <p:nvSpPr>
          <p:cNvPr id="138" name="Text Placeholder 13"/>
          <p:cNvSpPr>
            <a:spLocks noGrp="1"/>
          </p:cNvSpPr>
          <p:nvPr/>
        </p:nvSpPr>
        <p:spPr>
          <a:xfrm>
            <a:off x="4980305" y="4321175"/>
            <a:ext cx="5085715" cy="209296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dirty="0"/>
              <a:t>Detection delay decreases </a:t>
            </a:r>
            <a:r>
              <a:rPr lang="en-GB" altLang="en-US" dirty="0">
                <a:sym typeface="+mn-ea"/>
              </a:rPr>
              <a:t>as the parameters of the unknown configuration deviate from the conditions considered at control design time</a:t>
            </a:r>
            <a:r>
              <a:rPr lang="en-US" altLang="en-IE" dirty="0">
                <a:sym typeface="+mn-ea"/>
              </a:rPr>
              <a:t>.</a:t>
            </a:r>
            <a:endParaRPr lang="en-US" alt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630</Words>
  <Application>Microsoft Office PowerPoint</Application>
  <PresentationFormat>Widescreen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Barlow</vt:lpstr>
      <vt:lpstr>Calibri</vt:lpstr>
      <vt:lpstr>Calibri Light</vt:lpstr>
      <vt:lpstr>Office Theme</vt:lpstr>
      <vt:lpstr>Review Poster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MarlonChan</dc:creator>
  <cp:lastModifiedBy>Quinones Grueiro, Marcos</cp:lastModifiedBy>
  <cp:revision>299</cp:revision>
  <dcterms:created xsi:type="dcterms:W3CDTF">2022-01-26T17:16:00Z</dcterms:created>
  <dcterms:modified xsi:type="dcterms:W3CDTF">2023-05-10T06:53:45Z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708B430774754747AC44F453C9D1A993</vt:lpwstr>
  </property>
  <property fmtid="{D5CDD505-2E9C-101B-9397-08002B2CF9AE}" pid="3" name="KSOProductBuildVer">
    <vt:lpwstr>2057-11.2.0.11537</vt:lpwstr>
  </property>
</Properties>
</file>