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493" r:id="rId5"/>
    <p:sldId id="586" r:id="rId6"/>
    <p:sldId id="611" r:id="rId7"/>
    <p:sldId id="535" r:id="rId8"/>
    <p:sldId id="536" r:id="rId9"/>
    <p:sldId id="533" r:id="rId10"/>
    <p:sldId id="634" r:id="rId11"/>
    <p:sldId id="537" r:id="rId12"/>
    <p:sldId id="538" r:id="rId13"/>
    <p:sldId id="539" r:id="rId14"/>
    <p:sldId id="653" r:id="rId15"/>
    <p:sldId id="655" r:id="rId16"/>
    <p:sldId id="558" r:id="rId17"/>
    <p:sldId id="654" r:id="rId18"/>
    <p:sldId id="464" r:id="rId19"/>
    <p:sldId id="501" r:id="rId20"/>
    <p:sldId id="511" r:id="rId21"/>
    <p:sldId id="512" r:id="rId22"/>
    <p:sldId id="523" r:id="rId23"/>
    <p:sldId id="484" r:id="rId24"/>
    <p:sldId id="524" r:id="rId25"/>
    <p:sldId id="573" r:id="rId26"/>
    <p:sldId id="580" r:id="rId27"/>
    <p:sldId id="581" r:id="rId28"/>
    <p:sldId id="574" r:id="rId29"/>
    <p:sldId id="576" r:id="rId30"/>
    <p:sldId id="492" r:id="rId31"/>
    <p:sldId id="4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smtClean="0"/>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34.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025" y="5899785"/>
            <a:ext cx="7205345" cy="707390"/>
          </a:xfrm>
        </p:spPr>
        <p:txBody>
          <a:bodyPr anchor="t" anchorCtr="0">
            <a:normAutofit fontScale="90000"/>
          </a:bodyPr>
          <a:lstStyle/>
          <a:p>
            <a:r>
              <a:rPr lang="en-GB" altLang="en-US" sz="4400" dirty="0">
                <a:solidFill>
                  <a:schemeClr val="tx1"/>
                </a:solidFill>
              </a:rPr>
              <a:t>Research Proposal</a:t>
            </a:r>
            <a:endParaRPr lang="en-GB" altLang="en-US" sz="4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a:t>
                </a:r>
                <a:r>
                  <a:rPr lang="en-GB" sz="4000" dirty="0" smtClean="0">
                    <a:sym typeface="+mn-ea"/>
                  </a:rPr>
                  <a:t>convex </a:t>
                </a:r>
                <a:r>
                  <a:rPr lang="en-GB" sz="4000" i="1" dirty="0" smtClean="0">
                    <a:sym typeface="+mn-ea"/>
                  </a:rPr>
                  <a:t>known stable control </a:t>
                </a:r>
                <a:r>
                  <a:rPr lang="en-GB" sz="4000" dirty="0" smtClean="0">
                    <a:sym typeface="+mn-ea"/>
                  </a:rPr>
                  <a:t>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sz="4000" dirty="0" smtClean="0">
                    <a:sym typeface="+mn-ea"/>
                  </a:rPr>
                  <a:t>Stability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latin typeface="Cambria Math" panose="02040503050406030204" charset="0"/>
                  <a:cs typeface="Cambria Math" panose="02040503050406030204" charset="0"/>
                  <a:sym typeface="+mn-ea"/>
                </a:endParaRPr>
              </a:p>
              <a:p>
                <a:pPr marL="914400" lvl="2" indent="0" algn="ctr">
                  <a:buNone/>
                </a:pPr>
                <a14:m>
                  <m:oMathPara xmlns:m="http://schemas.openxmlformats.org/officeDocument/2006/math">
                    <m:oMathParaPr>
                      <m:jc m:val="centerGroup"/>
                    </m:oMathParaPr>
                    <m:oMath xmlns:m="http://schemas.openxmlformats.org/officeDocument/2006/math">
                      <m:r>
                        <a:rPr lang="en-US" altLang="en-GB" sz="3330" i="1" dirty="0" smtClean="0">
                          <a:solidFill>
                            <a:schemeClr val="tx1"/>
                          </a:solidFill>
                          <a:latin typeface="Cambria Math" panose="02040503050406030204" charset="0"/>
                          <a:cs typeface="Cambria Math" panose="02040503050406030204" charset="0"/>
                        </a:rPr>
                        <m:t>∀</m:t>
                      </m:r>
                      <m:r>
                        <a:rPr lang="en-US" altLang="en-GB" sz="3330" i="1" dirty="0" smtClean="0">
                          <a:solidFill>
                            <a:schemeClr val="tx1"/>
                          </a:solidFill>
                          <a:latin typeface="Cambria Math" panose="02040503050406030204" charset="0"/>
                          <a:cs typeface="Cambria Math" panose="02040503050406030204" charset="0"/>
                        </a:rPr>
                        <m:t>𝜃</m:t>
                      </m:r>
                      <m:r>
                        <a:rPr lang="en-US" altLang="en-GB" sz="3330" i="1" dirty="0" smtClean="0">
                          <a:solidFill>
                            <a:schemeClr val="tx1"/>
                          </a:solidFill>
                          <a:latin typeface="Cambria Math" panose="02040503050406030204" charset="0"/>
                          <a:cs typeface="Cambria Math" panose="02040503050406030204" charset="0"/>
                        </a:rPr>
                        <m:t>∈</m:t>
                      </m:r>
                      <m:acc>
                        <m:accPr>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𝜃</m:t>
                          </m:r>
                        </m:e>
                      </m:acc>
                      <m:r>
                        <a:rPr lang="en-US" altLang="en-GB" sz="3325" i="1" dirty="0" smtClean="0">
                          <a:solidFill>
                            <a:schemeClr val="tx1"/>
                          </a:solidFill>
                          <a:latin typeface="Cambria Math" panose="02040503050406030204" charset="0"/>
                          <a:cs typeface="Cambria Math" panose="02040503050406030204" charset="0"/>
                        </a:rPr>
                        <m:t>, </m:t>
                      </m:r>
                      <m:func>
                        <m:funcPr>
                          <m:ctrlPr>
                            <a:rPr lang="en-US" altLang="en-GB" sz="3325" i="1" dirty="0" smtClean="0">
                              <a:solidFill>
                                <a:schemeClr val="tx1"/>
                              </a:solidFill>
                              <a:latin typeface="Cambria Math" panose="02040503050406030204" charset="0"/>
                              <a:cs typeface="Cambria Math" panose="02040503050406030204" charset="0"/>
                            </a:rPr>
                          </m:ctrlPr>
                        </m:funcPr>
                        <m:fName>
                          <m:limLow>
                            <m:limLowPr>
                              <m:ctrlPr>
                                <a:rPr lang="en-US" altLang="en-GB" sz="3325" dirty="0" smtClean="0">
                                  <a:solidFill>
                                    <a:schemeClr val="tx1"/>
                                  </a:solidFill>
                                  <a:latin typeface="Cambria Math" panose="02040503050406030204" charset="0"/>
                                  <a:cs typeface="Cambria Math" panose="02040503050406030204" charset="0"/>
                                </a:rPr>
                              </m:ctrlPr>
                            </m:limLowPr>
                            <m:e>
                              <m:r>
                                <m:rPr>
                                  <m:sty m:val="p"/>
                                </m:rPr>
                                <a:rPr lang="en-US" altLang="en-GB" sz="3325" dirty="0" smtClean="0">
                                  <a:solidFill>
                                    <a:schemeClr val="tx1"/>
                                  </a:solidFill>
                                  <a:latin typeface="Cambria Math" panose="02040503050406030204" charset="0"/>
                                  <a:cs typeface="Cambria Math" panose="02040503050406030204" charset="0"/>
                                </a:rPr>
                                <m:t>lim</m:t>
                              </m:r>
                            </m:e>
                            <m:lim>
                              <m:r>
                                <a:rPr lang="en-US" altLang="en-GB" sz="3325" i="1" dirty="0" smtClean="0">
                                  <a:solidFill>
                                    <a:schemeClr val="tx1"/>
                                  </a:solidFill>
                                  <a:latin typeface="Cambria Math" panose="02040503050406030204" charset="0"/>
                                  <a:cs typeface="Cambria Math" panose="02040503050406030204" charset="0"/>
                                </a:rPr>
                                <m:t>𝑘</m:t>
                              </m:r>
                              <m:r>
                                <a:rPr lang="en-US" altLang="en-GB" sz="3325"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3325" i="1" dirty="0" smtClean="0">
                                  <a:solidFill>
                                    <a:schemeClr val="tx1"/>
                                  </a:solidFill>
                                  <a:latin typeface="Cambria Math" panose="02040503050406030204" charset="0"/>
                                  <a:cs typeface="Cambria Math" panose="02040503050406030204" charset="0"/>
                                </a:rPr>
                              </m:ctrlPr>
                            </m:dPr>
                            <m:e>
                              <m:acc>
                                <m:accPr>
                                  <m:chr m:val="̃"/>
                                  <m:ctrlPr>
                                    <a:rPr lang="en-US" altLang="en-GB" sz="3325" i="1" dirty="0" smtClean="0">
                                      <a:solidFill>
                                        <a:schemeClr val="tx1"/>
                                      </a:solidFill>
                                      <a:latin typeface="Cambria Math" panose="02040503050406030204"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𝑥</m:t>
                                  </m:r>
                                </m:e>
                              </m:acc>
                              <m:r>
                                <a:rPr lang="en-US" altLang="en-GB" sz="3325" i="1" dirty="0" smtClean="0">
                                  <a:solidFill>
                                    <a:schemeClr val="tx1"/>
                                  </a:solidFill>
                                  <a:latin typeface="Cambria Math" panose="02040503050406030204" charset="0"/>
                                  <a:cs typeface="Cambria Math" panose="02040503050406030204" charset="0"/>
                                </a:rPr>
                                <m:t>−</m:t>
                              </m:r>
                              <m:r>
                                <a:rPr lang="en-US" altLang="en-GB" sz="3325" i="1" dirty="0" smtClean="0">
                                  <a:solidFill>
                                    <a:schemeClr val="tx1"/>
                                  </a:solidFill>
                                  <a:latin typeface="Cambria Math" panose="02040503050406030204" charset="0"/>
                                  <a:cs typeface="Cambria Math" panose="02040503050406030204" charset="0"/>
                                </a:rPr>
                                <m:t>𝑥</m:t>
                              </m:r>
                            </m:e>
                          </m:d>
                        </m:e>
                      </m:func>
                      <m:r>
                        <a:rPr lang="en-US" altLang="en-GB" sz="3325" i="1" dirty="0" smtClean="0">
                          <a:solidFill>
                            <a:schemeClr val="tx1"/>
                          </a:solidFill>
                          <a:latin typeface="Cambria Math" panose="02040503050406030204" charset="0"/>
                          <a:cs typeface="Cambria Math" panose="02040503050406030204" charset="0"/>
                        </a:rPr>
                        <m:t>&lt;</m:t>
                      </m:r>
                      <m:r>
                        <a:rPr lang="en-US" altLang="en-GB" sz="3325" i="1" dirty="0" smtClean="0">
                          <a:solidFill>
                            <a:schemeClr val="tx1"/>
                          </a:solidFill>
                          <a:latin typeface="Cambria Math" panose="02040503050406030204" charset="0"/>
                          <a:cs typeface="Cambria Math" panose="02040503050406030204" charset="0"/>
                        </a:rPr>
                        <m:t>𝜖</m:t>
                      </m:r>
                    </m:oMath>
                  </m:oMathPara>
                </a14:m>
                <a:endParaRPr lang="en-US" altLang="en-GB" sz="3325" i="1" dirty="0" smtClean="0">
                  <a:solidFill>
                    <a:schemeClr val="tx1"/>
                  </a:solidFill>
                  <a:latin typeface="Cambria Math" panose="02040503050406030204" charset="0"/>
                  <a:cs typeface="Cambria Math" panose="02040503050406030204" charset="0"/>
                </a:endParaRPr>
              </a:p>
              <a:p>
                <a:pPr marL="914400" lvl="2" indent="0" algn="l">
                  <a:buNone/>
                </a:pPr>
                <a:r>
                  <a:rPr lang="en-GB" altLang="en-US" sz="4000" dirty="0" smtClean="0">
                    <a:solidFill>
                      <a:schemeClr val="tx1"/>
                    </a:solidFill>
                    <a:latin typeface="Calibri" panose="020F0502020204030204" charset="0"/>
                    <a:cs typeface="Calibri" panose="020F0502020204030204" charset="0"/>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given an initial system state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a:t>
                </a:r>
                <a:r>
                  <a:rPr lang="en-GB" altLang="en-US" sz="4000" dirty="0" smtClean="0">
                    <a:solidFill>
                      <a:schemeClr val="tx1"/>
                    </a:solidFill>
                    <a:latin typeface="Cambria Math" panose="02040503050406030204" charset="0"/>
                    <a:cs typeface="Cambria Math" panose="02040503050406030204" charset="0"/>
                  </a:rPr>
                  <a:t> </a:t>
                </a:r>
                <a14:m>
                  <m:oMath xmlns:m="http://schemas.openxmlformats.org/officeDocument/2006/math">
                    <m:acc>
                      <m:accPr>
                        <m:chr m:val="̃"/>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oMath>
                </a14:m>
                <a:r>
                  <a:rPr lang="en-GB" altLang="en-US" sz="4000" dirty="0" smtClean="0">
                    <a:solidFill>
                      <a:schemeClr val="tx1"/>
                    </a:solidFill>
                    <a:latin typeface="Calibri" panose="020F0502020204030204" charset="0"/>
                    <a:cs typeface="Calibri" panose="020F0502020204030204" charset="0"/>
                  </a:rPr>
                  <a:t> is a reference vector,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𝜖</m:t>
                    </m:r>
                  </m:oMath>
                </a14:m>
                <a:r>
                  <a:rPr lang="en-GB" altLang="en-US" sz="4000" dirty="0" smtClean="0">
                    <a:solidFill>
                      <a:schemeClr val="tx1"/>
                    </a:solidFill>
                    <a:latin typeface="Calibri" panose="020F0502020204030204" charset="0"/>
                    <a:cs typeface="Calibri" panose="020F0502020204030204" charset="0"/>
                  </a:rPr>
                  <a:t> is an acceptable error bound.</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Stability-based control law tuning.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Finding a convex </a:t>
                </a:r>
                <a:r>
                  <a:rPr lang="en-GB" sz="4000" i="1" dirty="0" smtClean="0">
                    <a:sym typeface="+mn-ea"/>
                  </a:rPr>
                  <a:t>known stable control</a:t>
                </a:r>
                <a:r>
                  <a:rPr lang="en-GB" sz="4000" dirty="0" smtClean="0">
                    <a:sym typeface="+mn-ea"/>
                  </a:rPr>
                  <a:t> region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smtClean="0">
                    <a:sym typeface="+mn-ea"/>
                  </a:rPr>
                  <a:t> such that:</a:t>
                </a:r>
                <a:endParaRPr lang="en-GB" sz="4000" dirty="0" smtClean="0">
                  <a:solidFill>
                    <a:schemeClr val="tx1"/>
                  </a:solidFill>
                </a:endParaRPr>
              </a:p>
              <a:p>
                <a:pPr lvl="1"/>
                <a:r>
                  <a:rPr lang="en-GB" altLang="en-US" sz="4000" dirty="0" smtClean="0">
                    <a:latin typeface="Calibri" panose="020F0502020204030204" charset="0"/>
                    <a:cs typeface="Calibri" panose="020F0502020204030204" charset="0"/>
                    <a:sym typeface="+mn-ea"/>
                  </a:rPr>
                  <a:t>Bounded loss guarantees can be provided for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latin typeface="Cambria Math" panose="02040503050406030204" charset="0"/>
                    <a:cs typeface="Cambria Math" panose="02040503050406030204" charset="0"/>
                    <a:sym typeface="+mn-ea"/>
                  </a:rPr>
                  <a:t>.</a:t>
                </a:r>
                <a:endParaRPr lang="en-GB" altLang="en-US" sz="4000" dirty="0" smtClean="0">
                  <a:latin typeface="Cambria Math" panose="02040503050406030204" charset="0"/>
                  <a:cs typeface="Cambria Math" panose="02040503050406030204" charset="0"/>
                  <a:sym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ℒ</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𝜆</m:t>
                      </m:r>
                    </m:oMath>
                  </m:oMathPara>
                </a14:m>
                <a:endParaRPr lang="en-US" altLang="en-GB" sz="4000" i="1" dirty="0" smtClean="0">
                  <a:solidFill>
                    <a:schemeClr val="tx1"/>
                  </a:solidFill>
                  <a:latin typeface="Cambria Math" panose="02040503050406030204" charset="0"/>
                  <a:cs typeface="Cambria Math" panose="02040503050406030204" charset="0"/>
                </a:endParaRPr>
              </a:p>
              <a:p>
                <a:pPr marL="457200" lvl="1" indent="0" algn="l">
                  <a:buNone/>
                </a:pPr>
                <a:r>
                  <a:rPr lang="en-GB" altLang="en-US" sz="4000" dirty="0" smtClean="0">
                    <a:latin typeface="Calibri" panose="020F0502020204030204" charset="0"/>
                    <a:cs typeface="Calibri" panose="020F0502020204030204" charset="0"/>
                    <a:sym typeface="+mn-ea"/>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smtClean="0">
                    <a:latin typeface="Cambria Math" panose="02040503050406030204" charset="0"/>
                    <a:cs typeface="Cambria Math" panose="02040503050406030204" charset="0"/>
                    <a:sym typeface="+mn-ea"/>
                  </a:rPr>
                  <a:t>, </a:t>
                </a:r>
                <a:r>
                  <a:rPr lang="en-GB" altLang="en-US" sz="4000" dirty="0" smtClean="0">
                    <a:latin typeface="Calibri" panose="020F0502020204030204" charset="0"/>
                    <a:cs typeface="Calibri" panose="020F0502020204030204" charset="0"/>
                    <a:sym typeface="+mn-ea"/>
                  </a:rPr>
                  <a:t>given an initial system state</a:t>
                </a:r>
                <a:r>
                  <a:rPr lang="en-GB" altLang="en-US" sz="4000" dirty="0" smtClean="0">
                    <a:latin typeface="Cambria Math" panose="02040503050406030204" charset="0"/>
                    <a:cs typeface="Cambria Math" panose="02040503050406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ℒ</m:t>
                    </m:r>
                  </m:oMath>
                </a14:m>
                <a:r>
                  <a:rPr lang="en-GB" altLang="en-US" sz="4000" dirty="0" smtClean="0">
                    <a:solidFill>
                      <a:schemeClr val="tx1"/>
                    </a:solidFill>
                    <a:latin typeface="Calibri" panose="020F0502020204030204" charset="0"/>
                    <a:cs typeface="Calibri" panose="020F0502020204030204" charset="0"/>
                  </a:rPr>
                  <a:t> is a loss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𝜆</m:t>
                    </m:r>
                  </m:oMath>
                </a14:m>
                <a:r>
                  <a:rPr lang="en-GB" altLang="en-US" sz="4000" dirty="0" smtClean="0">
                    <a:solidFill>
                      <a:schemeClr val="tx1"/>
                    </a:solidFill>
                    <a:latin typeface="Calibri" panose="020F0502020204030204" charset="0"/>
                    <a:cs typeface="Calibri" panose="020F0502020204030204" charset="0"/>
                  </a:rPr>
                  <a:t> is a bound for the loss,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𝑦</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𝑢</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is a system trace, i.e.: a set of input/output pairs for a system under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smtClean="0">
                    <a:solidFill>
                      <a:schemeClr val="tx1"/>
                    </a:solidFill>
                    <a:latin typeface="Calibri" panose="020F0502020204030204" charset="0"/>
                    <a:cs typeface="Calibri" panose="020F0502020204030204" charset="0"/>
                  </a:rPr>
                  <a:t> and control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oMath>
                </a14:m>
                <a:r>
                  <a:rPr lang="en-GB" altLang="en-US" sz="4000" dirty="0" smtClean="0">
                    <a:solidFill>
                      <a:schemeClr val="tx1"/>
                    </a:solidFill>
                    <a:latin typeface="Calibri" panose="020F0502020204030204" charset="0"/>
                    <a:cs typeface="Calibri" panose="020F0502020204030204" charset="0"/>
                  </a:rPr>
                  <a:t> over a time window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𝑇</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b="-744"/>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Loss-based control law tunning.</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GB" sz="4000" dirty="0" smtClean="0">
                    <a:sym typeface="+mn-ea"/>
                  </a:rPr>
                  <a:t>Assumption 2: Any system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smtClean="0">
                    <a:sym typeface="+mn-ea"/>
                  </a:rPr>
                  <a:t> in the  feasible configuration space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𝛩</m:t>
                    </m:r>
                  </m:oMath>
                </a14:m>
                <a:r>
                  <a:rPr lang="en-GB" sz="4000" dirty="0" smtClean="0">
                    <a:sym typeface="+mn-ea"/>
                  </a:rPr>
                  <a:t> can be controlled, providing performance guarantees, by a set of control laws for which control parameters lie within a convex region </a:t>
                </a:r>
                <a14:m>
                  <m:oMath xmlns:m="http://schemas.openxmlformats.org/officeDocument/2006/math">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oMath>
                </a14:m>
                <a:r>
                  <a:rPr lang="en-GB" altLang="en-US" sz="4000" dirty="0" smtClean="0">
                    <a:latin typeface="Cambria Math" panose="02040503050406030204" charset="0"/>
                    <a:cs typeface="Cambria Math" panose="02040503050406030204" charset="0"/>
                    <a:sym typeface="+mn-ea"/>
                  </a:rPr>
                  <a:t>. </a:t>
                </a:r>
                <a:r>
                  <a:rPr lang="en-GB" altLang="en-US" sz="4000" dirty="0" smtClean="0">
                    <a:latin typeface="Calibri" panose="020F0502020204030204" charset="0"/>
                    <a:cs typeface="Calibri" panose="020F0502020204030204" charset="0"/>
                    <a:sym typeface="+mn-ea"/>
                  </a:rPr>
                  <a:t>We call </a:t>
                </a:r>
                <a14:m>
                  <m:oMath xmlns:m="http://schemas.openxmlformats.org/officeDocument/2006/math">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oMath>
                </a14:m>
                <a:r>
                  <a:rPr lang="en-GB" altLang="en-US" sz="4000" dirty="0" smtClean="0">
                    <a:latin typeface="Calibri" panose="020F0502020204030204" charset="0"/>
                    <a:cs typeface="Calibri" panose="020F0502020204030204" charset="0"/>
                    <a:sym typeface="+mn-ea"/>
                  </a:rPr>
                  <a:t> the </a:t>
                </a:r>
                <a:r>
                  <a:rPr lang="en-GB" altLang="en-US" sz="4000" i="1" dirty="0" smtClean="0">
                    <a:latin typeface="Calibri" panose="020F0502020204030204" charset="0"/>
                    <a:cs typeface="Calibri" panose="020F0502020204030204" charset="0"/>
                    <a:sym typeface="+mn-ea"/>
                  </a:rPr>
                  <a:t>stable</a:t>
                </a:r>
                <a:r>
                  <a:rPr lang="en-GB" altLang="en-US" sz="4000" dirty="0" smtClean="0">
                    <a:latin typeface="Calibri" panose="020F0502020204030204" charset="0"/>
                    <a:cs typeface="Calibri" panose="020F0502020204030204" charset="0"/>
                    <a:sym typeface="+mn-ea"/>
                  </a:rPr>
                  <a:t> (for the case of stability as control performance) </a:t>
                </a:r>
                <a:r>
                  <a:rPr lang="en-GB" altLang="en-US" sz="4000" i="1" dirty="0" smtClean="0">
                    <a:latin typeface="Calibri" panose="020F0502020204030204" charset="0"/>
                    <a:cs typeface="Calibri" panose="020F0502020204030204" charset="0"/>
                    <a:sym typeface="+mn-ea"/>
                  </a:rPr>
                  <a:t>control region</a:t>
                </a:r>
                <a:r>
                  <a:rPr lang="en-GB" sz="4000" dirty="0" smtClean="0">
                    <a:latin typeface="Calibri" panose="020F0502020204030204" charset="0"/>
                    <a:cs typeface="Calibri" panose="020F0502020204030204" charset="0"/>
                    <a:sym typeface="+mn-ea"/>
                  </a:rPr>
                  <a:t> for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endParaRP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𝛩</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 ∀</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 </m:t>
                      </m:r>
                      <m:func>
                        <m:funcPr>
                          <m:ctrlPr>
                            <a:rPr lang="en-US" altLang="en-GB" sz="4000" i="1" dirty="0" smtClean="0">
                              <a:solidFill>
                                <a:schemeClr val="tx1"/>
                              </a:solidFill>
                              <a:latin typeface="Cambria Math" panose="02040503050406030204" charset="0"/>
                              <a:cs typeface="Cambria Math" panose="02040503050406030204" charset="0"/>
                            </a:rPr>
                          </m:ctrlPr>
                        </m:funcPr>
                        <m:fName>
                          <m:limLow>
                            <m:limLowPr>
                              <m:ctrlPr>
                                <a:rPr lang="en-US" altLang="en-GB" sz="4000" dirty="0" smtClean="0">
                                  <a:solidFill>
                                    <a:schemeClr val="tx1"/>
                                  </a:solidFill>
                                  <a:latin typeface="Cambria Math" panose="02040503050406030204" charset="0"/>
                                  <a:cs typeface="Cambria Math" panose="02040503050406030204" charset="0"/>
                                </a:rPr>
                              </m:ctrlPr>
                            </m:limLowPr>
                            <m:e>
                              <m:r>
                                <m:rPr>
                                  <m:sty m:val="p"/>
                                </m:rPr>
                                <a:rPr lang="en-US" altLang="en-GB" sz="4000" dirty="0" smtClean="0">
                                  <a:solidFill>
                                    <a:schemeClr val="tx1"/>
                                  </a:solidFill>
                                  <a:latin typeface="Cambria Math" panose="02040503050406030204" charset="0"/>
                                  <a:cs typeface="Cambria Math" panose="02040503050406030204" charset="0"/>
                                </a:rPr>
                                <m:t>lim</m:t>
                              </m:r>
                            </m:e>
                            <m:lim>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4000" i="1" dirty="0" smtClean="0">
                                  <a:solidFill>
                                    <a:schemeClr val="tx1"/>
                                  </a:solidFill>
                                  <a:latin typeface="Cambria Math" panose="02040503050406030204" charset="0"/>
                                  <a:cs typeface="Cambria Math" panose="02040503050406030204" charset="0"/>
                                </a:rPr>
                              </m:ctrlPr>
                            </m:dPr>
                            <m:e>
                              <m:acc>
                                <m:accPr>
                                  <m:chr m:val="̃"/>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𝑥</m:t>
                              </m:r>
                            </m:e>
                          </m:d>
                        </m:e>
                      </m:func>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𝜖</m:t>
                      </m:r>
                    </m:oMath>
                  </m:oMathPara>
                </a14:m>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US" altLang="en-GB" sz="4000" u="sng" dirty="0" smtClean="0">
                <a:solidFill>
                  <a:schemeClr val="tx1"/>
                </a:solidFill>
                <a:latin typeface="+mn-ea"/>
                <a:cs typeface="+mn-ea"/>
                <a:sym typeface="+mn-ea"/>
              </a:rPr>
              <a:t>Stable Control Region</a:t>
            </a:r>
            <a:r>
              <a:rPr lang="en-GB" altLang="en-US" sz="4000" u="sng" dirty="0" smtClean="0">
                <a:solidFill>
                  <a:schemeClr val="tx1"/>
                </a:solidFill>
                <a:latin typeface="+mn-ea"/>
                <a:cs typeface="+mn-ea"/>
                <a:sym typeface="+mn-ea"/>
              </a:rPr>
              <a:t>.</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p>
                <a:pPr marL="457200" lvl="1" indent="0">
                  <a:buNone/>
                </a:pPr>
                <a:r>
                  <a:rPr lang="en-US" sz="4000" dirty="0" smtClean="0">
                    <a:sym typeface="+mn-ea"/>
                  </a:rPr>
                  <a:t>We define a blended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𝛺</m:t>
                    </m:r>
                  </m:oMath>
                </a14:m>
                <a:endParaRPr 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1"/>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US" altLang="en-GB" sz="4000" u="sng" dirty="0" smtClean="0">
                <a:solidFill>
                  <a:schemeClr val="tx1"/>
                </a:solidFill>
                <a:latin typeface="+mn-ea"/>
                <a:cs typeface="+mn-ea"/>
                <a:sym typeface="+mn-ea"/>
              </a:rPr>
              <a:t>Blended Control Law</a:t>
            </a:r>
            <a:r>
              <a:rPr lang="en-GB" altLang="en-US" sz="4000" u="sng" dirty="0" smtClean="0">
                <a:solidFill>
                  <a:schemeClr val="tx1"/>
                </a:solidFill>
                <a:latin typeface="+mn-ea"/>
                <a:cs typeface="+mn-ea"/>
                <a:sym typeface="+mn-ea"/>
              </a:rPr>
              <a:t>.</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1431290"/>
                <a:ext cx="11507470" cy="3525520"/>
              </a:xfrm>
            </p:spPr>
            <p:txBody>
              <a:bodyPr>
                <a:noAutofit/>
              </a:bodyPr>
              <a:p>
                <a:pPr marL="457200" lvl="1" indent="0">
                  <a:buNone/>
                </a:pPr>
                <a:r>
                  <a:rPr lang="en-US" altLang="en-GB" sz="4000" dirty="0" smtClean="0">
                    <a:solidFill>
                      <a:schemeClr val="tx1"/>
                    </a:solidFill>
                    <a:latin typeface="Calibri" panose="020F0502020204030204" charset="0"/>
                    <a:cs typeface="Calibri" panose="020F0502020204030204" charset="0"/>
                  </a:rPr>
                  <a:t>Given a system described by equation 1, with known configuration region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US" altLang="en-GB" sz="4000" dirty="0" smtClean="0">
                    <a:solidFill>
                      <a:schemeClr val="tx1"/>
                    </a:solidFill>
                    <a:latin typeface="Calibri" panose="020F0502020204030204" charset="0"/>
                    <a:cs typeface="Calibri" panose="020F0502020204030204" charset="0"/>
                  </a:rPr>
                  <a:t> and a blended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𝛺</m:t>
                    </m:r>
                  </m:oMath>
                </a14:m>
                <a:r>
                  <a:rPr lang="en-US" altLang="en-GB" sz="4000" dirty="0" smtClean="0">
                    <a:solidFill>
                      <a:schemeClr val="tx1"/>
                    </a:solidFill>
                    <a:latin typeface="Calibri" panose="020F0502020204030204" charset="0"/>
                    <a:cs typeface="Calibri" panose="020F0502020204030204" charset="0"/>
                  </a:rPr>
                  <a:t>, with </a:t>
                </a:r>
                <a:r>
                  <a:rPr lang="en-US" altLang="en-GB" sz="4000" i="1" dirty="0" smtClean="0">
                    <a:solidFill>
                      <a:schemeClr val="tx1"/>
                    </a:solidFill>
                    <a:latin typeface="Calibri" panose="020F0502020204030204" charset="0"/>
                    <a:cs typeface="Calibri" panose="020F0502020204030204" charset="0"/>
                  </a:rPr>
                  <a:t>known stable control region</a:t>
                </a:r>
                <a:r>
                  <a:rPr lang="en-US" altLang="en-GB" sz="4000" dirty="0" smtClean="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libri" panose="020F0502020204030204" charset="0"/>
                    <a:cs typeface="Calibri" panose="020F0502020204030204" charset="0"/>
                  </a:rPr>
                  <a:t>. And given a transition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oMath>
                </a14:m>
                <a:r>
                  <a:rPr lang="en-US" altLang="en-GB" sz="4000" dirty="0" smtClean="0">
                    <a:solidFill>
                      <a:schemeClr val="tx1"/>
                    </a:solidFill>
                    <a:latin typeface="Calibri" panose="020F0502020204030204" charset="0"/>
                    <a:cs typeface="Calibri" panose="020F0502020204030204" charset="0"/>
                  </a:rPr>
                  <a:t> to novel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US" altLang="en-GB" sz="4000" dirty="0" smtClean="0">
                    <a:solidFill>
                      <a:schemeClr val="tx1"/>
                    </a:solidFill>
                    <a:latin typeface="Calibri" panose="020F0502020204030204" charset="0"/>
                    <a:cs typeface="Calibri" panose="020F0502020204030204" charset="0"/>
                  </a:rPr>
                  <a:t>. The novel configuration control task consists in</a:t>
                </a:r>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find</a:t>
                </a:r>
                <a:r>
                  <a:rPr lang="en-US" altLang="en-GB" sz="4000" dirty="0" smtClean="0">
                    <a:solidFill>
                      <a:schemeClr val="tx1"/>
                    </a:solidFill>
                    <a:latin typeface="Calibri" panose="020F0502020204030204" charset="0"/>
                    <a:cs typeface="Calibri" panose="020F0502020204030204" charset="0"/>
                  </a:rPr>
                  <a:t>ing a</a:t>
                </a:r>
                <a:r>
                  <a:rPr lang="en-GB" altLang="en-US" sz="4000" dirty="0" smtClean="0">
                    <a:solidFill>
                      <a:schemeClr val="tx1"/>
                    </a:solidFill>
                    <a:latin typeface="Calibri" panose="020F0502020204030204" charset="0"/>
                    <a:cs typeface="Calibri" panose="020F0502020204030204" charset="0"/>
                  </a:rPr>
                  <a:t> control configuration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libri" panose="020F0502020204030204" charset="0"/>
                    <a:cs typeface="Calibri" panose="020F0502020204030204" charset="0"/>
                  </a:rPr>
                  <a:t>before the system enters an unsafe state</a:t>
                </a:r>
                <a:r>
                  <a:rPr lang="en-GB" altLang="en-US"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libri" panose="020F0502020204030204" charset="0"/>
                    <a:cs typeface="Calibri" panose="020F0502020204030204" charset="0"/>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smtClean="0">
                    <a:solidFill>
                      <a:schemeClr val="tx1"/>
                    </a:solidFill>
                    <a:latin typeface="Calibri" panose="020F0502020204030204" charset="0"/>
                    <a:cs typeface="Calibri" panose="020F0502020204030204" charset="0"/>
                  </a:rPr>
                  <a:t> </a:t>
                </a:r>
                <a:r>
                  <a:rPr lang="en-US" sz="4000" dirty="0" smtClean="0">
                    <a:solidFill>
                      <a:schemeClr val="tx1"/>
                    </a:solidFill>
                    <a:latin typeface="Calibri" panose="020F0502020204030204" charset="0"/>
                    <a:cs typeface="Calibri" panose="020F0502020204030204" charset="0"/>
                  </a:rPr>
                  <a:t>is the stable control region for</a:t>
                </a:r>
                <a:r>
                  <a:rPr lang="en-GB" altLang="en-US" sz="4000" dirty="0" smtClean="0">
                    <a:latin typeface="Calibri" panose="020F0502020204030204" charset="0"/>
                    <a:cs typeface="Calibri" panose="020F0502020204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libri" panose="020F0502020204030204" charset="0"/>
                  <a:cs typeface="Calibri" panose="020F0502020204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280670" y="1431290"/>
                <a:ext cx="11507470" cy="3525520"/>
              </a:xfrm>
              <a:blipFill rotWithShape="1">
                <a:blip r:embed="rId1"/>
                <a:stretch>
                  <a:fillRect t="-306" b="-27864"/>
                </a:stretch>
              </a:blipFill>
            </p:spPr>
            <p:txBody>
              <a:bodyPr/>
              <a:lstStyle/>
              <a:p>
                <a:r>
                  <a:rPr lang="en-GB" altLang="en-US">
                    <a:noFill/>
                  </a:rPr>
                  <a:t> </a:t>
                </a:r>
              </a:p>
            </p:txBody>
          </p:sp>
        </mc:Fallback>
      </mc:AlternateContent>
      <p:sp>
        <p:nvSpPr>
          <p:cNvPr id="17" name="CuadroTexto 8"/>
          <p:cNvSpPr txBox="1"/>
          <p:nvPr/>
        </p:nvSpPr>
        <p:spPr>
          <a:xfrm>
            <a:off x="173990" y="68580"/>
            <a:ext cx="11146790" cy="1322070"/>
          </a:xfrm>
          <a:prstGeom prst="rect">
            <a:avLst/>
          </a:prstGeom>
          <a:noFill/>
        </p:spPr>
        <p:txBody>
          <a:bodyPr wrap="square" rtlCol="0">
            <a:spAutoFit/>
          </a:bodyPr>
          <a:p>
            <a:r>
              <a:rPr lang="en-GB" altLang="en-US" sz="4000" u="sng" dirty="0" smtClean="0">
                <a:solidFill>
                  <a:schemeClr val="tx1"/>
                </a:solidFill>
                <a:latin typeface="+mn-ea"/>
                <a:cs typeface="+mn-ea"/>
                <a:sym typeface="+mn-ea"/>
              </a:rPr>
              <a:t>Problem Statement. Novel configuration control task.</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7" name="Content Placeholder 26"/>
          <p:cNvSpPr>
            <a:spLocks noGrp="1"/>
          </p:cNvSpPr>
          <p:nvPr>
            <p:ph idx="1"/>
          </p:nvPr>
        </p:nvSpPr>
        <p:spPr>
          <a:xfrm>
            <a:off x="173990" y="962025"/>
            <a:ext cx="11507470" cy="3525520"/>
          </a:xfrm>
        </p:spPr>
        <p:txBody>
          <a:bodyPr>
            <a:noAutofit/>
          </a:bodyPr>
          <a:p>
            <a:pPr marL="457200" lvl="1" indent="0">
              <a:buNone/>
            </a:pPr>
            <a:r>
              <a:rPr lang="en-US" sz="4000" dirty="0" smtClean="0">
                <a:solidFill>
                  <a:schemeClr val="tx1"/>
                </a:solidFill>
                <a:latin typeface="Calibri" panose="020F0502020204030204" charset="0"/>
                <a:cs typeface="Calibri" panose="020F0502020204030204" charset="0"/>
              </a:rPr>
              <a:t>Definition 4 [</a:t>
            </a:r>
            <a:r>
              <a:rPr lang="en-US" sz="4000" i="1" dirty="0" smtClean="0">
                <a:solidFill>
                  <a:schemeClr val="tx1"/>
                </a:solidFill>
                <a:latin typeface="Calibri" panose="020F0502020204030204" charset="0"/>
                <a:cs typeface="Calibri" panose="020F0502020204030204" charset="0"/>
              </a:rPr>
              <a:t>Unsafe State</a:t>
            </a:r>
            <a:r>
              <a:rPr lang="en-US" sz="4000" dirty="0" smtClean="0">
                <a:solidFill>
                  <a:schemeClr val="tx1"/>
                </a:solidFill>
                <a:latin typeface="Calibri" panose="020F0502020204030204" charset="0"/>
                <a:cs typeface="Calibri" panose="020F0502020204030204" charset="0"/>
              </a:rPr>
              <a:t>]:</a:t>
            </a:r>
            <a:endParaRPr lang="en-US" sz="4000" dirty="0" smtClean="0">
              <a:solidFill>
                <a:schemeClr val="tx1"/>
              </a:solidFill>
              <a:latin typeface="Calibri" panose="020F0502020204030204" charset="0"/>
              <a:cs typeface="Calibri" panose="020F0502020204030204" charset="0"/>
            </a:endParaRPr>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Problem Statement. </a:t>
            </a:r>
            <a:r>
              <a:rPr lang="en-US" altLang="en-GB" sz="4000" u="sng" dirty="0" smtClean="0">
                <a:solidFill>
                  <a:schemeClr val="tx1"/>
                </a:solidFill>
                <a:latin typeface="+mn-ea"/>
                <a:cs typeface="+mn-ea"/>
                <a:sym typeface="+mn-ea"/>
              </a:rPr>
              <a:t>Unsafe state</a:t>
            </a:r>
            <a:r>
              <a:rPr lang="en-GB" altLang="en-US" sz="4000" u="sng" dirty="0" smtClean="0">
                <a:solidFill>
                  <a:schemeClr val="tx1"/>
                </a:solidFill>
                <a:latin typeface="+mn-ea"/>
                <a:cs typeface="+mn-ea"/>
                <a:sym typeface="+mn-ea"/>
              </a:rPr>
              <a:t>.</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2846"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p:sp>
        <p:nvSpPr>
          <p:cNvPr id="17" name="CuadroTexto 8"/>
          <p:cNvSpPr txBox="1"/>
          <p:nvPr/>
        </p:nvSpPr>
        <p:spPr>
          <a:xfrm>
            <a:off x="218440" y="0"/>
            <a:ext cx="9440545" cy="706755"/>
          </a:xfrm>
          <a:prstGeom prst="rect">
            <a:avLst/>
          </a:prstGeom>
          <a:noFill/>
        </p:spPr>
        <p:txBody>
          <a:bodyPr wrap="square" rtlCol="0">
            <a:spAutoFit/>
          </a:bodyPr>
          <a:p>
            <a:r>
              <a:rPr lang="en-GB" altLang="en-US" sz="4000" u="sng" dirty="0" smtClean="0">
                <a:solidFill>
                  <a:schemeClr val="tx1"/>
                </a:solidFill>
                <a:latin typeface="Calibri Light" panose="020F0302020204030204" charset="0"/>
                <a:cs typeface="Calibri Light" panose="020F0302020204030204" charset="0"/>
                <a:sym typeface="+mn-ea"/>
              </a:rPr>
              <a:t>Learning control for novel configuration</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60" name="Text Box 59"/>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65" name="Text Box 64"/>
            <p:cNvSpPr txBox="1"/>
            <p:nvPr/>
          </p:nvSpPr>
          <p:spPr>
            <a:xfrm>
              <a:off x="4277" y="1761"/>
              <a:ext cx="2700" cy="1242"/>
            </a:xfrm>
            <a:prstGeom prst="rect">
              <a:avLst/>
            </a:prstGeom>
            <a:noFill/>
          </p:spPr>
          <p:txBody>
            <a:bodyPr wrap="square" rtlCol="0">
              <a:spAutoFit/>
            </a:bodyPr>
            <a:p>
              <a:r>
                <a:rPr lang="en-GB" altLang="en-US" sz="2000" b="1">
                  <a:solidFill>
                    <a:srgbClr val="00B050"/>
                  </a:solidFill>
                </a:rPr>
                <a:t>Learned </a:t>
              </a:r>
              <a:endParaRPr lang="en-GB" altLang="en-US" sz="2000" b="1">
                <a:solidFill>
                  <a:srgbClr val="00B050"/>
                </a:solidFill>
              </a:endParaRPr>
            </a:p>
            <a:p>
              <a:r>
                <a:rPr lang="en-GB" altLang="en-US" sz="2000" b="1">
                  <a:solidFill>
                    <a:srgbClr val="00B050"/>
                  </a:solidFill>
                </a:rPr>
                <a:t>Control</a:t>
              </a:r>
              <a:endParaRPr lang="en-GB" altLang="en-US" sz="2000" b="1">
                <a:solidFill>
                  <a:srgbClr val="00B050"/>
                </a:solidFill>
              </a:endParaRP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GB" altLang="en-US" sz="2000" b="1">
                  <a:solidFill>
                    <a:srgbClr val="FF0000"/>
                  </a:solidFill>
                </a:rPr>
                <a:t>Region </a:t>
              </a:r>
              <a:r>
                <a:rPr lang="en-US" sz="2000" b="1">
                  <a:solidFill>
                    <a:srgbClr val="FF0000"/>
                  </a:solidFill>
                </a:rPr>
                <a:t>for Novel Environment</a:t>
              </a:r>
              <a:endParaRPr lang="en-US" sz="2000" b="1">
                <a:solidFill>
                  <a:srgbClr val="FF0000"/>
                </a:solidFill>
              </a:endParaRPr>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p>
              <a:r>
                <a:rPr lang="en-GB" altLang="en-US" sz="2000" b="1">
                  <a:solidFill>
                    <a:srgbClr val="00B050"/>
                  </a:solidFill>
                </a:rPr>
                <a:t>Learned Control</a:t>
              </a:r>
              <a:endParaRPr lang="en-GB" altLang="en-US" sz="2000" b="1">
                <a:solidFill>
                  <a:srgbClr val="00B050"/>
                </a:solidFill>
              </a:endParaRPr>
            </a:p>
          </p:txBody>
        </p:sp>
        <p:sp>
          <p:nvSpPr>
            <p:cNvPr id="92" name="Text Box 91"/>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93" name="Text Box 92"/>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9154795" y="2483485"/>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p:sp>
        <p:nvSpPr>
          <p:cNvPr id="99" name="Text Box 98"/>
          <p:cNvSpPr txBox="1"/>
          <p:nvPr/>
        </p:nvSpPr>
        <p:spPr>
          <a:xfrm>
            <a:off x="7154545" y="428053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00" name="Text Box 99"/>
          <p:cNvSpPr txBox="1"/>
          <p:nvPr/>
        </p:nvSpPr>
        <p:spPr>
          <a:xfrm>
            <a:off x="8809355" y="5593715"/>
            <a:ext cx="770255" cy="398780"/>
          </a:xfrm>
          <a:prstGeom prst="rect">
            <a:avLst/>
          </a:prstGeom>
          <a:noFill/>
        </p:spPr>
        <p:txBody>
          <a:bodyPr wrap="square" rtlCol="0">
            <a:spAutoFit/>
          </a:bodyPr>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927735" y="3630930"/>
                <a:ext cx="10915015"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smtClean="0">
                    <a:solidFill>
                      <a:schemeClr val="tx1"/>
                    </a:solidFill>
                    <a:latin typeface="Cambria Math" panose="02040503050406030204" charset="0"/>
                    <a:cs typeface="Cambria Math" panose="02040503050406030204" charset="0"/>
                  </a:rPr>
                  <a:t>: No need for adaptation. Any controller in the known stable set can stabilize the novel configuration.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1"/>
                <a:stretch>
                  <a:fillRect/>
                </a:stretch>
              </a:blipFill>
            </p:spPr>
            <p:txBody>
              <a:bodyPr/>
              <a:lstStyle/>
              <a:p>
                <a:r>
                  <a:rPr lang="en-GB" altLang="en-US">
                    <a:noFill/>
                  </a:rPr>
                  <a:t> </a:t>
                </a:r>
              </a:p>
            </p:txBody>
          </p:sp>
        </mc:Fallback>
      </mc:AlternateContent>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069465" y="107950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290695" y="711835"/>
                <a:ext cx="6902450" cy="1868170"/>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smtClean="0">
                    <a:solidFill>
                      <a:schemeClr val="tx1"/>
                    </a:solidFill>
                    <a:latin typeface="Cambria Math" panose="02040503050406030204" charset="0"/>
                    <a:cs typeface="Cambria Math" panose="02040503050406030204" charset="0"/>
                  </a:rPr>
                  <a:t>Multi-controller</a:t>
                </a:r>
                <a:r>
                  <a:rPr lang="en-US" altLang="en-GB" sz="3600" dirty="0" smtClean="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m:t>
                    </m:r>
                    <m:r>
                      <a:rPr lang="en-US" altLang="en-GB" sz="3600" i="1" dirty="0" smtClean="0">
                        <a:solidFill>
                          <a:schemeClr val="tx1"/>
                        </a:solidFill>
                        <a:latin typeface="Cambria Math" panose="02040503050406030204" charset="0"/>
                        <a:cs typeface="Cambria Math" panose="02040503050406030204" charset="0"/>
                      </a:rPr>
                      <m:t>1</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2</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smtClean="0">
                    <a:solidFill>
                      <a:schemeClr val="tx1"/>
                    </a:solidFill>
                    <a:latin typeface="Cambria Math" panose="02040503050406030204" charset="0"/>
                    <a:cs typeface="Cambria Math" panose="02040503050406030204" charset="0"/>
                  </a:rPr>
                  <a:t> ):</a:t>
                </a:r>
                <a:endParaRPr lang="en-US" altLang="en-GB" sz="3600" dirty="0" smtClean="0">
                  <a:solidFill>
                    <a:schemeClr val="tx1"/>
                  </a:solidFill>
                  <a:latin typeface="Cambria Math" panose="02040503050406030204" charset="0"/>
                  <a:cs typeface="Cambria Math" panose="02040503050406030204" charset="0"/>
                </a:endParaRPr>
              </a:p>
              <a:p>
                <a:pPr lvl="2" algn="l"/>
                <a:r>
                  <a:rPr lang="en-US" altLang="en-GB" sz="3600" dirty="0" smtClean="0">
                    <a:solidFill>
                      <a:schemeClr val="tx1"/>
                    </a:solidFill>
                    <a:latin typeface="Cambria Math" panose="02040503050406030204" charset="0"/>
                    <a:cs typeface="Cambria Math" panose="02040503050406030204" charset="0"/>
                  </a:rPr>
                  <a:t>Blending: </a:t>
                </a:r>
                <a:r>
                  <a:rPr lang="en-GB" altLang="en-US" sz="3600" dirty="0" smtClean="0">
                    <a:solidFill>
                      <a:schemeClr val="tx1"/>
                    </a:solidFill>
                    <a:latin typeface="Cambria Math" panose="02040503050406030204" charset="0"/>
                    <a:cs typeface="Cambria Math" panose="02040503050406030204" charset="0"/>
                    <a:sym typeface="+mn-ea"/>
                  </a:rPr>
                  <a:t>U</a:t>
                </a:r>
                <a:r>
                  <a:rPr lang="en-US" altLang="en-GB" sz="3600" dirty="0" smtClean="0">
                    <a:solidFill>
                      <a:schemeClr val="tx1"/>
                    </a:solidFill>
                    <a:latin typeface="Cambria Math" panose="02040503050406030204" charset="0"/>
                    <a:cs typeface="Cambria Math" panose="02040503050406030204" charset="0"/>
                    <a:sym typeface="+mn-ea"/>
                  </a:rPr>
                  <a:t>niform blended control provide</a:t>
                </a:r>
                <a:r>
                  <a:rPr lang="en-GB" altLang="en-US" sz="3600" dirty="0" smtClean="0">
                    <a:solidFill>
                      <a:schemeClr val="tx1"/>
                    </a:solidFill>
                    <a:latin typeface="Cambria Math" panose="02040503050406030204" charset="0"/>
                    <a:cs typeface="Cambria Math" panose="02040503050406030204" charset="0"/>
                    <a:sym typeface="+mn-ea"/>
                  </a:rPr>
                  <a:t>s</a:t>
                </a:r>
                <a:r>
                  <a:rPr lang="en-US" altLang="en-GB" sz="3600" dirty="0" smtClean="0">
                    <a:solidFill>
                      <a:schemeClr val="tx1"/>
                    </a:solidFill>
                    <a:latin typeface="Cambria Math" panose="02040503050406030204" charset="0"/>
                    <a:cs typeface="Cambria Math" panose="02040503050406030204" charset="0"/>
                    <a:sym typeface="+mn-ea"/>
                  </a:rPr>
                  <a:t> stability guarantees </a:t>
                </a:r>
                <a:r>
                  <a:rPr lang="en-GB" altLang="en-US" sz="3600" dirty="0" smtClean="0">
                    <a:solidFill>
                      <a:schemeClr val="tx1"/>
                    </a:solidFill>
                    <a:latin typeface="Cambria Math" panose="02040503050406030204" charset="0"/>
                    <a:cs typeface="Cambria Math" panose="02040503050406030204" charset="0"/>
                    <a:sym typeface="+mn-ea"/>
                  </a:rPr>
                  <a:t>for this case.</a:t>
                </a:r>
                <a:endParaRPr lang="en-GB" altLang="en-US" sz="3600" dirty="0" smtClean="0">
                  <a:solidFill>
                    <a:schemeClr val="tx1"/>
                  </a:solidFill>
                  <a:latin typeface="Cambria Math" panose="02040503050406030204" charset="0"/>
                  <a:cs typeface="Cambria Math" panose="02040503050406030204" charset="0"/>
                  <a:sym typeface="+mn-ea"/>
                </a:endParaRPr>
              </a:p>
            </p:txBody>
          </p:sp>
        </mc:Choice>
        <mc:Fallback>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2"/>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729865" y="206502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A controller can still be learned/selected within the known stable region.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11" name="Text Box 10"/>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grpSp>
      <p:sp>
        <p:nvSpPr>
          <p:cNvPr id="14" name="Text Box 13"/>
          <p:cNvSpPr txBox="1"/>
          <p:nvPr/>
        </p:nvSpPr>
        <p:spPr>
          <a:xfrm>
            <a:off x="783590" y="5504180"/>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15" name="Text Box 14"/>
          <p:cNvSpPr txBox="1"/>
          <p:nvPr/>
        </p:nvSpPr>
        <p:spPr>
          <a:xfrm>
            <a:off x="2751455" y="4989195"/>
            <a:ext cx="528320" cy="398780"/>
          </a:xfrm>
          <a:prstGeom prst="rect">
            <a:avLst/>
          </a:prstGeom>
          <a:noFill/>
        </p:spPr>
        <p:txBody>
          <a:bodyPr wrap="square" rtlCol="0">
            <a:spAutoFit/>
          </a:bodyPr>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endParaRPr lang="en-GB" sz="2000" b="1" i="1" baseline="-25000">
              <a:solidFill>
                <a:srgbClr val="FF0000"/>
              </a:solidFill>
            </a:endParaRP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mc:AlternateContent xmlns:mc="http://schemas.openxmlformats.org/markup-compatibility/2006">
        <mc:Choice xmlns:a14="http://schemas.microsoft.com/office/drawing/2010/main"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smtClean="0">
                    <a:solidFill>
                      <a:schemeClr val="tx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smtClean="0">
                    <a:solidFill>
                      <a:schemeClr val="tx1"/>
                    </a:solidFill>
                    <a:latin typeface="Cambria Math" panose="02040503050406030204" charset="0"/>
                    <a:cs typeface="Cambria Math" panose="02040503050406030204" charset="0"/>
                  </a:rPr>
                  <a:t>. </a:t>
                </a:r>
                <a:r>
                  <a:rPr lang="en-US" altLang="en-GB" sz="4000" dirty="0" smtClean="0">
                    <a:solidFill>
                      <a:schemeClr val="tx1"/>
                    </a:solidFill>
                    <a:latin typeface="Cambria Math" panose="02040503050406030204" charset="0"/>
                    <a:cs typeface="Cambria Math" panose="02040503050406030204" charset="0"/>
                    <a:sym typeface="+mn-ea"/>
                  </a:rPr>
                  <a:t> </a:t>
                </a:r>
                <a:r>
                  <a:rPr lang="en-US" altLang="en-GB" sz="4000" dirty="0" smtClean="0">
                    <a:solidFill>
                      <a:schemeClr val="tx1"/>
                    </a:solidFill>
                    <a:latin typeface="Cambria Math" panose="02040503050406030204" charset="0"/>
                    <a:cs typeface="Cambria Math" panose="02040503050406030204" charset="0"/>
                  </a:rPr>
                  <a:t> </a:t>
                </a:r>
                <a:endParaRPr lang="en-US" altLang="en-GB" sz="4000" dirty="0" smtClean="0">
                  <a:solidFill>
                    <a:schemeClr val="tx1"/>
                  </a:solidFill>
                  <a:latin typeface="Cambria Math" panose="02040503050406030204" charset="0"/>
                  <a:cs typeface="Cambria Math" panose="02040503050406030204" charset="0"/>
                </a:endParaRPr>
              </a:p>
            </p:txBody>
          </p:sp>
        </mc:Choice>
        <mc:Fallback>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2"/>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p>
            <a:r>
              <a:rPr lang="en-GB" sz="2000" b="1" i="1">
                <a:solidFill>
                  <a:schemeClr val="bg2">
                    <a:lumMod val="50000"/>
                  </a:schemeClr>
                </a:solidFill>
              </a:rPr>
              <a:t>C</a:t>
            </a:r>
            <a:r>
              <a:rPr lang="en-GB" sz="2000" b="1" i="1" baseline="-25000">
                <a:solidFill>
                  <a:schemeClr val="bg2">
                    <a:lumMod val="50000"/>
                  </a:schemeClr>
                </a:solidFill>
              </a:rPr>
              <a:t>N</a:t>
            </a:r>
            <a:endParaRPr lang="en-GB" sz="2000" b="1" i="1" baseline="-2500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 Piecewise LTI.</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102225"/>
              </a:xfrm>
            </p:spPr>
            <p:txBody>
              <a:bodyPr>
                <a:noAutofit/>
              </a:bodyPr>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𝑖𝑛𝑖𝑡</m:t>
                          </m:r>
                        </m:sub>
                      </m:sSub>
                    </m:oMath>
                  </m:oMathPara>
                </a14:m>
                <a:endParaRPr lang="en-GB" altLang="en-US" sz="4000" i="1" dirty="0" smtClean="0">
                  <a:solidFill>
                    <a:schemeClr val="tx1"/>
                  </a:solidFill>
                  <a:latin typeface="Cambria Math" panose="02040503050406030204" charset="0"/>
                  <a:cs typeface="Cambria Math" panose="02040503050406030204" charset="0"/>
                </a:endParaRPr>
              </a:p>
              <a:p>
                <a:pPr marL="457200" lvl="1" indent="0" algn="ctr">
                  <a:buNone/>
                </a:pPr>
                <a:r>
                  <a:rPr lang="en-US" sz="4000" dirty="0" smtClean="0">
                    <a:sym typeface="+mn-ea"/>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altLang="en-GB" sz="4000" i="1" dirty="0" smtClean="0">
                            <a:solidFill>
                              <a:schemeClr val="tx1"/>
                            </a:solidFill>
                            <a:latin typeface="Cambria Math" panose="02040503050406030204" charset="0"/>
                            <a:cs typeface="Cambria Math" panose="02040503050406030204" charset="0"/>
                          </a:rPr>
                          <m:t>𝑠</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x</a:t>
                </a:r>
                <a:r>
                  <a:rPr lang="en-GB" altLang="en-US" sz="4000" dirty="0" smtClean="0">
                    <a:solidFill>
                      <a:schemeClr val="tx1"/>
                    </a:solidFill>
                    <a:latin typeface="+mn-ea"/>
                    <a:cs typeface="+mn-ea"/>
                  </a:rPr>
                  <a:t> is a state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u</a:t>
                </a:r>
                <a:r>
                  <a:rPr lang="en-GB" altLang="en-US" sz="4000" dirty="0" smtClean="0">
                    <a:solidFill>
                      <a:schemeClr val="tx1"/>
                    </a:solidFill>
                    <a:latin typeface="+mn-ea"/>
                    <a:cs typeface="+mn-ea"/>
                  </a:rPr>
                  <a:t> is a control (input)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y</a:t>
                </a:r>
                <a:r>
                  <a:rPr lang="en-GB" altLang="en-US" sz="4000" dirty="0" smtClean="0">
                    <a:solidFill>
                      <a:schemeClr val="tx1"/>
                    </a:solidFill>
                    <a:latin typeface="+mn-ea"/>
                    <a:cs typeface="+mn-ea"/>
                  </a:rPr>
                  <a:t> is an output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w </a:t>
                </a:r>
                <a:r>
                  <a:rPr lang="en-GB" altLang="en-US" sz="4000" dirty="0" smtClean="0">
                    <a:solidFill>
                      <a:schemeClr val="tx1"/>
                    </a:solidFill>
                    <a:latin typeface="+mn-ea"/>
                    <a:cs typeface="+mn-ea"/>
                  </a:rPr>
                  <a:t>is a process disturbance vector.</a:t>
                </a:r>
                <a:endParaRPr lang="en-GB" altLang="en-US" sz="4000" dirty="0" smtClean="0">
                  <a:solidFill>
                    <a:schemeClr val="tx1"/>
                  </a:solidFill>
                  <a:latin typeface="+mn-ea"/>
                  <a:cs typeface="+mn-ea"/>
                </a:endParaRPr>
              </a:p>
              <a:p>
                <a:pPr lvl="1" algn="l"/>
                <a:r>
                  <a:rPr lang="en-GB" altLang="en-US" sz="4000" i="1" dirty="0" smtClean="0">
                    <a:solidFill>
                      <a:schemeClr val="tx1"/>
                    </a:solidFill>
                    <a:latin typeface="+mn-ea"/>
                    <a:cs typeface="+mn-ea"/>
                  </a:rPr>
                  <a:t>v</a:t>
                </a:r>
                <a:r>
                  <a:rPr lang="en-GB" altLang="en-US" sz="4000" dirty="0" smtClean="0">
                    <a:solidFill>
                      <a:schemeClr val="tx1"/>
                    </a:solidFill>
                    <a:latin typeface="+mn-ea"/>
                    <a:cs typeface="+mn-ea"/>
                  </a:rPr>
                  <a:t> is a measurement noise vector.</a:t>
                </a:r>
                <a:endParaRPr lang="en-GB" altLang="en-US" sz="4000" dirty="0" smtClean="0">
                  <a:solidFill>
                    <a:schemeClr val="tx1"/>
                  </a:solidFill>
                  <a:latin typeface="+mn-ea"/>
                  <a:cs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102225"/>
              </a:xfrm>
              <a:blipFill rotWithShape="1">
                <a:blip r:embed="rId1"/>
                <a:stretch>
                  <a:fillRect/>
                </a:stretch>
              </a:blipFill>
            </p:spPr>
            <p:txBody>
              <a:bodyPr/>
              <a:lstStyle/>
              <a:p>
                <a:r>
                  <a:rPr lang="en-GB" altLang="en-US">
                    <a:noFill/>
                  </a:rPr>
                  <a:t> </a:t>
                </a:r>
              </a:p>
            </p:txBody>
          </p:sp>
        </mc:Fallback>
      </mc:AlternateContent>
      <p:sp>
        <p:nvSpPr>
          <p:cNvPr id="2" name="Content Placeholder 26"/>
          <p:cNvSpPr>
            <a:spLocks noGrp="1"/>
          </p:cNvSpPr>
          <p:nvPr/>
        </p:nvSpPr>
        <p:spPr>
          <a:xfrm>
            <a:off x="10697845" y="1326515"/>
            <a:ext cx="1432560" cy="607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000" dirty="0" smtClean="0">
                <a:solidFill>
                  <a:schemeClr val="tx1"/>
                </a:solidFill>
                <a:latin typeface="Cambria Math" panose="02040503050406030204" charset="0"/>
                <a:cs typeface="Cambria Math" panose="02040503050406030204" charset="0"/>
              </a:rPr>
              <a:t>(1)</a:t>
            </a:r>
            <a:endParaRPr lang="en-US" sz="4000" dirty="0" smtClean="0">
              <a:solidFill>
                <a:schemeClr val="tx1"/>
              </a:solidFill>
              <a:latin typeface="+mn-ea"/>
              <a:cs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p>
            <a:r>
              <a:rPr lang="en-GB" sz="4000" u="sng" dirty="0" smtClean="0">
                <a:solidFill>
                  <a:schemeClr val="tx1"/>
                </a:solidFill>
                <a:sym typeface="+mn-ea"/>
              </a:rPr>
              <a:t>Possible stable regions:</a:t>
            </a:r>
            <a:endParaRPr lang="en-GB" altLang="en-US" sz="4000" u="sng" dirty="0" smtClean="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p>
              <a:r>
                <a:rPr lang="en-GB" altLang="en-US" b="1"/>
                <a:t>C</a:t>
              </a:r>
              <a:r>
                <a:rPr lang="en-GB" altLang="en-US" b="1" baseline="-25000"/>
                <a:t>2</a:t>
              </a:r>
              <a:endParaRPr lang="en-GB" altLang="en-US" b="1" baseline="-25000"/>
            </a:p>
          </p:txBody>
        </p:sp>
        <p:sp>
          <p:nvSpPr>
            <p:cNvPr id="35" name="Text Box 34"/>
            <p:cNvSpPr txBox="1"/>
            <p:nvPr/>
          </p:nvSpPr>
          <p:spPr>
            <a:xfrm>
              <a:off x="15835" y="5475"/>
              <a:ext cx="793" cy="652"/>
            </a:xfrm>
            <a:prstGeom prst="rect">
              <a:avLst/>
            </a:prstGeom>
            <a:noFill/>
          </p:spPr>
          <p:txBody>
            <a:bodyPr wrap="square" rtlCol="0">
              <a:spAutoFit/>
            </a:bodyPr>
            <a:p>
              <a:r>
                <a:rPr lang="en-GB" altLang="en-US" b="1"/>
                <a:t>C</a:t>
              </a:r>
              <a:r>
                <a:rPr lang="en-GB" altLang="en-US" b="1" baseline="-25000"/>
                <a:t>1</a:t>
              </a:r>
              <a:endParaRPr lang="en-GB" altLang="en-US" b="1" baseline="-25000"/>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p>
            <a:r>
              <a:rPr lang="en-GB" sz="2000" b="1" i="1">
                <a:solidFill>
                  <a:srgbClr val="0070C0"/>
                </a:solidFill>
              </a:rPr>
              <a:t>C</a:t>
            </a:r>
            <a:r>
              <a:rPr lang="en-GB" sz="2000" b="1" i="1" baseline="-25000">
                <a:solidFill>
                  <a:srgbClr val="0070C0"/>
                </a:solidFill>
              </a:rPr>
              <a:t>K</a:t>
            </a:r>
            <a:endParaRPr lang="en-GB" sz="2000" b="1" i="1" baseline="-25000">
              <a:solidFill>
                <a:srgbClr val="0070C0"/>
              </a:solidFill>
            </a:endParaRPr>
          </a:p>
        </p:txBody>
      </p:sp>
      <p:sp>
        <p:nvSpPr>
          <p:cNvPr id="98" name="Text Box 97"/>
          <p:cNvSpPr txBox="1"/>
          <p:nvPr/>
        </p:nvSpPr>
        <p:spPr>
          <a:xfrm>
            <a:off x="2808605" y="1990090"/>
            <a:ext cx="424815" cy="398780"/>
          </a:xfrm>
          <a:prstGeom prst="rect">
            <a:avLst/>
          </a:prstGeom>
          <a:noFill/>
        </p:spPr>
        <p:txBody>
          <a:bodyPr wrap="square" rtlCol="0">
            <a:spAutoFit/>
          </a:bodyPr>
          <a:p>
            <a:r>
              <a:rPr lang="en-GB" sz="2000" b="1" i="1">
                <a:solidFill>
                  <a:srgbClr val="FF0000"/>
                </a:solidFill>
              </a:rPr>
              <a:t>C</a:t>
            </a:r>
            <a:r>
              <a:rPr lang="en-GB" sz="2000" b="1" i="1" baseline="-25000">
                <a:solidFill>
                  <a:srgbClr val="FF0000"/>
                </a:solidFill>
              </a:rPr>
              <a:t>N</a:t>
            </a:r>
            <a:endParaRPr lang="en-GB" sz="2000" b="1" i="1" baseline="-25000">
              <a:solidFill>
                <a:srgbClr val="FF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302125" y="706755"/>
                <a:ext cx="7694295" cy="2365375"/>
              </a:xfrm>
            </p:spPr>
            <p:txBody>
              <a:bodyPr>
                <a:noAutofit/>
              </a:bodyPr>
              <a:p>
                <a:pPr marL="0" lvl="1" indent="0" algn="l">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smtClean="0">
                    <a:solidFill>
                      <a:schemeClr val="tx1"/>
                    </a:solidFill>
                    <a:latin typeface="Cambria Math" panose="02040503050406030204" charset="0"/>
                    <a:cs typeface="Cambria Math" panose="02040503050406030204" charset="0"/>
                  </a:rPr>
                  <a:t>: </a:t>
                </a:r>
                <a:r>
                  <a:rPr lang="en-GB" altLang="en-US" sz="4000" dirty="0" smtClean="0">
                    <a:solidFill>
                      <a:schemeClr val="tx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smtClean="0">
                    <a:solidFill>
                      <a:schemeClr val="tx1"/>
                    </a:solidFill>
                    <a:latin typeface="Cambria Math" panose="02040503050406030204" charset="0"/>
                    <a:cs typeface="Cambria Math" panose="02040503050406030204" charset="0"/>
                    <a:sym typeface="+mn-ea"/>
                  </a:rPr>
                  <a:t>. </a:t>
                </a:r>
                <a:endParaRPr lang="en-US" altLang="en-GB"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1"/>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smtClean="0">
                <a:solidFill>
                  <a:schemeClr val="tx1"/>
                </a:solidFill>
                <a:latin typeface="Cambria Math" panose="02040503050406030204" charset="0"/>
                <a:cs typeface="Cambria Math" panose="02040503050406030204" charset="0"/>
              </a:rPr>
              <a:t>A completely new stable region must be learned.</a:t>
            </a:r>
            <a:endParaRPr lang="en-GB" altLang="en-US" sz="4000" dirty="0" smtClean="0">
              <a:solidFill>
                <a:schemeClr val="tx1"/>
              </a:solidFill>
              <a:latin typeface="Cambria Math" panose="02040503050406030204" charset="0"/>
              <a:cs typeface="Cambria Math" panose="0204050305040603020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2" name="Rectangles 21"/>
          <p:cNvSpPr/>
          <p:nvPr/>
        </p:nvSpPr>
        <p:spPr>
          <a:xfrm>
            <a:off x="215900" y="144526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b="1" i="1">
                <a:solidFill>
                  <a:srgbClr val="FF0000"/>
                </a:solidFill>
                <a:sym typeface="+mn-ea"/>
              </a:rPr>
              <a:t>C</a:t>
            </a:r>
            <a:r>
              <a:rPr lang="en-GB" b="1" i="1" baseline="-25000">
                <a:solidFill>
                  <a:srgbClr val="FF0000"/>
                </a:solidFill>
                <a:sym typeface="+mn-ea"/>
              </a:rPr>
              <a:t>N</a:t>
            </a:r>
            <a:endParaRPr lang="en-US"/>
          </a:p>
        </p:txBody>
      </p:sp>
      <p:sp>
        <p:nvSpPr>
          <p:cNvPr id="13" name="Freeform 12"/>
          <p:cNvSpPr/>
          <p:nvPr/>
        </p:nvSpPr>
        <p:spPr>
          <a:xfrm>
            <a:off x="1217930" y="2599055"/>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Group 1"/>
          <p:cNvGrpSpPr/>
          <p:nvPr/>
        </p:nvGrpSpPr>
        <p:grpSpPr>
          <a:xfrm>
            <a:off x="593725" y="1543685"/>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grpSp>
      <p:sp>
        <p:nvSpPr>
          <p:cNvPr id="17" name="CuadroTexto 8"/>
          <p:cNvSpPr txBox="1"/>
          <p:nvPr/>
        </p:nvSpPr>
        <p:spPr>
          <a:xfrm>
            <a:off x="190500" y="78740"/>
            <a:ext cx="5562600" cy="706755"/>
          </a:xfrm>
          <a:prstGeom prst="rect">
            <a:avLst/>
          </a:prstGeom>
          <a:noFill/>
        </p:spPr>
        <p:txBody>
          <a:bodyPr wrap="square" rtlCol="0">
            <a:spAutoFit/>
          </a:bodyPr>
          <a:p>
            <a:r>
              <a:rPr lang="en-US" altLang="en-IE" sz="4000" u="sng" dirty="0" smtClean="0">
                <a:solidFill>
                  <a:schemeClr val="tx1"/>
                </a:solidFill>
                <a:latin typeface="Calibri Light" panose="020F0302020204030204" charset="0"/>
                <a:cs typeface="Calibri Light" panose="020F0302020204030204" charset="0"/>
                <a:sym typeface="+mn-ea"/>
              </a:rPr>
              <a:t>Control Parameter Space</a:t>
            </a:r>
            <a:endParaRPr lang="en-US" altLang="en-IE" sz="4000" u="sng" dirty="0" smtClean="0">
              <a:solidFill>
                <a:schemeClr val="tx1"/>
              </a:solidFill>
              <a:latin typeface="Calibri Light" panose="020F0302020204030204" charset="0"/>
              <a:cs typeface="Calibri Light" panose="020F0302020204030204" charset="0"/>
              <a:sym typeface="+mn-ea"/>
            </a:endParaRPr>
          </a:p>
        </p:txBody>
      </p:sp>
      <p:sp>
        <p:nvSpPr>
          <p:cNvPr id="6" name="Multiply 5"/>
          <p:cNvSpPr/>
          <p:nvPr/>
        </p:nvSpPr>
        <p:spPr>
          <a:xfrm>
            <a:off x="1958975" y="3350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Multiply 7"/>
          <p:cNvSpPr/>
          <p:nvPr/>
        </p:nvSpPr>
        <p:spPr>
          <a:xfrm>
            <a:off x="2228850" y="271208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1435100" y="26631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Multiply 23"/>
          <p:cNvSpPr/>
          <p:nvPr/>
        </p:nvSpPr>
        <p:spPr>
          <a:xfrm>
            <a:off x="1308100" y="3223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Text Box 24"/>
          <p:cNvSpPr txBox="1"/>
          <p:nvPr/>
        </p:nvSpPr>
        <p:spPr>
          <a:xfrm>
            <a:off x="222885" y="1609725"/>
            <a:ext cx="379730" cy="368300"/>
          </a:xfrm>
          <a:prstGeom prst="rect">
            <a:avLst/>
          </a:prstGeom>
          <a:noFill/>
        </p:spPr>
        <p:txBody>
          <a:bodyPr wrap="none" rtlCol="0">
            <a:spAutoFit/>
          </a:bodyPr>
          <a:p>
            <a:pPr algn="l"/>
            <a:r>
              <a:rPr lang="en-GB" altLang="en-US" b="1">
                <a:sym typeface="+mn-ea"/>
              </a:rPr>
              <a:t>C</a:t>
            </a:r>
            <a:r>
              <a:rPr lang="en-GB" altLang="en-US" b="1" baseline="-25000">
                <a:sym typeface="+mn-ea"/>
              </a:rPr>
              <a:t>2</a:t>
            </a:r>
            <a:endParaRPr lang="en-US" b="1"/>
          </a:p>
        </p:txBody>
      </p:sp>
      <p:sp>
        <p:nvSpPr>
          <p:cNvPr id="26" name="Text Box 25"/>
          <p:cNvSpPr txBox="1"/>
          <p:nvPr/>
        </p:nvSpPr>
        <p:spPr>
          <a:xfrm>
            <a:off x="3882390" y="4245610"/>
            <a:ext cx="379730" cy="368300"/>
          </a:xfrm>
          <a:prstGeom prst="rect">
            <a:avLst/>
          </a:prstGeom>
          <a:noFill/>
        </p:spPr>
        <p:txBody>
          <a:bodyPr wrap="none" rtlCol="0">
            <a:spAutoFit/>
          </a:bodyPr>
          <a:p>
            <a:pPr algn="l"/>
            <a:r>
              <a:rPr lang="en-GB" altLang="en-US" b="1">
                <a:sym typeface="+mn-ea"/>
              </a:rPr>
              <a:t>C</a:t>
            </a:r>
            <a:r>
              <a:rPr lang="en-US" altLang="en-GB" b="1" baseline="-25000">
                <a:sym typeface="+mn-ea"/>
              </a:rPr>
              <a:t>1</a:t>
            </a:r>
            <a:endParaRPr lang="en-US" altLang="en-GB" b="1" baseline="-25000">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4440555" y="701675"/>
                <a:ext cx="7590790" cy="5092065"/>
              </a:xfrm>
            </p:spPr>
            <p:txBody>
              <a:bodyPr>
                <a:noAutofit/>
              </a:bodyPr>
              <a:p>
                <a:pPr lvl="1"/>
                <a:r>
                  <a:rPr lang="en-US" sz="4000" dirty="0" smtClean="0">
                    <a:solidFill>
                      <a:schemeClr val="tx1"/>
                    </a:solidFill>
                  </a:rPr>
                  <a:t>Assuming an initial stochastic multimodel adaptive control law.</a:t>
                </a:r>
                <a:endParaRPr lang="en-US" sz="4000" dirty="0" smtClean="0">
                  <a:solidFill>
                    <a:schemeClr val="tx1"/>
                  </a:solidFill>
                </a:endParaRPr>
              </a:p>
              <a:p>
                <a:pPr lvl="1"/>
                <a:r>
                  <a:rPr lang="en-US" altLang="en-GB" sz="4000" dirty="0" smtClean="0">
                    <a:solidFill>
                      <a:schemeClr val="tx1"/>
                    </a:solidFill>
                    <a:latin typeface="Calibri" panose="020F0502020204030204" charset="0"/>
                    <a:cs typeface="Calibri" panose="020F0502020204030204" charset="0"/>
                  </a:rPr>
                  <a:t>Assuming the following case applies:</a:t>
                </a:r>
                <a:endParaRPr lang="en-US" altLang="en-GB" sz="4000" dirty="0" smtClean="0">
                  <a:solidFill>
                    <a:schemeClr val="tx1"/>
                  </a:solidFill>
                  <a:latin typeface="Calibri" panose="020F0502020204030204" charset="0"/>
                  <a:cs typeface="Calibri" panose="020F0502020204030204" charset="0"/>
                </a:endParaRPr>
              </a:p>
              <a:p>
                <a:pPr lvl="2"/>
                <a14:m>
                  <m:oMath xmlns:m="http://schemas.openxmlformats.org/officeDocument/2006/math">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m:t>
                    </m:r>
                    <m:sSub>
                      <m:sSubPr>
                        <m:ctrlPr>
                          <a:rPr lang="en-US" altLang="en-GB" sz="3325" i="1" dirty="0" smtClean="0">
                            <a:solidFill>
                              <a:schemeClr val="tx1"/>
                            </a:solidFill>
                            <a:latin typeface="Cambria Math" panose="02040503050406030204"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oMath>
                </a14:m>
                <a:endParaRPr lang="en-US" altLang="en-GB" sz="3325" i="1" dirty="0" smtClean="0">
                  <a:solidFill>
                    <a:schemeClr val="tx1"/>
                  </a:solidFill>
                  <a:latin typeface="Cambria Math" panose="02040503050406030204" charset="0"/>
                  <a:cs typeface="Cambria Math" panose="02040503050406030204" charset="0"/>
                </a:endParaRPr>
              </a:p>
              <a:p>
                <a:pPr lvl="1"/>
                <a:r>
                  <a:rPr lang="en-US" altLang="en-GB" sz="3995" dirty="0" smtClean="0">
                    <a:solidFill>
                      <a:schemeClr val="tx1"/>
                    </a:solidFill>
                  </a:rPr>
                  <a:t>The available convex control hull can be expanded to include novel configuration </a:t>
                </a:r>
                <a:r>
                  <a:rPr lang="en-GB" sz="3995" b="1" i="1">
                    <a:solidFill>
                      <a:schemeClr val="tx1"/>
                    </a:solidFill>
                    <a:sym typeface="+mn-ea"/>
                  </a:rPr>
                  <a:t>C</a:t>
                </a:r>
                <a:r>
                  <a:rPr lang="en-GB" sz="3995" b="1" i="1" baseline="-25000">
                    <a:solidFill>
                      <a:schemeClr val="tx1"/>
                    </a:solidFill>
                    <a:sym typeface="+mn-ea"/>
                  </a:rPr>
                  <a:t>N</a:t>
                </a:r>
                <a:r>
                  <a:rPr lang="en-US" altLang="en-GB" sz="3995">
                    <a:solidFill>
                      <a:schemeClr val="tx1"/>
                    </a:solidFill>
                    <a:sym typeface="+mn-ea"/>
                  </a:rPr>
                  <a:t>.</a:t>
                </a:r>
                <a:endParaRPr lang="en-US" altLang="en-GB" sz="3995" dirty="0" smtClean="0">
                  <a:solidFill>
                    <a:schemeClr val="tx1"/>
                  </a:solidFill>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4440555" y="701675"/>
                <a:ext cx="7590790" cy="5092065"/>
              </a:xfrm>
              <a:blipFill rotWithShape="1">
                <a:blip r:embed="rId1"/>
                <a:stretch>
                  <a:fillRect t="-212"/>
                </a:stretch>
              </a:blipFill>
            </p:spPr>
            <p:txBody>
              <a:bodyPr/>
              <a:lstStyle/>
              <a:p>
                <a:r>
                  <a:rPr lang="en-GB" altLang="en-US">
                    <a:noFill/>
                  </a:rPr>
                  <a:t> </a:t>
                </a:r>
              </a:p>
            </p:txBody>
          </p:sp>
        </mc:Fallback>
      </mc:AlternateContent>
      <p:sp>
        <p:nvSpPr>
          <p:cNvPr id="7" name="Content Placeholder 26"/>
          <p:cNvSpPr>
            <a:spLocks noGrp="1"/>
          </p:cNvSpPr>
          <p:nvPr/>
        </p:nvSpPr>
        <p:spPr>
          <a:xfrm>
            <a:off x="593725" y="5861050"/>
            <a:ext cx="11297920" cy="692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smtClean="0">
                <a:solidFill>
                  <a:schemeClr val="tx1"/>
                </a:solidFill>
              </a:rPr>
              <a:t>Task </a:t>
            </a:r>
            <a:r>
              <a:rPr lang="en-US" altLang="en-GB" sz="4000" dirty="0" smtClean="0">
                <a:solidFill>
                  <a:schemeClr val="tx1"/>
                </a:solidFill>
              </a:rPr>
              <a:t>2</a:t>
            </a:r>
            <a:r>
              <a:rPr lang="en-GB" sz="4000" dirty="0" smtClean="0">
                <a:solidFill>
                  <a:schemeClr val="tx1"/>
                </a:solidFill>
              </a:rPr>
              <a:t>: </a:t>
            </a:r>
            <a:r>
              <a:rPr lang="en-US" altLang="en-GB" sz="4000" dirty="0" smtClean="0">
                <a:solidFill>
                  <a:schemeClr val="tx1"/>
                </a:solidFill>
              </a:rPr>
              <a:t>Learn new mixing for new controller set.</a:t>
            </a:r>
            <a:endParaRPr lang="en-US" altLang="en-GB" sz="4000" dirty="0" smtClean="0">
              <a:solidFill>
                <a:schemeClr val="tx1"/>
              </a:solidFill>
            </a:endParaRPr>
          </a:p>
        </p:txBody>
      </p:sp>
      <p:sp>
        <p:nvSpPr>
          <p:cNvPr id="10" name="Text Box 9"/>
          <p:cNvSpPr txBox="1"/>
          <p:nvPr/>
        </p:nvSpPr>
        <p:spPr>
          <a:xfrm>
            <a:off x="2781935" y="3054985"/>
            <a:ext cx="379730" cy="368300"/>
          </a:xfrm>
          <a:prstGeom prst="rect">
            <a:avLst/>
          </a:prstGeom>
          <a:noFill/>
        </p:spPr>
        <p:txBody>
          <a:bodyPr wrap="none" rtlCol="0" anchor="t">
            <a:spAutoFit/>
          </a:bodyPr>
          <a:p>
            <a:r>
              <a:rPr lang="en-GB" b="1" i="1">
                <a:solidFill>
                  <a:srgbClr val="FF0000"/>
                </a:solidFill>
                <a:sym typeface="+mn-ea"/>
              </a:rPr>
              <a:t>C</a:t>
            </a:r>
            <a:r>
              <a:rPr lang="en-US" altLang="en-GB" b="1" i="1" baseline="-25000">
                <a:solidFill>
                  <a:srgbClr val="FF0000"/>
                </a:solidFill>
                <a:sym typeface="+mn-ea"/>
              </a:rPr>
              <a:t>n</a:t>
            </a:r>
            <a:endParaRPr lang="en-US" altLang="en-GB" b="1" i="1" baseline="-25000">
              <a:solidFill>
                <a:srgbClr val="FF0000"/>
              </a:solidFill>
              <a:sym typeface="+mn-ea"/>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663315" y="475043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sp>
        <p:nvSpPr>
          <p:cNvPr id="41" name="Rounded Rectangle 40"/>
          <p:cNvSpPr/>
          <p:nvPr/>
        </p:nvSpPr>
        <p:spPr>
          <a:xfrm>
            <a:off x="4461510" y="4240530"/>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s-ES" altLang="en-GB"/>
              <a:t>Novel Control Synthesis</a:t>
            </a:r>
            <a:endParaRPr lang="es-ES" altLang="en-GB"/>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Elbow Connector 9"/>
          <p:cNvCxnSpPr>
            <a:endCxn id="34" idx="2"/>
          </p:cNvCxnSpPr>
          <p:nvPr/>
        </p:nvCxnSpPr>
        <p:spPr>
          <a:xfrm rot="10800000">
            <a:off x="1125855" y="2807970"/>
            <a:ext cx="10292080" cy="3183890"/>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1417935" y="4767580"/>
            <a:ext cx="0" cy="12128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9418320" y="4780280"/>
            <a:ext cx="10160" cy="11785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s-ES" altLang="en-US" sz="4000" u="sng" dirty="0" smtClean="0">
                <a:solidFill>
                  <a:schemeClr val="tx1"/>
                </a:solidFill>
              </a:rPr>
              <a:t>Autoencoder Architecture</a:t>
            </a:r>
            <a:endParaRPr lang="es-ES" altLang="en-U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418465" y="896620"/>
                <a:ext cx="11438255" cy="1753870"/>
              </a:xfrm>
              <a:prstGeom prst="rect">
                <a:avLst/>
              </a:prstGeom>
              <a:noFill/>
            </p:spPr>
            <p:txBody>
              <a:bodyPr wrap="square" rtlCol="0">
                <a:spAutoFit/>
              </a:bodyPr>
              <a:p>
                <a:pPr marL="342900" indent="-342900">
                  <a:buFont typeface="Arial" panose="020B0604020202020204" pitchFamily="34" charset="0"/>
                  <a:buChar char="•"/>
                </a:pPr>
                <a:r>
                  <a:rPr lang="es-ES" altLang="en-US" sz="3600" dirty="0" smtClean="0">
                    <a:solidFill>
                      <a:schemeClr val="tx1"/>
                    </a:solidFill>
                  </a:rPr>
                  <a:t>Fully connected feedforward layers (</a:t>
                </a:r>
                <a:r>
                  <a:rPr lang="en-GB" altLang="es-ES" sz="3600" dirty="0" smtClean="0">
                    <a:solidFill>
                      <a:schemeClr val="tx1"/>
                    </a:solidFill>
                  </a:rPr>
                  <a:t>AE input is a short sequence of measurements and control </a:t>
                </a:r>
                <a14:m>
                  <m:oMath xmlns:m="http://schemas.openxmlformats.org/officeDocument/2006/math">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𝑢</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sub>
                    </m:sSub>
                    <m:r>
                      <a:rPr lang="en-US" altLang="es-ES" sz="3600" i="1" dirty="0" smtClean="0">
                        <a:solidFill>
                          <a:schemeClr val="tx1"/>
                        </a:solidFill>
                        <a:latin typeface="Cambria Math" panose="02040503050406030204" charset="0"/>
                        <a:ea typeface="MS Mincho" charset="0"/>
                        <a:cs typeface="Cambria Math" panose="02040503050406030204" charset="0"/>
                      </a:rPr>
                      <m:t>}</m:t>
                    </m:r>
                  </m:oMath>
                </a14:m>
                <a:r>
                  <a:rPr lang="en-GB" altLang="en-US" sz="3600" dirty="0" smtClean="0">
                    <a:solidFill>
                      <a:schemeClr val="tx1"/>
                    </a:solidFill>
                  </a:rPr>
                  <a:t>).</a:t>
                </a:r>
                <a:endParaRPr lang="en-GB" altLang="en-US" sz="3600" dirty="0" smtClean="0">
                  <a:solidFill>
                    <a:schemeClr val="tx1"/>
                  </a:solidFill>
                </a:endParaRPr>
              </a:p>
              <a:p>
                <a:pPr marL="342900" indent="-342900">
                  <a:buFont typeface="Arial" panose="020B0604020202020204" pitchFamily="34" charset="0"/>
                  <a:buChar char="•"/>
                </a:pPr>
                <a:r>
                  <a:rPr lang="en-GB" altLang="en-US" sz="3600" dirty="0" smtClean="0">
                    <a:solidFill>
                      <a:schemeClr val="tx1"/>
                    </a:solidFill>
                  </a:rPr>
                  <a:t>LSTM module (AE input can be a longer sequence).</a:t>
                </a:r>
                <a:endParaRPr lang="en-GB" altLang="en-US" sz="3600" dirty="0" smtClean="0">
                  <a:solidFill>
                    <a:schemeClr val="tx1"/>
                  </a:solidFill>
                </a:endParaRPr>
              </a:p>
            </p:txBody>
          </p:sp>
        </mc:Choice>
        <mc:Fallback>
          <p:sp>
            <p:nvSpPr>
              <p:cNvPr id="3" name="CuadroTexto 43"/>
              <p:cNvSpPr txBox="1">
                <a:spLocks noRot="1" noChangeAspect="1" noMove="1" noResize="1" noEditPoints="1" noAdjustHandles="1" noChangeArrowheads="1" noChangeShapeType="1" noTextEdit="1"/>
              </p:cNvSpPr>
              <p:nvPr/>
            </p:nvSpPr>
            <p:spPr>
              <a:xfrm>
                <a:off x="418465" y="896620"/>
                <a:ext cx="11438255" cy="1753870"/>
              </a:xfrm>
              <a:prstGeom prst="rect">
                <a:avLst/>
              </a:prstGeom>
              <a:blipFill rotWithShape="1">
                <a:blip r:embed="rId1"/>
                <a:stretch>
                  <a:fillRect/>
                </a:stretch>
              </a:blipFill>
            </p:spPr>
            <p:txBody>
              <a:bodyPr/>
              <a:lstStyle/>
              <a:p>
                <a:r>
                  <a:rPr lang="en-GB" altLang="en-US">
                    <a:noFill/>
                  </a:rPr>
                  <a:t> </a:t>
                </a:r>
              </a:p>
            </p:txBody>
          </p:sp>
        </mc:Fallback>
      </mc:AlternateContent>
      <p:sp>
        <p:nvSpPr>
          <p:cNvPr id="5" name="CuadroTexto 43"/>
          <p:cNvSpPr txBox="1"/>
          <p:nvPr/>
        </p:nvSpPr>
        <p:spPr>
          <a:xfrm>
            <a:off x="418465" y="2802890"/>
            <a:ext cx="5866130" cy="706755"/>
          </a:xfrm>
          <a:prstGeom prst="rect">
            <a:avLst/>
          </a:prstGeom>
          <a:noFill/>
        </p:spPr>
        <p:txBody>
          <a:bodyPr wrap="square" rtlCol="0">
            <a:spAutoFit/>
          </a:bodyPr>
          <a:p>
            <a:r>
              <a:rPr lang="en-GB" altLang="es-ES" sz="4000" u="sng" dirty="0" smtClean="0">
                <a:solidFill>
                  <a:schemeClr val="tx1"/>
                </a:solidFill>
              </a:rPr>
              <a:t>VAE Loss Function</a:t>
            </a:r>
            <a:endParaRPr lang="en-GB" altLang="es-ES" sz="4000" u="sng" dirty="0" smtClean="0">
              <a:solidFill>
                <a:schemeClr val="tx1"/>
              </a:solidFill>
            </a:endParaRPr>
          </a:p>
        </p:txBody>
      </p:sp>
      <p:pic>
        <p:nvPicPr>
          <p:cNvPr id="2" name="Picture Placeholder 1"/>
          <p:cNvPicPr>
            <a:picLocks noChangeAspect="1"/>
          </p:cNvPicPr>
          <p:nvPr>
            <p:ph type="pic" sz="quarter" idx="13"/>
          </p:nvPr>
        </p:nvPicPr>
        <p:blipFill>
          <a:blip r:embed="rId2"/>
          <a:srcRect l="22699" t="51333" r="23611" b="40093"/>
          <a:stretch>
            <a:fillRect/>
          </a:stretch>
        </p:blipFill>
        <p:spPr>
          <a:xfrm>
            <a:off x="1691640" y="3662045"/>
            <a:ext cx="8482330" cy="762000"/>
          </a:xfrm>
          <a:prstGeom prst="rect">
            <a:avLst/>
          </a:prstGeom>
        </p:spPr>
      </p:pic>
      <p:sp>
        <p:nvSpPr>
          <p:cNvPr id="8" name="Left Brace 7"/>
          <p:cNvSpPr/>
          <p:nvPr/>
        </p:nvSpPr>
        <p:spPr>
          <a:xfrm rot="16200000">
            <a:off x="4853305" y="3256280"/>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8230235" y="3095625"/>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3952240" y="4855845"/>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7130415" y="4855845"/>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p:sp>
        <p:nvSpPr>
          <p:cNvPr id="3" name="CuadroTexto 43"/>
          <p:cNvSpPr txBox="1"/>
          <p:nvPr/>
        </p:nvSpPr>
        <p:spPr>
          <a:xfrm>
            <a:off x="418465" y="896620"/>
            <a:ext cx="11438255" cy="4523105"/>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State: </a:t>
            </a:r>
            <a:r>
              <a:rPr lang="en-GB" altLang="en-US" sz="3600" dirty="0" smtClean="0">
                <a:sym typeface="+mn-ea"/>
              </a:rPr>
              <a:t>VAE code (latent space)</a:t>
            </a:r>
            <a:r>
              <a:rPr lang="en-US" altLang="en-IE" sz="3600" dirty="0" smtClean="0">
                <a:sym typeface="+mn-ea"/>
              </a:rPr>
              <a:t>.</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Action: </a:t>
            </a:r>
            <a:endParaRPr lang="en-US" altLang="en-IE" sz="3600" dirty="0" smtClean="0">
              <a:sym typeface="+mn-ea"/>
            </a:endParaRPr>
          </a:p>
          <a:p>
            <a:pPr marL="1943100" lvl="3" indent="-571500">
              <a:buFont typeface="Arial" panose="020B0604020202020204" pitchFamily="34" charset="0"/>
              <a:buChar char="•"/>
            </a:pPr>
            <a:r>
              <a:rPr lang="en-US" altLang="en-IE" sz="3600" dirty="0" smtClean="0">
                <a:sym typeface="+mn-ea"/>
              </a:rPr>
              <a:t>Controller parameters.</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Control regions:</a:t>
            </a:r>
            <a:endParaRPr lang="en-GB" altLang="en-US" sz="3600" dirty="0" smtClean="0">
              <a:sym typeface="+mn-ea"/>
            </a:endParaRPr>
          </a:p>
          <a:p>
            <a:pPr marL="2400300" lvl="4" indent="-571500">
              <a:buFont typeface="Arial" panose="020B0604020202020204" pitchFamily="34" charset="0"/>
              <a:buChar char="•"/>
            </a:pPr>
            <a:r>
              <a:rPr lang="en-GB" altLang="en-US" sz="3600" dirty="0" smtClean="0">
                <a:solidFill>
                  <a:schemeClr val="tx1"/>
                </a:solidFill>
              </a:rPr>
              <a:t>Parameters for distribution over the control parameter space.</a:t>
            </a:r>
            <a:endParaRPr lang="en-GB" altLang="en-US" sz="3600" dirty="0" smtClean="0">
              <a:solidFill>
                <a:schemeClr val="tx1"/>
              </a:solidFill>
            </a:endParaRPr>
          </a:p>
          <a:p>
            <a:pPr marL="2400300" lvl="4" indent="-571500">
              <a:buFont typeface="Arial" panose="020B0604020202020204" pitchFamily="34" charset="0"/>
              <a:buChar char="•"/>
            </a:pPr>
            <a:r>
              <a:rPr lang="en-GB" altLang="en-US" sz="3600" dirty="0" smtClean="0">
                <a:solidFill>
                  <a:schemeClr val="tx1"/>
                </a:solidFill>
              </a:rPr>
              <a:t>Control region bounds.</a:t>
            </a:r>
            <a:endParaRPr lang="en-GB" altLang="en-US" sz="3600" dirty="0" smtClean="0">
              <a:solidFill>
                <a:schemeClr val="tx1"/>
              </a:solidFill>
              <a:sym typeface="+mn-ea"/>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smtClean="0">
                <a:solidFill>
                  <a:schemeClr val="tx1"/>
                </a:solidFill>
              </a:rPr>
              <a:t>Novel control synthesis</a:t>
            </a:r>
            <a:endParaRPr lang="en-GB" altLang="es-ES" sz="4000" u="sng" dirty="0" smtClean="0">
              <a:solidFill>
                <a:schemeClr val="tx1"/>
              </a:solidFill>
            </a:endParaRPr>
          </a:p>
        </p:txBody>
      </p:sp>
      <mc:AlternateContent xmlns:mc="http://schemas.openxmlformats.org/markup-compatibility/2006">
        <mc:Choice xmlns:a14="http://schemas.microsoft.com/office/drawing/2010/main" Requires="a14">
          <p:sp>
            <p:nvSpPr>
              <p:cNvPr id="3" name="CuadroTexto 43"/>
              <p:cNvSpPr txBox="1"/>
              <p:nvPr/>
            </p:nvSpPr>
            <p:spPr>
              <a:xfrm>
                <a:off x="266700" y="896620"/>
                <a:ext cx="11658600" cy="5077460"/>
              </a:xfrm>
              <a:prstGeom prst="rect">
                <a:avLst/>
              </a:prstGeom>
              <a:noFill/>
            </p:spPr>
            <p:txBody>
              <a:bodyPr wrap="square" rtlCol="0">
                <a:spAutoFit/>
              </a:bodyPr>
              <a:p>
                <a:pPr lvl="1" indent="0">
                  <a:buFont typeface="Arial" panose="020B0604020202020204" pitchFamily="34" charset="0"/>
                  <a:buNone/>
                </a:pPr>
                <a:r>
                  <a:rPr lang="en-US" altLang="en-IE" sz="3600" dirty="0" smtClean="0">
                    <a:sym typeface="+mn-ea"/>
                  </a:rPr>
                  <a:t>RL agent for online tuning of new controller.</a:t>
                </a:r>
                <a:endParaRPr lang="en-US" altLang="en-IE" sz="3600" dirty="0" smtClean="0">
                  <a:solidFill>
                    <a:schemeClr val="tx1"/>
                  </a:solidFill>
                </a:endParaRPr>
              </a:p>
              <a:p>
                <a:pPr marL="1485900" lvl="2" indent="-571500">
                  <a:buFont typeface="Arial" panose="020B0604020202020204" pitchFamily="34" charset="0"/>
                  <a:buChar char="•"/>
                </a:pPr>
                <a:r>
                  <a:rPr lang="en-US" altLang="en-IE" sz="3600" dirty="0" smtClean="0">
                    <a:sym typeface="+mn-ea"/>
                  </a:rPr>
                  <a:t>Reward: </a:t>
                </a:r>
                <a:endParaRPr lang="en-US" altLang="en-IE" sz="3600" dirty="0" smtClean="0">
                  <a:sym typeface="+mn-ea"/>
                </a:endParaRPr>
              </a:p>
              <a:p>
                <a:pPr marL="1943100" lvl="3" indent="-571500">
                  <a:buFont typeface="Arial" panose="020B0604020202020204" pitchFamily="34" charset="0"/>
                  <a:buChar char="•"/>
                </a:pPr>
                <a:r>
                  <a:rPr lang="en-GB" altLang="en-US" sz="3600" dirty="0" smtClean="0">
                    <a:sym typeface="+mn-ea"/>
                  </a:rPr>
                  <a:t>Tracking error: </a:t>
                </a: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oMath>
                </a14:m>
                <a:r>
                  <a:rPr lang="en-US" altLang="en-GB" sz="3600" dirty="0" smtClean="0">
                    <a:sym typeface="+mn-ea"/>
                  </a:rPr>
                  <a:t>.</a:t>
                </a:r>
                <a:r>
                  <a:rPr lang="en-GB" altLang="en-US" sz="3600" dirty="0" smtClean="0">
                    <a:sym typeface="+mn-ea"/>
                  </a:rPr>
                  <a:t> </a:t>
                </a:r>
                <a:endParaRPr lang="en-GB" altLang="en-US" sz="3600" dirty="0" smtClean="0">
                  <a:sym typeface="+mn-ea"/>
                </a:endParaRPr>
              </a:p>
              <a:p>
                <a:pPr marL="1943100" lvl="3" indent="-571500">
                  <a:buFont typeface="Arial" panose="020B0604020202020204" pitchFamily="34" charset="0"/>
                  <a:buChar char="•"/>
                </a:pPr>
                <a:r>
                  <a:rPr lang="en-US" altLang="en-GB" sz="3600" dirty="0" smtClean="0">
                    <a:solidFill>
                      <a:schemeClr val="tx1"/>
                    </a:solidFill>
                    <a:sym typeface="+mn-ea"/>
                  </a:rPr>
                  <a:t>Double </a:t>
                </a:r>
                <a:r>
                  <a:rPr lang="en-US" altLang="en-GB" sz="3600" i="1" dirty="0" smtClean="0">
                    <a:solidFill>
                      <a:schemeClr val="tx1"/>
                    </a:solidFill>
                    <a:sym typeface="+mn-ea"/>
                  </a:rPr>
                  <a:t>safety volume </a:t>
                </a:r>
                <a:r>
                  <a:rPr lang="en-US" altLang="en-GB" sz="3600" dirty="0" smtClean="0">
                    <a:solidFill>
                      <a:schemeClr val="tx1"/>
                    </a:solidFill>
                    <a:sym typeface="+mn-ea"/>
                  </a:rPr>
                  <a:t>penalty</a:t>
                </a:r>
                <a:r>
                  <a:rPr lang="en-US" altLang="en-GB" sz="3600" i="1"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|&gt;</m:t>
                    </m:r>
                    <m:r>
                      <a:rPr lang="en-US" altLang="en-GB" sz="3600" i="1" dirty="0" smtClean="0">
                        <a:solidFill>
                          <a:schemeClr val="tx1"/>
                        </a:solidFill>
                        <a:latin typeface="Cambria Math" panose="02040503050406030204" charset="0"/>
                        <a:cs typeface="Cambria Math" panose="02040503050406030204" charset="0"/>
                      </a:rPr>
                      <m:t>𝛿</m:t>
                    </m:r>
                  </m:oMath>
                </a14:m>
                <a:r>
                  <a:rPr lang="en-US" altLang="en-GB" sz="3600" i="1" dirty="0" smtClean="0">
                    <a:solidFill>
                      <a:schemeClr val="tx1"/>
                    </a:solidFill>
                    <a:sym typeface="+mn-ea"/>
                  </a:rPr>
                  <a:t>: </a:t>
                </a:r>
                <a:r>
                  <a:rPr lang="en-US" altLang="en-GB" sz="3600" dirty="0" smtClean="0">
                    <a:solidFill>
                      <a:schemeClr val="tx1"/>
                    </a:solidFill>
                    <a:sym typeface="+mn-ea"/>
                  </a:rPr>
                  <a:t>Tracking error exceeds a desired performance bound.</a:t>
                </a:r>
                <a:endParaRPr lang="en-US" altLang="en-GB" sz="3600" dirty="0" smtClean="0">
                  <a:solidFill>
                    <a:schemeClr val="tx1"/>
                  </a:solidFill>
                  <a:sym typeface="+mn-ea"/>
                </a:endParaRPr>
              </a:p>
              <a:p>
                <a:pPr marL="2400300" lvl="4" indent="-571500">
                  <a:buFont typeface="Arial" panose="020B0604020202020204" pitchFamily="34" charset="0"/>
                  <a:buChar char="•"/>
                </a:pP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i="1" dirty="0" smtClean="0">
                    <a:solidFill>
                      <a:schemeClr val="tx1"/>
                    </a:solidFill>
                    <a:sym typeface="+mn-ea"/>
                  </a:rPr>
                  <a:t>: </a:t>
                </a:r>
                <a:r>
                  <a:rPr lang="en-US" altLang="en-GB" sz="3600" dirty="0" smtClean="0">
                    <a:solidFill>
                      <a:schemeClr val="tx1"/>
                    </a:solidFill>
                    <a:sym typeface="+mn-ea"/>
                  </a:rPr>
                  <a:t>System enters an empirically predefined nearly-critical region </a:t>
                </a: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dirty="0" smtClean="0">
                    <a:solidFill>
                      <a:schemeClr val="tx1"/>
                    </a:solidFill>
                    <a:sym typeface="+mn-ea"/>
                  </a:rPr>
                  <a:t>.</a:t>
                </a:r>
                <a:endParaRPr lang="en-US" altLang="en-GB" sz="3600" i="1" dirty="0" smtClean="0">
                  <a:solidFill>
                    <a:schemeClr val="tx1"/>
                  </a:solidFill>
                  <a:sym typeface="+mn-ea"/>
                </a:endParaRPr>
              </a:p>
              <a:p>
                <a:pPr marL="2400300" lvl="4" indent="-571500">
                  <a:buFont typeface="Arial" panose="020B0604020202020204" pitchFamily="34" charset="0"/>
                  <a:buChar char="•"/>
                </a:pPr>
                <a:endParaRPr lang="en-US" altLang="en-GB" sz="3600" i="1" dirty="0" smtClean="0">
                  <a:solidFill>
                    <a:schemeClr val="tx1"/>
                  </a:solidFill>
                  <a:sym typeface="+mn-ea"/>
                </a:endParaRPr>
              </a:p>
            </p:txBody>
          </p:sp>
        </mc:Choice>
        <mc:Fallback>
          <p:sp>
            <p:nvSpPr>
              <p:cNvPr id="3" name="CuadroTexto 43"/>
              <p:cNvSpPr txBox="1">
                <a:spLocks noRot="1" noChangeAspect="1" noMove="1" noResize="1" noEditPoints="1" noAdjustHandles="1" noChangeArrowheads="1" noChangeShapeType="1" noTextEdit="1"/>
              </p:cNvSpPr>
              <p:nvPr/>
            </p:nvSpPr>
            <p:spPr>
              <a:xfrm>
                <a:off x="266700" y="896620"/>
                <a:ext cx="11658600" cy="5077460"/>
              </a:xfrm>
              <a:prstGeom prst="rect">
                <a:avLst/>
              </a:prstGeo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2" name="Text Box 1"/>
              <p:cNvSpPr txBox="1"/>
              <p:nvPr/>
            </p:nvSpPr>
            <p:spPr>
              <a:xfrm>
                <a:off x="482600" y="5379720"/>
                <a:ext cx="4417695" cy="521970"/>
              </a:xfrm>
              <a:prstGeom prst="rect">
                <a:avLst/>
              </a:prstGeom>
              <a:noFill/>
            </p:spPr>
            <p:txBody>
              <a:bodyPr wrap="square" rtlCol="0" anchor="t">
                <a:spAutoFit/>
              </a:bodyPr>
              <a:p>
                <a:r>
                  <a:rPr lang="en-US" altLang="en-GB" sz="2800" dirty="0" smtClean="0">
                    <a:solidFill>
                      <a:schemeClr val="tx1"/>
                    </a:solidFill>
                    <a:latin typeface="Cambria Math" panose="02040503050406030204" charset="0"/>
                    <a:cs typeface="Cambria Math" panose="02040503050406030204" charset="0"/>
                  </a:rPr>
                  <a:t>Note: </a:t>
                </a:r>
                <a14:m>
                  <m:oMath xmlns:m="http://schemas.openxmlformats.org/officeDocument/2006/math">
                    <m:acc>
                      <m:accPr>
                        <m:chr m:val="̃"/>
                        <m:ctrlPr>
                          <a:rPr lang="en-US" altLang="en-GB" sz="2800" i="1" dirty="0" smtClean="0">
                            <a:solidFill>
                              <a:schemeClr val="tx1"/>
                            </a:solidFill>
                            <a:latin typeface="Cambria Math" panose="02040503050406030204" charset="0"/>
                            <a:cs typeface="Cambria Math" panose="02040503050406030204" charset="0"/>
                          </a:rPr>
                        </m:ctrlPr>
                      </m:accPr>
                      <m:e>
                        <m:r>
                          <a:rPr lang="en-US" altLang="en-GB" sz="2800" i="1" dirty="0" smtClean="0">
                            <a:solidFill>
                              <a:schemeClr val="tx1"/>
                            </a:solidFill>
                            <a:latin typeface="Cambria Math" panose="02040503050406030204" charset="0"/>
                            <a:cs typeface="Cambria Math" panose="02040503050406030204" charset="0"/>
                          </a:rPr>
                          <m:t>𝑦</m:t>
                        </m:r>
                      </m:e>
                    </m:acc>
                  </m:oMath>
                </a14:m>
                <a:r>
                  <a:rPr lang="en-US" altLang="en-GB" sz="2800"/>
                  <a:t> is a reference vector.</a:t>
                </a:r>
                <a:endParaRPr lang="en-US" altLang="en-GB" sz="2800"/>
              </a:p>
            </p:txBody>
          </p:sp>
        </mc:Choice>
        <mc:Fallback>
          <p:sp>
            <p:nvSpPr>
              <p:cNvPr id="2" name="Text Box 1"/>
              <p:cNvSpPr txBox="1">
                <a:spLocks noRot="1" noChangeAspect="1" noMove="1" noResize="1" noEditPoints="1" noAdjustHandles="1" noChangeArrowheads="1" noChangeShapeType="1" noTextEdit="1"/>
              </p:cNvSpPr>
              <p:nvPr/>
            </p:nvSpPr>
            <p:spPr>
              <a:xfrm>
                <a:off x="482600" y="5379720"/>
                <a:ext cx="4417695" cy="521970"/>
              </a:xfrm>
              <a:prstGeom prst="rect">
                <a:avLst/>
              </a:prstGeom>
              <a:blipFill rotWithShape="1">
                <a:blip r:embed="rId2"/>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4" name="Text Box 3"/>
              <p:cNvSpPr txBox="1"/>
              <p:nvPr/>
            </p:nvSpPr>
            <p:spPr>
              <a:xfrm>
                <a:off x="482600" y="5836920"/>
                <a:ext cx="11442700" cy="521970"/>
              </a:xfrm>
              <a:prstGeom prst="rect">
                <a:avLst/>
              </a:prstGeom>
              <a:noFill/>
            </p:spPr>
            <p:txBody>
              <a:bodyPr wrap="square" rtlCol="0" anchor="t">
                <a:spAutoFit/>
              </a:bodyPr>
              <a:p>
                <a:pPr algn="l"/>
                <a:r>
                  <a:rPr lang="en-US" altLang="en-GB" sz="2800" dirty="0" smtClean="0">
                    <a:solidFill>
                      <a:schemeClr val="tx1"/>
                    </a:solidFill>
                    <a:latin typeface="Cambria Math" panose="02040503050406030204" charset="0"/>
                    <a:cs typeface="Cambria Math" panose="02040503050406030204" charset="0"/>
                  </a:rPr>
                  <a:t>Note: </a:t>
                </a:r>
                <a:r>
                  <a:rPr lang="en-US" altLang="en-GB" sz="2800" dirty="0" smtClean="0">
                    <a:solidFill>
                      <a:schemeClr val="tx1"/>
                    </a:solidFill>
                    <a:latin typeface="Calibri" panose="020F0502020204030204" charset="0"/>
                    <a:cs typeface="Calibri" panose="020F0502020204030204" charset="0"/>
                  </a:rPr>
                  <a:t>The fact that </a:t>
                </a:r>
                <a14:m>
                  <m:oMath xmlns:m="http://schemas.openxmlformats.org/officeDocument/2006/math">
                    <m:sSub>
                      <m:sSubPr>
                        <m:ctrlPr>
                          <a:rPr lang="en-US" altLang="en-GB" sz="2800" i="1" dirty="0" smtClean="0">
                            <a:solidFill>
                              <a:schemeClr val="tx1"/>
                            </a:solidFill>
                            <a:latin typeface="Cambria Math" panose="02040503050406030204" charset="0"/>
                            <a:cs typeface="Cambria Math" panose="02040503050406030204" charset="0"/>
                          </a:rPr>
                        </m:ctrlPr>
                      </m:sSubPr>
                      <m:e>
                        <m:r>
                          <a:rPr lang="en-US" altLang="en-GB" sz="2800" i="1" dirty="0" smtClean="0">
                            <a:solidFill>
                              <a:schemeClr val="tx1"/>
                            </a:solidFill>
                            <a:latin typeface="Cambria Math" panose="02040503050406030204" charset="0"/>
                            <a:cs typeface="Cambria Math" panose="02040503050406030204" charset="0"/>
                          </a:rPr>
                          <m:t>𝑌</m:t>
                        </m:r>
                      </m:e>
                      <m:sub>
                        <m:r>
                          <a:rPr lang="en-US" altLang="en-GB" sz="2800" i="1" dirty="0" smtClean="0">
                            <a:solidFill>
                              <a:schemeClr val="tx1"/>
                            </a:solidFill>
                            <a:latin typeface="Cambria Math" panose="02040503050406030204" charset="0"/>
                            <a:cs typeface="Cambria Math" panose="02040503050406030204" charset="0"/>
                          </a:rPr>
                          <m:t>𝑈</m:t>
                        </m:r>
                      </m:sub>
                    </m:sSub>
                  </m:oMath>
                </a14:m>
                <a:r>
                  <a:rPr lang="en-US" altLang="en-GB" sz="2800"/>
                  <a:t> can change with novel dynamics is a potential problem.</a:t>
                </a:r>
                <a:endParaRPr lang="en-US" altLang="en-GB" sz="2800"/>
              </a:p>
            </p:txBody>
          </p:sp>
        </mc:Choice>
        <mc:Fallback>
          <p:sp>
            <p:nvSpPr>
              <p:cNvPr id="4" name="Text Box 3"/>
              <p:cNvSpPr txBox="1">
                <a:spLocks noRot="1" noChangeAspect="1" noMove="1" noResize="1" noEditPoints="1" noAdjustHandles="1" noChangeArrowheads="1" noChangeShapeType="1" noTextEdit="1"/>
              </p:cNvSpPr>
              <p:nvPr/>
            </p:nvSpPr>
            <p:spPr>
              <a:xfrm>
                <a:off x="482600" y="5836920"/>
                <a:ext cx="11442700" cy="521970"/>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smtClean="0">
                <a:solidFill>
                  <a:schemeClr val="tx1"/>
                </a:solidFill>
              </a:rPr>
              <a:t>Encoder</a:t>
            </a:r>
            <a:endParaRPr lang="es-ES" altLang="en-US" dirty="0" err="1" smtClean="0">
              <a:solidFill>
                <a:schemeClr val="tx1"/>
              </a:solidFill>
            </a:endParaRP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smtClean="0">
                <a:solidFill>
                  <a:schemeClr val="tx1"/>
                </a:solidFill>
              </a:rPr>
              <a:t>Decoder</a:t>
            </a:r>
            <a:endParaRPr lang="es-ES" altLang="en-US" dirty="0" err="1" smtClean="0">
              <a:solidFill>
                <a:schemeClr val="tx1"/>
              </a:solidFill>
            </a:endParaRP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CuadroTexto 43"/>
              <p:cNvSpPr txBox="1"/>
              <p:nvPr/>
            </p:nvSpPr>
            <p:spPr>
              <a:xfrm>
                <a:off x="67310" y="2162810"/>
                <a:ext cx="2117090" cy="645160"/>
              </a:xfrm>
              <a:prstGeom prst="rect">
                <a:avLst/>
              </a:prstGeom>
              <a:noFill/>
            </p:spPr>
            <p:txBody>
              <a:bodyPr wrap="square" rtlCol="0">
                <a:spAutoFit/>
              </a:bodyPr>
              <a:p>
                <a:r>
                  <a:rPr lang="en-US" altLang="es-ES" dirty="0" smtClean="0">
                    <a:solidFill>
                      <a:schemeClr val="tx1"/>
                    </a:solidFill>
                    <a:sym typeface="+mn-ea"/>
                  </a:rPr>
                  <a:t>Trace</a:t>
                </a:r>
                <a:endParaRPr lang="en-US" altLang="es-ES" dirty="0" smtClean="0">
                  <a:solidFill>
                    <a:schemeClr val="tx1"/>
                  </a:solidFill>
                </a:endParaRPr>
              </a:p>
              <a:p>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smtClean="0">
                  <a:solidFill>
                    <a:schemeClr val="tx1"/>
                  </a:solidFill>
                  <a:latin typeface="Cambria Math" panose="02040503050406030204" charset="0"/>
                  <a:ea typeface="MS Mincho" charset="0"/>
                  <a:cs typeface="Cambria Math" panose="02040503050406030204" charset="0"/>
                </a:endParaRPr>
              </a:p>
            </p:txBody>
          </p:sp>
        </mc:Choice>
        <mc:Fallback>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1"/>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663315" y="4744720"/>
            <a:ext cx="2686050" cy="5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p>
            <a:r>
              <a:rPr lang="en-US" altLang="es-ES" dirty="0" smtClean="0">
                <a:solidFill>
                  <a:schemeClr val="tx1"/>
                </a:solidFill>
                <a:sym typeface="+mn-ea"/>
              </a:rPr>
              <a:t>Code</a:t>
            </a:r>
            <a:endParaRPr lang="en-US" altLang="es-ES" dirty="0" smtClean="0">
              <a:solidFill>
                <a:schemeClr val="tx1"/>
              </a:solidFill>
              <a:sym typeface="+mn-ea"/>
            </a:endParaRP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p>
            <a:r>
              <a:rPr lang="en-US" altLang="es-ES" dirty="0" smtClean="0">
                <a:solidFill>
                  <a:schemeClr val="tx1"/>
                </a:solidFill>
                <a:sym typeface="+mn-ea"/>
              </a:rPr>
              <a:t>Control</a:t>
            </a:r>
            <a:endParaRPr lang="en-US" altLang="es-ES" dirty="0" smtClean="0">
              <a:solidFill>
                <a:schemeClr val="tx1"/>
              </a:solidFill>
              <a:sym typeface="+mn-ea"/>
            </a:endParaRPr>
          </a:p>
          <a:p>
            <a:r>
              <a:rPr lang="en-GB" altLang="en-US" dirty="0" smtClean="0">
                <a:solidFill>
                  <a:schemeClr val="tx1"/>
                </a:solidFill>
                <a:sym typeface="+mn-ea"/>
              </a:rPr>
              <a:t>Configuration</a:t>
            </a:r>
            <a:endParaRPr lang="en-GB" altLang="en-US" dirty="0" smtClean="0">
              <a:solidFill>
                <a:schemeClr val="tx1"/>
              </a:solidFill>
              <a:sym typeface="+mn-ea"/>
            </a:endParaRP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Plant</a:t>
            </a:r>
            <a:endParaRPr lang="en-GB" altLang="es-ES"/>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en-GB" altLang="es-ES"/>
              <a:t>Control</a:t>
            </a:r>
            <a:endParaRPr lang="en-GB" altLang="es-ES"/>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11097895" cy="706755"/>
          </a:xfrm>
          <a:prstGeom prst="rect">
            <a:avLst/>
          </a:prstGeom>
          <a:noFill/>
        </p:spPr>
        <p:txBody>
          <a:bodyPr wrap="square" rtlCol="0">
            <a:spAutoFit/>
          </a:bodyPr>
          <a:lstStyle/>
          <a:p>
            <a:r>
              <a:rPr lang="en-GB" altLang="es-ES" sz="4000" u="sng" dirty="0" smtClean="0">
                <a:solidFill>
                  <a:schemeClr val="tx1"/>
                </a:solidFill>
              </a:rPr>
              <a:t>Autoencoder Latent Space as Control Configuration</a:t>
            </a:r>
            <a:endParaRPr lang="en-GB" altLang="es-ES" sz="4000" u="sng" dirty="0" smtClean="0">
              <a:solidFill>
                <a:schemeClr val="tx1"/>
              </a:solidFill>
            </a:endParaRPr>
          </a:p>
        </p:txBody>
      </p:sp>
      <p:sp>
        <p:nvSpPr>
          <p:cNvPr id="3" name="CuadroTexto 43"/>
          <p:cNvSpPr txBox="1"/>
          <p:nvPr/>
        </p:nvSpPr>
        <p:spPr>
          <a:xfrm>
            <a:off x="418465" y="896620"/>
            <a:ext cx="11438255" cy="1753235"/>
          </a:xfrm>
          <a:prstGeom prst="rect">
            <a:avLst/>
          </a:prstGeom>
          <a:noFill/>
        </p:spPr>
        <p:txBody>
          <a:bodyPr wrap="square" rtlCol="0">
            <a:spAutoFit/>
          </a:bodyPr>
          <a:p>
            <a:pPr marL="342900" indent="-342900">
              <a:buFont typeface="Arial" panose="020B0604020202020204" pitchFamily="34" charset="0"/>
              <a:buChar char="•"/>
            </a:pPr>
            <a:r>
              <a:rPr lang="en-GB" sz="3600" dirty="0" smtClean="0">
                <a:solidFill>
                  <a:schemeClr val="tx1"/>
                </a:solidFill>
              </a:rPr>
              <a:t>If the dimension of the control configuration space is too small, the reconstruction error might become too high.</a:t>
            </a:r>
            <a:endParaRPr lang="en-GB" sz="3600" dirty="0" smtClean="0">
              <a:solidFill>
                <a:schemeClr val="tx1"/>
              </a:solidFill>
            </a:endParaRPr>
          </a:p>
          <a:p>
            <a:pPr marL="342900" indent="-342900">
              <a:buFont typeface="Arial" panose="020B0604020202020204" pitchFamily="34" charset="0"/>
              <a:buChar char="•"/>
            </a:pPr>
            <a:r>
              <a:rPr lang="en-GB" sz="3600" dirty="0" smtClean="0">
                <a:solidFill>
                  <a:schemeClr val="tx1"/>
                </a:solidFill>
              </a:rPr>
              <a:t>Add a control loss term to the autoencoder loss function.</a:t>
            </a:r>
            <a:endParaRPr lang="en-GB" sz="3600" dirty="0" smtClean="0">
              <a:solidFill>
                <a:schemeClr val="tx1"/>
              </a:solidFill>
            </a:endParaRPr>
          </a:p>
        </p:txBody>
      </p:sp>
      <p:pic>
        <p:nvPicPr>
          <p:cNvPr id="2" name="Picture Placeholder 1"/>
          <p:cNvPicPr>
            <a:picLocks noChangeAspect="1"/>
          </p:cNvPicPr>
          <p:nvPr>
            <p:ph type="pic" sz="quarter" idx="13"/>
          </p:nvPr>
        </p:nvPicPr>
        <p:blipFill>
          <a:blip r:embed="rId1"/>
          <a:srcRect l="22699" t="51333" r="23611" b="40093"/>
          <a:stretch>
            <a:fillRect/>
          </a:stretch>
        </p:blipFill>
        <p:spPr>
          <a:xfrm>
            <a:off x="643890" y="3048000"/>
            <a:ext cx="8482330" cy="762000"/>
          </a:xfrm>
          <a:prstGeom prst="rect">
            <a:avLst/>
          </a:prstGeom>
        </p:spPr>
      </p:pic>
      <p:sp>
        <p:nvSpPr>
          <p:cNvPr id="8" name="Left Brace 7"/>
          <p:cNvSpPr/>
          <p:nvPr/>
        </p:nvSpPr>
        <p:spPr>
          <a:xfrm rot="16200000">
            <a:off x="3805555" y="2642235"/>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9" name="Left Brace 8"/>
          <p:cNvSpPr/>
          <p:nvPr/>
        </p:nvSpPr>
        <p:spPr>
          <a:xfrm rot="16200000">
            <a:off x="7182485" y="2481580"/>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0" name="CuadroTexto 43"/>
          <p:cNvSpPr txBox="1"/>
          <p:nvPr/>
        </p:nvSpPr>
        <p:spPr>
          <a:xfrm>
            <a:off x="2904490" y="4241800"/>
            <a:ext cx="2410460" cy="953135"/>
          </a:xfrm>
          <a:prstGeom prst="rect">
            <a:avLst/>
          </a:prstGeom>
          <a:noFill/>
        </p:spPr>
        <p:txBody>
          <a:bodyPr wrap="square" rtlCol="0">
            <a:spAutoFit/>
          </a:bodyPr>
          <a:p>
            <a:r>
              <a:rPr lang="en-GB" altLang="es-ES" sz="2800" dirty="0" smtClean="0">
                <a:solidFill>
                  <a:schemeClr val="tx1"/>
                </a:solidFill>
              </a:rPr>
              <a:t>Reconstruction error</a:t>
            </a:r>
            <a:endParaRPr lang="en-GB" altLang="es-ES" sz="2800" dirty="0" smtClean="0">
              <a:solidFill>
                <a:schemeClr val="tx1"/>
              </a:solidFill>
            </a:endParaRPr>
          </a:p>
        </p:txBody>
      </p:sp>
      <p:sp>
        <p:nvSpPr>
          <p:cNvPr id="11" name="CuadroTexto 43"/>
          <p:cNvSpPr txBox="1"/>
          <p:nvPr/>
        </p:nvSpPr>
        <p:spPr>
          <a:xfrm>
            <a:off x="6082665" y="4241800"/>
            <a:ext cx="2860040" cy="1383665"/>
          </a:xfrm>
          <a:prstGeom prst="rect">
            <a:avLst/>
          </a:prstGeom>
          <a:noFill/>
        </p:spPr>
        <p:txBody>
          <a:bodyPr wrap="square" rtlCol="0">
            <a:spAutoFit/>
          </a:bodyPr>
          <a:p>
            <a:r>
              <a:rPr lang="en-GB" altLang="es-ES" sz="2800" dirty="0" smtClean="0">
                <a:solidFill>
                  <a:schemeClr val="tx1"/>
                </a:solidFill>
              </a:rPr>
              <a:t>Regularization for normalized latent space</a:t>
            </a:r>
            <a:endParaRPr lang="en-GB" altLang="es-ES" sz="2800" dirty="0" smtClean="0">
              <a:solidFill>
                <a:schemeClr val="tx1"/>
              </a:solidFill>
            </a:endParaRPr>
          </a:p>
        </p:txBody>
      </p:sp>
      <mc:AlternateContent xmlns:mc="http://schemas.openxmlformats.org/markup-compatibility/2006">
        <mc:Choice xmlns:a14="http://schemas.microsoft.com/office/drawing/2010/main" Requires="a14">
          <p:sp>
            <p:nvSpPr>
              <p:cNvPr id="4" name="Text Box 3"/>
              <p:cNvSpPr txBox="1"/>
              <p:nvPr/>
            </p:nvSpPr>
            <p:spPr>
              <a:xfrm>
                <a:off x="9002649" y="3203511"/>
                <a:ext cx="1596390" cy="52197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en-GB" sz="2800" i="1">
                          <a:latin typeface="Cambria Math" panose="02040503050406030204" charset="0"/>
                          <a:cs typeface="Cambria Math" panose="02040503050406030204" charset="0"/>
                        </a:rPr>
                        <m:t>+ </m:t>
                      </m:r>
                      <m:r>
                        <a:rPr lang="en-US" altLang="en-GB" sz="2800" i="1">
                          <a:latin typeface="Cambria Math" panose="02040503050406030204" charset="0"/>
                          <a:cs typeface="Cambria Math" panose="02040503050406030204" charset="0"/>
                        </a:rPr>
                        <m:t>𝛼</m:t>
                      </m:r>
                      <m:sSub>
                        <m:sSubPr>
                          <m:ctrlPr>
                            <a:rPr lang="en-US" altLang="en-GB" sz="2800" i="1">
                              <a:latin typeface="Cambria Math" panose="02040503050406030204" charset="0"/>
                              <a:cs typeface="Cambria Math" panose="02040503050406030204" charset="0"/>
                            </a:rPr>
                          </m:ctrlPr>
                        </m:sSubPr>
                        <m:e>
                          <m:r>
                            <a:rPr lang="en-US" altLang="en-GB" sz="2800" i="1">
                              <a:latin typeface="Cambria Math" panose="02040503050406030204" charset="0"/>
                              <a:cs typeface="Cambria Math" panose="02040503050406030204" charset="0"/>
                            </a:rPr>
                            <m:t>ℒ</m:t>
                          </m:r>
                        </m:e>
                        <m:sub>
                          <m:r>
                            <a:rPr lang="en-US" altLang="en-GB" sz="2800" i="1">
                              <a:latin typeface="Cambria Math" panose="02040503050406030204" charset="0"/>
                              <a:cs typeface="Cambria Math" panose="02040503050406030204" charset="0"/>
                            </a:rPr>
                            <m:t>𝐶</m:t>
                          </m:r>
                        </m:sub>
                      </m:sSub>
                      <m:r>
                        <a:rPr lang="en-US" altLang="en-GB" sz="2800" i="1">
                          <a:latin typeface="Cambria Math" panose="02040503050406030204" charset="0"/>
                          <a:cs typeface="Cambria Math" panose="02040503050406030204" charset="0"/>
                        </a:rPr>
                        <m:t>(</m:t>
                      </m:r>
                      <m:r>
                        <a:rPr lang="en-US" altLang="en-GB" sz="2800" b="1" i="1">
                          <a:latin typeface="Cambria Math" panose="02040503050406030204" charset="0"/>
                          <a:cs typeface="Cambria Math" panose="02040503050406030204" charset="0"/>
                        </a:rPr>
                        <m:t>𝒛</m:t>
                      </m:r>
                      <m:r>
                        <a:rPr lang="en-US" altLang="en-GB" sz="2800" i="1">
                          <a:latin typeface="Cambria Math" panose="02040503050406030204" charset="0"/>
                          <a:ea typeface="MS Mincho" charset="0"/>
                          <a:cs typeface="Cambria Math" panose="02040503050406030204" charset="0"/>
                        </a:rPr>
                        <m:t>)</m:t>
                      </m:r>
                    </m:oMath>
                  </m:oMathPara>
                </a14:m>
                <a:endParaRPr lang="en-US" altLang="en-GB" sz="2800" i="1">
                  <a:latin typeface="Cambria Math" panose="02040503050406030204" charset="0"/>
                  <a:ea typeface="MS Mincho" charset="0"/>
                  <a:cs typeface="Cambria Math" panose="02040503050406030204" charset="0"/>
                </a:endParaRPr>
              </a:p>
            </p:txBody>
          </p:sp>
        </mc:Choice>
        <mc:Fallback>
          <p:sp>
            <p:nvSpPr>
              <p:cNvPr id="4" name="Text Box 3"/>
              <p:cNvSpPr txBox="1">
                <a:spLocks noRot="1" noChangeAspect="1" noMove="1" noResize="1" noEditPoints="1" noAdjustHandles="1" noChangeArrowheads="1" noChangeShapeType="1" noTextEdit="1"/>
              </p:cNvSpPr>
              <p:nvPr/>
            </p:nvSpPr>
            <p:spPr>
              <a:xfrm>
                <a:off x="9002649" y="3203511"/>
                <a:ext cx="1596390" cy="521970"/>
              </a:xfrm>
              <a:prstGeom prst="rect">
                <a:avLst/>
              </a:prstGeom>
              <a:blipFill rotWithShape="1">
                <a:blip r:embed="rId2"/>
                <a:stretch>
                  <a:fillRect l="-16" t="-109" r="-461" b="109"/>
                </a:stretch>
              </a:blipFill>
            </p:spPr>
            <p:txBody>
              <a:bodyPr/>
              <a:lstStyle/>
              <a:p>
                <a:r>
                  <a:rPr lang="en-GB" altLang="en-US">
                    <a:noFill/>
                  </a:rPr>
                  <a:t> </a:t>
                </a:r>
              </a:p>
            </p:txBody>
          </p:sp>
        </mc:Fallback>
      </mc:AlternateContent>
      <p:sp>
        <p:nvSpPr>
          <p:cNvPr id="7" name="Left Brace 6"/>
          <p:cNvSpPr/>
          <p:nvPr/>
        </p:nvSpPr>
        <p:spPr>
          <a:xfrm rot="16200000">
            <a:off x="9731375" y="3470910"/>
            <a:ext cx="431800" cy="111061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en-GB" altLang="en-US"/>
          </a:p>
        </p:txBody>
      </p:sp>
      <p:sp>
        <p:nvSpPr>
          <p:cNvPr id="13" name="CuadroTexto 43"/>
          <p:cNvSpPr txBox="1"/>
          <p:nvPr/>
        </p:nvSpPr>
        <p:spPr>
          <a:xfrm>
            <a:off x="9037955" y="4327525"/>
            <a:ext cx="2410460" cy="1814830"/>
          </a:xfrm>
          <a:prstGeom prst="rect">
            <a:avLst/>
          </a:prstGeom>
          <a:noFill/>
        </p:spPr>
        <p:txBody>
          <a:bodyPr wrap="square" rtlCol="0">
            <a:spAutoFit/>
          </a:bodyPr>
          <a:p>
            <a:r>
              <a:rPr lang="en-US" altLang="en-GB" sz="2800" dirty="0" smtClean="0">
                <a:solidFill>
                  <a:schemeClr val="tx1"/>
                </a:solidFill>
              </a:rPr>
              <a:t>Control performance: (normalized) tracking error</a:t>
            </a:r>
            <a:endParaRPr lang="en-US" altLang="en-GB" sz="2800" dirty="0" smtClean="0">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smtClean="0">
                <a:solidFill>
                  <a:schemeClr val="bg1"/>
                </a:solidFill>
                <a:latin typeface="Calibri Light" panose="020F0302020204030204" charset="0"/>
                <a:cs typeface="Calibri Light" panose="020F0302020204030204" charset="0"/>
                <a:sym typeface="+mn-ea"/>
              </a:rPr>
              <a:t>control mixing</a:t>
            </a:r>
            <a:r>
              <a:rPr lang="en-US" altLang="en-IE" sz="3600" u="sng" dirty="0" smtClean="0">
                <a:solidFill>
                  <a:schemeClr val="bg1"/>
                </a:solidFill>
                <a:latin typeface="Calibri Light" panose="020F0302020204030204" charset="0"/>
                <a:cs typeface="Calibri Light" panose="020F0302020204030204" charset="0"/>
                <a:sym typeface="+mn-ea"/>
              </a:rPr>
              <a:t>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4548505" y="1191895"/>
            <a:ext cx="7402830" cy="3086100"/>
          </a:xfrm>
        </p:spPr>
        <p:txBody>
          <a:bodyPr>
            <a:noAutofit/>
          </a:bodyPr>
          <a:p>
            <a:pPr marL="457200" lvl="1" indent="0">
              <a:buNone/>
            </a:pPr>
            <a:r>
              <a:rPr lang="en-US" altLang="en-IE" sz="3200" dirty="0" smtClean="0">
                <a:solidFill>
                  <a:schemeClr val="bg1"/>
                </a:solidFill>
              </a:rPr>
              <a:t>Assumption </a:t>
            </a:r>
            <a:r>
              <a:rPr lang="en-GB" altLang="en-US" sz="3200" dirty="0" smtClean="0">
                <a:solidFill>
                  <a:schemeClr val="bg1"/>
                </a:solidFill>
              </a:rPr>
              <a:t>3</a:t>
            </a:r>
            <a:r>
              <a:rPr lang="en-US" altLang="en-IE" sz="3200" dirty="0" smtClean="0">
                <a:solidFill>
                  <a:schemeClr val="bg1"/>
                </a:solidFill>
              </a:rPr>
              <a:t>: Control configurations ‘closer’ to the</a:t>
            </a:r>
            <a:r>
              <a:rPr lang="en-GB" altLang="en-US" sz="3200" dirty="0" smtClean="0">
                <a:solidFill>
                  <a:schemeClr val="bg1"/>
                </a:solidFill>
              </a:rPr>
              <a:t> </a:t>
            </a:r>
            <a:r>
              <a:rPr lang="en-GB" altLang="en-US" sz="3200" i="1" dirty="0" smtClean="0">
                <a:solidFill>
                  <a:schemeClr val="bg1"/>
                </a:solidFill>
              </a:rPr>
              <a:t>novel controller</a:t>
            </a:r>
            <a:r>
              <a:rPr lang="en-US" altLang="en-IE" sz="3200" dirty="0" smtClean="0">
                <a:solidFill>
                  <a:schemeClr val="bg1"/>
                </a:solidFill>
              </a:rPr>
              <a:t> will present a higher ‘performance’ when controling the novel environment.</a:t>
            </a:r>
            <a:endParaRPr lang="en-US" altLang="en-IE" sz="3200" dirty="0" smtClean="0">
              <a:solidFill>
                <a:schemeClr val="bg1"/>
              </a:solidFill>
            </a:endParaRP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3837940" y="3891915"/>
            <a:ext cx="327025" cy="368300"/>
          </a:xfrm>
          <a:prstGeom prst="rect">
            <a:avLst/>
          </a:prstGeom>
          <a:noFill/>
        </p:spPr>
        <p:txBody>
          <a:bodyPr wrap="none" rtlCol="0">
            <a:spAutoFit/>
          </a:bodyPr>
          <a:p>
            <a:r>
              <a:rPr lang="en-US" b="1"/>
              <a:t>D</a:t>
            </a:r>
            <a:endParaRPr lang="en-US" b="1"/>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blipFill>
          <a:blip r:embed="rId1"/>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p>
            <a:r>
              <a:rPr lang="en-US" altLang="en-IE" sz="3600" u="sng" dirty="0" smtClean="0">
                <a:solidFill>
                  <a:schemeClr val="bg1"/>
                </a:solidFill>
                <a:latin typeface="Calibri Light" panose="020F0302020204030204" charset="0"/>
                <a:cs typeface="Calibri Light" panose="020F0302020204030204" charset="0"/>
                <a:sym typeface="+mn-ea"/>
              </a:rPr>
              <a:t>How to reuse knowledge from the control selection RL agent?</a:t>
            </a:r>
            <a:endParaRPr lang="en-US" altLang="en-IE" sz="3600" u="sng" dirty="0" smtClean="0">
              <a:solidFill>
                <a:schemeClr val="bg1"/>
              </a:solidFill>
              <a:latin typeface="Calibri Light" panose="020F0302020204030204" charset="0"/>
              <a:cs typeface="Calibri Light" panose="020F0302020204030204" charset="0"/>
              <a:sym typeface="+mn-ea"/>
            </a:endParaRPr>
          </a:p>
        </p:txBody>
      </p:sp>
      <p:sp>
        <p:nvSpPr>
          <p:cNvPr id="27" name="Content Placeholder 26"/>
          <p:cNvSpPr>
            <a:spLocks noGrp="1"/>
          </p:cNvSpPr>
          <p:nvPr>
            <p:ph idx="1"/>
          </p:nvPr>
        </p:nvSpPr>
        <p:spPr>
          <a:xfrm>
            <a:off x="5047615" y="1177290"/>
            <a:ext cx="6669405" cy="5608320"/>
          </a:xfrm>
        </p:spPr>
        <p:txBody>
          <a:bodyPr>
            <a:noAutofit/>
          </a:bodyPr>
          <a:p>
            <a:pPr lvl="1"/>
            <a:r>
              <a:rPr lang="en-GB" altLang="en-US" sz="4000" dirty="0" smtClean="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smtClean="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4674" y="7702"/>
              <a:ext cx="949" cy="628"/>
            </a:xfrm>
            <a:prstGeom prst="rect">
              <a:avLst/>
            </a:prstGeom>
            <a:noFill/>
          </p:spPr>
          <p:txBody>
            <a:bodyPr wrap="none" rtlCol="0">
              <a:spAutoFit/>
            </a:bodyPr>
            <a:p>
              <a:r>
                <a:rPr lang="en-US" sz="2000" b="1">
                  <a:solidFill>
                    <a:schemeClr val="accent1">
                      <a:lumMod val="50000"/>
                    </a:schemeClr>
                  </a:solidFill>
                </a:rPr>
                <a:t>RBC</a:t>
              </a:r>
              <a:endParaRPr lang="en-US" sz="2000" b="1">
                <a:solidFill>
                  <a:schemeClr val="accent1">
                    <a:lumMod val="50000"/>
                  </a:schemeClr>
                </a:solidFill>
              </a:endParaRPr>
            </a:p>
          </p:txBody>
        </p:sp>
        <p:sp>
          <p:nvSpPr>
            <p:cNvPr id="19" name="Text Box 18"/>
            <p:cNvSpPr txBox="1"/>
            <p:nvPr/>
          </p:nvSpPr>
          <p:spPr>
            <a:xfrm>
              <a:off x="6398" y="7862"/>
              <a:ext cx="2507" cy="2082"/>
            </a:xfrm>
            <a:prstGeom prst="rect">
              <a:avLst/>
            </a:prstGeom>
            <a:noFill/>
          </p:spPr>
          <p:txBody>
            <a:bodyPr wrap="square" rtlCol="0">
              <a:spAutoFit/>
            </a:bodyPr>
            <a:p>
              <a:r>
                <a:rPr lang="en-US" sz="2000" b="1">
                  <a:solidFill>
                    <a:srgbClr val="FF0000"/>
                  </a:solidFill>
                </a:rPr>
                <a:t>Stable</a:t>
              </a:r>
              <a:endParaRPr lang="en-US" sz="2000" b="1">
                <a:solidFill>
                  <a:srgbClr val="FF0000"/>
                </a:solidFill>
              </a:endParaRPr>
            </a:p>
            <a:p>
              <a:r>
                <a:rPr lang="en-US" sz="2000" b="1">
                  <a:solidFill>
                    <a:srgbClr val="FF0000"/>
                  </a:solidFill>
                </a:rPr>
                <a:t>Controller</a:t>
              </a:r>
              <a:endParaRPr lang="en-US" sz="2000" b="1">
                <a:solidFill>
                  <a:srgbClr val="FF0000"/>
                </a:solidFill>
              </a:endParaRPr>
            </a:p>
            <a:p>
              <a:r>
                <a:rPr lang="en-US" sz="2000" b="1">
                  <a:solidFill>
                    <a:srgbClr val="FF0000"/>
                  </a:solidFill>
                </a:rPr>
                <a:t>for Novel Environment</a:t>
              </a:r>
              <a:endParaRPr lang="en-US" sz="2000" b="1">
                <a:solidFill>
                  <a:srgbClr val="FF0000"/>
                </a:solidFill>
              </a:endParaRP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p>
            <a:r>
              <a:rPr lang="en-US" b="1"/>
              <a:t>P</a:t>
            </a:r>
            <a:endParaRPr lang="en-US" b="1"/>
          </a:p>
        </p:txBody>
      </p:sp>
      <p:sp>
        <p:nvSpPr>
          <p:cNvPr id="30" name="Text Box 29"/>
          <p:cNvSpPr txBox="1"/>
          <p:nvPr/>
        </p:nvSpPr>
        <p:spPr>
          <a:xfrm>
            <a:off x="4086860" y="4174490"/>
            <a:ext cx="327025" cy="368300"/>
          </a:xfrm>
          <a:prstGeom prst="rect">
            <a:avLst/>
          </a:prstGeom>
          <a:noFill/>
        </p:spPr>
        <p:txBody>
          <a:bodyPr wrap="none" rtlCol="0">
            <a:spAutoFit/>
          </a:bodyPr>
          <a:p>
            <a:r>
              <a:rPr lang="en-US" b="1"/>
              <a:t>D</a:t>
            </a:r>
            <a:endParaRPr lang="en-US" b="1"/>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580380"/>
              </a:xfrm>
            </p:spPr>
            <p:txBody>
              <a:bodyPr>
                <a:noAutofit/>
              </a:bodyPr>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r>
                        <a:rPr lang="en-US" sz="4000" i="1">
                          <a:latin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𝑖𝑛𝑖𝑡</m:t>
                          </m:r>
                        </m:sub>
                      </m:sSub>
                    </m:oMath>
                  </m:oMathPara>
                </a14:m>
                <a:endParaRPr lang="en-GB" altLang="en-US" sz="4000" i="1" dirty="0" smtClean="0">
                  <a:solidFill>
                    <a:schemeClr val="tx1"/>
                  </a:solidFill>
                  <a:latin typeface="Cambria Math" panose="02040503050406030204" charset="0"/>
                  <a:cs typeface="Cambria Math" panose="02040503050406030204" charset="0"/>
                </a:endParaRPr>
              </a:p>
              <a:p>
                <a:pPr marL="457200" lvl="1" indent="0" algn="ctr">
                  <a:buNone/>
                </a:pPr>
                <a:r>
                  <a:rPr lang="en-US" sz="4000" dirty="0" smtClean="0">
                    <a:solidFill>
                      <a:schemeClr val="tx1"/>
                    </a:solidFill>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altLang="en-GB" sz="4000" i="1" dirty="0" smtClean="0">
                            <a:solidFill>
                              <a:schemeClr val="tx1"/>
                            </a:solidFill>
                            <a:latin typeface="Cambria Math" panose="02040503050406030204" charset="0"/>
                            <a:cs typeface="Cambria Math" panose="02040503050406030204" charset="0"/>
                          </a:rPr>
                          <m:t>𝑠</m:t>
                        </m:r>
                      </m:sup>
                    </m:sSubSup>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smtClean="0">
                  <a:solidFill>
                    <a:schemeClr val="tx1"/>
                  </a:solidFill>
                  <a:latin typeface="+mn-ea"/>
                  <a:cs typeface="+mn-ea"/>
                </a:endParaRPr>
              </a:p>
              <a:p>
                <a:pPr lvl="1" algn="l"/>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and </a:t>
                </a:r>
                <a14:m>
                  <m:oMath xmlns:m="http://schemas.openxmlformats.org/officeDocument/2006/math">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are appropriate dimension matrices describing plant and measurement dynamics.</a:t>
                </a:r>
                <a:endParaRPr lang="en-GB" altLang="en-US" sz="4000" dirty="0" smtClean="0">
                  <a:solidFill>
                    <a:schemeClr val="tx1"/>
                  </a:solidFill>
                  <a:latin typeface="+mn-ea"/>
                  <a:cs typeface="+mn-ea"/>
                </a:endParaRPr>
              </a:p>
              <a:p>
                <a:pPr lvl="1" algn="l"/>
                <a14:m>
                  <m:oMath xmlns:m="http://schemas.openxmlformats.org/officeDocument/2006/math">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is matrix of multiplicative actuator faults.</a:t>
                </a:r>
                <a:endParaRPr lang="en-GB" altLang="en-US" sz="4000" dirty="0" smtClean="0">
                  <a:solidFill>
                    <a:schemeClr val="tx1"/>
                  </a:solidFill>
                  <a:latin typeface="+mn-ea"/>
                  <a:cs typeface="+mn-ea"/>
                </a:endParaRPr>
              </a:p>
              <a:p>
                <a:pPr lvl="1" algn="l"/>
                <a14:m>
                  <m:oMath xmlns:m="http://schemas.openxmlformats.org/officeDocument/2006/math">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𝑠</m:t>
                        </m:r>
                      </m:sup>
                    </m:sSubSup>
                  </m:oMath>
                </a14:m>
                <a:r>
                  <a:rPr lang="en-GB" altLang="en-US" sz="4000" i="1" dirty="0" smtClean="0">
                    <a:solidFill>
                      <a:schemeClr val="tx1"/>
                    </a:solidFill>
                    <a:latin typeface="+mn-ea"/>
                    <a:cs typeface="+mn-ea"/>
                  </a:rPr>
                  <a:t> </a:t>
                </a:r>
                <a:r>
                  <a:rPr lang="en-GB" altLang="en-US" sz="4000" dirty="0" smtClean="0">
                    <a:solidFill>
                      <a:schemeClr val="tx1"/>
                    </a:solidFill>
                    <a:latin typeface="+mn-ea"/>
                    <a:cs typeface="+mn-ea"/>
                  </a:rPr>
                  <a:t>is a matrix of additive sensor faults.</a:t>
                </a:r>
                <a:endParaRPr lang="en-GB" altLang="en-US" sz="4000" i="1" dirty="0" smtClean="0">
                  <a:solidFill>
                    <a:schemeClr val="tx1"/>
                  </a:solidFill>
                  <a:latin typeface="+mn-ea"/>
                  <a:cs typeface="+mn-ea"/>
                </a:endParaRPr>
              </a:p>
              <a:p>
                <a:pPr lvl="1" algn="l"/>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mn-ea"/>
                    <a:cs typeface="+mn-ea"/>
                  </a:rPr>
                  <a:t> is a parameter vector describing system behaviour for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dirty="0" smtClean="0">
                    <a:solidFill>
                      <a:schemeClr val="tx1"/>
                    </a:solidFill>
                    <a:latin typeface="+mn-ea"/>
                    <a:cs typeface="+mn-ea"/>
                  </a:rPr>
                  <a:t> parameters</a:t>
                </a:r>
                <a:r>
                  <a:rPr lang="en-GB" altLang="en-US" sz="4000" dirty="0" smtClean="0">
                    <a:solidFill>
                      <a:schemeClr val="tx1"/>
                    </a:solidFill>
                    <a:latin typeface="+mn-ea"/>
                    <a:cs typeface="+mn-ea"/>
                  </a:rPr>
                  <a:t>.</a:t>
                </a:r>
                <a:endParaRPr lang="en-GB" altLang="en-US" sz="4000" dirty="0" smtClean="0">
                  <a:solidFill>
                    <a:schemeClr val="tx1"/>
                  </a:solidFill>
                  <a:latin typeface="+mn-ea"/>
                  <a:cs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580380"/>
              </a:xfrm>
              <a:blipFill rotWithShape="1">
                <a:blip r:embed="rId1"/>
                <a:stretch>
                  <a:fillRect/>
                </a:stretch>
              </a:blipFill>
            </p:spPr>
            <p:txBody>
              <a:bodyPr/>
              <a:lstStyle/>
              <a:p>
                <a:r>
                  <a:rPr lang="en-GB" altLang="en-US">
                    <a:noFill/>
                  </a:rPr>
                  <a:t> </a:t>
                </a:r>
              </a:p>
            </p:txBody>
          </p:sp>
        </mc:Fallback>
      </mc:AlternateContent>
      <p:sp>
        <p:nvSpPr>
          <p:cNvPr id="2" name="Content Placeholder 26"/>
          <p:cNvSpPr>
            <a:spLocks noGrp="1"/>
          </p:cNvSpPr>
          <p:nvPr/>
        </p:nvSpPr>
        <p:spPr>
          <a:xfrm>
            <a:off x="10697845" y="1326515"/>
            <a:ext cx="1432560" cy="607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000" dirty="0" smtClean="0">
                <a:solidFill>
                  <a:schemeClr val="tx1"/>
                </a:solidFill>
                <a:latin typeface="Cambria Math" panose="02040503050406030204" charset="0"/>
                <a:cs typeface="Cambria Math" panose="02040503050406030204" charset="0"/>
              </a:rPr>
              <a:t>(1)</a:t>
            </a:r>
            <a:endParaRPr lang="en-US" sz="4000" dirty="0" smtClean="0">
              <a:solidFill>
                <a:schemeClr val="tx1"/>
              </a:solidFill>
              <a:latin typeface="+mn-ea"/>
              <a:cs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System Definition</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 name="Text Box 1"/>
              <p:cNvSpPr txBox="1"/>
              <p:nvPr/>
            </p:nvSpPr>
            <p:spPr>
              <a:xfrm>
                <a:off x="280670" y="775335"/>
                <a:ext cx="11708130" cy="3807460"/>
              </a:xfrm>
              <a:prstGeom prst="rect">
                <a:avLst/>
              </a:prstGeom>
              <a:noFill/>
            </p:spPr>
            <p:txBody>
              <a:bodyPr wrap="square" rtlCol="0" anchor="t">
                <a:spAutoFit/>
              </a:bodyPr>
              <a:p>
                <a:pPr marL="457200" lvl="1" indent="0" algn="l">
                  <a:buNone/>
                </a:pPr>
                <a:r>
                  <a:rPr lang="en-GB" altLang="en-US" sz="4000" dirty="0" smtClean="0">
                    <a:solidFill>
                      <a:schemeClr val="tx1"/>
                    </a:solidFill>
                    <a:latin typeface="Calibri" panose="020F0502020204030204" charset="0"/>
                    <a:cs typeface="Calibri" panose="020F0502020204030204" charset="0"/>
                    <a:sym typeface="+mn-ea"/>
                  </a:rPr>
                  <a:t>Definition</a:t>
                </a:r>
                <a:r>
                  <a:rPr lang="en-US" sz="4000" dirty="0" smtClean="0">
                    <a:solidFill>
                      <a:schemeClr val="tx1"/>
                    </a:solidFill>
                    <a:latin typeface="Calibri" panose="020F0502020204030204" charset="0"/>
                    <a:cs typeface="Calibri" panose="020F0502020204030204" charset="0"/>
                    <a:sym typeface="+mn-ea"/>
                  </a:rPr>
                  <a:t> </a:t>
                </a:r>
                <a:r>
                  <a:rPr lang="en-GB" altLang="en-US" sz="4000" dirty="0" smtClean="0">
                    <a:solidFill>
                      <a:schemeClr val="tx1"/>
                    </a:solidFill>
                    <a:latin typeface="Calibri" panose="020F0502020204030204" charset="0"/>
                    <a:cs typeface="Calibri" panose="020F0502020204030204" charset="0"/>
                    <a:sym typeface="+mn-ea"/>
                  </a:rPr>
                  <a:t>1 [</a:t>
                </a:r>
                <a:r>
                  <a:rPr lang="en-GB" altLang="en-US" sz="4000" i="1" dirty="0" smtClean="0">
                    <a:solidFill>
                      <a:schemeClr val="tx1"/>
                    </a:solidFill>
                    <a:latin typeface="Calibri" panose="020F0502020204030204" charset="0"/>
                    <a:cs typeface="Calibri" panose="020F0502020204030204" charset="0"/>
                    <a:sym typeface="+mn-ea"/>
                  </a:rPr>
                  <a:t>Plant/System configuration</a:t>
                </a:r>
                <a:r>
                  <a:rPr lang="en-GB" altLang="en-US" sz="4000" dirty="0" smtClean="0">
                    <a:solidFill>
                      <a:schemeClr val="tx1"/>
                    </a:solidFill>
                    <a:latin typeface="Calibri" panose="020F0502020204030204" charset="0"/>
                    <a:cs typeface="Calibri" panose="020F0502020204030204" charset="0"/>
                    <a:sym typeface="+mn-ea"/>
                  </a:rPr>
                  <a:t>]</a:t>
                </a:r>
                <a:r>
                  <a:rPr lang="en-US" sz="4000" dirty="0" smtClean="0">
                    <a:solidFill>
                      <a:schemeClr val="tx1"/>
                    </a:solidFill>
                    <a:latin typeface="Calibri" panose="020F0502020204030204" charset="0"/>
                    <a:cs typeface="Calibri" panose="020F0502020204030204" charset="0"/>
                    <a:sym typeface="+mn-ea"/>
                  </a:rPr>
                  <a:t>:</a:t>
                </a:r>
                <a:r>
                  <a:rPr lang="en-GB" altLang="en-US" sz="4000" dirty="0" smtClean="0">
                    <a:solidFill>
                      <a:schemeClr val="tx1"/>
                    </a:solidFill>
                    <a:latin typeface="Calibri" panose="020F0502020204030204" charset="0"/>
                    <a:cs typeface="Calibri" panose="020F0502020204030204" charset="0"/>
                    <a:sym typeface="+mn-ea"/>
                  </a:rPr>
                  <a:t> We define a system configuration as an operating condition of the LTI system presented above, characterized with a parameter vector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𝛩</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smtClean="0">
                    <a:solidFill>
                      <a:schemeClr val="tx1"/>
                    </a:solidFill>
                    <a:latin typeface="Cambria Math" panose="02040503050406030204" charset="0"/>
                    <a:cs typeface="Cambria Math" panose="02040503050406030204" charset="0"/>
                  </a:rPr>
                  <a:t>(</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𝛩</m:t>
                    </m:r>
                  </m:oMath>
                </a14:m>
                <a:r>
                  <a:rPr lang="en-GB" altLang="en-US" sz="4000" dirty="0" smtClean="0">
                    <a:solidFill>
                      <a:schemeClr val="tx1"/>
                    </a:solidFill>
                    <a:latin typeface="Cambria Math" panose="02040503050406030204" charset="0"/>
                    <a:cs typeface="Cambria Math" panose="02040503050406030204" charset="0"/>
                  </a:rPr>
                  <a:t> is the region of feasible parameter configurations) </a:t>
                </a:r>
                <a:r>
                  <a:rPr lang="en-GB" altLang="en-US" sz="4000" dirty="0" smtClean="0">
                    <a:solidFill>
                      <a:schemeClr val="tx1"/>
                    </a:solidFill>
                    <a:latin typeface="Calibri" panose="020F0502020204030204" charset="0"/>
                    <a:cs typeface="Calibri" panose="020F0502020204030204" charset="0"/>
                  </a:rPr>
                  <a:t>and the corresponding tuple </a:t>
                </a:r>
                <a14:m>
                  <m:oMath xmlns:m="http://schemas.openxmlformats.org/officeDocument/2006/math">
                    <m:d>
                      <m:dPr>
                        <m:begChr m:val="〈"/>
                        <m:endChr m:val="〉"/>
                        <m:ctrlPr>
                          <a:rPr lang="en-US" altLang="en-GB" sz="4000" i="1" dirty="0" smtClean="0">
                            <a:solidFill>
                              <a:schemeClr val="tx1"/>
                            </a:solidFill>
                            <a:latin typeface="Cambria Math" panose="02040503050406030204" charset="0"/>
                            <a:cs typeface="Cambria Math" panose="02040503050406030204" charset="0"/>
                          </a:rPr>
                        </m:ctrlPr>
                      </m:dPr>
                      <m:e>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sz="4000" i="1" dirty="0" smtClean="0">
                                <a:solidFill>
                                  <a:schemeClr val="tx1"/>
                                </a:solidFill>
                                <a:latin typeface="Cambria Math" panose="02040503050406030204"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r>
                          <a:rPr lang="en-US" altLang="en-GB" sz="4000" i="1" dirty="0" smtClean="0">
                            <a:solidFill>
                              <a:schemeClr val="tx1"/>
                            </a:solidFill>
                            <a:latin typeface="Cambria Math" panose="02040503050406030204" charset="0"/>
                            <a:cs typeface="Cambria Math" panose="02040503050406030204" charset="0"/>
                          </a:rPr>
                          <m:t>, </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r>
                          <a:rPr lang="en-US" altLang="en-GB" sz="4000" i="1" dirty="0" smtClean="0">
                            <a:solidFill>
                              <a:schemeClr val="tx1"/>
                            </a:solidFill>
                            <a:latin typeface="Cambria Math" panose="02040503050406030204" charset="0"/>
                            <a:cs typeface="Cambria Math" panose="02040503050406030204" charset="0"/>
                          </a:rPr>
                          <m:t>, </m:t>
                        </m:r>
                        <m:sSubSup>
                          <m:sSubSupPr>
                            <m:ctrlPr>
                              <a:rPr sz="4000" i="1">
                                <a:latin typeface="Cambria Math" panose="02040503050406030204"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𝑠</m:t>
                            </m:r>
                          </m:sup>
                        </m:sSubSup>
                      </m:e>
                    </m:d>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280670" y="775335"/>
                <a:ext cx="11708130" cy="3807460"/>
              </a:xfrm>
              <a:prstGeom prst="rect">
                <a:avLst/>
              </a:prstGeom>
              <a:blipFill rotWithShape="1">
                <a:blip r:embed="rId1"/>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3" name="Text Box 2"/>
              <p:cNvSpPr txBox="1"/>
              <p:nvPr/>
            </p:nvSpPr>
            <p:spPr>
              <a:xfrm>
                <a:off x="280670" y="4712335"/>
                <a:ext cx="11313160" cy="1938020"/>
              </a:xfrm>
              <a:prstGeom prst="rect">
                <a:avLst/>
              </a:prstGeom>
              <a:noFill/>
            </p:spPr>
            <p:txBody>
              <a:bodyPr wrap="square" rtlCol="0" anchor="t">
                <a:spAutoFit/>
              </a:bodyPr>
              <a:p>
                <a:pPr marL="457200" lvl="1" indent="0" algn="l">
                  <a:buNone/>
                </a:pPr>
                <a:r>
                  <a:rPr lang="en-GB" sz="4000" dirty="0" smtClean="0">
                    <a:solidFill>
                      <a:schemeClr val="tx1"/>
                    </a:solidFill>
                    <a:latin typeface="Calibri" panose="020F0502020204030204" charset="0"/>
                    <a:cs typeface="Calibri" panose="020F0502020204030204" charset="0"/>
                    <a:sym typeface="+mn-ea"/>
                  </a:rPr>
                  <a:t>Assumption 1: All possible system operating conditions can </a:t>
                </a:r>
                <a:r>
                  <a:rPr lang="en-US" altLang="en-GB" sz="4000" dirty="0" smtClean="0">
                    <a:solidFill>
                      <a:schemeClr val="tx1"/>
                    </a:solidFill>
                    <a:latin typeface="Calibri" panose="020F0502020204030204" charset="0"/>
                    <a:cs typeface="Calibri" panose="020F0502020204030204" charset="0"/>
                    <a:sym typeface="+mn-ea"/>
                  </a:rPr>
                  <a:t>be described by a</a:t>
                </a:r>
                <a:r>
                  <a:rPr lang="en-GB" sz="4000" dirty="0" smtClean="0">
                    <a:solidFill>
                      <a:schemeClr val="tx1"/>
                    </a:solidFill>
                    <a:latin typeface="Calibri" panose="020F0502020204030204" charset="0"/>
                    <a:cs typeface="Calibri" panose="020F0502020204030204" charset="0"/>
                    <a:sym typeface="+mn-ea"/>
                  </a:rPr>
                  <a:t> configuration parameter vector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smtClean="0">
                    <a:solidFill>
                      <a:schemeClr val="tx1"/>
                    </a:solidFill>
                    <a:latin typeface="Cambria Math" panose="02040503050406030204" charset="0"/>
                    <a:cs typeface="Cambria Math" panose="02040503050406030204" charset="0"/>
                  </a:rPr>
                  <a:t>.</a:t>
                </a:r>
                <a:endParaRPr lang="en-GB" altLang="en-US" sz="4000" dirty="0" smtClean="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280670" y="4712335"/>
                <a:ext cx="11313160" cy="1938020"/>
              </a:xfrm>
              <a:prstGeom prst="rect">
                <a:avLst/>
              </a:prstGeom>
              <a:blipFill rotWithShape="1">
                <a:blip r:embed="rId2"/>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Known 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 region of </a:t>
                </a:r>
                <a:r>
                  <a:rPr lang="en-GB" altLang="en-US" sz="4000" i="1" dirty="0" smtClean="0">
                    <a:solidFill>
                      <a:schemeClr val="tx1"/>
                    </a:solidFill>
                    <a:latin typeface="Calibri" panose="020F0502020204030204" charset="0"/>
                    <a:cs typeface="Calibri" panose="020F0502020204030204" charset="0"/>
                  </a:rPr>
                  <a:t>known system configurations</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𝛩</m:t>
                    </m:r>
                  </m:oMath>
                </a14:m>
                <a:r>
                  <a:rPr lang="en-GB" altLang="en-US" sz="4000" dirty="0" smtClean="0">
                    <a:solidFill>
                      <a:schemeClr val="tx1"/>
                    </a:solidFill>
                    <a:latin typeface="Calibri" panose="020F0502020204030204" charset="0"/>
                    <a:cs typeface="Calibri" panose="020F0502020204030204" charset="0"/>
                  </a:rPr>
                  <a:t> is defined:</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457200" lvl="1" indent="0" algn="ctr">
                  <a:buNone/>
                </a:pP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endParaRPr lang="en-GB" altLang="en-US" sz="4000" dirty="0" smtClean="0">
                  <a:solidFill>
                    <a:schemeClr val="tx1"/>
                  </a:solidFill>
                  <a:latin typeface="+mn-ea"/>
                  <a:cs typeface="+mn-ea"/>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lower and upper bounds for the system parameters, which are assumed to be known </a:t>
                </a:r>
                <a:r>
                  <a:rPr lang="en-GB" altLang="en-US" sz="4000" i="1" dirty="0" smtClean="0">
                    <a:solidFill>
                      <a:schemeClr val="tx1"/>
                    </a:solidFill>
                    <a:latin typeface="+mn-ea"/>
                    <a:cs typeface="+mn-ea"/>
                    <a:sym typeface="+mn-ea"/>
                  </a:rPr>
                  <a:t>a priori</a:t>
                </a:r>
                <a:r>
                  <a:rPr lang="en-GB" altLang="en-US" sz="4000" dirty="0" smtClean="0">
                    <a:solidFill>
                      <a:schemeClr val="tx1"/>
                    </a:solidFill>
                    <a:latin typeface="+mn-ea"/>
                    <a:cs typeface="+mn-ea"/>
                    <a:sym typeface="+mn-ea"/>
                  </a:rPr>
                  <a:t>. </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Unknown </a:t>
            </a:r>
            <a:r>
              <a:rPr lang="en-GB" altLang="en-US" sz="4000" u="sng" dirty="0" smtClean="0">
                <a:latin typeface="+mn-ea"/>
                <a:cs typeface="+mn-ea"/>
                <a:sym typeface="+mn-ea"/>
              </a:rPr>
              <a:t>system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p>
                <a:pPr marL="457200" lvl="1" indent="0" algn="l">
                  <a:buNone/>
                </a:pPr>
                <a:r>
                  <a:rPr lang="en-GB" altLang="en-US" sz="4000" dirty="0" smtClean="0">
                    <a:solidFill>
                      <a:schemeClr val="tx1"/>
                    </a:solidFill>
                    <a:latin typeface="Calibri" panose="020F0502020204030204" charset="0"/>
                    <a:cs typeface="Calibri" panose="020F0502020204030204" charset="0"/>
                  </a:rPr>
                  <a:t>An unknown, or </a:t>
                </a:r>
                <a:r>
                  <a:rPr lang="en-GB" altLang="en-US" sz="4000" i="1" dirty="0" smtClean="0">
                    <a:solidFill>
                      <a:schemeClr val="tx1"/>
                    </a:solidFill>
                    <a:latin typeface="Calibri" panose="020F0502020204030204" charset="0"/>
                    <a:cs typeface="Calibri" panose="020F0502020204030204" charset="0"/>
                  </a:rPr>
                  <a:t>novel system configuration</a:t>
                </a:r>
                <a:r>
                  <a:rPr lang="en-GB" altLang="en-US" sz="4000" dirty="0" smtClean="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smtClean="0">
                    <a:solidFill>
                      <a:schemeClr val="tx1"/>
                    </a:solidFill>
                    <a:latin typeface="Calibri" panose="020F0502020204030204" charset="0"/>
                    <a:cs typeface="Calibri" panose="020F0502020204030204" charset="0"/>
                  </a:rPr>
                  <a:t> is defined as:</a:t>
                </a:r>
                <a:r>
                  <a:rPr lang="en-GB" altLang="en-US" sz="4000" dirty="0" smtClean="0">
                    <a:solidFill>
                      <a:schemeClr val="tx1"/>
                    </a:solidFill>
                    <a:latin typeface="Calibri" panose="020F0502020204030204" charset="0"/>
                    <a:cs typeface="Calibri" panose="020F0502020204030204" charset="0"/>
                  </a:rPr>
                  <a:t> </a:t>
                </a:r>
                <a:endParaRPr lang="en-US" altLang="en-GB" sz="4000" dirty="0" smtClean="0">
                  <a:solidFill>
                    <a:schemeClr val="tx1"/>
                  </a:solidFill>
                  <a:latin typeface="Cambria Math" panose="02040503050406030204" charset="0"/>
                  <a:cs typeface="Cambria Math" panose="02040503050406030204" charset="0"/>
                </a:endParaRPr>
              </a:p>
              <a:p>
                <a:pPr marL="0" lvl="1" indent="0" algn="ctr">
                  <a:buNone/>
                </a:pP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𝑖</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smtClean="0">
                    <a:solidFill>
                      <a:schemeClr val="tx1"/>
                    </a:solidFill>
                    <a:sym typeface="+mn-ea"/>
                  </a:rPr>
                  <a:t> </a:t>
                </a:r>
                <a:endParaRPr lang="en-US" altLang="en-GB" sz="4000" dirty="0" smtClean="0">
                  <a:solidFill>
                    <a:schemeClr val="tx1"/>
                  </a:solidFill>
                  <a:sym typeface="+mn-ea"/>
                </a:endParaRPr>
              </a:p>
              <a:p>
                <a:pPr marL="457200" lvl="1" indent="0" algn="l">
                  <a:buNone/>
                </a:pPr>
                <a:r>
                  <a:rPr lang="en-GB" altLang="en-US" sz="4000" dirty="0" smtClean="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charset="0"/>
                            <a:cs typeface="Cambria Math" panose="02040503050406030204" charset="0"/>
                          </a:rPr>
                        </m:ctrlPr>
                      </m:sSubPr>
                      <m:e>
                        <m:bar>
                          <m:barPr>
                            <m:pos m:val="top"/>
                            <m:ctrlPr>
                              <a:rPr lang="en-US" altLang="en-GB" sz="4000" i="1" dirty="0" smtClean="0">
                                <a:solidFill>
                                  <a:schemeClr val="tx1"/>
                                </a:solidFill>
                                <a:latin typeface="Cambria Math" panose="02040503050406030204"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smtClean="0">
                    <a:solidFill>
                      <a:schemeClr val="tx1"/>
                    </a:solidFill>
                    <a:latin typeface="+mn-ea"/>
                    <a:cs typeface="+mn-ea"/>
                    <a:sym typeface="+mn-ea"/>
                  </a:rPr>
                  <a:t> are the known operating bounds.</a:t>
                </a:r>
                <a:endParaRPr lang="en-GB" altLang="en-US" sz="4000" dirty="0" smtClean="0">
                  <a:solidFill>
                    <a:schemeClr val="tx1"/>
                  </a:solidFill>
                  <a:latin typeface="+mn-ea"/>
                  <a:cs typeface="+mn-ea"/>
                  <a:sym typeface="+mn-ea"/>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1"/>
                <a:stretch>
                  <a:fillRect t="-234"/>
                </a:stretch>
              </a:blipFill>
            </p:spPr>
            <p:txBody>
              <a:bodyPr/>
              <a:lstStyle/>
              <a:p>
                <a:r>
                  <a:rPr lang="en-GB" altLang="en-US">
                    <a:noFill/>
                  </a:rPr>
                  <a:t> </a:t>
                </a:r>
              </a:p>
            </p:txBody>
          </p:sp>
        </mc:Fallback>
      </mc:AlternateContent>
      <p:grpSp>
        <p:nvGrpSpPr>
          <p:cNvPr id="42" name="Group 41"/>
          <p:cNvGrpSpPr/>
          <p:nvPr/>
        </p:nvGrpSpPr>
        <p:grpSpPr>
          <a:xfrm>
            <a:off x="5915660" y="364299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647"/>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312" y="3372"/>
              <a:ext cx="1697" cy="701"/>
            </a:xfrm>
            <a:prstGeom prst="rect">
              <a:avLst/>
            </a:prstGeom>
            <a:noFill/>
          </p:spPr>
          <p:txBody>
            <a:bodyPr wrap="square" rtlCol="0">
              <a:spAutoFit/>
            </a:bodyPr>
            <a:p>
              <a:r>
                <a:rPr lang="en-US" sz="2000" b="1">
                  <a:solidFill>
                    <a:schemeClr val="accent1">
                      <a:lumMod val="50000"/>
                    </a:schemeClr>
                  </a:solidFill>
                </a:rPr>
                <a:t>Known</a:t>
              </a:r>
              <a:endParaRPr lang="en-US" sz="2000" b="1">
                <a:solidFill>
                  <a:schemeClr val="accent1">
                    <a:lumMod val="50000"/>
                  </a:schemeClr>
                </a:solidFill>
              </a:endParaRPr>
            </a:p>
          </p:txBody>
        </p:sp>
        <p:sp>
          <p:nvSpPr>
            <p:cNvPr id="11" name="Text Box 10"/>
            <p:cNvSpPr txBox="1"/>
            <p:nvPr/>
          </p:nvSpPr>
          <p:spPr>
            <a:xfrm>
              <a:off x="4277" y="1976"/>
              <a:ext cx="3060" cy="1242"/>
            </a:xfrm>
            <a:prstGeom prst="rect">
              <a:avLst/>
            </a:prstGeom>
            <a:noFill/>
          </p:spPr>
          <p:txBody>
            <a:bodyPr wrap="square" rtlCol="0">
              <a:spAutoFit/>
            </a:bodyPr>
            <a:p>
              <a:r>
                <a:rPr lang="en-US" sz="2000" b="1">
                  <a:solidFill>
                    <a:srgbClr val="FF0000"/>
                  </a:solidFill>
                </a:rPr>
                <a:t>Novel </a:t>
              </a:r>
              <a:r>
                <a:rPr lang="en-GB" altLang="en-US" sz="2000" b="1">
                  <a:solidFill>
                    <a:srgbClr val="FF0000"/>
                  </a:solidFill>
                </a:rPr>
                <a:t>Configuration</a:t>
              </a:r>
              <a:endParaRPr lang="en-GB" altLang="en-US" sz="2000" b="1">
                <a:solidFill>
                  <a:srgbClr val="FF0000"/>
                </a:solidFill>
              </a:endParaRPr>
            </a:p>
          </p:txBody>
        </p:sp>
      </p:grpSp>
      <mc:AlternateContent xmlns:mc="http://schemas.openxmlformats.org/markup-compatibility/2006">
        <mc:Choice xmlns:a14="http://schemas.microsoft.com/office/drawing/2010/main" Requires="a14">
          <p:sp>
            <p:nvSpPr>
              <p:cNvPr id="14" name="Text Box 13"/>
              <p:cNvSpPr txBox="1"/>
              <p:nvPr/>
            </p:nvSpPr>
            <p:spPr>
              <a:xfrm>
                <a:off x="8098123" y="4940827"/>
                <a:ext cx="590388" cy="398493"/>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8098123" y="4940827"/>
                <a:ext cx="590388" cy="398493"/>
              </a:xfrm>
              <a:prstGeom prst="rect">
                <a:avLst/>
              </a:prstGeom>
              <a:blipFill rotWithShape="1">
                <a:blip r:embed="rId2"/>
                <a:stretch>
                  <a:fillRect l="-102" t="-132" r="75" b="60"/>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5" name="Text Box 14"/>
              <p:cNvSpPr txBox="1"/>
              <p:nvPr/>
            </p:nvSpPr>
            <p:spPr>
              <a:xfrm>
                <a:off x="6547485" y="4497070"/>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chemeClr val="accent1"/>
                              </a:solidFill>
                              <a:latin typeface="Cambria Math" panose="02040503050406030204" charset="0"/>
                              <a:cs typeface="Cambria Math" panose="02040503050406030204" charset="0"/>
                            </a:rPr>
                          </m:ctrlPr>
                        </m:accPr>
                        <m:e>
                          <m:r>
                            <a:rPr lang="en-US" altLang="en-GB" sz="2000" i="1" dirty="0" smtClean="0">
                              <a:solidFill>
                                <a:schemeClr val="accent1"/>
                              </a:solidFill>
                              <a:latin typeface="Cambria Math" panose="02040503050406030204" charset="0"/>
                              <a:cs typeface="Cambria Math" panose="02040503050406030204" charset="0"/>
                            </a:rPr>
                            <m:t>𝜃</m:t>
                          </m:r>
                        </m:e>
                      </m:acc>
                    </m:oMath>
                  </m:oMathPara>
                </a14:m>
                <a:endParaRPr lang="en-US" altLang="en-GB" sz="2000" b="1" i="1" dirty="0" smtClean="0">
                  <a:solidFill>
                    <a:schemeClr val="accent1"/>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6547485" y="4497070"/>
                <a:ext cx="589915" cy="414655"/>
              </a:xfrm>
              <a:prstGeom prst="rect">
                <a:avLst/>
              </a:prstGeom>
              <a:blipFill rotWithShape="1">
                <a:blip r:embed="rId3"/>
                <a:stretch>
                  <a:fillRect/>
                </a:stretch>
              </a:blipFill>
            </p:spPr>
            <p:txBody>
              <a:bodyPr/>
              <a:lstStyle/>
              <a:p>
                <a:r>
                  <a:rPr lang="en-GB"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0" y="878205"/>
                <a:ext cx="11931015" cy="1715135"/>
              </a:xfrm>
            </p:spPr>
            <p:txBody>
              <a:bodyPr>
                <a:noAutofit/>
              </a:bodyPr>
              <a:p>
                <a:pPr marL="457200" lvl="1" indent="0">
                  <a:buNone/>
                </a:pPr>
                <a:r>
                  <a:rPr lang="en-GB" altLang="en-US" sz="3600" dirty="0" smtClean="0">
                    <a:solidFill>
                      <a:schemeClr val="tx1"/>
                    </a:solidFill>
                  </a:rPr>
                  <a:t>A smooth transition in the system configuration space can be characterized by a </a:t>
                </a:r>
                <a:r>
                  <a:rPr lang="en-US" sz="3600" dirty="0">
                    <a:sym typeface="+mn-ea"/>
                  </a:rPr>
                  <a:t>Lipschitz continuous</a:t>
                </a:r>
                <a:r>
                  <a:rPr lang="en-GB" altLang="en-US" sz="3600" dirty="0" smtClean="0">
                    <a:solidFill>
                      <a:schemeClr val="tx1"/>
                    </a:solidFill>
                  </a:rPr>
                  <a:t> function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ℝ</m:t>
                    </m:r>
                    <m:r>
                      <a:rPr lang="en-US" altLang="en-GB" sz="3600" i="1" dirty="0" smtClean="0">
                        <a:solidFill>
                          <a:schemeClr val="tx1"/>
                        </a:solidFill>
                        <a:latin typeface="Cambria Math" panose="02040503050406030204" charset="0"/>
                        <a:cs typeface="Cambria Math" panose="02040503050406030204" charset="0"/>
                      </a:rPr>
                      <m:t>→</m:t>
                    </m:r>
                    <m:sSup>
                      <m:sSupPr>
                        <m:ctrlPr>
                          <a:rPr lang="en-US" altLang="en-GB" sz="3600" i="1" dirty="0" smtClean="0">
                            <a:solidFill>
                              <a:schemeClr val="tx1"/>
                            </a:solidFill>
                            <a:latin typeface="Cambria Math" panose="02040503050406030204" charset="0"/>
                            <a:cs typeface="Cambria Math" panose="02040503050406030204" charset="0"/>
                          </a:rPr>
                        </m:ctrlPr>
                      </m:sSupPr>
                      <m:e>
                        <m:r>
                          <a:rPr lang="en-US" altLang="en-GB" sz="3600" i="1" dirty="0" smtClean="0">
                            <a:solidFill>
                              <a:schemeClr val="tx1"/>
                            </a:solidFill>
                            <a:latin typeface="Cambria Math" panose="02040503050406030204" charset="0"/>
                            <a:cs typeface="Cambria Math" panose="02040503050406030204" charset="0"/>
                          </a:rPr>
                          <m:t>ℝ</m:t>
                        </m:r>
                      </m:e>
                      <m:sup>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𝑛</m:t>
                            </m:r>
                          </m:e>
                          <m:sub>
                            <m:r>
                              <a:rPr lang="en-US" altLang="en-GB" sz="3600" i="1" dirty="0" smtClean="0">
                                <a:solidFill>
                                  <a:schemeClr val="tx1"/>
                                </a:solidFill>
                                <a:latin typeface="Cambria Math" panose="02040503050406030204" charset="0"/>
                                <a:cs typeface="Cambria Math" panose="02040503050406030204" charset="0"/>
                              </a:rPr>
                              <m:t>𝜃</m:t>
                            </m:r>
                          </m:sub>
                        </m:sSub>
                      </m:sup>
                    </m:sSup>
                  </m:oMath>
                </a14:m>
                <a:r>
                  <a:rPr lang="en-GB" altLang="en-US" sz="3600" dirty="0" smtClean="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𝜃</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smtClean="0">
                    <a:solidFill>
                      <a:schemeClr val="tx1"/>
                    </a:solidFill>
                    <a:latin typeface="Cambria Math" panose="02040503050406030204" charset="0"/>
                    <a:cs typeface="Cambria Math" panose="02040503050406030204" charset="0"/>
                  </a:rPr>
                  <a:t>. </a:t>
                </a:r>
                <a:endParaRPr lang="en-GB" altLang="en-US" sz="36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0" y="878205"/>
                <a:ext cx="11931015" cy="1715135"/>
              </a:xfrm>
              <a:blipFill rotWithShape="1">
                <a:blip r:embed="rId1"/>
                <a:stretch>
                  <a:fillRect t="-296"/>
                </a:stretch>
              </a:blipFill>
            </p:spPr>
            <p:txBody>
              <a:bodyPr/>
              <a:lstStyle/>
              <a:p>
                <a:r>
                  <a:rPr lang="en-GB" altLang="en-US">
                    <a:noFill/>
                  </a:rPr>
                  <a:t> </a:t>
                </a:r>
              </a:p>
            </p:txBody>
          </p:sp>
        </mc:Fallback>
      </mc:AlternateContent>
      <p:grpSp>
        <p:nvGrpSpPr>
          <p:cNvPr id="42" name="Group 41"/>
          <p:cNvGrpSpPr/>
          <p:nvPr/>
        </p:nvGrpSpPr>
        <p:grpSpPr>
          <a:xfrm>
            <a:off x="6887210" y="305625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302" y="2652"/>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2"/>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7785100" y="4195445"/>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rgbClr val="0070C0"/>
                              </a:solidFill>
                              <a:latin typeface="Cambria Math" panose="02040503050406030204"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7785100" y="4195445"/>
                <a:ext cx="589915" cy="414655"/>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8136890" y="461010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8136890" y="4610100"/>
                <a:ext cx="589915" cy="398780"/>
              </a:xfrm>
              <a:prstGeom prst="rect">
                <a:avLst/>
              </a:prstGeom>
              <a:blipFill rotWithShape="1">
                <a:blip r:embed="rId4"/>
                <a:stretch>
                  <a:fillRect r="-969"/>
                </a:stretch>
              </a:blipFill>
            </p:spPr>
            <p:txBody>
              <a:bodyPr/>
              <a:lstStyle/>
              <a:p>
                <a:r>
                  <a:rPr lang="en-GB" altLang="en-US">
                    <a:noFill/>
                  </a:rPr>
                  <a:t> </a:t>
                </a:r>
              </a:p>
            </p:txBody>
          </p:sp>
        </mc:Fallback>
      </mc:AlternateContent>
      <p:sp>
        <p:nvSpPr>
          <p:cNvPr id="18" name="Multiply 17"/>
          <p:cNvSpPr/>
          <p:nvPr/>
        </p:nvSpPr>
        <p:spPr>
          <a:xfrm>
            <a:off x="8375015" y="4963160"/>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Smooth transitions to novel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80010" y="2477770"/>
                <a:ext cx="7252970" cy="3975100"/>
              </a:xfrm>
              <a:prstGeom prst="rect">
                <a:avLst/>
              </a:prstGeom>
              <a:noFill/>
            </p:spPr>
            <p:txBody>
              <a:bodyPr wrap="square" rtlCol="0" anchor="t">
                <a:spAutoFit/>
              </a:bodyPr>
              <a:p>
                <a:pPr lvl="1"/>
                <a:r>
                  <a:rPr lang="en-GB" altLang="en-US" sz="3600" dirty="0" smtClean="0">
                    <a:sym typeface="+mn-ea"/>
                  </a:rPr>
                  <a:t>Definition 2 [</a:t>
                </a:r>
                <a:r>
                  <a:rPr lang="en-GB" altLang="en-US" sz="3600" i="1" dirty="0" smtClean="0">
                    <a:sym typeface="+mn-ea"/>
                  </a:rPr>
                  <a:t>Smooth Transitions</a:t>
                </a:r>
                <a:r>
                  <a:rPr lang="en-GB" altLang="en-US" sz="3600" dirty="0" smtClean="0">
                    <a:sym typeface="+mn-ea"/>
                  </a:rPr>
                  <a:t>]</a:t>
                </a:r>
                <a:r>
                  <a:rPr lang="en-US" altLang="en-IE" sz="3600" dirty="0" smtClean="0">
                    <a:sym typeface="+mn-ea"/>
                  </a:rPr>
                  <a:t>:</a:t>
                </a:r>
                <a:r>
                  <a:rPr lang="en-GB" altLang="en-US" sz="3600" dirty="0" smtClean="0">
                    <a:sym typeface="+mn-ea"/>
                  </a:rPr>
                  <a:t> Transitions to novel configurations occur within a finite time window </a:t>
                </a:r>
                <a:r>
                  <a:rPr lang="en-GB" altLang="en-US" sz="3600" i="1" dirty="0" smtClean="0">
                    <a:sym typeface="+mn-ea"/>
                  </a:rPr>
                  <a:t>0:T</a:t>
                </a:r>
                <a:r>
                  <a:rPr lang="en-GB" altLang="en-US" sz="3600" dirty="0" smtClean="0">
                    <a:sym typeface="+mn-ea"/>
                  </a:rPr>
                  <a:t> such that </a:t>
                </a:r>
                <a:endParaRPr lang="en-GB" altLang="en-US" sz="3600" dirty="0" smtClean="0">
                  <a:sym typeface="+mn-ea"/>
                </a:endParaRPr>
              </a:p>
              <a:p>
                <a:pPr lvl="1"/>
                <a14:m>
                  <m:oMathPara xmlns:m="http://schemas.openxmlformats.org/officeDocument/2006/math">
                    <m:oMathParaPr>
                      <m:jc m:val="center"/>
                    </m:oMathParaPr>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𝑛</m:t>
                          </m:r>
                        </m:sub>
                      </m:sSub>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f>
                        <m:fPr>
                          <m:ctrlPr>
                            <a:rPr lang="en-US" altLang="en-GB" sz="3600" i="1" dirty="0" smtClean="0">
                              <a:solidFill>
                                <a:schemeClr val="tx1"/>
                              </a:solidFill>
                              <a:latin typeface="Cambria Math" panose="02040503050406030204" charset="0"/>
                              <a:cs typeface="Cambria Math" panose="02040503050406030204" charset="0"/>
                            </a:rPr>
                          </m:ctrlPr>
                        </m:fPr>
                        <m:num>
                          <m:r>
                            <a:rPr lang="en-US" altLang="en-GB" sz="3600" i="1" dirty="0" smtClean="0">
                              <a:solidFill>
                                <a:schemeClr val="tx1"/>
                              </a:solidFill>
                              <a:latin typeface="Cambria Math" panose="02040503050406030204" charset="0"/>
                              <a:cs typeface="Cambria Math" panose="02040503050406030204" charset="0"/>
                            </a:rPr>
                            <m:t>𝑘</m:t>
                          </m:r>
                        </m:num>
                        <m:den>
                          <m:r>
                            <a:rPr lang="en-US" altLang="en-GB" sz="3600" i="1" dirty="0" smtClean="0">
                              <a:solidFill>
                                <a:schemeClr val="tx1"/>
                              </a:solidFill>
                              <a:latin typeface="Cambria Math" panose="02040503050406030204" charset="0"/>
                              <a:cs typeface="Cambria Math" panose="02040503050406030204" charset="0"/>
                            </a:rPr>
                            <m:t>𝑇</m:t>
                          </m:r>
                        </m:den>
                      </m:f>
                      <m:r>
                        <a:rPr lang="en-US" altLang="en-GB" sz="3600" i="1" dirty="0" smtClean="0">
                          <a:solidFill>
                            <a:schemeClr val="tx1"/>
                          </a:solidFill>
                          <a:latin typeface="Cambria Math" panose="02040503050406030204" charset="0"/>
                          <a:cs typeface="Cambria Math" panose="02040503050406030204" charset="0"/>
                        </a:rPr>
                        <m:t> +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m:oMathPara>
                </a14:m>
                <a:endParaRPr lang="en-US" altLang="en-GB" sz="3600" i="1" dirty="0" smtClean="0">
                  <a:solidFill>
                    <a:schemeClr val="tx1"/>
                  </a:solidFill>
                  <a:latin typeface="Cambria Math" panose="02040503050406030204" charset="0"/>
                  <a:cs typeface="Cambria Math" panose="02040503050406030204" charset="0"/>
                </a:endParaRPr>
              </a:p>
              <a:p>
                <a:pPr lvl="1" algn="ct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0</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𝑇</m:t>
                    </m:r>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smtClean="0">
                    <a:sym typeface="+mn-ea"/>
                  </a:rPr>
                  <a:t> </a:t>
                </a:r>
                <a14:m>
                  <m:oMath xmlns:m="http://schemas.openxmlformats.org/officeDocument/2006/math">
                    <m:acc>
                      <m:accPr>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𝜃</m:t>
                        </m:r>
                      </m:e>
                    </m:acc>
                  </m:oMath>
                </a14:m>
                <a:endParaRPr lang="en-US" altLang="en-GB" sz="3600" i="1" dirty="0" smtClean="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80010" y="2477770"/>
                <a:ext cx="7252970" cy="3975100"/>
              </a:xfrm>
              <a:prstGeom prst="rect">
                <a:avLst/>
              </a:prstGeom>
              <a:blipFill rotWithShape="1">
                <a:blip r:embed="rId5"/>
                <a:stretch>
                  <a:fillRect/>
                </a:stretch>
              </a:blipFill>
            </p:spPr>
            <p:txBody>
              <a:bodyPr/>
              <a:lstStyle/>
              <a:p>
                <a:r>
                  <a:rPr lang="en-GB" altLang="en-US">
                    <a:noFill/>
                  </a:rPr>
                  <a:t> </a:t>
                </a:r>
              </a:p>
            </p:txBody>
          </p:sp>
        </mc:Fallback>
      </mc:AlternateContent>
      <p:cxnSp>
        <p:nvCxnSpPr>
          <p:cNvPr id="4" name="Straight Arrow Connector 3"/>
          <p:cNvCxnSpPr>
            <a:stCxn id="18" idx="1"/>
          </p:cNvCxnSpPr>
          <p:nvPr/>
        </p:nvCxnSpPr>
        <p:spPr>
          <a:xfrm flipV="1">
            <a:off x="8559800" y="4701540"/>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17780" y="793115"/>
                <a:ext cx="11617325" cy="1715135"/>
              </a:xfrm>
            </p:spPr>
            <p:txBody>
              <a:bodyPr>
                <a:noAutofit/>
              </a:bodyPr>
              <a:p>
                <a:pPr marL="457200" lvl="1" indent="0" algn="l">
                  <a:buNone/>
                </a:pPr>
                <a:r>
                  <a:rPr lang="en-GB" altLang="en-US" sz="3600" dirty="0" smtClean="0">
                    <a:solidFill>
                      <a:schemeClr val="tx1"/>
                    </a:solidFill>
                  </a:rPr>
                  <a:t>An abrupt transition in the system configuration space can be characterized by </a:t>
                </a:r>
                <a:r>
                  <a:rPr lang="en-GB" altLang="en-US" sz="3600" dirty="0" smtClean="0">
                    <a:sym typeface="+mn-ea"/>
                  </a:rPr>
                  <a:t>a </a:t>
                </a:r>
                <a:r>
                  <a:rPr lang="en-GB" sz="3600" dirty="0">
                    <a:sym typeface="+mn-ea"/>
                  </a:rPr>
                  <a:t>step function</a:t>
                </a:r>
                <a:r>
                  <a:rPr lang="en-GB" altLang="en-US" sz="3600" dirty="0" smtClean="0">
                    <a:solidFill>
                      <a:schemeClr val="tx1"/>
                    </a:solidFill>
                  </a:rPr>
                  <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ℝ</m:t>
                    </m:r>
                    <m:r>
                      <a:rPr lang="en-US" altLang="en-GB" sz="3600" i="1" dirty="0" smtClean="0">
                        <a:solidFill>
                          <a:schemeClr val="tx1"/>
                        </a:solidFill>
                        <a:latin typeface="Cambria Math" panose="02040503050406030204" charset="0"/>
                        <a:cs typeface="Cambria Math" panose="02040503050406030204" charset="0"/>
                      </a:rPr>
                      <m:t>→</m:t>
                    </m:r>
                    <m:sSup>
                      <m:sSupPr>
                        <m:ctrlPr>
                          <a:rPr lang="en-US" altLang="en-GB" sz="3600" i="1" dirty="0" smtClean="0">
                            <a:solidFill>
                              <a:schemeClr val="tx1"/>
                            </a:solidFill>
                            <a:latin typeface="Cambria Math" panose="02040503050406030204" charset="0"/>
                            <a:cs typeface="Cambria Math" panose="02040503050406030204" charset="0"/>
                          </a:rPr>
                        </m:ctrlPr>
                      </m:sSupPr>
                      <m:e>
                        <m:r>
                          <a:rPr lang="en-US" altLang="en-GB" sz="3600" i="1" dirty="0" smtClean="0">
                            <a:solidFill>
                              <a:schemeClr val="tx1"/>
                            </a:solidFill>
                            <a:latin typeface="Cambria Math" panose="02040503050406030204" charset="0"/>
                            <a:cs typeface="Cambria Math" panose="02040503050406030204" charset="0"/>
                          </a:rPr>
                          <m:t>ℝ</m:t>
                        </m:r>
                      </m:e>
                      <m:sup>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𝑛</m:t>
                            </m:r>
                          </m:e>
                          <m:sub>
                            <m:r>
                              <a:rPr lang="en-US" altLang="en-GB" sz="3600" i="1" dirty="0" smtClean="0">
                                <a:solidFill>
                                  <a:schemeClr val="tx1"/>
                                </a:solidFill>
                                <a:latin typeface="Cambria Math" panose="02040503050406030204" charset="0"/>
                                <a:cs typeface="Cambria Math" panose="02040503050406030204" charset="0"/>
                              </a:rPr>
                              <m:t>𝜃</m:t>
                            </m:r>
                          </m:sub>
                        </m:sSub>
                      </m:sup>
                    </m:sSup>
                  </m:oMath>
                </a14:m>
                <a:r>
                  <a:rPr lang="en-GB" altLang="en-US" sz="3600" dirty="0" smtClean="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𝜃</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smtClean="0">
                    <a:solidFill>
                      <a:schemeClr val="tx1"/>
                    </a:solidFill>
                    <a:latin typeface="Cambria Math" panose="02040503050406030204" charset="0"/>
                    <a:cs typeface="Cambria Math" panose="02040503050406030204" charset="0"/>
                  </a:rPr>
                  <a:t>. </a:t>
                </a:r>
                <a:endParaRPr lang="en-GB" altLang="en-US" sz="36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17780" y="793115"/>
                <a:ext cx="11617325" cy="1715135"/>
              </a:xfrm>
              <a:blipFill rotWithShape="1">
                <a:blip r:embed="rId1"/>
                <a:stretch>
                  <a:fillRect t="-296"/>
                </a:stretch>
              </a:blipFill>
            </p:spPr>
            <p:txBody>
              <a:bodyPr/>
              <a:lstStyle/>
              <a:p>
                <a:r>
                  <a:rPr lang="en-GB" altLang="en-US">
                    <a:noFill/>
                  </a:rPr>
                  <a:t> </a:t>
                </a:r>
              </a:p>
            </p:txBody>
          </p:sp>
        </mc:Fallback>
      </mc:AlternateContent>
      <p:grpSp>
        <p:nvGrpSpPr>
          <p:cNvPr id="42" name="Group 41"/>
          <p:cNvGrpSpPr/>
          <p:nvPr/>
        </p:nvGrpSpPr>
        <p:grpSpPr>
          <a:xfrm>
            <a:off x="6887210" y="305625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2</a:t>
              </a:r>
              <a:endParaRPr lang="en-GB" altLang="en-US" b="1" baseline="-25000"/>
            </a:p>
          </p:txBody>
        </p:sp>
        <p:sp>
          <p:nvSpPr>
            <p:cNvPr id="41" name="Text Box 40"/>
            <p:cNvSpPr txBox="1"/>
            <p:nvPr/>
          </p:nvSpPr>
          <p:spPr>
            <a:xfrm>
              <a:off x="6543" y="5310"/>
              <a:ext cx="795" cy="542"/>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sym typeface="+mn-ea"/>
                </a:rPr>
                <a:t>θ</a:t>
              </a:r>
              <a:r>
                <a:rPr lang="en-GB" altLang="en-US" b="1" baseline="-25000"/>
                <a:t>1</a:t>
              </a:r>
              <a:endParaRPr lang="en-GB" altLang="en-US" b="1" baseline="-25000"/>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mc:AlternateContent xmlns:mc="http://schemas.openxmlformats.org/markup-compatibility/2006">
          <mc:Choice xmlns:a14="http://schemas.microsoft.com/office/drawing/2010/main" Requires="a14">
            <p:sp>
              <p:nvSpPr>
                <p:cNvPr id="14" name="Text Box 13"/>
                <p:cNvSpPr txBox="1"/>
                <p:nvPr/>
              </p:nvSpPr>
              <p:spPr>
                <a:xfrm>
                  <a:off x="4302" y="2652"/>
                  <a:ext cx="744" cy="586"/>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smtClean="0">
                    <a:solidFill>
                      <a:srgbClr val="FF0000"/>
                    </a:solidFill>
                    <a:latin typeface="Cambria Math" panose="02040503050406030204" charset="0"/>
                    <a:cs typeface="Cambria Math" panose="02040503050406030204" charset="0"/>
                  </a:endParaRPr>
                </a:p>
              </p:txBody>
            </p:sp>
          </mc:Choice>
          <mc:Fallback>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2"/>
                </a:blipFill>
              </p:spPr>
              <p:txBody>
                <a:bodyPr/>
                <a:lstStyle/>
                <a:p>
                  <a:r>
                    <a:rPr lang="en-GB" altLang="en-US">
                      <a:noFill/>
                    </a:rPr>
                    <a:t> </a:t>
                  </a:r>
                </a:p>
              </p:txBody>
            </p:sp>
          </mc:Fallback>
        </mc:AlternateContent>
      </p:grpSp>
      <mc:AlternateContent xmlns:mc="http://schemas.openxmlformats.org/markup-compatibility/2006">
        <mc:Choice xmlns:a14="http://schemas.microsoft.com/office/drawing/2010/main" Requires="a14">
          <p:sp>
            <p:nvSpPr>
              <p:cNvPr id="15" name="Text Box 14"/>
              <p:cNvSpPr txBox="1"/>
              <p:nvPr/>
            </p:nvSpPr>
            <p:spPr>
              <a:xfrm>
                <a:off x="7785100" y="4195445"/>
                <a:ext cx="589915" cy="4146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trlPr>
                            <a:rPr lang="en-US" altLang="en-GB" sz="2000" i="1" dirty="0" smtClean="0">
                              <a:solidFill>
                                <a:srgbClr val="0070C0"/>
                              </a:solidFill>
                              <a:latin typeface="Cambria Math" panose="02040503050406030204"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5" name="Text Box 14"/>
              <p:cNvSpPr txBox="1">
                <a:spLocks noRot="1" noChangeAspect="1" noMove="1" noResize="1" noEditPoints="1" noAdjustHandles="1" noChangeArrowheads="1" noChangeShapeType="1" noTextEdit="1"/>
              </p:cNvSpPr>
              <p:nvPr/>
            </p:nvSpPr>
            <p:spPr>
              <a:xfrm>
                <a:off x="7785100" y="4195445"/>
                <a:ext cx="589915" cy="414655"/>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16" name="Text Box 15"/>
              <p:cNvSpPr txBox="1"/>
              <p:nvPr/>
            </p:nvSpPr>
            <p:spPr>
              <a:xfrm>
                <a:off x="8136890" y="4610100"/>
                <a:ext cx="589915" cy="3987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smtClean="0">
                  <a:solidFill>
                    <a:srgbClr val="0070C0"/>
                  </a:solidFill>
                  <a:latin typeface="Cambria Math" panose="02040503050406030204" charset="0"/>
                  <a:cs typeface="Cambria Math" panose="02040503050406030204" charset="0"/>
                </a:endParaRPr>
              </a:p>
            </p:txBody>
          </p:sp>
        </mc:Choice>
        <mc:Fallback>
          <p:sp>
            <p:nvSpPr>
              <p:cNvPr id="16" name="Text Box 15"/>
              <p:cNvSpPr txBox="1">
                <a:spLocks noRot="1" noChangeAspect="1" noMove="1" noResize="1" noEditPoints="1" noAdjustHandles="1" noChangeArrowheads="1" noChangeShapeType="1" noTextEdit="1"/>
              </p:cNvSpPr>
              <p:nvPr/>
            </p:nvSpPr>
            <p:spPr>
              <a:xfrm>
                <a:off x="8136890" y="4610100"/>
                <a:ext cx="589915" cy="398780"/>
              </a:xfrm>
              <a:prstGeom prst="rect">
                <a:avLst/>
              </a:prstGeom>
              <a:blipFill rotWithShape="1">
                <a:blip r:embed="rId4"/>
                <a:stretch>
                  <a:fillRect r="-969"/>
                </a:stretch>
              </a:blipFill>
            </p:spPr>
            <p:txBody>
              <a:bodyPr/>
              <a:lstStyle/>
              <a:p>
                <a:r>
                  <a:rPr lang="en-GB" altLang="en-US">
                    <a:noFill/>
                  </a:rPr>
                  <a:t> </a:t>
                </a:r>
              </a:p>
            </p:txBody>
          </p:sp>
        </mc:Fallback>
      </mc:AlternateContent>
      <p:sp>
        <p:nvSpPr>
          <p:cNvPr id="18" name="Multiply 17"/>
          <p:cNvSpPr/>
          <p:nvPr/>
        </p:nvSpPr>
        <p:spPr>
          <a:xfrm>
            <a:off x="8375015" y="4963160"/>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latin typeface="+mn-ea"/>
                <a:cs typeface="+mn-ea"/>
                <a:sym typeface="+mn-ea"/>
              </a:rPr>
              <a:t>Abrupt transitions to novel configurations.</a:t>
            </a:r>
            <a:endParaRPr lang="en-GB" altLang="en-US" sz="4000" u="sng" dirty="0" smtClean="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80010" y="2477770"/>
                <a:ext cx="7252970" cy="3978910"/>
              </a:xfrm>
              <a:prstGeom prst="rect">
                <a:avLst/>
              </a:prstGeom>
              <a:noFill/>
            </p:spPr>
            <p:txBody>
              <a:bodyPr wrap="square" rtlCol="0" anchor="t">
                <a:spAutoFit/>
              </a:bodyPr>
              <a:p>
                <a:pPr lvl="1"/>
                <a:r>
                  <a:rPr lang="en-GB" altLang="en-US" sz="3600" dirty="0" smtClean="0">
                    <a:sym typeface="+mn-ea"/>
                  </a:rPr>
                  <a:t>Definition </a:t>
                </a:r>
                <a:r>
                  <a:rPr lang="en-US" altLang="en-GB" sz="3600" dirty="0" smtClean="0">
                    <a:sym typeface="+mn-ea"/>
                  </a:rPr>
                  <a:t>3</a:t>
                </a:r>
                <a:r>
                  <a:rPr lang="en-GB" altLang="en-US" sz="3600" dirty="0" smtClean="0">
                    <a:sym typeface="+mn-ea"/>
                  </a:rPr>
                  <a:t> [</a:t>
                </a:r>
                <a:r>
                  <a:rPr lang="en-US" altLang="en-GB" sz="3600" i="1" dirty="0" smtClean="0">
                    <a:sym typeface="+mn-ea"/>
                  </a:rPr>
                  <a:t>Abrupt</a:t>
                </a:r>
                <a:r>
                  <a:rPr lang="en-GB" altLang="en-US" sz="3600" i="1" dirty="0" smtClean="0">
                    <a:sym typeface="+mn-ea"/>
                  </a:rPr>
                  <a:t> Transitions</a:t>
                </a:r>
                <a:r>
                  <a:rPr lang="en-GB" altLang="en-US" sz="3600" dirty="0" smtClean="0">
                    <a:sym typeface="+mn-ea"/>
                  </a:rPr>
                  <a:t>]</a:t>
                </a:r>
                <a:r>
                  <a:rPr lang="en-US" altLang="en-IE" sz="3600" dirty="0" smtClean="0">
                    <a:sym typeface="+mn-ea"/>
                  </a:rPr>
                  <a:t>:</a:t>
                </a:r>
                <a:r>
                  <a:rPr lang="en-GB" altLang="en-US" sz="3600" dirty="0" smtClean="0">
                    <a:sym typeface="+mn-ea"/>
                  </a:rPr>
                  <a:t> Transitions to novel configurations occur a</a:t>
                </a:r>
                <a:r>
                  <a:rPr lang="en-US" altLang="en-GB" sz="3600" dirty="0" smtClean="0">
                    <a:sym typeface="+mn-ea"/>
                  </a:rPr>
                  <a:t>t</a:t>
                </a:r>
                <a:r>
                  <a:rPr lang="en-GB" altLang="en-US" sz="3600" dirty="0" smtClean="0">
                    <a:sym typeface="+mn-ea"/>
                  </a:rPr>
                  <a:t> </a:t>
                </a:r>
                <a:r>
                  <a:rPr lang="en-US" altLang="en-GB" sz="3600" dirty="0" smtClean="0">
                    <a:sym typeface="+mn-ea"/>
                  </a:rPr>
                  <a:t>a given timestep </a:t>
                </a:r>
                <a14:m>
                  <m:oMath xmlns:m="http://schemas.openxmlformats.org/officeDocument/2006/math">
                    <m:sSub>
                      <m:sSubPr>
                        <m:ctrlPr>
                          <a:rPr lang="en-US" altLang="en-GB" sz="3600" i="1" dirty="0" smtClean="0">
                            <a:latin typeface="Cambria Math" panose="02040503050406030204" charset="0"/>
                            <a:cs typeface="Cambria Math" panose="02040503050406030204" charset="0"/>
                            <a:sym typeface="+mn-ea"/>
                          </a:rPr>
                        </m:ctrlPr>
                      </m:sSubPr>
                      <m:e>
                        <m:r>
                          <a:rPr lang="en-US" altLang="en-GB" sz="3600" i="1" dirty="0" smtClean="0">
                            <a:latin typeface="Cambria Math" panose="02040503050406030204" charset="0"/>
                            <a:cs typeface="Cambria Math" panose="02040503050406030204" charset="0"/>
                            <a:sym typeface="+mn-ea"/>
                          </a:rPr>
                          <m:t>𝑘</m:t>
                        </m:r>
                      </m:e>
                      <m:sub>
                        <m:r>
                          <a:rPr lang="en-US" altLang="en-GB" sz="3600" i="1" dirty="0" smtClean="0">
                            <a:latin typeface="Cambria Math" panose="02040503050406030204" charset="0"/>
                            <a:cs typeface="Cambria Math" panose="02040503050406030204" charset="0"/>
                            <a:sym typeface="+mn-ea"/>
                          </a:rPr>
                          <m:t>𝑇</m:t>
                        </m:r>
                      </m:sub>
                    </m:sSub>
                  </m:oMath>
                </a14:m>
                <a:r>
                  <a:rPr lang="en-GB" altLang="en-US" sz="3600" dirty="0" smtClean="0">
                    <a:sym typeface="+mn-ea"/>
                  </a:rPr>
                  <a:t> </a:t>
                </a:r>
                <a:r>
                  <a:rPr lang="en-US" altLang="en-GB" sz="3600" dirty="0" smtClean="0">
                    <a:sym typeface="+mn-ea"/>
                  </a:rPr>
                  <a:t>such that:</a:t>
                </a:r>
                <a:endParaRPr lang="en-GB" altLang="en-US" sz="3600" dirty="0" smtClean="0">
                  <a:sym typeface="+mn-ea"/>
                </a:endParaRPr>
              </a:p>
              <a:p>
                <a:pPr lvl="1"/>
                <a14:m>
                  <m:oMathPara xmlns:m="http://schemas.openxmlformats.org/officeDocument/2006/math">
                    <m:oMathParaPr>
                      <m:jc m:val="center"/>
                    </m:oMathParaPr>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d>
                        <m:dPr>
                          <m:begChr m:val="{"/>
                          <m:endChr m:val=""/>
                          <m:ctrlPr>
                            <a:rPr lang="en-US" altLang="en-GB" sz="3600" i="1" dirty="0" smtClean="0">
                              <a:solidFill>
                                <a:schemeClr val="tx1"/>
                              </a:solidFill>
                              <a:latin typeface="Cambria Math" panose="02040503050406030204" charset="0"/>
                              <a:cs typeface="Cambria Math" panose="02040503050406030204" charset="0"/>
                            </a:rPr>
                          </m:ctrlPr>
                        </m:dPr>
                        <m:e>
                          <m:eqArr>
                            <m:eqArrPr>
                              <m:ctrlPr>
                                <a:rPr lang="en-US" altLang="en-GB" sz="3600" i="1" dirty="0" smtClean="0">
                                  <a:solidFill>
                                    <a:schemeClr val="tx1"/>
                                  </a:solidFill>
                                  <a:latin typeface="Cambria Math" panose="02040503050406030204" charset="0"/>
                                  <a:cs typeface="Cambria Math" panose="02040503050406030204" charset="0"/>
                                </a:rPr>
                              </m:ctrlPr>
                            </m:eqArrPr>
                            <m:e>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  &amp;</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&lt;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𝑇</m:t>
                                  </m:r>
                                </m:sub>
                              </m:sSub>
                            </m:e>
                            <m:e>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𝑛</m:t>
                                  </m:r>
                                </m:sub>
                              </m:sSub>
                              <m:r>
                                <a:rPr lang="en-US" altLang="en-GB" sz="3600" i="1" dirty="0" smtClean="0">
                                  <a:solidFill>
                                    <a:schemeClr val="tx1"/>
                                  </a:solidFill>
                                  <a:latin typeface="Cambria Math" panose="02040503050406030204" charset="0"/>
                                  <a:cs typeface="Cambria Math" panose="02040503050406030204" charset="0"/>
                                </a:rPr>
                                <m:t>,  &amp;</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𝑇</m:t>
                                  </m:r>
                                </m:sub>
                              </m:sSub>
                            </m:e>
                          </m:eqArr>
                        </m:e>
                      </m:d>
                      <m:r>
                        <a:rPr lang="en-US" altLang="en-GB" sz="3600" i="1" dirty="0" smtClean="0">
                          <a:solidFill>
                            <a:schemeClr val="tx1"/>
                          </a:solidFill>
                          <a:latin typeface="Cambria Math" panose="02040503050406030204" charset="0"/>
                          <a:cs typeface="Cambria Math" panose="02040503050406030204" charset="0"/>
                        </a:rPr>
                        <m:t>;</m:t>
                      </m:r>
                    </m:oMath>
                  </m:oMathPara>
                </a14:m>
                <a:endParaRPr lang="en-US" altLang="en-GB" sz="3600" i="1" dirty="0" smtClean="0">
                  <a:solidFill>
                    <a:schemeClr val="tx1"/>
                  </a:solidFill>
                  <a:latin typeface="Cambria Math" panose="02040503050406030204" charset="0"/>
                  <a:cs typeface="Cambria Math" panose="02040503050406030204" charset="0"/>
                </a:endParaRPr>
              </a:p>
              <a:p>
                <a:pPr lvl="1" algn="ctr"/>
                <a14:m>
                  <m:oMath xmlns:m="http://schemas.openxmlformats.org/officeDocument/2006/math">
                    <m:sSub>
                      <m:sSubPr>
                        <m:ctrlPr>
                          <a:rPr lang="en-US" altLang="en-GB" sz="3600" i="1" dirty="0" smtClean="0">
                            <a:solidFill>
                              <a:schemeClr val="tx1"/>
                            </a:solidFill>
                            <a:latin typeface="Cambria Math" panose="02040503050406030204"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smtClean="0">
                    <a:sym typeface="+mn-ea"/>
                  </a:rPr>
                  <a:t> </a:t>
                </a:r>
                <a14:m>
                  <m:oMath xmlns:m="http://schemas.openxmlformats.org/officeDocument/2006/math">
                    <m:acc>
                      <m:accPr>
                        <m:ctrlPr>
                          <a:rPr lang="en-US" altLang="en-GB" sz="3600" i="1" dirty="0" smtClean="0">
                            <a:solidFill>
                              <a:schemeClr val="tx1"/>
                            </a:solidFill>
                            <a:latin typeface="Cambria Math" panose="02040503050406030204"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𝜃</m:t>
                        </m:r>
                      </m:e>
                    </m:acc>
                  </m:oMath>
                </a14:m>
                <a:endParaRPr lang="en-US" altLang="en-GB" sz="3600" i="1" dirty="0" smtClean="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80010" y="2477770"/>
                <a:ext cx="7252970" cy="3978910"/>
              </a:xfrm>
              <a:prstGeom prst="rect">
                <a:avLst/>
              </a:prstGeom>
              <a:blipFill rotWithShape="1">
                <a:blip r:embed="rId5"/>
                <a:stretch>
                  <a:fillRect/>
                </a:stretch>
              </a:blipFill>
            </p:spPr>
            <p:txBody>
              <a:bodyPr/>
              <a:lstStyle/>
              <a:p>
                <a:r>
                  <a:rPr lang="en-GB" altLang="en-US">
                    <a:noFill/>
                  </a:rPr>
                  <a:t> </a:t>
                </a:r>
              </a:p>
            </p:txBody>
          </p:sp>
        </mc:Fallback>
      </mc:AlternateContent>
      <p:cxnSp>
        <p:nvCxnSpPr>
          <p:cNvPr id="4" name="Straight Arrow Connector 3"/>
          <p:cNvCxnSpPr>
            <a:stCxn id="18" idx="1"/>
          </p:cNvCxnSpPr>
          <p:nvPr/>
        </p:nvCxnSpPr>
        <p:spPr>
          <a:xfrm flipV="1">
            <a:off x="8559800" y="4701540"/>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74930" y="889635"/>
                <a:ext cx="12028170" cy="5336540"/>
              </a:xfrm>
            </p:spPr>
            <p:txBody>
              <a:bodyPr>
                <a:noAutofit/>
              </a:bodyPr>
              <a:p>
                <a:pPr marL="457200" lvl="1" indent="0">
                  <a:buNone/>
                </a:pPr>
                <a:r>
                  <a:rPr lang="en-GB" sz="4000" dirty="0" smtClean="0">
                    <a:solidFill>
                      <a:schemeClr val="tx1"/>
                    </a:solidFill>
                  </a:rPr>
                  <a:t>We define a parametric </a:t>
                </a:r>
                <a:r>
                  <a:rPr lang="en-GB" sz="4000" i="1" dirty="0" smtClean="0">
                    <a:solidFill>
                      <a:schemeClr val="tx1"/>
                    </a:solidFill>
                  </a:rPr>
                  <a:t>low level</a:t>
                </a:r>
                <a:r>
                  <a:rPr lang="en-US" altLang="en-GB" sz="4000" dirty="0" smtClean="0">
                    <a:solidFill>
                      <a:schemeClr val="tx1"/>
                    </a:solidFill>
                  </a:rPr>
                  <a:t> feedback</a:t>
                </a:r>
                <a:r>
                  <a:rPr lang="en-GB" sz="4000" dirty="0" smtClean="0">
                    <a:solidFill>
                      <a:schemeClr val="tx1"/>
                    </a:solidFill>
                  </a:rPr>
                  <a:t>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𝑢</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𝛤</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𝑦</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smtClean="0">
                    <a:solidFill>
                      <a:schemeClr val="tx1"/>
                    </a:solidFill>
                  </a:rPr>
                  <a:t> 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a control parameter vector or </a:t>
                </a:r>
                <a:r>
                  <a:rPr lang="en-GB" sz="4000" i="1" dirty="0" smtClean="0">
                    <a:solidFill>
                      <a:schemeClr val="tx1"/>
                    </a:solidFill>
                  </a:rPr>
                  <a:t>control configuration</a:t>
                </a:r>
                <a:r>
                  <a:rPr lang="en-GB" sz="4000" dirty="0" smtClean="0">
                    <a:solidFill>
                      <a:schemeClr val="tx1"/>
                    </a:solidFill>
                  </a:rPr>
                  <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smtClean="0">
                    <a:solidFill>
                      <a:schemeClr val="tx1"/>
                    </a:solidFill>
                  </a:rPr>
                  <a:t> is the control parameter space,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𝑦</m:t>
                    </m:r>
                  </m:oMath>
                </a14:m>
                <a:r>
                  <a:rPr lang="en-GB" sz="4000" dirty="0" smtClean="0">
                    <a:solidFill>
                      <a:schemeClr val="tx1"/>
                    </a:solidFill>
                  </a:rPr>
                  <a:t> is the system output vector.</a:t>
                </a:r>
                <a:endParaRPr lang="en-GB" sz="4000" dirty="0" smtClean="0">
                  <a:solidFill>
                    <a:schemeClr val="tx1"/>
                  </a:solidFill>
                </a:endParaRPr>
              </a:p>
              <a:p>
                <a:pPr marL="457200" lvl="1" indent="0">
                  <a:buNone/>
                </a:pPr>
                <a:endParaRPr lang="en-GB" sz="4000" dirty="0" smtClean="0">
                  <a:solidFill>
                    <a:schemeClr val="tx1"/>
                  </a:solidFill>
                </a:endParaRPr>
              </a:p>
              <a:p>
                <a:pPr marL="457200" lvl="1" indent="0">
                  <a:buNone/>
                </a:pPr>
                <a:r>
                  <a:rPr lang="en-GB" sz="4000" dirty="0" smtClean="0">
                    <a:solidFill>
                      <a:schemeClr val="tx1"/>
                    </a:solidFill>
                  </a:rPr>
                  <a:t>The task of control tuning for a region of known system configurations </a:t>
                </a:r>
                <a14:m>
                  <m:oMath xmlns:m="http://schemas.openxmlformats.org/officeDocument/2006/math">
                    <m:acc>
                      <m:accPr>
                        <m:ctrlPr>
                          <a:rPr lang="en-US" altLang="en-GB" sz="4000" i="1" dirty="0" smtClean="0">
                            <a:solidFill>
                              <a:schemeClr val="tx1"/>
                            </a:solidFill>
                            <a:latin typeface="Cambria Math" panose="02040503050406030204"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given a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𝛤</m:t>
                    </m:r>
                  </m:oMath>
                </a14:m>
                <a:r>
                  <a:rPr lang="en-GB" altLang="en-US" sz="4000" dirty="0" smtClean="0">
                    <a:solidFill>
                      <a:schemeClr val="tx1"/>
                    </a:solidFill>
                    <a:latin typeface="Cambria Math" panose="02040503050406030204" charset="0"/>
                    <a:cs typeface="Cambria Math" panose="02040503050406030204" charset="0"/>
                  </a:rPr>
                  <a:t>,</a:t>
                </a:r>
                <a:r>
                  <a:rPr lang="en-GB" altLang="en-US" sz="4000" dirty="0" smtClean="0">
                    <a:solidFill>
                      <a:schemeClr val="tx1"/>
                    </a:solidFill>
                    <a:latin typeface="Calibri" panose="020F0502020204030204" charset="0"/>
                    <a:cs typeface="Calibri" panose="020F0502020204030204" charset="0"/>
                  </a:rPr>
                  <a:t> </a:t>
                </a:r>
                <a:r>
                  <a:rPr lang="en-GB" sz="4000" dirty="0" smtClean="0">
                    <a:solidFill>
                      <a:schemeClr val="tx1"/>
                    </a:solidFill>
                  </a:rPr>
                  <a:t>can be framed in two ways. </a:t>
                </a:r>
                <a:endParaRPr lang="en-GB" altLang="en-US" sz="4000" dirty="0" smtClean="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Rot="1" noChangeAspect="1" noMove="1" noResize="1" noEditPoints="1" noAdjustHandles="1" noChangeArrowheads="1" noChangeShapeType="1" noTextEdit="1"/>
              </p:cNvSpPr>
              <p:nvPr>
                <p:ph idx="1"/>
              </p:nvPr>
            </p:nvSpPr>
            <p:spPr>
              <a:xfrm>
                <a:off x="-74930" y="889635"/>
                <a:ext cx="12028170" cy="5336540"/>
              </a:xfrm>
              <a:blipFill rotWithShape="1">
                <a:blip r:embed="rId1"/>
                <a:stretch>
                  <a:fillRect t="-202"/>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p>
            <a:r>
              <a:rPr lang="en-GB" altLang="en-US" sz="4000" u="sng" dirty="0" smtClean="0">
                <a:solidFill>
                  <a:schemeClr val="tx1"/>
                </a:solidFill>
                <a:latin typeface="+mn-ea"/>
                <a:cs typeface="+mn-ea"/>
                <a:sym typeface="+mn-ea"/>
              </a:rPr>
              <a:t>Low Level Control Law</a:t>
            </a:r>
            <a:endParaRPr lang="en-GB" altLang="en-US" sz="4000" u="sng" dirty="0" smtClean="0">
              <a:solidFill>
                <a:schemeClr val="tx1"/>
              </a:solidFill>
              <a:latin typeface="+mn-ea"/>
              <a:cs typeface="+mn-ea"/>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7994</Words>
  <Application>WPS Presentation</Application>
  <PresentationFormat>Panorámica</PresentationFormat>
  <Paragraphs>363</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Cambria Math</vt:lpstr>
      <vt:lpstr>Calibri</vt:lpstr>
      <vt:lpstr>Calibri Light</vt:lpstr>
      <vt:lpstr>Microsoft YaHei</vt:lpstr>
      <vt:lpstr>Arial Unicode MS</vt:lpstr>
      <vt:lpstr>MS Mincho</vt:lpstr>
      <vt:lpstr>Segoe Print</vt:lpstr>
      <vt:lpstr>Office Theme</vt:lpstr>
      <vt:lpstr>Research Proposal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HP</cp:lastModifiedBy>
  <cp:revision>295</cp:revision>
  <dcterms:created xsi:type="dcterms:W3CDTF">2022-01-26T17:16:00Z</dcterms:created>
  <dcterms:modified xsi:type="dcterms:W3CDTF">2023-05-08T22:19:25Z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708B430774754747AC44F453C9D1A993</vt:lpwstr>
  </property>
  <property fmtid="{D5CDD505-2E9C-101B-9397-08002B2CF9AE}" pid="3" name="KSOProductBuildVer">
    <vt:lpwstr>2057-11.2.0.11537</vt:lpwstr>
  </property>
</Properties>
</file>