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24A_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215_0.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219_0.xml" ContentType="application/vnd.ms-powerpoint.comments+xml"/>
  <Override PartName="/ppt/notesSlides/notesSlide10.xml" ContentType="application/vnd.openxmlformats-officedocument.presentationml.notesSlide+xml"/>
  <Override PartName="/ppt/comments/modernComment_21A_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28D_0.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22E_0.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8" r:id="rId2"/>
    <p:sldId id="493" r:id="rId3"/>
    <p:sldId id="586" r:id="rId4"/>
    <p:sldId id="611" r:id="rId5"/>
    <p:sldId id="535" r:id="rId6"/>
    <p:sldId id="536" r:id="rId7"/>
    <p:sldId id="533" r:id="rId8"/>
    <p:sldId id="634" r:id="rId9"/>
    <p:sldId id="537" r:id="rId10"/>
    <p:sldId id="538" r:id="rId11"/>
    <p:sldId id="539" r:id="rId12"/>
    <p:sldId id="653" r:id="rId13"/>
    <p:sldId id="655" r:id="rId14"/>
    <p:sldId id="558" r:id="rId15"/>
    <p:sldId id="654" r:id="rId16"/>
    <p:sldId id="464" r:id="rId17"/>
    <p:sldId id="501" r:id="rId18"/>
    <p:sldId id="511" r:id="rId19"/>
    <p:sldId id="512" r:id="rId20"/>
    <p:sldId id="523" r:id="rId21"/>
    <p:sldId id="484" r:id="rId22"/>
    <p:sldId id="524" r:id="rId23"/>
    <p:sldId id="573" r:id="rId24"/>
    <p:sldId id="580" r:id="rId25"/>
    <p:sldId id="581" r:id="rId26"/>
    <p:sldId id="574" r:id="rId27"/>
    <p:sldId id="576" r:id="rId28"/>
    <p:sldId id="492" r:id="rId29"/>
    <p:sldId id="4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A48D1D-BA00-A85E-3F75-8D751DC4B726}" name="Quinones Grueiro, Marcos" initials="QGM" userId="S::marcos.quinones.grueiro@Vanderbilt.Edu::536cb631-8b62-4de7-ba32-edf7a1ad6d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F5597"/>
    <a:srgbClr val="F5F7F9"/>
    <a:srgbClr val="D29381"/>
    <a:srgbClr val="696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215_0.xml><?xml version="1.0" encoding="utf-8"?>
<p188:cmLst xmlns:a="http://schemas.openxmlformats.org/drawingml/2006/main" xmlns:r="http://schemas.openxmlformats.org/officeDocument/2006/relationships" xmlns:p188="http://schemas.microsoft.com/office/powerpoint/2018/8/main">
  <p188:cm id="{D995A845-A601-4214-A844-7B023A6551F8}" authorId="{9FA48D1D-BA00-A85E-3F75-8D751DC4B726}" created="2023-05-10T06:20:05.913">
    <pc:sldMkLst xmlns:pc="http://schemas.microsoft.com/office/powerpoint/2013/main/command">
      <pc:docMk/>
      <pc:sldMk cId="0" sldId="533"/>
    </pc:sldMkLst>
    <p188:txBody>
      <a:bodyPr/>
      <a:lstStyle/>
      <a:p>
        <a:r>
          <a:rPr lang="en-US"/>
          <a:t>Las imagenes pequeñas que acompañan estas definiciones abajo no son utiles ni necesarias en comprenderlas</a:t>
        </a:r>
      </a:p>
    </p188:txBody>
  </p188:cm>
</p188:cmLst>
</file>

<file path=ppt/comments/modernComment_219_0.xml><?xml version="1.0" encoding="utf-8"?>
<p188:cmLst xmlns:a="http://schemas.openxmlformats.org/drawingml/2006/main" xmlns:r="http://schemas.openxmlformats.org/officeDocument/2006/relationships" xmlns:p188="http://schemas.microsoft.com/office/powerpoint/2018/8/main">
  <p188:cm id="{A288E205-0DCC-4F60-8F7E-161BDE071F39}" authorId="{9FA48D1D-BA00-A85E-3F75-8D751DC4B726}" created="2023-05-10T06:20:54.726">
    <ac:txMkLst xmlns:ac="http://schemas.microsoft.com/office/drawing/2013/main/command">
      <pc:docMk xmlns:pc="http://schemas.microsoft.com/office/powerpoint/2013/main/command"/>
      <pc:sldMk xmlns:pc="http://schemas.microsoft.com/office/powerpoint/2013/main/command" cId="0" sldId="537"/>
      <ac:spMk id="17" creationId="{00000000-0000-0000-0000-000000000000}"/>
      <ac:txMk cp="0" len="10">
        <ac:context len="22" hash="2188899580"/>
      </ac:txMk>
    </ac:txMkLst>
    <p188:pos x="2559271" y="279290"/>
    <p188:txBody>
      <a:bodyPr/>
      <a:lstStyle/>
      <a:p>
        <a:r>
          <a:rPr lang="en-US"/>
          <a:t>No me gusta el termino Low level, yo lo nombraría system-level para ser mas precisos</a:t>
        </a:r>
      </a:p>
    </p188:txBody>
  </p188:cm>
</p188:cmLst>
</file>

<file path=ppt/comments/modernComment_21A_0.xml><?xml version="1.0" encoding="utf-8"?>
<p188:cmLst xmlns:a="http://schemas.openxmlformats.org/drawingml/2006/main" xmlns:r="http://schemas.openxmlformats.org/officeDocument/2006/relationships" xmlns:p188="http://schemas.microsoft.com/office/powerpoint/2018/8/main">
  <p188:cm id="{83A5BFA7-E201-4E71-A0D5-CBF13617D686}" authorId="{9FA48D1D-BA00-A85E-3F75-8D751DC4B726}" created="2023-05-10T06:22:29.389">
    <ac:txMkLst xmlns:ac="http://schemas.microsoft.com/office/drawing/2013/main/command">
      <pc:docMk xmlns:pc="http://schemas.microsoft.com/office/powerpoint/2013/main/command"/>
      <pc:sldMk xmlns:pc="http://schemas.microsoft.com/office/powerpoint/2013/main/command" cId="0" sldId="538"/>
      <ac:spMk id="27" creationId="{00000000-0000-0000-0000-000000000000}"/>
      <ac:txMk cp="0">
        <ac:context len="320" hash="291196091"/>
      </ac:txMk>
    </ac:txMkLst>
    <p188:pos x="9817487" y="283182"/>
    <p188:txBody>
      <a:bodyPr/>
      <a:lstStyle/>
      <a:p>
        <a:r>
          <a:rPr lang="en-US"/>
          <a:t>No me gusta region aquí, porque confunde, esto no es un control parameter configuration? Por que no llamarlo asi?
Falta decir quien es k en esta definicion</a:t>
        </a:r>
      </a:p>
    </p188:txBody>
  </p188:cm>
</p188:cmLst>
</file>

<file path=ppt/comments/modernComment_22E_0.xml><?xml version="1.0" encoding="utf-8"?>
<p188:cmLst xmlns:a="http://schemas.openxmlformats.org/drawingml/2006/main" xmlns:r="http://schemas.openxmlformats.org/officeDocument/2006/relationships" xmlns:p188="http://schemas.microsoft.com/office/powerpoint/2018/8/main">
  <p188:cm id="{3554408A-D6FA-457D-8CAF-808BE2A22327}" authorId="{9FA48D1D-BA00-A85E-3F75-8D751DC4B726}" created="2023-05-10T06:28:33.839">
    <ac:deMkLst xmlns:ac="http://schemas.microsoft.com/office/drawing/2013/main/command">
      <pc:docMk xmlns:pc="http://schemas.microsoft.com/office/powerpoint/2013/main/command"/>
      <pc:sldMk xmlns:pc="http://schemas.microsoft.com/office/powerpoint/2013/main/command" cId="0" sldId="558"/>
      <ac:spMk id="27" creationId="{00000000-0000-0000-0000-000000000000}"/>
    </ac:deMkLst>
    <p188:txBody>
      <a:bodyPr/>
      <a:lstStyle/>
      <a:p>
        <a:r>
          <a:rPr lang="en-US"/>
          <a:t>No has definido que es un unsafe state, tienes que definirlo primero, y luego dar este problem statement</a:t>
        </a:r>
      </a:p>
    </p188:txBody>
  </p188:cm>
</p188:cmLst>
</file>

<file path=ppt/comments/modernComment_24A_0.xml><?xml version="1.0" encoding="utf-8"?>
<p188:cmLst xmlns:a="http://schemas.openxmlformats.org/drawingml/2006/main" xmlns:r="http://schemas.openxmlformats.org/officeDocument/2006/relationships" xmlns:p188="http://schemas.microsoft.com/office/powerpoint/2018/8/main">
  <p188:cm id="{7F293B8D-2807-40BF-A8C0-94E0BF6E2D61}" authorId="{9FA48D1D-BA00-A85E-3F75-8D751DC4B726}" created="2023-05-10T06:05:14.500">
    <ac:txMkLst xmlns:ac="http://schemas.microsoft.com/office/drawing/2013/main/command">
      <pc:docMk xmlns:pc="http://schemas.microsoft.com/office/powerpoint/2013/main/command"/>
      <pc:sldMk xmlns:pc="http://schemas.microsoft.com/office/powerpoint/2013/main/command" cId="0" sldId="586"/>
      <ac:spMk id="27" creationId="{00000000-0000-0000-0000-000000000000}"/>
      <ac:txMk cp="270" len="14">
        <ac:context len="441" hash="3796405446"/>
      </ac:txMk>
    </ac:txMkLst>
    <p188:pos x="7042509" y="3162687"/>
    <p188:txBody>
      <a:bodyPr/>
      <a:lstStyle/>
      <a:p>
        <a:r>
          <a:rPr lang="en-US"/>
          <a:t>No hay necesidad de decir que son mult o add, eso esta explicito en la forma de las ecuaciones</a:t>
        </a:r>
      </a:p>
    </p188:txBody>
  </p188:cm>
</p188:cmLst>
</file>

<file path=ppt/comments/modernComment_28D_0.xml><?xml version="1.0" encoding="utf-8"?>
<p188:cmLst xmlns:a="http://schemas.openxmlformats.org/drawingml/2006/main" xmlns:r="http://schemas.openxmlformats.org/officeDocument/2006/relationships" xmlns:p188="http://schemas.microsoft.com/office/powerpoint/2018/8/main">
  <p188:cm id="{589EA8E5-7AD5-461A-A8CF-0FD8FB465411}" authorId="{9FA48D1D-BA00-A85E-3F75-8D751DC4B726}" created="2023-05-10T06:26:15.845">
    <ac:txMkLst xmlns:ac="http://schemas.microsoft.com/office/drawing/2013/main/command">
      <pc:docMk xmlns:pc="http://schemas.microsoft.com/office/powerpoint/2013/main/command"/>
      <pc:sldMk xmlns:pc="http://schemas.microsoft.com/office/powerpoint/2013/main/command" cId="0" sldId="653"/>
      <ac:spMk id="27" creationId="{00000000-0000-0000-0000-000000000000}"/>
      <ac:txMk cp="102" len="34">
        <ac:context len="384" hash="1605757255"/>
      </ac:txMk>
    </ac:txMkLst>
    <p188:pos x="7948930" y="1386426"/>
    <p188:txBody>
      <a:bodyPr/>
      <a:lstStyle/>
      <a:p>
        <a:r>
          <a:rPr lang="en-US"/>
          <a:t>Es innecesario hablar de guarantees si ya definiste lo que es control</a:t>
        </a:r>
      </a:p>
    </p188:txBody>
  </p188:cm>
  <p188:cm id="{8C67DC8C-2BF4-4EA1-9508-6975D4750697}" authorId="{9FA48D1D-BA00-A85E-3F75-8D751DC4B726}" created="2023-05-10T06:27:30.021">
    <ac:deMkLst xmlns:ac="http://schemas.microsoft.com/office/drawing/2013/main/command">
      <pc:docMk xmlns:pc="http://schemas.microsoft.com/office/powerpoint/2013/main/command"/>
      <pc:sldMk xmlns:pc="http://schemas.microsoft.com/office/powerpoint/2013/main/command" cId="0" sldId="653"/>
      <ac:spMk id="27" creationId="{00000000-0000-0000-0000-000000000000}"/>
    </ac:deMkLst>
    <p188:txBody>
      <a:bodyPr/>
      <a:lstStyle/>
      <a:p>
        <a:r>
          <a:rPr lang="en-US"/>
          <a:t>En la ecuacion falta añadir que X es generado por el sistema definido en la ecuacion 1, hay que ser especificos en cada definicion o referneciar definiciones anteriores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07670D-F4F0-40D8-B7D2-899DB057389E}" type="datetimeFigureOut">
              <a:rPr lang="es-ES" smtClean="0"/>
              <a:t>09/05/2023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66E04-2AC7-445F-A798-6AA214A80AC1}" type="slidenum">
              <a:rPr lang="es-ES" smtClean="0"/>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s-ES"/>
              <a:t>Haga clic en el icono para agregar una imagen</a:t>
            </a:r>
            <a:endParaRPr lang="en-US" dirty="0"/>
          </a:p>
        </p:txBody>
      </p:sp>
      <p:sp>
        <p:nvSpPr>
          <p:cNvPr id="2" name="Title 1"/>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s-ES"/>
              <a:t>Haga clic para modificar el estilo de título del patrón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21A_0.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28D_0.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22E_0.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24A_0.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18/10/relationships/comments" Target="../comments/modernComment_215_0.xm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18/10/relationships/comments" Target="../comments/modernComment_219_0.xm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0025" y="5899785"/>
            <a:ext cx="7205345" cy="707390"/>
          </a:xfrm>
        </p:spPr>
        <p:txBody>
          <a:bodyPr anchor="t" anchorCtr="0">
            <a:normAutofit/>
          </a:bodyPr>
          <a:lstStyle/>
          <a:p>
            <a:r>
              <a:rPr lang="en-GB" altLang="en-US" sz="4400" dirty="0">
                <a:solidFill>
                  <a:schemeClr val="tx1"/>
                </a:solidFill>
              </a:rPr>
              <a:t>Research Proposal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GB" sz="4000" dirty="0">
                    <a:sym typeface="+mn-ea"/>
                  </a:rPr>
                  <a:t>Finding a convex </a:t>
                </a:r>
                <a:r>
                  <a:rPr lang="en-GB" sz="4000" i="1" dirty="0">
                    <a:sym typeface="+mn-ea"/>
                  </a:rPr>
                  <a:t>known stable control </a:t>
                </a:r>
                <a:r>
                  <a:rPr lang="en-GB" sz="4000" dirty="0">
                    <a:sym typeface="+mn-ea"/>
                  </a:rPr>
                  <a:t>region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a:sym typeface="+mn-ea"/>
                  </a:rPr>
                  <a:t> such that:</a:t>
                </a:r>
                <a:endParaRPr lang="en-GB" sz="4000" dirty="0">
                  <a:solidFill>
                    <a:schemeClr val="tx1"/>
                  </a:solidFill>
                </a:endParaRPr>
              </a:p>
              <a:p>
                <a:pPr lvl="1"/>
                <a:r>
                  <a:rPr lang="en-GB" sz="4000" dirty="0">
                    <a:sym typeface="+mn-ea"/>
                  </a:rPr>
                  <a:t>Stability guarantees can be provided for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rgbClr val="FF0000"/>
                    </a:solidFill>
                    <a:latin typeface="Cambria Math" panose="02040503050406030204" charset="0"/>
                    <a:cs typeface="Cambria Math" panose="02040503050406030204" charset="0"/>
                  </a:rPr>
                  <a:t>if</a:t>
                </a:r>
                <a:r>
                  <a:rPr lang="en-GB" altLang="en-US" sz="4000" dirty="0">
                    <a:solidFill>
                      <a:schemeClr val="tx1"/>
                    </a:solidFill>
                    <a:latin typeface="Cambria Math" panose="02040503050406030204" charset="0"/>
                    <a:cs typeface="Cambria Math" panose="02040503050406030204" charset="0"/>
                  </a:rPr>
                  <a:t>:</a:t>
                </a:r>
                <a:endParaRPr lang="en-GB" altLang="en-US" sz="4000" dirty="0">
                  <a:latin typeface="Cambria Math" panose="02040503050406030204" charset="0"/>
                  <a:cs typeface="Cambria Math" panose="02040503050406030204" charset="0"/>
                  <a:sym typeface="+mn-ea"/>
                </a:endParaRPr>
              </a:p>
              <a:p>
                <a:pPr marL="914400" lvl="2" indent="0" algn="ctr">
                  <a:buNone/>
                </a:pPr>
                <a14:m>
                  <m:oMathPara xmlns:m="http://schemas.openxmlformats.org/officeDocument/2006/math">
                    <m:oMathParaPr>
                      <m:jc m:val="centerGroup"/>
                    </m:oMathParaPr>
                    <m:oMath xmlns:m="http://schemas.openxmlformats.org/officeDocument/2006/math">
                      <m:r>
                        <a:rPr lang="en-US" altLang="en-GB" sz="3330" i="1" dirty="0" smtClean="0">
                          <a:solidFill>
                            <a:schemeClr val="tx1"/>
                          </a:solidFill>
                          <a:latin typeface="Cambria Math" panose="02040503050406030204" charset="0"/>
                          <a:cs typeface="Cambria Math" panose="02040503050406030204" charset="0"/>
                        </a:rPr>
                        <m:t>∀</m:t>
                      </m:r>
                      <m:r>
                        <a:rPr lang="en-US" altLang="en-GB" sz="3330" i="1" dirty="0" smtClean="0">
                          <a:solidFill>
                            <a:schemeClr val="tx1"/>
                          </a:solidFill>
                          <a:latin typeface="Cambria Math" panose="02040503050406030204" charset="0"/>
                          <a:cs typeface="Cambria Math" panose="02040503050406030204" charset="0"/>
                        </a:rPr>
                        <m:t>𝜃</m:t>
                      </m:r>
                      <m:r>
                        <a:rPr lang="en-US" altLang="en-GB" sz="3330" i="1" dirty="0" smtClean="0">
                          <a:solidFill>
                            <a:schemeClr val="tx1"/>
                          </a:solidFill>
                          <a:latin typeface="Cambria Math" panose="02040503050406030204" charset="0"/>
                          <a:cs typeface="Cambria Math" panose="02040503050406030204" charset="0"/>
                        </a:rPr>
                        <m:t>∈</m:t>
                      </m:r>
                      <m:acc>
                        <m:accPr>
                          <m:chr m:val="̂"/>
                          <m:ctrlPr>
                            <a:rPr lang="en-US" altLang="en-GB" sz="3325" i="1" dirty="0" smtClean="0">
                              <a:solidFill>
                                <a:schemeClr val="tx1"/>
                              </a:solidFill>
                              <a:latin typeface="Cambria Math" panose="02040503050406030204" pitchFamily="18"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𝜃</m:t>
                          </m:r>
                        </m:e>
                      </m:acc>
                      <m:r>
                        <a:rPr lang="en-US" altLang="en-GB" sz="3325" i="1" dirty="0" smtClean="0">
                          <a:solidFill>
                            <a:schemeClr val="tx1"/>
                          </a:solidFill>
                          <a:latin typeface="Cambria Math" panose="02040503050406030204" charset="0"/>
                          <a:cs typeface="Cambria Math" panose="02040503050406030204" charset="0"/>
                        </a:rPr>
                        <m:t>, </m:t>
                      </m:r>
                      <m:func>
                        <m:funcPr>
                          <m:ctrlPr>
                            <a:rPr lang="en-US" altLang="en-GB" sz="3325" i="1" dirty="0" smtClean="0">
                              <a:solidFill>
                                <a:schemeClr val="tx1"/>
                              </a:solidFill>
                              <a:latin typeface="Cambria Math" panose="02040503050406030204" pitchFamily="18" charset="0"/>
                              <a:cs typeface="Cambria Math" panose="02040503050406030204" charset="0"/>
                            </a:rPr>
                          </m:ctrlPr>
                        </m:funcPr>
                        <m:fName>
                          <m:limLow>
                            <m:limLowPr>
                              <m:ctrlPr>
                                <a:rPr lang="en-US" altLang="en-GB" sz="3325" i="1" dirty="0" smtClean="0">
                                  <a:solidFill>
                                    <a:schemeClr val="tx1"/>
                                  </a:solidFill>
                                  <a:latin typeface="Cambria Math" panose="02040503050406030204" pitchFamily="18" charset="0"/>
                                  <a:cs typeface="Cambria Math" panose="02040503050406030204" charset="0"/>
                                </a:rPr>
                              </m:ctrlPr>
                            </m:limLowPr>
                            <m:e>
                              <m:r>
                                <m:rPr>
                                  <m:sty m:val="p"/>
                                </m:rPr>
                                <a:rPr lang="en-US" altLang="en-GB" sz="3325" dirty="0" smtClean="0">
                                  <a:solidFill>
                                    <a:schemeClr val="tx1"/>
                                  </a:solidFill>
                                  <a:latin typeface="Cambria Math" panose="02040503050406030204" charset="0"/>
                                  <a:cs typeface="Cambria Math" panose="02040503050406030204" charset="0"/>
                                </a:rPr>
                                <m:t>lim</m:t>
                              </m:r>
                            </m:e>
                            <m:lim>
                              <m:r>
                                <a:rPr lang="en-US" altLang="en-GB" sz="3325" i="1" dirty="0" smtClean="0">
                                  <a:solidFill>
                                    <a:schemeClr val="tx1"/>
                                  </a:solidFill>
                                  <a:latin typeface="Cambria Math" panose="02040503050406030204" charset="0"/>
                                  <a:cs typeface="Cambria Math" panose="02040503050406030204" charset="0"/>
                                </a:rPr>
                                <m:t>𝑘</m:t>
                              </m:r>
                              <m:r>
                                <a:rPr lang="en-US" altLang="en-GB" sz="3325"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3325" i="1" dirty="0" smtClean="0">
                                  <a:solidFill>
                                    <a:schemeClr val="tx1"/>
                                  </a:solidFill>
                                  <a:latin typeface="Cambria Math" panose="02040503050406030204" pitchFamily="18" charset="0"/>
                                  <a:cs typeface="Cambria Math" panose="02040503050406030204" charset="0"/>
                                </a:rPr>
                              </m:ctrlPr>
                            </m:dPr>
                            <m:e>
                              <m:acc>
                                <m:accPr>
                                  <m:chr m:val="̃"/>
                                  <m:ctrlPr>
                                    <a:rPr lang="en-US" altLang="en-GB" sz="3325" i="1" dirty="0" smtClean="0">
                                      <a:solidFill>
                                        <a:schemeClr val="tx1"/>
                                      </a:solidFill>
                                      <a:latin typeface="Cambria Math" panose="02040503050406030204" pitchFamily="18" charset="0"/>
                                      <a:cs typeface="Cambria Math" panose="02040503050406030204" charset="0"/>
                                    </a:rPr>
                                  </m:ctrlPr>
                                </m:accPr>
                                <m:e>
                                  <m:r>
                                    <a:rPr lang="en-US" altLang="en-GB" sz="3325" i="1" dirty="0" smtClean="0">
                                      <a:solidFill>
                                        <a:schemeClr val="tx1"/>
                                      </a:solidFill>
                                      <a:latin typeface="Cambria Math" panose="02040503050406030204" charset="0"/>
                                      <a:cs typeface="Cambria Math" panose="02040503050406030204" charset="0"/>
                                    </a:rPr>
                                    <m:t>𝑥</m:t>
                                  </m:r>
                                </m:e>
                              </m:acc>
                              <m:r>
                                <a:rPr lang="en-US" altLang="en-GB" sz="3325" i="1" dirty="0" smtClean="0">
                                  <a:solidFill>
                                    <a:schemeClr val="tx1"/>
                                  </a:solidFill>
                                  <a:latin typeface="Cambria Math" panose="02040503050406030204" charset="0"/>
                                  <a:cs typeface="Cambria Math" panose="02040503050406030204" charset="0"/>
                                </a:rPr>
                                <m:t>−</m:t>
                              </m:r>
                              <m:r>
                                <a:rPr lang="en-US" altLang="en-GB" sz="3325" i="1" dirty="0" smtClean="0">
                                  <a:solidFill>
                                    <a:schemeClr val="tx1"/>
                                  </a:solidFill>
                                  <a:latin typeface="Cambria Math" panose="02040503050406030204" charset="0"/>
                                  <a:cs typeface="Cambria Math" panose="02040503050406030204" charset="0"/>
                                </a:rPr>
                                <m:t>𝑥</m:t>
                              </m:r>
                            </m:e>
                          </m:d>
                        </m:e>
                      </m:func>
                      <m:r>
                        <a:rPr lang="en-US" altLang="en-GB" sz="3325" i="1" dirty="0" smtClean="0">
                          <a:solidFill>
                            <a:schemeClr val="tx1"/>
                          </a:solidFill>
                          <a:latin typeface="Cambria Math" panose="02040503050406030204" charset="0"/>
                          <a:cs typeface="Cambria Math" panose="02040503050406030204" charset="0"/>
                        </a:rPr>
                        <m:t>&lt;</m:t>
                      </m:r>
                      <m:r>
                        <a:rPr lang="en-US" altLang="en-GB" sz="3325" i="1" dirty="0" smtClean="0">
                          <a:solidFill>
                            <a:schemeClr val="tx1"/>
                          </a:solidFill>
                          <a:latin typeface="Cambria Math" panose="02040503050406030204" charset="0"/>
                          <a:cs typeface="Cambria Math" panose="02040503050406030204" charset="0"/>
                        </a:rPr>
                        <m:t>𝜖</m:t>
                      </m:r>
                    </m:oMath>
                  </m:oMathPara>
                </a14:m>
                <a:endParaRPr lang="en-US" altLang="en-GB" sz="3325" i="1" dirty="0">
                  <a:solidFill>
                    <a:schemeClr val="tx1"/>
                  </a:solidFill>
                  <a:latin typeface="Cambria Math" panose="02040503050406030204" charset="0"/>
                  <a:cs typeface="Cambria Math" panose="02040503050406030204" charset="0"/>
                </a:endParaRPr>
              </a:p>
              <a:p>
                <a:pPr marL="914400" lvl="2" indent="0">
                  <a:buNone/>
                </a:pPr>
                <a:r>
                  <a:rPr lang="en-GB" altLang="en-US" sz="4000" dirty="0">
                    <a:solidFill>
                      <a:schemeClr val="tx1"/>
                    </a:solidFill>
                    <a:latin typeface="Calibri" panose="020F0502020204030204" charset="0"/>
                    <a:cs typeface="Calibri" panose="020F0502020204030204" charset="0"/>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given an initial state</a:t>
                </a:r>
                <a:r>
                  <a:rPr lang="en-GB" altLang="en-US" sz="40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oMath>
                </a14:m>
                <a:r>
                  <a:rPr lang="en-GB" altLang="en-US" sz="4000" dirty="0">
                    <a:latin typeface="Calibri" panose="020F0502020204030204" charset="0"/>
                    <a:cs typeface="Calibri" panose="020F0502020204030204" charset="0"/>
                  </a:rPr>
                  <a:t> </a:t>
                </a:r>
                <a:r>
                  <a:rPr lang="en-GB" altLang="en-US" sz="4000" dirty="0">
                    <a:solidFill>
                      <a:srgbClr val="FF0000"/>
                    </a:solidFill>
                    <a:latin typeface="Calibri" panose="020F0502020204030204" charset="0"/>
                    <a:cs typeface="Calibri" panose="020F0502020204030204" charset="0"/>
                  </a:rPr>
                  <a:t>for a system given by (1)</a:t>
                </a:r>
                <a:r>
                  <a:rPr lang="en-US" altLang="en-US" sz="4000" dirty="0">
                    <a:solidFill>
                      <a:srgbClr val="FF0000"/>
                    </a:solidFill>
                    <a:latin typeface="Calibri" panose="020F0502020204030204" charset="0"/>
                    <a:cs typeface="Calibri" panose="020F0502020204030204" charset="0"/>
                  </a:rPr>
                  <a:t>;</a:t>
                </a:r>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a:t>
                </a:r>
                <a:r>
                  <a:rPr lang="en-GB" altLang="en-US" sz="4000" dirty="0">
                    <a:solidFill>
                      <a:schemeClr val="tx1"/>
                    </a:solidFill>
                    <a:latin typeface="Cambria Math" panose="02040503050406030204" charset="0"/>
                    <a:cs typeface="Cambria Math" panose="02040503050406030204" charset="0"/>
                  </a:rPr>
                  <a:t>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oMath>
                </a14:m>
                <a:r>
                  <a:rPr lang="en-GB" altLang="en-US" sz="4000" dirty="0">
                    <a:solidFill>
                      <a:schemeClr val="tx1"/>
                    </a:solidFill>
                    <a:latin typeface="Calibri" panose="020F0502020204030204" charset="0"/>
                    <a:cs typeface="Calibri" panose="020F0502020204030204" charset="0"/>
                  </a:rPr>
                  <a:t> is a reference vector,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𝜖</m:t>
                    </m:r>
                  </m:oMath>
                </a14:m>
                <a:r>
                  <a:rPr lang="en-GB" altLang="en-US" sz="4000" dirty="0">
                    <a:solidFill>
                      <a:schemeClr val="tx1"/>
                    </a:solidFill>
                    <a:latin typeface="Calibri" panose="020F0502020204030204" charset="0"/>
                    <a:cs typeface="Calibri" panose="020F0502020204030204" charset="0"/>
                  </a:rPr>
                  <a:t> is an acceptable error bound.</a:t>
                </a:r>
                <a:endParaRPr lang="en-GB" altLang="en-US" sz="4000" dirty="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717540"/>
              </a:xfrm>
              <a:blipFill>
                <a:blip r:embed="rId4"/>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Stability-based control law tuning.</a:t>
            </a:r>
          </a:p>
        </p:txBody>
      </p:sp>
    </p:spTree>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GB" sz="4000" dirty="0">
                    <a:sym typeface="+mn-ea"/>
                  </a:rPr>
                  <a:t>Finding a convex </a:t>
                </a:r>
                <a:r>
                  <a:rPr lang="en-GB" sz="4000" i="1" dirty="0">
                    <a:sym typeface="+mn-ea"/>
                  </a:rPr>
                  <a:t>known stable control</a:t>
                </a:r>
                <a:r>
                  <a:rPr lang="en-GB" sz="4000" dirty="0">
                    <a:sym typeface="+mn-ea"/>
                  </a:rPr>
                  <a:t> region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sz="4000" dirty="0">
                    <a:sym typeface="+mn-ea"/>
                  </a:rPr>
                  <a:t> such that:</a:t>
                </a:r>
                <a:endParaRPr lang="en-GB" sz="4000" dirty="0">
                  <a:solidFill>
                    <a:schemeClr val="tx1"/>
                  </a:solidFill>
                </a:endParaRPr>
              </a:p>
              <a:p>
                <a:pPr lvl="1"/>
                <a:r>
                  <a:rPr lang="en-GB" altLang="en-US" sz="4000" dirty="0">
                    <a:latin typeface="Calibri" panose="020F0502020204030204" charset="0"/>
                    <a:cs typeface="Calibri" panose="020F0502020204030204" charset="0"/>
                    <a:sym typeface="+mn-ea"/>
                  </a:rPr>
                  <a:t>Bounded loss guarantees can be provided for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latin typeface="Cambria Math" panose="02040503050406030204" charset="0"/>
                    <a:cs typeface="Cambria Math" panose="02040503050406030204" charset="0"/>
                    <a:sym typeface="+mn-ea"/>
                  </a:rPr>
                  <a:t>.</a:t>
                </a: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ℒ</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𝜆</m:t>
                      </m:r>
                    </m:oMath>
                  </m:oMathPara>
                </a14:m>
                <a:endParaRPr lang="en-US" altLang="en-GB" sz="4000" i="1" dirty="0">
                  <a:solidFill>
                    <a:schemeClr val="tx1"/>
                  </a:solidFill>
                  <a:latin typeface="Cambria Math" panose="02040503050406030204" charset="0"/>
                  <a:cs typeface="Cambria Math" panose="02040503050406030204" charset="0"/>
                </a:endParaRPr>
              </a:p>
              <a:p>
                <a:pPr marL="457200" lvl="1" indent="0" algn="l">
                  <a:buNone/>
                </a:pPr>
                <a:r>
                  <a:rPr lang="en-GB" altLang="en-US" sz="4000" dirty="0">
                    <a:latin typeface="Calibri" panose="020F0502020204030204" charset="0"/>
                    <a:cs typeface="Calibri" panose="020F0502020204030204" charset="0"/>
                    <a:sym typeface="+mn-ea"/>
                  </a:rPr>
                  <a:t>for any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GB" altLang="en-US" sz="4000" dirty="0">
                    <a:latin typeface="Cambria Math" panose="02040503050406030204" charset="0"/>
                    <a:cs typeface="Cambria Math" panose="02040503050406030204" charset="0"/>
                    <a:sym typeface="+mn-ea"/>
                  </a:rPr>
                  <a:t>, </a:t>
                </a:r>
                <a:r>
                  <a:rPr lang="en-GB" altLang="en-US" sz="4000" dirty="0">
                    <a:latin typeface="Calibri" panose="020F0502020204030204" charset="0"/>
                    <a:cs typeface="Calibri" panose="020F0502020204030204" charset="0"/>
                    <a:sym typeface="+mn-ea"/>
                  </a:rPr>
                  <a:t>given an initial system state</a:t>
                </a:r>
                <a:r>
                  <a:rPr lang="en-GB" altLang="en-US" sz="4000" dirty="0">
                    <a:latin typeface="Cambria Math" panose="02040503050406030204" charset="0"/>
                    <a:cs typeface="Cambria Math" panose="02040503050406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𝑥</m:t>
                        </m:r>
                      </m:e>
                      <m:sub>
                        <m:r>
                          <a:rPr lang="en-US" altLang="en-GB" sz="4000" i="1" dirty="0" smtClean="0">
                            <a:solidFill>
                              <a:schemeClr val="tx1"/>
                            </a:solidFill>
                            <a:latin typeface="Cambria Math" panose="02040503050406030204" charset="0"/>
                            <a:cs typeface="Cambria Math" panose="02040503050406030204" charset="0"/>
                          </a:rPr>
                          <m:t>0</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ℒ</m:t>
                    </m:r>
                  </m:oMath>
                </a14:m>
                <a:r>
                  <a:rPr lang="en-GB" altLang="en-US" sz="4000" dirty="0">
                    <a:solidFill>
                      <a:schemeClr val="tx1"/>
                    </a:solidFill>
                    <a:latin typeface="Calibri" panose="020F0502020204030204" charset="0"/>
                    <a:cs typeface="Calibri" panose="020F0502020204030204" charset="0"/>
                  </a:rPr>
                  <a:t> is a loss function,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𝜆</m:t>
                    </m:r>
                  </m:oMath>
                </a14:m>
                <a:r>
                  <a:rPr lang="en-GB" altLang="en-US" sz="4000" dirty="0">
                    <a:solidFill>
                      <a:schemeClr val="tx1"/>
                    </a:solidFill>
                    <a:latin typeface="Calibri" panose="020F0502020204030204" charset="0"/>
                    <a:cs typeface="Calibri" panose="020F0502020204030204" charset="0"/>
                  </a:rPr>
                  <a:t> is a bound for the loss,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𝒪</m:t>
                    </m:r>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𝑦</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𝑢</m:t>
                        </m:r>
                      </m:e>
                      <m:sub>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sub>
                    </m:sSub>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is a system trace, i.e.: a set of input/output pairs for a system </a:t>
                </a:r>
                <a:r>
                  <a:rPr lang="en-GB" altLang="en-US" sz="4000" dirty="0">
                    <a:solidFill>
                      <a:srgbClr val="FF0000"/>
                    </a:solidFill>
                    <a:latin typeface="Calibri" panose="020F0502020204030204" charset="0"/>
                    <a:cs typeface="Calibri" panose="020F0502020204030204" charset="0"/>
                  </a:rPr>
                  <a:t>given by (1)</a:t>
                </a:r>
                <a:r>
                  <a:rPr lang="en-GB" altLang="en-US" sz="4000" dirty="0">
                    <a:solidFill>
                      <a:schemeClr val="tx1"/>
                    </a:solidFill>
                    <a:latin typeface="Calibri" panose="020F0502020204030204" charset="0"/>
                    <a:cs typeface="Calibri" panose="020F0502020204030204" charset="0"/>
                  </a:rPr>
                  <a:t> under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a:solidFill>
                      <a:schemeClr val="tx1"/>
                    </a:solidFill>
                    <a:latin typeface="Calibri" panose="020F0502020204030204" charset="0"/>
                    <a:cs typeface="Calibri" panose="020F0502020204030204" charset="0"/>
                  </a:rPr>
                  <a:t> and control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oMath>
                </a14:m>
                <a:r>
                  <a:rPr lang="en-GB" altLang="en-US" sz="4000" dirty="0">
                    <a:solidFill>
                      <a:schemeClr val="tx1"/>
                    </a:solidFill>
                    <a:latin typeface="Calibri" panose="020F0502020204030204" charset="0"/>
                    <a:cs typeface="Calibri" panose="020F0502020204030204" charset="0"/>
                  </a:rPr>
                  <a:t> over a time window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0:</m:t>
                    </m:r>
                    <m:r>
                      <a:rPr lang="en-US" altLang="en-GB" sz="4000" i="1" dirty="0" smtClean="0">
                        <a:solidFill>
                          <a:schemeClr val="tx1"/>
                        </a:solidFill>
                        <a:latin typeface="Cambria Math" panose="02040503050406030204" charset="0"/>
                        <a:cs typeface="Cambria Math" panose="02040503050406030204" charset="0"/>
                      </a:rPr>
                      <m:t>𝑇</m:t>
                    </m:r>
                  </m:oMath>
                </a14:m>
                <a:r>
                  <a:rPr lang="en-GB" altLang="en-US" sz="4000" dirty="0">
                    <a:solidFill>
                      <a:schemeClr val="tx1"/>
                    </a:solidFill>
                    <a:latin typeface="Cambria Math" panose="02040503050406030204" charset="0"/>
                    <a:cs typeface="Cambria Math" panose="02040503050406030204" charset="0"/>
                  </a:rPr>
                  <a:t>.</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717540"/>
              </a:xfrm>
              <a:blipFill>
                <a:blip r:embed="rId3"/>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Loss-based control law tunning.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GB" sz="4000" dirty="0">
                    <a:sym typeface="+mn-ea"/>
                  </a:rPr>
                  <a:t>Assumption 2: Any system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a:sym typeface="+mn-ea"/>
                  </a:rPr>
                  <a:t> in the  feasible configuration space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𝛩</m:t>
                    </m:r>
                  </m:oMath>
                </a14:m>
                <a:r>
                  <a:rPr lang="en-GB" sz="4000" dirty="0">
                    <a:sym typeface="+mn-ea"/>
                  </a:rPr>
                  <a:t> can be controlled, </a:t>
                </a:r>
                <a:r>
                  <a:rPr lang="en-GB" sz="4000" strike="sngStrike" dirty="0">
                    <a:sym typeface="+mn-ea"/>
                  </a:rPr>
                  <a:t>providing performance guarantees, </a:t>
                </a:r>
                <a:r>
                  <a:rPr lang="en-GB" sz="4000" dirty="0">
                    <a:sym typeface="+mn-ea"/>
                  </a:rPr>
                  <a:t>by a set of control laws for which control parameters lie within a convex region </a:t>
                </a:r>
                <a14:m>
                  <m:oMath xmlns:m="http://schemas.openxmlformats.org/officeDocument/2006/math">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oMath>
                </a14:m>
                <a:r>
                  <a:rPr lang="en-GB" altLang="en-US" sz="4000" dirty="0">
                    <a:latin typeface="Cambria Math" panose="02040503050406030204" charset="0"/>
                    <a:cs typeface="Cambria Math" panose="02040503050406030204" charset="0"/>
                    <a:sym typeface="+mn-ea"/>
                  </a:rPr>
                  <a:t>. </a:t>
                </a:r>
                <a:r>
                  <a:rPr lang="en-GB" altLang="en-US" sz="4000" dirty="0">
                    <a:latin typeface="Calibri" panose="020F0502020204030204" charset="0"/>
                    <a:cs typeface="Calibri" panose="020F0502020204030204" charset="0"/>
                    <a:sym typeface="+mn-ea"/>
                  </a:rPr>
                  <a:t>We call </a:t>
                </a:r>
                <a14:m>
                  <m:oMath xmlns:m="http://schemas.openxmlformats.org/officeDocument/2006/math">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oMath>
                </a14:m>
                <a:r>
                  <a:rPr lang="en-GB" altLang="en-US" sz="4000" dirty="0">
                    <a:latin typeface="Calibri" panose="020F0502020204030204" charset="0"/>
                    <a:cs typeface="Calibri" panose="020F0502020204030204" charset="0"/>
                    <a:sym typeface="+mn-ea"/>
                  </a:rPr>
                  <a:t> the </a:t>
                </a:r>
                <a:r>
                  <a:rPr lang="en-GB" altLang="en-US" sz="4000" i="1" dirty="0">
                    <a:latin typeface="Calibri" panose="020F0502020204030204" charset="0"/>
                    <a:cs typeface="Calibri" panose="020F0502020204030204" charset="0"/>
                    <a:sym typeface="+mn-ea"/>
                  </a:rPr>
                  <a:t>stable</a:t>
                </a:r>
                <a:r>
                  <a:rPr lang="en-GB" altLang="en-US" sz="4000" dirty="0">
                    <a:latin typeface="Calibri" panose="020F0502020204030204" charset="0"/>
                    <a:cs typeface="Calibri" panose="020F0502020204030204" charset="0"/>
                    <a:sym typeface="+mn-ea"/>
                  </a:rPr>
                  <a:t> (for the case of stability as control performance) </a:t>
                </a:r>
                <a:r>
                  <a:rPr lang="en-GB" altLang="en-US" sz="4000" i="1" dirty="0">
                    <a:latin typeface="Calibri" panose="020F0502020204030204" charset="0"/>
                    <a:cs typeface="Calibri" panose="020F0502020204030204" charset="0"/>
                    <a:sym typeface="+mn-ea"/>
                  </a:rPr>
                  <a:t>control region</a:t>
                </a:r>
                <a:r>
                  <a:rPr lang="en-GB" sz="4000" dirty="0">
                    <a:latin typeface="Calibri" panose="020F0502020204030204" charset="0"/>
                    <a:cs typeface="Calibri" panose="020F0502020204030204" charset="0"/>
                    <a:sym typeface="+mn-ea"/>
                  </a:rPr>
                  <a:t> for configuration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oMath>
                </a14:m>
                <a:r>
                  <a:rPr lang="en-GB" altLang="en-US" sz="4000" dirty="0">
                    <a:solidFill>
                      <a:schemeClr val="tx1"/>
                    </a:solidFill>
                    <a:latin typeface="Cambria Math" panose="02040503050406030204" charset="0"/>
                    <a:cs typeface="Cambria Math" panose="02040503050406030204" charset="0"/>
                  </a:rPr>
                  <a:t>.</a:t>
                </a:r>
              </a:p>
              <a:p>
                <a:pPr marL="457200" lvl="1" indent="0">
                  <a:buNone/>
                </a:pPr>
                <a14:m>
                  <m:oMathPara xmlns:m="http://schemas.openxmlformats.org/officeDocument/2006/math">
                    <m:oMathParaPr>
                      <m:jc m:val="centerGroup"/>
                    </m:oMathParaPr>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𝛩</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r>
                        <a:rPr lang="en-US" altLang="en-GB" sz="4000" i="1" dirty="0" smtClean="0">
                          <a:latin typeface="Cambria Math" panose="02040503050406030204" charset="0"/>
                          <a:cs typeface="Cambria Math" panose="02040503050406030204" charset="0"/>
                          <a:sym typeface="+mn-ea"/>
                        </a:rPr>
                        <m:t>| ∀</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r>
                        <a:rPr lang="en-US" altLang="en-GB" sz="4000" i="1" dirty="0" smtClean="0">
                          <a:latin typeface="Cambria Math" panose="02040503050406030204" charset="0"/>
                          <a:cs typeface="Cambria Math" panose="02040503050406030204" charset="0"/>
                          <a:sym typeface="+mn-ea"/>
                        </a:rPr>
                        <m:t>𝐶</m:t>
                      </m:r>
                      <m:r>
                        <a:rPr lang="en-US" altLang="en-GB" sz="4000" i="1" dirty="0" smtClean="0">
                          <a:latin typeface="Cambria Math" panose="02040503050406030204" charset="0"/>
                          <a:cs typeface="Cambria Math" panose="02040503050406030204" charset="0"/>
                          <a:sym typeface="+mn-ea"/>
                        </a:rPr>
                        <m:t>’</m:t>
                      </m:r>
                      <m:r>
                        <a:rPr lang="en-US" altLang="en-GB" sz="4000" i="1" dirty="0" smtClean="0">
                          <a:latin typeface="Cambria Math" panose="02040503050406030204" charset="0"/>
                          <a:cs typeface="Cambria Math" panose="02040503050406030204" charset="0"/>
                          <a:sym typeface="+mn-ea"/>
                        </a:rPr>
                        <m:t>, </m:t>
                      </m:r>
                      <m:func>
                        <m:funcPr>
                          <m:ctrlPr>
                            <a:rPr lang="en-US" altLang="en-GB" sz="4000" i="1" dirty="0" smtClean="0">
                              <a:solidFill>
                                <a:schemeClr val="tx1"/>
                              </a:solidFill>
                              <a:latin typeface="Cambria Math" panose="02040503050406030204" pitchFamily="18" charset="0"/>
                              <a:cs typeface="Cambria Math" panose="02040503050406030204" charset="0"/>
                            </a:rPr>
                          </m:ctrlPr>
                        </m:funcPr>
                        <m:fName>
                          <m:limLow>
                            <m:limLowPr>
                              <m:ctrlPr>
                                <a:rPr lang="en-US" altLang="en-GB" sz="4000" i="1" dirty="0" smtClean="0">
                                  <a:solidFill>
                                    <a:schemeClr val="tx1"/>
                                  </a:solidFill>
                                  <a:latin typeface="Cambria Math" panose="02040503050406030204" pitchFamily="18" charset="0"/>
                                  <a:cs typeface="Cambria Math" panose="02040503050406030204" charset="0"/>
                                </a:rPr>
                              </m:ctrlPr>
                            </m:limLowPr>
                            <m:e>
                              <m:r>
                                <m:rPr>
                                  <m:sty m:val="p"/>
                                </m:rPr>
                                <a:rPr lang="en-US" altLang="en-GB" sz="4000" dirty="0" smtClean="0">
                                  <a:solidFill>
                                    <a:schemeClr val="tx1"/>
                                  </a:solidFill>
                                  <a:latin typeface="Cambria Math" panose="02040503050406030204" charset="0"/>
                                  <a:cs typeface="Cambria Math" panose="02040503050406030204" charset="0"/>
                                </a:rPr>
                                <m:t>lim</m:t>
                              </m:r>
                            </m:e>
                            <m:lim>
                              <m:r>
                                <a:rPr lang="en-US" altLang="en-GB" sz="4000" i="1" dirty="0" smtClean="0">
                                  <a:solidFill>
                                    <a:schemeClr val="tx1"/>
                                  </a:solidFill>
                                  <a:latin typeface="Cambria Math" panose="02040503050406030204" charset="0"/>
                                  <a:cs typeface="Cambria Math" panose="02040503050406030204" charset="0"/>
                                </a:rPr>
                                <m:t>𝑘</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lim>
                          </m:limLow>
                        </m:fName>
                        <m:e>
                          <m:d>
                            <m:dPr>
                              <m:begChr m:val="|"/>
                              <m:endChr m:val="|"/>
                              <m:ctrlPr>
                                <a:rPr lang="en-US" altLang="en-GB" sz="4000" i="1" dirty="0" smtClean="0">
                                  <a:solidFill>
                                    <a:schemeClr val="tx1"/>
                                  </a:solidFill>
                                  <a:latin typeface="Cambria Math" panose="02040503050406030204" pitchFamily="18" charset="0"/>
                                  <a:cs typeface="Cambria Math" panose="02040503050406030204" charset="0"/>
                                </a:rPr>
                              </m:ctrlPr>
                            </m:dPr>
                            <m:e>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𝑥</m:t>
                                  </m:r>
                                </m:e>
                              </m:acc>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𝑥</m:t>
                              </m:r>
                            </m:e>
                          </m:d>
                        </m:e>
                      </m:func>
                      <m:r>
                        <a:rPr lang="en-US" altLang="en-GB" sz="4000" i="1" dirty="0" smtClean="0">
                          <a:solidFill>
                            <a:schemeClr val="tx1"/>
                          </a:solidFill>
                          <a:latin typeface="Cambria Math" panose="02040503050406030204" charset="0"/>
                          <a:cs typeface="Cambria Math" panose="02040503050406030204" charset="0"/>
                        </a:rPr>
                        <m:t>&lt;</m:t>
                      </m:r>
                      <m:r>
                        <a:rPr lang="en-US" altLang="en-GB" sz="4000" i="1" dirty="0" smtClean="0">
                          <a:solidFill>
                            <a:schemeClr val="tx1"/>
                          </a:solidFill>
                          <a:latin typeface="Cambria Math" panose="02040503050406030204" charset="0"/>
                          <a:cs typeface="Cambria Math" panose="02040503050406030204" charset="0"/>
                        </a:rPr>
                        <m:t>𝜖</m:t>
                      </m:r>
                    </m:oMath>
                  </m:oMathPara>
                </a14:m>
                <a:endParaRPr lang="en-US" altLang="en-GB" sz="4000" dirty="0">
                  <a:solidFill>
                    <a:schemeClr val="tx1"/>
                  </a:solidFill>
                  <a:latin typeface="Cambria Math" panose="02040503050406030204" charset="0"/>
                  <a:cs typeface="Cambria Math" panose="02040503050406030204" charset="0"/>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889635"/>
                <a:ext cx="11507470" cy="5717540"/>
              </a:xfrm>
              <a:blipFill>
                <a:blip r:embed="rId4"/>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US" altLang="en-GB" sz="4000" u="sng" dirty="0">
                <a:solidFill>
                  <a:schemeClr val="tx1"/>
                </a:solidFill>
                <a:latin typeface="+mn-ea"/>
                <a:cs typeface="+mn-ea"/>
                <a:sym typeface="+mn-ea"/>
              </a:rPr>
              <a:t>Stable Control Region</a:t>
            </a:r>
            <a:r>
              <a:rPr lang="en-GB" altLang="en-US" sz="4000" u="sng" dirty="0">
                <a:solidFill>
                  <a:schemeClr val="tx1"/>
                </a:solidFill>
                <a:latin typeface="+mn-ea"/>
                <a:cs typeface="+mn-ea"/>
                <a:sym typeface="+mn-ea"/>
              </a:rPr>
              <a:t>.</a:t>
            </a:r>
          </a:p>
        </p:txBody>
      </p:sp>
    </p:spTree>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280670" y="889635"/>
                <a:ext cx="11507470" cy="5717540"/>
              </a:xfrm>
            </p:spPr>
            <p:txBody>
              <a:bodyPr>
                <a:noAutofit/>
              </a:bodyPr>
              <a:lstStyle/>
              <a:p>
                <a:pPr marL="457200" lvl="1" indent="0">
                  <a:buNone/>
                </a:pPr>
                <a:r>
                  <a:rPr lang="en-US" sz="4000" dirty="0">
                    <a:sym typeface="+mn-ea"/>
                  </a:rPr>
                  <a:t>We define a blended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𝛺</m:t>
                    </m:r>
                  </m:oMath>
                </a14:m>
                <a:endParaRPr lang="en-US" sz="4000" dirty="0">
                  <a:solidFill>
                    <a:schemeClr val="tx1"/>
                  </a:solidFill>
                  <a:latin typeface="Cambria Math" panose="02040503050406030204" charset="0"/>
                  <a:cs typeface="Cambria Math" panose="02040503050406030204" charset="0"/>
                </a:endParaRP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280670" y="889635"/>
                <a:ext cx="11507470" cy="5717540"/>
              </a:xfrm>
              <a:blipFill rotWithShape="1">
                <a:blip r:embed="rId3"/>
                <a:stretch>
                  <a:fillRect t="-189"/>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US" altLang="en-GB" sz="4000" u="sng" dirty="0">
                <a:solidFill>
                  <a:schemeClr val="tx1"/>
                </a:solidFill>
                <a:latin typeface="+mn-ea"/>
                <a:cs typeface="+mn-ea"/>
                <a:sym typeface="+mn-ea"/>
              </a:rPr>
              <a:t>Blended Control Law</a:t>
            </a:r>
            <a:r>
              <a:rPr lang="en-GB" altLang="en-US" sz="4000" u="sng" dirty="0">
                <a:solidFill>
                  <a:schemeClr val="tx1"/>
                </a:solidFill>
                <a:latin typeface="+mn-ea"/>
                <a:cs typeface="+mn-ea"/>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280670" y="1431290"/>
                <a:ext cx="11507470" cy="3525520"/>
              </a:xfrm>
            </p:spPr>
            <p:txBody>
              <a:bodyPr>
                <a:noAutofit/>
              </a:bodyPr>
              <a:lstStyle/>
              <a:p>
                <a:pPr marL="457200" lvl="1" indent="0">
                  <a:buNone/>
                </a:pPr>
                <a:r>
                  <a:rPr lang="en-US" altLang="en-GB" sz="4000" dirty="0">
                    <a:solidFill>
                      <a:schemeClr val="tx1"/>
                    </a:solidFill>
                    <a:latin typeface="Calibri" panose="020F0502020204030204" charset="0"/>
                    <a:cs typeface="Calibri" panose="020F0502020204030204" charset="0"/>
                  </a:rPr>
                  <a:t>Given a system described by equation 1, with known configuration region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US" altLang="en-GB" sz="4000" dirty="0">
                    <a:solidFill>
                      <a:schemeClr val="tx1"/>
                    </a:solidFill>
                    <a:latin typeface="Calibri" panose="020F0502020204030204" charset="0"/>
                    <a:cs typeface="Calibri" panose="020F0502020204030204" charset="0"/>
                  </a:rPr>
                  <a:t> and a blended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𝛺</m:t>
                    </m:r>
                  </m:oMath>
                </a14:m>
                <a:r>
                  <a:rPr lang="en-US" altLang="en-GB" sz="4000" dirty="0">
                    <a:solidFill>
                      <a:schemeClr val="tx1"/>
                    </a:solidFill>
                    <a:latin typeface="Calibri" panose="020F0502020204030204" charset="0"/>
                    <a:cs typeface="Calibri" panose="020F0502020204030204" charset="0"/>
                  </a:rPr>
                  <a:t>, with </a:t>
                </a:r>
                <a:r>
                  <a:rPr lang="en-US" altLang="en-GB" sz="4000" i="1" dirty="0">
                    <a:solidFill>
                      <a:schemeClr val="tx1"/>
                    </a:solidFill>
                    <a:latin typeface="Calibri" panose="020F0502020204030204" charset="0"/>
                    <a:cs typeface="Calibri" panose="020F0502020204030204" charset="0"/>
                  </a:rPr>
                  <a:t>known stable control region</a:t>
                </a:r>
                <a:r>
                  <a:rPr lang="en-US" altLang="en-GB" sz="4000" dirty="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libri" panose="020F0502020204030204" charset="0"/>
                    <a:cs typeface="Calibri" panose="020F0502020204030204" charset="0"/>
                  </a:rPr>
                  <a:t>. And given a transition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𝜙</m:t>
                    </m:r>
                  </m:oMath>
                </a14:m>
                <a:r>
                  <a:rPr lang="en-US" altLang="en-GB" sz="4000" dirty="0">
                    <a:solidFill>
                      <a:schemeClr val="tx1"/>
                    </a:solidFill>
                    <a:latin typeface="Calibri" panose="020F0502020204030204" charset="0"/>
                    <a:cs typeface="Calibri" panose="020F0502020204030204" charset="0"/>
                  </a:rPr>
                  <a:t> to novel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US" altLang="en-GB" sz="4000" dirty="0">
                    <a:solidFill>
                      <a:schemeClr val="tx1"/>
                    </a:solidFill>
                    <a:latin typeface="Calibri" panose="020F0502020204030204" charset="0"/>
                    <a:cs typeface="Calibri" panose="020F0502020204030204" charset="0"/>
                  </a:rPr>
                  <a:t>. The novel configuration control task consists in</a:t>
                </a:r>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find</a:t>
                </a:r>
                <a:r>
                  <a:rPr lang="en-US" altLang="en-GB" sz="4000" dirty="0">
                    <a:solidFill>
                      <a:schemeClr val="tx1"/>
                    </a:solidFill>
                    <a:latin typeface="Calibri" panose="020F0502020204030204" charset="0"/>
                    <a:cs typeface="Calibri" panose="020F0502020204030204" charset="0"/>
                  </a:rPr>
                  <a:t>ing a</a:t>
                </a:r>
                <a:r>
                  <a:rPr lang="en-GB" altLang="en-US" sz="4000" dirty="0">
                    <a:solidFill>
                      <a:schemeClr val="tx1"/>
                    </a:solidFill>
                    <a:latin typeface="Calibri" panose="020F0502020204030204" charset="0"/>
                    <a:cs typeface="Calibri" panose="020F0502020204030204" charset="0"/>
                  </a:rPr>
                  <a:t> control configuration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highlight>
                      <a:srgbClr val="FFFF00"/>
                    </a:highlight>
                    <a:latin typeface="Calibri" panose="020F0502020204030204" charset="0"/>
                    <a:cs typeface="Calibri" panose="020F0502020204030204" charset="0"/>
                  </a:rPr>
                  <a:t>before the system enters an unsafe state</a:t>
                </a:r>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GB" altLang="en-US" sz="4000" dirty="0">
                    <a:solidFill>
                      <a:schemeClr val="tx1"/>
                    </a:solidFill>
                    <a:latin typeface="Calibri" panose="020F0502020204030204" charset="0"/>
                    <a:cs typeface="Calibri" panose="020F0502020204030204" charset="0"/>
                  </a:rPr>
                  <a:t> </a:t>
                </a:r>
                <a:r>
                  <a:rPr lang="en-US" sz="4000" dirty="0">
                    <a:solidFill>
                      <a:schemeClr val="tx1"/>
                    </a:solidFill>
                    <a:latin typeface="Calibri" panose="020F0502020204030204" charset="0"/>
                    <a:cs typeface="Calibri" panose="020F0502020204030204" charset="0"/>
                  </a:rPr>
                  <a:t>is the stable control region for</a:t>
                </a:r>
                <a:r>
                  <a:rPr lang="en-GB" altLang="en-US" sz="4000" dirty="0">
                    <a:latin typeface="Calibri" panose="020F0502020204030204" charset="0"/>
                    <a:cs typeface="Calibri" panose="020F0502020204030204" charset="0"/>
                    <a:sym typeface="+mn-ea"/>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olidFill>
                      <a:schemeClr val="tx1"/>
                    </a:solidFill>
                    <a:latin typeface="Cambria Math" panose="02040503050406030204" charset="0"/>
                    <a:cs typeface="Cambria Math" panose="02040503050406030204" charset="0"/>
                  </a:rPr>
                  <a:t>.</a:t>
                </a:r>
                <a:endParaRPr lang="en-GB" altLang="en-US" sz="4000" dirty="0">
                  <a:solidFill>
                    <a:schemeClr val="tx1"/>
                  </a:solidFill>
                  <a:latin typeface="Calibri" panose="020F0502020204030204" charset="0"/>
                  <a:cs typeface="Calibri" panose="020F0502020204030204" charset="0"/>
                </a:endParaRP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280670" y="1431290"/>
                <a:ext cx="11507470" cy="3525520"/>
              </a:xfrm>
              <a:blipFill>
                <a:blip r:embed="rId4"/>
                <a:stretch>
                  <a:fillRect/>
                </a:stretch>
              </a:blipFill>
            </p:spPr>
            <p:txBody>
              <a:bodyPr/>
              <a:lstStyle/>
              <a:p>
                <a:r>
                  <a:rPr lang="en-US">
                    <a:noFill/>
                  </a:rPr>
                  <a:t> </a:t>
                </a:r>
              </a:p>
            </p:txBody>
          </p:sp>
        </mc:Fallback>
      </mc:AlternateContent>
      <p:sp>
        <p:nvSpPr>
          <p:cNvPr id="17" name="CuadroTexto 8"/>
          <p:cNvSpPr txBox="1"/>
          <p:nvPr/>
        </p:nvSpPr>
        <p:spPr>
          <a:xfrm>
            <a:off x="173990" y="68580"/>
            <a:ext cx="11146790" cy="1322070"/>
          </a:xfrm>
          <a:prstGeom prst="rect">
            <a:avLst/>
          </a:prstGeom>
          <a:noFill/>
        </p:spPr>
        <p:txBody>
          <a:bodyPr wrap="square" rtlCol="0">
            <a:spAutoFit/>
          </a:bodyPr>
          <a:lstStyle/>
          <a:p>
            <a:r>
              <a:rPr lang="en-GB" altLang="en-US" sz="4000" u="sng" dirty="0">
                <a:solidFill>
                  <a:schemeClr val="tx1"/>
                </a:solidFill>
                <a:latin typeface="+mn-ea"/>
                <a:cs typeface="+mn-ea"/>
                <a:sym typeface="+mn-ea"/>
              </a:rPr>
              <a:t>Problem Statement. Novel configuration control task.</a:t>
            </a:r>
          </a:p>
        </p:txBody>
      </p:sp>
    </p:spTree>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7" name="Content Placeholder 26"/>
          <p:cNvSpPr>
            <a:spLocks noGrp="1"/>
          </p:cNvSpPr>
          <p:nvPr>
            <p:ph idx="1"/>
          </p:nvPr>
        </p:nvSpPr>
        <p:spPr>
          <a:xfrm>
            <a:off x="173990" y="962025"/>
            <a:ext cx="11507470" cy="3525520"/>
          </a:xfrm>
        </p:spPr>
        <p:txBody>
          <a:bodyPr>
            <a:noAutofit/>
          </a:bodyPr>
          <a:lstStyle/>
          <a:p>
            <a:pPr marL="457200" lvl="1" indent="0">
              <a:buNone/>
            </a:pPr>
            <a:r>
              <a:rPr lang="en-US" sz="4000" dirty="0">
                <a:solidFill>
                  <a:schemeClr val="tx1"/>
                </a:solidFill>
                <a:latin typeface="Calibri" panose="020F0502020204030204" charset="0"/>
                <a:cs typeface="Calibri" panose="020F0502020204030204" charset="0"/>
              </a:rPr>
              <a:t>Definition 4 [</a:t>
            </a:r>
            <a:r>
              <a:rPr lang="en-US" sz="4000" i="1" dirty="0">
                <a:solidFill>
                  <a:schemeClr val="tx1"/>
                </a:solidFill>
                <a:latin typeface="Calibri" panose="020F0502020204030204" charset="0"/>
                <a:cs typeface="Calibri" panose="020F0502020204030204" charset="0"/>
              </a:rPr>
              <a:t>Unsafe State</a:t>
            </a:r>
            <a:r>
              <a:rPr lang="en-US" sz="4000" dirty="0">
                <a:solidFill>
                  <a:schemeClr val="tx1"/>
                </a:solidFill>
                <a:latin typeface="Calibri" panose="020F0502020204030204" charset="0"/>
                <a:cs typeface="Calibri" panose="020F0502020204030204" charset="0"/>
              </a:rPr>
              <a:t>]:</a:t>
            </a:r>
          </a:p>
        </p:txBody>
      </p:sp>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Problem Statement. </a:t>
            </a:r>
            <a:r>
              <a:rPr lang="en-US" altLang="en-GB" sz="4000" u="sng" dirty="0">
                <a:solidFill>
                  <a:schemeClr val="tx1"/>
                </a:solidFill>
                <a:latin typeface="+mn-ea"/>
                <a:cs typeface="+mn-ea"/>
                <a:sym typeface="+mn-ea"/>
              </a:rPr>
              <a:t>Unsafe state</a:t>
            </a:r>
            <a:r>
              <a:rPr lang="en-GB" altLang="en-US" sz="4000" u="sng" dirty="0">
                <a:solidFill>
                  <a:schemeClr val="tx1"/>
                </a:solidFill>
                <a:latin typeface="+mn-ea"/>
                <a:cs typeface="+mn-ea"/>
                <a:sym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42" name="Group 41"/>
          <p:cNvGrpSpPr/>
          <p:nvPr/>
        </p:nvGrpSpPr>
        <p:grpSpPr>
          <a:xfrm>
            <a:off x="410210" y="69913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2312" y="3372"/>
              <a:ext cx="1697" cy="701"/>
            </a:xfrm>
            <a:prstGeom prst="rect">
              <a:avLst/>
            </a:prstGeom>
            <a:noFill/>
          </p:spPr>
          <p:txBody>
            <a:bodyPr wrap="square" rtlCol="0">
              <a:spAutoFit/>
            </a:bodyPr>
            <a:lstStyle/>
            <a:p>
              <a:r>
                <a:rPr lang="en-US" sz="2000" b="1">
                  <a:solidFill>
                    <a:schemeClr val="accent1">
                      <a:lumMod val="50000"/>
                    </a:schemeClr>
                  </a:solidFill>
                </a:rPr>
                <a:t>Known</a:t>
              </a:r>
            </a:p>
          </p:txBody>
        </p:sp>
        <p:sp>
          <p:nvSpPr>
            <p:cNvPr id="11" name="Text Box 10"/>
            <p:cNvSpPr txBox="1"/>
            <p:nvPr/>
          </p:nvSpPr>
          <p:spPr>
            <a:xfrm>
              <a:off x="4277" y="1976"/>
              <a:ext cx="2846" cy="1242"/>
            </a:xfrm>
            <a:prstGeom prst="rect">
              <a:avLst/>
            </a:prstGeom>
            <a:noFill/>
          </p:spPr>
          <p:txBody>
            <a:bodyPr wrap="square" rtlCol="0">
              <a:spAutoFit/>
            </a:bodyPr>
            <a:lstStyle/>
            <a:p>
              <a:r>
                <a:rPr lang="en-US" sz="2000" b="1">
                  <a:solidFill>
                    <a:srgbClr val="FF0000"/>
                  </a:solidFill>
                </a:rPr>
                <a:t>Novel </a:t>
              </a:r>
              <a:r>
                <a:rPr lang="en-GB" altLang="en-US" sz="2000" b="1">
                  <a:solidFill>
                    <a:srgbClr val="FF0000"/>
                  </a:solidFill>
                </a:rPr>
                <a:t>Configuration</a:t>
              </a:r>
            </a:p>
          </p:txBody>
        </p:sp>
      </p:grpSp>
      <p:sp>
        <p:nvSpPr>
          <p:cNvPr id="17" name="CuadroTexto 8"/>
          <p:cNvSpPr txBox="1"/>
          <p:nvPr/>
        </p:nvSpPr>
        <p:spPr>
          <a:xfrm>
            <a:off x="218440" y="0"/>
            <a:ext cx="9440545" cy="706755"/>
          </a:xfrm>
          <a:prstGeom prst="rect">
            <a:avLst/>
          </a:prstGeom>
          <a:noFill/>
        </p:spPr>
        <p:txBody>
          <a:bodyPr wrap="square" rtlCol="0">
            <a:spAutoFit/>
          </a:bodyPr>
          <a:lstStyle/>
          <a:p>
            <a:r>
              <a:rPr lang="en-GB" altLang="en-US" sz="4000" u="sng" dirty="0">
                <a:solidFill>
                  <a:schemeClr val="tx1"/>
                </a:solidFill>
                <a:latin typeface="Calibri Light" panose="020F0302020204030204" charset="0"/>
                <a:cs typeface="Calibri Light" panose="020F0302020204030204" charset="0"/>
                <a:sym typeface="+mn-ea"/>
              </a:rPr>
              <a:t>Learning control for novel configuration</a:t>
            </a:r>
          </a:p>
        </p:txBody>
      </p:sp>
      <p:grpSp>
        <p:nvGrpSpPr>
          <p:cNvPr id="55" name="Group 54"/>
          <p:cNvGrpSpPr/>
          <p:nvPr/>
        </p:nvGrpSpPr>
        <p:grpSpPr>
          <a:xfrm>
            <a:off x="410210" y="3589655"/>
            <a:ext cx="3914736" cy="2856084"/>
            <a:chOff x="769" y="936"/>
            <a:chExt cx="6569" cy="5021"/>
          </a:xfrm>
        </p:grpSpPr>
        <p:sp>
          <p:nvSpPr>
            <p:cNvPr id="56" name="Rectangles 55"/>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9" name="Text Box 58"/>
            <p:cNvSpPr txBox="1"/>
            <p:nvPr/>
          </p:nvSpPr>
          <p:spPr>
            <a:xfrm>
              <a:off x="769" y="1195"/>
              <a:ext cx="748"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60" name="Text Box 59"/>
            <p:cNvSpPr txBox="1"/>
            <p:nvPr/>
          </p:nvSpPr>
          <p:spPr>
            <a:xfrm>
              <a:off x="6543" y="5310"/>
              <a:ext cx="795"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62" name="Freeform 61"/>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4431" y="3139"/>
              <a:ext cx="307" cy="315"/>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4" name="Text Box 63"/>
            <p:cNvSpPr txBox="1"/>
            <p:nvPr/>
          </p:nvSpPr>
          <p:spPr>
            <a:xfrm>
              <a:off x="2312" y="3372"/>
              <a:ext cx="1697" cy="701"/>
            </a:xfrm>
            <a:prstGeom prst="rect">
              <a:avLst/>
            </a:prstGeom>
            <a:noFill/>
          </p:spPr>
          <p:txBody>
            <a:bodyPr wrap="square" rtlCol="0">
              <a:spAutoFit/>
            </a:bodyPr>
            <a:lstStyle/>
            <a:p>
              <a:r>
                <a:rPr lang="en-US" sz="2000" b="1">
                  <a:solidFill>
                    <a:schemeClr val="accent1">
                      <a:lumMod val="50000"/>
                    </a:schemeClr>
                  </a:solidFill>
                </a:rPr>
                <a:t>Known</a:t>
              </a:r>
            </a:p>
          </p:txBody>
        </p:sp>
        <p:sp>
          <p:nvSpPr>
            <p:cNvPr id="65" name="Text Box 64"/>
            <p:cNvSpPr txBox="1"/>
            <p:nvPr/>
          </p:nvSpPr>
          <p:spPr>
            <a:xfrm>
              <a:off x="4277" y="1761"/>
              <a:ext cx="2700" cy="1242"/>
            </a:xfrm>
            <a:prstGeom prst="rect">
              <a:avLst/>
            </a:prstGeom>
            <a:noFill/>
          </p:spPr>
          <p:txBody>
            <a:bodyPr wrap="square" rtlCol="0">
              <a:spAutoFit/>
            </a:bodyPr>
            <a:lstStyle/>
            <a:p>
              <a:r>
                <a:rPr lang="en-GB" altLang="en-US" sz="2000" b="1">
                  <a:solidFill>
                    <a:srgbClr val="00B050"/>
                  </a:solidFill>
                </a:rPr>
                <a:t>Learned </a:t>
              </a:r>
            </a:p>
            <a:p>
              <a:r>
                <a:rPr lang="en-GB" altLang="en-US" sz="2000" b="1">
                  <a:solidFill>
                    <a:srgbClr val="00B050"/>
                  </a:solidFill>
                </a:rPr>
                <a:t>Control</a:t>
              </a:r>
            </a:p>
          </p:txBody>
        </p:sp>
      </p:grpSp>
      <p:grpSp>
        <p:nvGrpSpPr>
          <p:cNvPr id="80" name="Group 79"/>
          <p:cNvGrpSpPr/>
          <p:nvPr/>
        </p:nvGrpSpPr>
        <p:grpSpPr>
          <a:xfrm>
            <a:off x="6411595" y="69913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Box 27"/>
            <p:cNvSpPr txBox="1"/>
            <p:nvPr/>
          </p:nvSpPr>
          <p:spPr>
            <a:xfrm>
              <a:off x="13948" y="1761"/>
              <a:ext cx="2717" cy="2339"/>
            </a:xfrm>
            <a:prstGeom prst="rect">
              <a:avLst/>
            </a:prstGeom>
            <a:noFill/>
          </p:spPr>
          <p:txBody>
            <a:bodyPr wrap="square" rtlCol="0">
              <a:spAutoFit/>
            </a:bodyPr>
            <a:lstStyle/>
            <a:p>
              <a:r>
                <a:rPr lang="en-US" sz="2000" b="1">
                  <a:solidFill>
                    <a:srgbClr val="FF0000"/>
                  </a:solidFill>
                </a:rPr>
                <a:t>Stable</a:t>
              </a:r>
            </a:p>
            <a:p>
              <a:r>
                <a:rPr lang="en-GB" altLang="en-US" sz="2000" b="1">
                  <a:solidFill>
                    <a:srgbClr val="FF0000"/>
                  </a:solidFill>
                </a:rPr>
                <a:t>Region </a:t>
              </a:r>
              <a:r>
                <a:rPr lang="en-US" sz="2000" b="1">
                  <a:solidFill>
                    <a:srgbClr val="FF0000"/>
                  </a:solidFill>
                </a:rPr>
                <a:t>for Novel Environment</a:t>
              </a:r>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6411595" y="3551555"/>
            <a:ext cx="3785411" cy="2840380"/>
            <a:chOff x="10097" y="1101"/>
            <a:chExt cx="6569" cy="5026"/>
          </a:xfrm>
        </p:grpSpPr>
        <p:sp>
          <p:nvSpPr>
            <p:cNvPr id="82" name="Rectangles 81"/>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4" name="Straight Arrow Connector 8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Box 86"/>
            <p:cNvSpPr txBox="1"/>
            <p:nvPr/>
          </p:nvSpPr>
          <p:spPr>
            <a:xfrm>
              <a:off x="13948" y="2790"/>
              <a:ext cx="2717" cy="1251"/>
            </a:xfrm>
            <a:prstGeom prst="rect">
              <a:avLst/>
            </a:prstGeom>
            <a:noFill/>
          </p:spPr>
          <p:txBody>
            <a:bodyPr wrap="square" rtlCol="0">
              <a:spAutoFit/>
            </a:bodyPr>
            <a:lstStyle/>
            <a:p>
              <a:r>
                <a:rPr lang="en-GB" altLang="en-US" sz="2000" b="1">
                  <a:solidFill>
                    <a:srgbClr val="00B050"/>
                  </a:solidFill>
                </a:rPr>
                <a:t>Learned Control</a:t>
              </a:r>
            </a:p>
          </p:txBody>
        </p:sp>
        <p:sp>
          <p:nvSpPr>
            <p:cNvPr id="92" name="Text Box 91"/>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93" name="Text Box 92"/>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94" name="Freeform 93"/>
            <p:cNvSpPr/>
            <p:nvPr/>
          </p:nvSpPr>
          <p:spPr>
            <a:xfrm>
              <a:off x="14163" y="3995"/>
              <a:ext cx="832" cy="6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5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Multiply 94"/>
          <p:cNvSpPr/>
          <p:nvPr/>
        </p:nvSpPr>
        <p:spPr>
          <a:xfrm>
            <a:off x="8902541" y="5247277"/>
            <a:ext cx="182954" cy="179181"/>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97" name="Text Box 96"/>
          <p:cNvSpPr txBox="1"/>
          <p:nvPr/>
        </p:nvSpPr>
        <p:spPr>
          <a:xfrm>
            <a:off x="7154545" y="153352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9154795" y="2483485"/>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p:sp>
        <p:nvSpPr>
          <p:cNvPr id="99" name="Text Box 98"/>
          <p:cNvSpPr txBox="1"/>
          <p:nvPr/>
        </p:nvSpPr>
        <p:spPr>
          <a:xfrm>
            <a:off x="7154545" y="428053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100" name="Text Box 99"/>
          <p:cNvSpPr txBox="1"/>
          <p:nvPr/>
        </p:nvSpPr>
        <p:spPr>
          <a:xfrm>
            <a:off x="8809355" y="5593715"/>
            <a:ext cx="770255" cy="398780"/>
          </a:xfrm>
          <a:prstGeom prst="rect">
            <a:avLst/>
          </a:prstGeom>
          <a:noFill/>
        </p:spPr>
        <p:txBody>
          <a:bodyPr wrap="square" rtlCol="0">
            <a:spAutoFit/>
          </a:bodyPr>
          <a:lstStyle/>
          <a:p>
            <a:r>
              <a:rPr lang="en-GB" sz="2000" b="1" i="1">
                <a:solidFill>
                  <a:srgbClr val="00B050"/>
                </a:solidFill>
              </a:rPr>
              <a:t>C</a:t>
            </a:r>
            <a:r>
              <a:rPr lang="en-GB" sz="2000" b="1" i="1" baseline="-25000">
                <a:solidFill>
                  <a:srgbClr val="00B050"/>
                </a:solidFill>
              </a:rPr>
              <a:t>n</a:t>
            </a:r>
            <a:r>
              <a:rPr lang="en-GB" sz="2000" b="1" i="1">
                <a:solidFill>
                  <a:schemeClr val="tx1"/>
                </a:solidFill>
                <a:latin typeface="Arial" panose="020B0604020202020204" pitchFamily="34" charset="0"/>
                <a:cs typeface="Arial" panose="020B0604020202020204" pitchFamily="34" charset="0"/>
              </a:rPr>
              <a:t>ϵ</a:t>
            </a:r>
            <a:r>
              <a:rPr lang="en-GB" sz="2000" b="1" i="1">
                <a:solidFill>
                  <a:srgbClr val="FF0000"/>
                </a:solidFill>
                <a:sym typeface="+mn-ea"/>
              </a:rPr>
              <a:t>C</a:t>
            </a:r>
            <a:r>
              <a:rPr lang="en-GB" sz="2000" b="1" i="1" baseline="-25000">
                <a:solidFill>
                  <a:srgbClr val="FF0000"/>
                </a:solidFill>
                <a:sym typeface="+mn-ea"/>
              </a:rPr>
              <a:t>N</a:t>
            </a:r>
            <a:endParaRPr lang="en-GB" sz="2000" b="1" i="1">
              <a:solidFill>
                <a:srgbClr val="FF0000"/>
              </a:solidFill>
              <a:latin typeface="Arial" panose="020B0604020202020204" pitchFamily="34" charset="0"/>
              <a:cs typeface="Arial" panose="020B0604020202020204" pitchFamily="34" charset="0"/>
            </a:endParaRPr>
          </a:p>
        </p:txBody>
      </p:sp>
      <p:sp>
        <p:nvSpPr>
          <p:cNvPr id="2" name="Freeform 1"/>
          <p:cNvSpPr/>
          <p:nvPr/>
        </p:nvSpPr>
        <p:spPr>
          <a:xfrm>
            <a:off x="2444013" y="4765422"/>
            <a:ext cx="479443" cy="379772"/>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00B050">
              <a:alpha val="52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1395" y="2780"/>
              <a:ext cx="2623" cy="1814"/>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927735" y="3630930"/>
                <a:ext cx="10915015"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oMath>
                </a14:m>
                <a:r>
                  <a:rPr lang="en-US" altLang="en-GB" sz="4000" dirty="0">
                    <a:solidFill>
                      <a:schemeClr val="tx1"/>
                    </a:solidFill>
                    <a:latin typeface="Cambria Math" panose="02040503050406030204" charset="0"/>
                    <a:cs typeface="Cambria Math" panose="02040503050406030204" charset="0"/>
                  </a:rPr>
                  <a:t>: No need for adaptation. Any controller in the known stable set can stabilize the novel configuration.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927735" y="3630930"/>
                <a:ext cx="10915015" cy="1868170"/>
              </a:xfrm>
              <a:blipFill rotWithShape="1">
                <a:blip r:embed="rId3"/>
                <a:stretch>
                  <a:fillRect/>
                </a:stretch>
              </a:blipFill>
            </p:spPr>
            <p:txBody>
              <a:bodyPr/>
              <a:lstStyle/>
              <a:p>
                <a:r>
                  <a:rPr lang="en-GB" altLang="en-US">
                    <a:noFill/>
                  </a:rPr>
                  <a:t> </a:t>
                </a:r>
              </a:p>
            </p:txBody>
          </p:sp>
        </mc:Fallback>
      </mc:AlternateContent>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045" y="3167"/>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069465" y="107950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290695" y="711835"/>
                <a:ext cx="6902450" cy="1868170"/>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be learned/selected within the known stable region. </a:t>
                </a:r>
                <a:r>
                  <a:rPr lang="en-US" altLang="en-GB" sz="4000" dirty="0">
                    <a:solidFill>
                      <a:schemeClr val="tx1"/>
                    </a:solidFill>
                    <a:latin typeface="Cambria Math" panose="02040503050406030204" charset="0"/>
                    <a:cs typeface="Cambria Math" panose="02040503050406030204" charset="0"/>
                  </a:rPr>
                  <a:t>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290695" y="711835"/>
                <a:ext cx="6902450" cy="1868170"/>
              </a:xfr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3" name="Content Placeholder 1"/>
              <p:cNvSpPr>
                <a:spLocks noGrp="1"/>
              </p:cNvSpPr>
              <p:nvPr/>
            </p:nvSpPr>
            <p:spPr>
              <a:xfrm>
                <a:off x="347345" y="3630930"/>
                <a:ext cx="11844020" cy="18034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3600" u="sng" dirty="0">
                    <a:solidFill>
                      <a:schemeClr val="tx1"/>
                    </a:solidFill>
                    <a:latin typeface="Cambria Math" panose="02040503050406030204" charset="0"/>
                    <a:cs typeface="Cambria Math" panose="02040503050406030204" charset="0"/>
                  </a:rPr>
                  <a:t>Multi-controller</a:t>
                </a:r>
                <a:r>
                  <a:rPr lang="en-US" altLang="en-GB" sz="3600" dirty="0">
                    <a:solidFill>
                      <a:schemeClr val="tx1"/>
                    </a:solidFill>
                    <a:latin typeface="Cambria Math" panose="02040503050406030204" charset="0"/>
                    <a:cs typeface="Cambria Math" panose="02040503050406030204" charset="0"/>
                  </a:rPr>
                  <a:t>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𝑖</m:t>
                            </m:r>
                          </m:sub>
                        </m:sSub>
                      </m:sub>
                    </m:sSub>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𝐶</m:t>
                        </m:r>
                      </m:e>
                      <m:sub>
                        <m:r>
                          <a:rPr lang="en-US" altLang="en-GB" sz="3600" i="1" dirty="0" smtClean="0">
                            <a:solidFill>
                              <a:schemeClr val="tx1"/>
                            </a:solidFill>
                            <a:latin typeface="Cambria Math" panose="02040503050406030204" charset="0"/>
                            <a:cs typeface="Cambria Math" panose="02040503050406030204" charset="0"/>
                          </a:rPr>
                          <m:t>𝐾</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𝑖</m:t>
                    </m:r>
                    <m:r>
                      <a:rPr lang="en-US" altLang="en-GB" sz="3600" i="1" dirty="0" smtClean="0">
                        <a:solidFill>
                          <a:schemeClr val="tx1"/>
                        </a:solidFill>
                        <a:latin typeface="Cambria Math" panose="02040503050406030204" charset="0"/>
                        <a:cs typeface="Cambria Math" panose="02040503050406030204" charset="0"/>
                      </a:rPr>
                      <m:t> =</m:t>
                    </m:r>
                    <m:r>
                      <a:rPr lang="en-US" altLang="en-GB" sz="3600" i="1" dirty="0" smtClean="0">
                        <a:solidFill>
                          <a:schemeClr val="tx1"/>
                        </a:solidFill>
                        <a:latin typeface="Cambria Math" panose="02040503050406030204" charset="0"/>
                        <a:cs typeface="Cambria Math" panose="02040503050406030204" charset="0"/>
                      </a:rPr>
                      <m:t>1</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2</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𝑀</m:t>
                    </m:r>
                    <m:r>
                      <a:rPr lang="en-US" altLang="en-GB" sz="3600" i="1" dirty="0" smtClean="0">
                        <a:solidFill>
                          <a:schemeClr val="tx1"/>
                        </a:solidFill>
                        <a:latin typeface="Cambria Math" panose="02040503050406030204" charset="0"/>
                        <a:cs typeface="Cambria Math" panose="02040503050406030204" charset="0"/>
                      </a:rPr>
                      <m:t> </m:t>
                    </m:r>
                  </m:oMath>
                </a14:m>
                <a:r>
                  <a:rPr lang="en-US" altLang="en-GB" sz="3600" dirty="0">
                    <a:solidFill>
                      <a:schemeClr val="tx1"/>
                    </a:solidFill>
                    <a:latin typeface="Cambria Math" panose="02040503050406030204" charset="0"/>
                    <a:cs typeface="Cambria Math" panose="02040503050406030204" charset="0"/>
                  </a:rPr>
                  <a:t> ):</a:t>
                </a:r>
              </a:p>
              <a:p>
                <a:pPr lvl="2" algn="l"/>
                <a:r>
                  <a:rPr lang="en-US" altLang="en-GB" sz="3600" dirty="0">
                    <a:solidFill>
                      <a:schemeClr val="tx1"/>
                    </a:solidFill>
                    <a:latin typeface="Cambria Math" panose="02040503050406030204" charset="0"/>
                    <a:cs typeface="Cambria Math" panose="02040503050406030204" charset="0"/>
                  </a:rPr>
                  <a:t>Blending: </a:t>
                </a:r>
                <a:r>
                  <a:rPr lang="en-GB" altLang="en-US" sz="3600" dirty="0">
                    <a:solidFill>
                      <a:schemeClr val="tx1"/>
                    </a:solidFill>
                    <a:latin typeface="Cambria Math" panose="02040503050406030204" charset="0"/>
                    <a:cs typeface="Cambria Math" panose="02040503050406030204" charset="0"/>
                    <a:sym typeface="+mn-ea"/>
                  </a:rPr>
                  <a:t>U</a:t>
                </a:r>
                <a:r>
                  <a:rPr lang="en-US" altLang="en-GB" sz="3600" dirty="0">
                    <a:solidFill>
                      <a:schemeClr val="tx1"/>
                    </a:solidFill>
                    <a:latin typeface="Cambria Math" panose="02040503050406030204" charset="0"/>
                    <a:cs typeface="Cambria Math" panose="02040503050406030204" charset="0"/>
                    <a:sym typeface="+mn-ea"/>
                  </a:rPr>
                  <a:t>niform blended control provide</a:t>
                </a:r>
                <a:r>
                  <a:rPr lang="en-GB" altLang="en-US" sz="3600" dirty="0">
                    <a:solidFill>
                      <a:schemeClr val="tx1"/>
                    </a:solidFill>
                    <a:latin typeface="Cambria Math" panose="02040503050406030204" charset="0"/>
                    <a:cs typeface="Cambria Math" panose="02040503050406030204" charset="0"/>
                    <a:sym typeface="+mn-ea"/>
                  </a:rPr>
                  <a:t>s</a:t>
                </a:r>
                <a:r>
                  <a:rPr lang="en-US" altLang="en-GB" sz="3600" dirty="0">
                    <a:solidFill>
                      <a:schemeClr val="tx1"/>
                    </a:solidFill>
                    <a:latin typeface="Cambria Math" panose="02040503050406030204" charset="0"/>
                    <a:cs typeface="Cambria Math" panose="02040503050406030204" charset="0"/>
                    <a:sym typeface="+mn-ea"/>
                  </a:rPr>
                  <a:t> stability guarantees </a:t>
                </a:r>
                <a:r>
                  <a:rPr lang="en-GB" altLang="en-US" sz="3600" dirty="0">
                    <a:solidFill>
                      <a:schemeClr val="tx1"/>
                    </a:solidFill>
                    <a:latin typeface="Cambria Math" panose="02040503050406030204" charset="0"/>
                    <a:cs typeface="Cambria Math" panose="02040503050406030204" charset="0"/>
                    <a:sym typeface="+mn-ea"/>
                  </a:rPr>
                  <a:t>for this case.</a:t>
                </a:r>
              </a:p>
            </p:txBody>
          </p:sp>
        </mc:Choice>
        <mc:Fallback xmlns="">
          <p:sp>
            <p:nvSpPr>
              <p:cNvPr id="3" name="Content Placeholder 1"/>
              <p:cNvSpPr>
                <a:spLocks noRot="1" noChangeAspect="1" noMove="1" noResize="1" noEditPoints="1" noAdjustHandles="1" noChangeArrowheads="1" noChangeShapeType="1" noTextEdit="1"/>
              </p:cNvSpPr>
              <p:nvPr/>
            </p:nvSpPr>
            <p:spPr>
              <a:xfrm>
                <a:off x="347345" y="3630930"/>
                <a:ext cx="11844020" cy="1803400"/>
              </a:xfrm>
              <a:prstGeom prst="rect">
                <a:avLst/>
              </a:prstGeom>
              <a:blipFill rotWithShape="1">
                <a:blip r:embed="rId4"/>
                <a:stretch>
                  <a:fillRect/>
                </a:stretch>
              </a:blipFill>
            </p:spPr>
            <p:txBody>
              <a:bodyPr/>
              <a:lstStyle/>
              <a:p>
                <a:r>
                  <a:rPr lang="en-GB" altLang="en-US">
                    <a:noFill/>
                  </a:rPr>
                  <a:t> </a:t>
                </a:r>
              </a:p>
            </p:txBody>
          </p:sp>
        </mc:Fallback>
      </mc:AlternateContent>
      <p:sp>
        <p:nvSpPr>
          <p:cNvPr id="30" name="Multiply 29"/>
          <p:cNvSpPr/>
          <p:nvPr/>
        </p:nvSpPr>
        <p:spPr>
          <a:xfrm>
            <a:off x="1907572" y="2402167"/>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2152479" y="1834204"/>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1432162" y="1790688"/>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1316911" y="2289139"/>
            <a:ext cx="176910" cy="178018"/>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2831" y="3823"/>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729865" y="206502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302125" y="706755"/>
                <a:ext cx="7694295" cy="2365375"/>
              </a:xfrm>
            </p:spPr>
            <p:txBody>
              <a:bodyPr>
                <a:noAutofit/>
              </a:bodyPr>
              <a:lstStyle/>
              <a:p>
                <a:pPr marL="45720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A controller can still be learned/selected within the known stable region.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3"/>
                <a:stretch>
                  <a:fillRect/>
                </a:stretch>
              </a:blipFill>
            </p:spPr>
            <p:txBody>
              <a:bodyPr/>
              <a:lstStyle/>
              <a:p>
                <a:r>
                  <a:rPr lang="en-GB" altLang="en-US">
                    <a:noFill/>
                  </a:rPr>
                  <a:t> </a:t>
                </a:r>
              </a:p>
            </p:txBody>
          </p:sp>
        </mc:Fallback>
      </mc:AlternateContent>
      <p:grpSp>
        <p:nvGrpSpPr>
          <p:cNvPr id="4" name="Group 3"/>
          <p:cNvGrpSpPr/>
          <p:nvPr/>
        </p:nvGrpSpPr>
        <p:grpSpPr>
          <a:xfrm>
            <a:off x="347345" y="3630930"/>
            <a:ext cx="3785411" cy="2840380"/>
            <a:chOff x="10097" y="1101"/>
            <a:chExt cx="6569" cy="5026"/>
          </a:xfrm>
        </p:grpSpPr>
        <p:sp>
          <p:nvSpPr>
            <p:cNvPr id="5" name="Rectangles 4"/>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Freeform 8"/>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11" name="Text Box 10"/>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grpSp>
      <p:sp>
        <p:nvSpPr>
          <p:cNvPr id="14" name="Text Box 13"/>
          <p:cNvSpPr txBox="1"/>
          <p:nvPr/>
        </p:nvSpPr>
        <p:spPr>
          <a:xfrm>
            <a:off x="783590" y="5504180"/>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15" name="Text Box 14"/>
          <p:cNvSpPr txBox="1"/>
          <p:nvPr/>
        </p:nvSpPr>
        <p:spPr>
          <a:xfrm>
            <a:off x="2751455" y="4989195"/>
            <a:ext cx="528320" cy="398780"/>
          </a:xfrm>
          <a:prstGeom prst="rect">
            <a:avLst/>
          </a:prstGeom>
          <a:noFill/>
        </p:spPr>
        <p:txBody>
          <a:bodyPr wrap="square" rtlCol="0">
            <a:spAutoFit/>
          </a:bodyPr>
          <a:lstStyle/>
          <a:p>
            <a:r>
              <a:rPr lang="en-GB" sz="2000" b="1" i="1">
                <a:solidFill>
                  <a:srgbClr val="FF0000"/>
                </a:solidFill>
              </a:rPr>
              <a:t>C</a:t>
            </a:r>
            <a:r>
              <a:rPr lang="en-US" altLang="en-GB" sz="2000" b="1" i="1">
                <a:solidFill>
                  <a:srgbClr val="FF0000"/>
                </a:solidFill>
              </a:rPr>
              <a:t>’</a:t>
            </a:r>
            <a:r>
              <a:rPr lang="en-GB" sz="2000" b="1" i="1" baseline="-25000">
                <a:solidFill>
                  <a:srgbClr val="FF0000"/>
                </a:solidFill>
              </a:rPr>
              <a:t>N</a:t>
            </a:r>
          </a:p>
        </p:txBody>
      </p:sp>
      <p:sp>
        <p:nvSpPr>
          <p:cNvPr id="18" name="Freeform 17"/>
          <p:cNvSpPr/>
          <p:nvPr/>
        </p:nvSpPr>
        <p:spPr>
          <a:xfrm>
            <a:off x="1901233" y="5160979"/>
            <a:ext cx="761231" cy="589438"/>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bg2">
              <a:lumMod val="50000"/>
              <a:alpha val="24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897380" y="5161280"/>
            <a:ext cx="416560" cy="345440"/>
          </a:xfrm>
          <a:custGeom>
            <a:avLst/>
            <a:gdLst>
              <a:gd name="connisteX0" fmla="*/ 416560 w 416560"/>
              <a:gd name="connsiteY0" fmla="*/ 0 h 345440"/>
              <a:gd name="connisteX1" fmla="*/ 350520 w 416560"/>
              <a:gd name="connsiteY1" fmla="*/ 0 h 345440"/>
              <a:gd name="connisteX2" fmla="*/ 284480 w 416560"/>
              <a:gd name="connsiteY2" fmla="*/ 0 h 345440"/>
              <a:gd name="connisteX3" fmla="*/ 218440 w 416560"/>
              <a:gd name="connsiteY3" fmla="*/ 22860 h 345440"/>
              <a:gd name="connisteX4" fmla="*/ 152400 w 416560"/>
              <a:gd name="connsiteY4" fmla="*/ 38100 h 345440"/>
              <a:gd name="connisteX5" fmla="*/ 86360 w 416560"/>
              <a:gd name="connsiteY5" fmla="*/ 68580 h 345440"/>
              <a:gd name="connisteX6" fmla="*/ 53340 w 416560"/>
              <a:gd name="connsiteY6" fmla="*/ 134620 h 345440"/>
              <a:gd name="connisteX7" fmla="*/ 22860 w 416560"/>
              <a:gd name="connsiteY7" fmla="*/ 200660 h 345440"/>
              <a:gd name="connisteX8" fmla="*/ 0 w 416560"/>
              <a:gd name="connsiteY8" fmla="*/ 266700 h 345440"/>
              <a:gd name="connisteX9" fmla="*/ 0 w 416560"/>
              <a:gd name="connsiteY9" fmla="*/ 345440 h 345440"/>
              <a:gd name="connisteX10" fmla="*/ 66040 w 416560"/>
              <a:gd name="connsiteY10" fmla="*/ 342900 h 345440"/>
              <a:gd name="connisteX11" fmla="*/ 132080 w 416560"/>
              <a:gd name="connsiteY11" fmla="*/ 342900 h 345440"/>
              <a:gd name="connisteX12" fmla="*/ 198120 w 416560"/>
              <a:gd name="connsiteY12" fmla="*/ 312420 h 345440"/>
              <a:gd name="connisteX13" fmla="*/ 264160 w 416560"/>
              <a:gd name="connsiteY13" fmla="*/ 271780 h 345440"/>
              <a:gd name="connisteX14" fmla="*/ 307340 w 416560"/>
              <a:gd name="connsiteY14" fmla="*/ 205740 h 345440"/>
              <a:gd name="connisteX15" fmla="*/ 358140 w 416560"/>
              <a:gd name="connsiteY15" fmla="*/ 139700 h 345440"/>
              <a:gd name="connisteX16" fmla="*/ 386080 w 416560"/>
              <a:gd name="connsiteY16" fmla="*/ 73660 h 345440"/>
              <a:gd name="connisteX17" fmla="*/ 416560 w 416560"/>
              <a:gd name="connsiteY17" fmla="*/ 7620 h 345440"/>
              <a:gd name="connisteX18" fmla="*/ 416560 w 416560"/>
              <a:gd name="connsiteY18" fmla="*/ 0 h 34544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Lst>
            <a:rect l="l" t="t" r="r" b="b"/>
            <a:pathLst>
              <a:path w="416560" h="345440">
                <a:moveTo>
                  <a:pt x="416560" y="0"/>
                </a:moveTo>
                <a:lnTo>
                  <a:pt x="350520" y="0"/>
                </a:lnTo>
                <a:lnTo>
                  <a:pt x="284480" y="0"/>
                </a:lnTo>
                <a:lnTo>
                  <a:pt x="218440" y="22860"/>
                </a:lnTo>
                <a:lnTo>
                  <a:pt x="152400" y="38100"/>
                </a:lnTo>
                <a:lnTo>
                  <a:pt x="86360" y="68580"/>
                </a:lnTo>
                <a:lnTo>
                  <a:pt x="53340" y="134620"/>
                </a:lnTo>
                <a:lnTo>
                  <a:pt x="22860" y="200660"/>
                </a:lnTo>
                <a:lnTo>
                  <a:pt x="0" y="266700"/>
                </a:lnTo>
                <a:lnTo>
                  <a:pt x="0" y="345440"/>
                </a:lnTo>
                <a:lnTo>
                  <a:pt x="66040" y="342900"/>
                </a:lnTo>
                <a:lnTo>
                  <a:pt x="132080" y="342900"/>
                </a:lnTo>
                <a:lnTo>
                  <a:pt x="198120" y="312420"/>
                </a:lnTo>
                <a:lnTo>
                  <a:pt x="264160" y="271780"/>
                </a:lnTo>
                <a:lnTo>
                  <a:pt x="307340" y="205740"/>
                </a:lnTo>
                <a:lnTo>
                  <a:pt x="358140" y="139700"/>
                </a:lnTo>
                <a:lnTo>
                  <a:pt x="386080" y="73660"/>
                </a:lnTo>
                <a:lnTo>
                  <a:pt x="416560" y="7620"/>
                </a:lnTo>
                <a:lnTo>
                  <a:pt x="416560" y="0"/>
                </a:lnTo>
                <a:close/>
              </a:path>
            </a:pathLst>
          </a:custGeom>
          <a:solidFill>
            <a:srgbClr val="FF0000">
              <a:alpha val="4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a:p>
        </p:txBody>
      </p:sp>
      <mc:AlternateContent xmlns:mc="http://schemas.openxmlformats.org/markup-compatibility/2006" xmlns:a14="http://schemas.microsoft.com/office/drawing/2010/main">
        <mc:Choice Requires="a14">
          <p:sp>
            <p:nvSpPr>
              <p:cNvPr id="20" name="Content Placeholder 1"/>
              <p:cNvSpPr>
                <a:spLocks noGrp="1"/>
              </p:cNvSpPr>
              <p:nvPr/>
            </p:nvSpPr>
            <p:spPr>
              <a:xfrm>
                <a:off x="3987165" y="3630930"/>
                <a:ext cx="8113395" cy="23641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US" altLang="en-GB" sz="4000" dirty="0">
                    <a:solidFill>
                      <a:schemeClr val="tx1"/>
                    </a:solidFill>
                    <a:latin typeface="Cambria Math" panose="02040503050406030204" charset="0"/>
                    <a:cs typeface="Cambria Math" panose="02040503050406030204" charset="0"/>
                  </a:rPr>
                  <a:t>Can be interpreted as the previous case with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being the novel stable region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oMath>
                </a14:m>
                <a:r>
                  <a:rPr lang="en-US" altLang="en-GB" sz="4000" dirty="0">
                    <a:solidFill>
                      <a:schemeClr val="tx1"/>
                    </a:solidFill>
                    <a:latin typeface="Cambria Math" panose="02040503050406030204" charset="0"/>
                    <a:cs typeface="Cambria Math" panose="02040503050406030204" charset="0"/>
                  </a:rPr>
                  <a:t>. </a:t>
                </a:r>
                <a:r>
                  <a:rPr lang="en-US" altLang="en-GB" sz="4000" dirty="0">
                    <a:solidFill>
                      <a:schemeClr val="tx1"/>
                    </a:solidFill>
                    <a:latin typeface="Cambria Math" panose="02040503050406030204" charset="0"/>
                    <a:cs typeface="Cambria Math" panose="02040503050406030204" charset="0"/>
                    <a:sym typeface="+mn-ea"/>
                  </a:rPr>
                  <a:t> </a:t>
                </a:r>
                <a:r>
                  <a:rPr lang="en-US" altLang="en-GB" sz="4000" dirty="0">
                    <a:solidFill>
                      <a:schemeClr val="tx1"/>
                    </a:solidFill>
                    <a:latin typeface="Cambria Math" panose="02040503050406030204" charset="0"/>
                    <a:cs typeface="Cambria Math" panose="02040503050406030204" charset="0"/>
                  </a:rPr>
                  <a:t> </a:t>
                </a:r>
              </a:p>
            </p:txBody>
          </p:sp>
        </mc:Choice>
        <mc:Fallback xmlns="">
          <p:sp>
            <p:nvSpPr>
              <p:cNvPr id="20" name="Content Placeholder 1"/>
              <p:cNvSpPr>
                <a:spLocks noRot="1" noChangeAspect="1" noMove="1" noResize="1" noEditPoints="1" noAdjustHandles="1" noChangeArrowheads="1" noChangeShapeType="1" noTextEdit="1"/>
              </p:cNvSpPr>
              <p:nvPr/>
            </p:nvSpPr>
            <p:spPr>
              <a:xfrm>
                <a:off x="3987165" y="3630930"/>
                <a:ext cx="8113395" cy="2364105"/>
              </a:xfrm>
              <a:prstGeom prst="rect">
                <a:avLst/>
              </a:prstGeom>
              <a:blipFill rotWithShape="1">
                <a:blip r:embed="rId4"/>
                <a:stretch>
                  <a:fillRect/>
                </a:stretch>
              </a:blipFill>
            </p:spPr>
            <p:txBody>
              <a:bodyPr/>
              <a:lstStyle/>
              <a:p>
                <a:r>
                  <a:rPr lang="en-GB" altLang="en-US">
                    <a:noFill/>
                  </a:rPr>
                  <a:t> </a:t>
                </a:r>
              </a:p>
            </p:txBody>
          </p:sp>
        </mc:Fallback>
      </mc:AlternateContent>
      <p:sp>
        <p:nvSpPr>
          <p:cNvPr id="22" name="Text Box 21"/>
          <p:cNvSpPr txBox="1"/>
          <p:nvPr/>
        </p:nvSpPr>
        <p:spPr>
          <a:xfrm>
            <a:off x="2487295" y="5506720"/>
            <a:ext cx="424815" cy="398780"/>
          </a:xfrm>
          <a:prstGeom prst="rect">
            <a:avLst/>
          </a:prstGeom>
          <a:noFill/>
        </p:spPr>
        <p:txBody>
          <a:bodyPr wrap="square" rtlCol="0">
            <a:spAutoFit/>
          </a:bodyPr>
          <a:lstStyle/>
          <a:p>
            <a:r>
              <a:rPr lang="en-GB" sz="2000" b="1" i="1">
                <a:solidFill>
                  <a:schemeClr val="bg2">
                    <a:lumMod val="50000"/>
                  </a:schemeClr>
                </a:solidFill>
              </a:rPr>
              <a:t>C</a:t>
            </a:r>
            <a:r>
              <a:rPr lang="en-GB" sz="2000" b="1" i="1" baseline="-25000">
                <a:solidFill>
                  <a:schemeClr val="bg2">
                    <a:lumMod val="50000"/>
                  </a:schemeClr>
                </a:solidFill>
              </a:rPr>
              <a:t>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System Definition. Piecewise LTI.</a:t>
            </a:r>
          </a:p>
        </p:txBody>
      </p:sp>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342265" y="991870"/>
                <a:ext cx="11507470" cy="5102225"/>
              </a:xfrm>
            </p:spPr>
            <p:txBody>
              <a:bodyPr>
                <a:noAutofit/>
              </a:bodyPr>
              <a:lstStyle/>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𝑖𝑛𝑖𝑡</m:t>
                          </m:r>
                        </m:sub>
                      </m:sSub>
                    </m:oMath>
                  </m:oMathPara>
                </a14:m>
                <a:endParaRPr lang="en-GB" altLang="en-US" sz="4000" i="1" dirty="0">
                  <a:solidFill>
                    <a:schemeClr val="tx1"/>
                  </a:solidFill>
                  <a:latin typeface="Cambria Math" panose="02040503050406030204" charset="0"/>
                  <a:cs typeface="Cambria Math" panose="02040503050406030204" charset="0"/>
                </a:endParaRPr>
              </a:p>
              <a:p>
                <a:pPr marL="457200" lvl="1" indent="0" algn="ctr">
                  <a:buNone/>
                </a:pPr>
                <a:r>
                  <a:rPr lang="en-US" sz="4000" dirty="0">
                    <a:sym typeface="+mn-ea"/>
                  </a:rPr>
                  <a:t> </a:t>
                </a:r>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altLang="en-GB" sz="4000" i="1" dirty="0" smtClean="0">
                            <a:solidFill>
                              <a:schemeClr val="tx1"/>
                            </a:solidFill>
                            <a:latin typeface="Cambria Math" panose="02040503050406030204" charset="0"/>
                            <a:cs typeface="Cambria Math" panose="02040503050406030204" charset="0"/>
                          </a:rPr>
                          <m:t>𝑠</m:t>
                        </m:r>
                      </m:sup>
                    </m:sSubSup>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a:solidFill>
                    <a:schemeClr val="tx1"/>
                  </a:solidFill>
                  <a:latin typeface="+mn-ea"/>
                  <a:cs typeface="+mn-ea"/>
                </a:endParaRPr>
              </a:p>
              <a:p>
                <a:pPr lvl="1" algn="l"/>
                <a:r>
                  <a:rPr lang="en-GB" altLang="en-US" sz="4000" i="1" dirty="0">
                    <a:solidFill>
                      <a:schemeClr val="tx1"/>
                    </a:solidFill>
                    <a:latin typeface="+mn-ea"/>
                    <a:cs typeface="+mn-ea"/>
                  </a:rPr>
                  <a:t>x</a:t>
                </a:r>
                <a:r>
                  <a:rPr lang="en-GB" altLang="en-US" sz="4000" dirty="0">
                    <a:solidFill>
                      <a:schemeClr val="tx1"/>
                    </a:solidFill>
                    <a:latin typeface="+mn-ea"/>
                    <a:cs typeface="+mn-ea"/>
                  </a:rPr>
                  <a:t> is a state vector.</a:t>
                </a:r>
              </a:p>
              <a:p>
                <a:pPr lvl="1" algn="l"/>
                <a:r>
                  <a:rPr lang="en-GB" altLang="en-US" sz="4000" i="1" dirty="0">
                    <a:solidFill>
                      <a:schemeClr val="tx1"/>
                    </a:solidFill>
                    <a:latin typeface="+mn-ea"/>
                    <a:cs typeface="+mn-ea"/>
                  </a:rPr>
                  <a:t>u</a:t>
                </a:r>
                <a:r>
                  <a:rPr lang="en-GB" altLang="en-US" sz="4000" dirty="0">
                    <a:solidFill>
                      <a:schemeClr val="tx1"/>
                    </a:solidFill>
                    <a:latin typeface="+mn-ea"/>
                    <a:cs typeface="+mn-ea"/>
                  </a:rPr>
                  <a:t> is a control (input) vector.</a:t>
                </a:r>
              </a:p>
              <a:p>
                <a:pPr lvl="1" algn="l"/>
                <a:r>
                  <a:rPr lang="en-GB" altLang="en-US" sz="4000" i="1" dirty="0">
                    <a:solidFill>
                      <a:schemeClr val="tx1"/>
                    </a:solidFill>
                    <a:latin typeface="+mn-ea"/>
                    <a:cs typeface="+mn-ea"/>
                  </a:rPr>
                  <a:t>y</a:t>
                </a:r>
                <a:r>
                  <a:rPr lang="en-GB" altLang="en-US" sz="4000" dirty="0">
                    <a:solidFill>
                      <a:schemeClr val="tx1"/>
                    </a:solidFill>
                    <a:latin typeface="+mn-ea"/>
                    <a:cs typeface="+mn-ea"/>
                  </a:rPr>
                  <a:t> is an output vector.</a:t>
                </a:r>
              </a:p>
              <a:p>
                <a:pPr lvl="1" algn="l"/>
                <a:r>
                  <a:rPr lang="en-GB" altLang="en-US" sz="4000" i="1" dirty="0">
                    <a:solidFill>
                      <a:schemeClr val="tx1"/>
                    </a:solidFill>
                    <a:latin typeface="+mn-ea"/>
                    <a:cs typeface="+mn-ea"/>
                  </a:rPr>
                  <a:t>w </a:t>
                </a:r>
                <a:r>
                  <a:rPr lang="en-GB" altLang="en-US" sz="4000" dirty="0">
                    <a:solidFill>
                      <a:schemeClr val="tx1"/>
                    </a:solidFill>
                    <a:latin typeface="+mn-ea"/>
                    <a:cs typeface="+mn-ea"/>
                  </a:rPr>
                  <a:t>is a process disturbance vector.</a:t>
                </a:r>
              </a:p>
              <a:p>
                <a:pPr lvl="1" algn="l"/>
                <a:r>
                  <a:rPr lang="en-GB" altLang="en-US" sz="4000" i="1" dirty="0">
                    <a:solidFill>
                      <a:schemeClr val="tx1"/>
                    </a:solidFill>
                    <a:latin typeface="+mn-ea"/>
                    <a:cs typeface="+mn-ea"/>
                  </a:rPr>
                  <a:t>v</a:t>
                </a:r>
                <a:r>
                  <a:rPr lang="en-GB" altLang="en-US" sz="4000" dirty="0">
                    <a:solidFill>
                      <a:schemeClr val="tx1"/>
                    </a:solidFill>
                    <a:latin typeface="+mn-ea"/>
                    <a:cs typeface="+mn-ea"/>
                  </a:rPr>
                  <a:t> is a measurement noise vector.</a:t>
                </a: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5102225"/>
              </a:xfrm>
              <a:blipFill rotWithShape="1">
                <a:blip r:embed="rId3"/>
                <a:stretch>
                  <a:fillRect/>
                </a:stretch>
              </a:blipFill>
            </p:spPr>
            <p:txBody>
              <a:bodyPr/>
              <a:lstStyle/>
              <a:p>
                <a:r>
                  <a:rPr lang="en-GB" altLang="en-US">
                    <a:noFill/>
                  </a:rPr>
                  <a:t> </a:t>
                </a:r>
              </a:p>
            </p:txBody>
          </p:sp>
        </mc:Fallback>
      </mc:AlternateContent>
      <p:sp>
        <p:nvSpPr>
          <p:cNvPr id="2" name="Content Placeholder 26"/>
          <p:cNvSpPr>
            <a:spLocks noGrp="1"/>
          </p:cNvSpPr>
          <p:nvPr/>
        </p:nvSpPr>
        <p:spPr>
          <a:xfrm>
            <a:off x="10697845" y="1326515"/>
            <a:ext cx="1432560" cy="607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000" dirty="0">
                <a:solidFill>
                  <a:schemeClr val="tx1"/>
                </a:solidFill>
                <a:latin typeface="Cambria Math" panose="02040503050406030204" charset="0"/>
                <a:cs typeface="Cambria Math" panose="02040503050406030204" charset="0"/>
              </a:rPr>
              <a:t>(1)</a:t>
            </a:r>
            <a:endParaRPr lang="en-US" sz="4000" dirty="0">
              <a:solidFill>
                <a:schemeClr val="tx1"/>
              </a:solidFill>
              <a:latin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218440" y="0"/>
            <a:ext cx="9440545" cy="706755"/>
          </a:xfrm>
          <a:prstGeom prst="rect">
            <a:avLst/>
          </a:prstGeom>
          <a:noFill/>
        </p:spPr>
        <p:txBody>
          <a:bodyPr wrap="square" rtlCol="0">
            <a:spAutoFit/>
          </a:bodyPr>
          <a:lstStyle/>
          <a:p>
            <a:r>
              <a:rPr lang="en-GB" sz="4000" u="sng" dirty="0">
                <a:solidFill>
                  <a:schemeClr val="tx1"/>
                </a:solidFill>
                <a:sym typeface="+mn-ea"/>
              </a:rPr>
              <a:t>Possible stable regions:</a:t>
            </a:r>
            <a:endParaRPr lang="en-GB" altLang="en-US" sz="4000" u="sng" dirty="0">
              <a:solidFill>
                <a:schemeClr val="tx1"/>
              </a:solidFill>
              <a:latin typeface="Calibri Light" panose="020F0302020204030204" charset="0"/>
              <a:cs typeface="Calibri Light" panose="020F0302020204030204" charset="0"/>
              <a:sym typeface="+mn-ea"/>
            </a:endParaRPr>
          </a:p>
        </p:txBody>
      </p:sp>
      <p:grpSp>
        <p:nvGrpSpPr>
          <p:cNvPr id="80" name="Group 79"/>
          <p:cNvGrpSpPr/>
          <p:nvPr/>
        </p:nvGrpSpPr>
        <p:grpSpPr>
          <a:xfrm>
            <a:off x="325755" y="706755"/>
            <a:ext cx="3785411" cy="2840380"/>
            <a:chOff x="10097" y="1101"/>
            <a:chExt cx="6569" cy="5026"/>
          </a:xfrm>
        </p:grpSpPr>
        <p:sp>
          <p:nvSpPr>
            <p:cNvPr id="6" name="Rectangles 5"/>
            <p:cNvSpPr/>
            <p:nvPr/>
          </p:nvSpPr>
          <p:spPr>
            <a:xfrm>
              <a:off x="10097" y="1101"/>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10706" y="1256"/>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10692" y="5571"/>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5" name="Freeform 24"/>
            <p:cNvSpPr/>
            <p:nvPr/>
          </p:nvSpPr>
          <p:spPr>
            <a:xfrm>
              <a:off x="11739" y="2961"/>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Box 33"/>
            <p:cNvSpPr txBox="1"/>
            <p:nvPr/>
          </p:nvSpPr>
          <p:spPr>
            <a:xfrm>
              <a:off x="10134" y="1325"/>
              <a:ext cx="704" cy="652"/>
            </a:xfrm>
            <a:prstGeom prst="rect">
              <a:avLst/>
            </a:prstGeom>
            <a:noFill/>
          </p:spPr>
          <p:txBody>
            <a:bodyPr wrap="square" rtlCol="0">
              <a:spAutoFit/>
            </a:bodyPr>
            <a:lstStyle/>
            <a:p>
              <a:r>
                <a:rPr lang="en-GB" altLang="en-US" b="1"/>
                <a:t>C</a:t>
              </a:r>
              <a:r>
                <a:rPr lang="en-GB" altLang="en-US" b="1" baseline="-25000"/>
                <a:t>2</a:t>
              </a:r>
            </a:p>
          </p:txBody>
        </p:sp>
        <p:sp>
          <p:nvSpPr>
            <p:cNvPr id="35" name="Text Box 34"/>
            <p:cNvSpPr txBox="1"/>
            <p:nvPr/>
          </p:nvSpPr>
          <p:spPr>
            <a:xfrm>
              <a:off x="15835" y="5475"/>
              <a:ext cx="793" cy="652"/>
            </a:xfrm>
            <a:prstGeom prst="rect">
              <a:avLst/>
            </a:prstGeom>
            <a:noFill/>
          </p:spPr>
          <p:txBody>
            <a:bodyPr wrap="square" rtlCol="0">
              <a:spAutoFit/>
            </a:bodyPr>
            <a:lstStyle/>
            <a:p>
              <a:r>
                <a:rPr lang="en-GB" altLang="en-US" b="1"/>
                <a:t>C</a:t>
              </a:r>
              <a:r>
                <a:rPr lang="en-GB" altLang="en-US" b="1" baseline="-25000"/>
                <a:t>1</a:t>
              </a:r>
            </a:p>
          </p:txBody>
        </p:sp>
        <p:sp>
          <p:nvSpPr>
            <p:cNvPr id="66" name="Freeform 65"/>
            <p:cNvSpPr/>
            <p:nvPr/>
          </p:nvSpPr>
          <p:spPr>
            <a:xfrm>
              <a:off x="13822" y="4078"/>
              <a:ext cx="1321" cy="1043"/>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rgbClr val="FF0000">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96"/>
          <p:cNvSpPr txBox="1"/>
          <p:nvPr/>
        </p:nvSpPr>
        <p:spPr>
          <a:xfrm>
            <a:off x="762000" y="2580005"/>
            <a:ext cx="424815" cy="398780"/>
          </a:xfrm>
          <a:prstGeom prst="rect">
            <a:avLst/>
          </a:prstGeom>
          <a:noFill/>
        </p:spPr>
        <p:txBody>
          <a:bodyPr wrap="square" rtlCol="0">
            <a:spAutoFit/>
          </a:bodyPr>
          <a:lstStyle/>
          <a:p>
            <a:r>
              <a:rPr lang="en-GB" sz="2000" b="1" i="1">
                <a:solidFill>
                  <a:srgbClr val="0070C0"/>
                </a:solidFill>
              </a:rPr>
              <a:t>C</a:t>
            </a:r>
            <a:r>
              <a:rPr lang="en-GB" sz="2000" b="1" i="1" baseline="-25000">
                <a:solidFill>
                  <a:srgbClr val="0070C0"/>
                </a:solidFill>
              </a:rPr>
              <a:t>K</a:t>
            </a:r>
          </a:p>
        </p:txBody>
      </p:sp>
      <p:sp>
        <p:nvSpPr>
          <p:cNvPr id="98" name="Text Box 97"/>
          <p:cNvSpPr txBox="1"/>
          <p:nvPr/>
        </p:nvSpPr>
        <p:spPr>
          <a:xfrm>
            <a:off x="2808605" y="1990090"/>
            <a:ext cx="424815" cy="398780"/>
          </a:xfrm>
          <a:prstGeom prst="rect">
            <a:avLst/>
          </a:prstGeom>
          <a:noFill/>
        </p:spPr>
        <p:txBody>
          <a:bodyPr wrap="square" rtlCol="0">
            <a:spAutoFit/>
          </a:bodyPr>
          <a:lstStyle/>
          <a:p>
            <a:r>
              <a:rPr lang="en-GB" sz="2000" b="1" i="1">
                <a:solidFill>
                  <a:srgbClr val="FF0000"/>
                </a:solidFill>
              </a:rPr>
              <a:t>C</a:t>
            </a:r>
            <a:r>
              <a:rPr lang="en-GB" sz="2000" b="1" i="1" baseline="-25000">
                <a:solidFill>
                  <a:srgbClr val="FF0000"/>
                </a:solidFill>
              </a:rPr>
              <a:t>N</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302125" y="706755"/>
                <a:ext cx="7694295" cy="2365375"/>
              </a:xfrm>
            </p:spPr>
            <p:txBody>
              <a:bodyPr>
                <a:noAutofit/>
              </a:bodyPr>
              <a:lstStyle/>
              <a:p>
                <a:pPr marL="0" lvl="1" indent="0" algn="l">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𝑁</m:t>
                        </m:r>
                      </m:sub>
                    </m:sSub>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𝐾</m:t>
                        </m:r>
                      </m:sub>
                    </m:sSub>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mbria Math" panose="02040503050406030204" charset="0"/>
                    <a:cs typeface="Cambria Math" panose="02040503050406030204" charset="0"/>
                    <a:sym typeface="+mn-ea"/>
                  </a:rPr>
                  <a:t>A control configuration must be learned outside the known stable region</a:t>
                </a:r>
                <a:r>
                  <a:rPr lang="en-US" altLang="en-GB" sz="4000" dirty="0">
                    <a:solidFill>
                      <a:schemeClr val="tx1"/>
                    </a:solidFill>
                    <a:latin typeface="Cambria Math" panose="02040503050406030204" charset="0"/>
                    <a:cs typeface="Cambria Math" panose="02040503050406030204" charset="0"/>
                    <a:sym typeface="+mn-ea"/>
                  </a:rPr>
                  <a:t>. </a:t>
                </a:r>
              </a:p>
            </p:txBody>
          </p:sp>
        </mc:Choice>
        <mc:Fallback xmlns="">
          <p:sp>
            <p:nvSpPr>
              <p:cNvPr id="2" name="Content Placeholder 1"/>
              <p:cNvSpPr>
                <a:spLocks noRot="1" noChangeAspect="1" noMove="1" noResize="1" noEditPoints="1" noAdjustHandles="1" noChangeArrowheads="1" noChangeShapeType="1" noTextEdit="1"/>
              </p:cNvSpPr>
              <p:nvPr>
                <p:ph idx="1"/>
              </p:nvPr>
            </p:nvSpPr>
            <p:spPr>
              <a:xfrm>
                <a:off x="4302125" y="706755"/>
                <a:ext cx="7694295" cy="2365375"/>
              </a:xfrm>
              <a:blipFill rotWithShape="1">
                <a:blip r:embed="rId3"/>
                <a:stretch>
                  <a:fillRect/>
                </a:stretch>
              </a:blipFill>
            </p:spPr>
            <p:txBody>
              <a:bodyPr/>
              <a:lstStyle/>
              <a:p>
                <a:r>
                  <a:rPr lang="en-GB" altLang="en-US">
                    <a:noFill/>
                  </a:rPr>
                  <a:t> </a:t>
                </a:r>
              </a:p>
            </p:txBody>
          </p:sp>
        </mc:Fallback>
      </mc:AlternateContent>
      <p:sp>
        <p:nvSpPr>
          <p:cNvPr id="20" name="Content Placeholder 1"/>
          <p:cNvSpPr>
            <a:spLocks noGrp="1"/>
          </p:cNvSpPr>
          <p:nvPr/>
        </p:nvSpPr>
        <p:spPr>
          <a:xfrm>
            <a:off x="347345" y="3885565"/>
            <a:ext cx="11568430" cy="80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buNone/>
            </a:pPr>
            <a:r>
              <a:rPr lang="en-GB" altLang="en-US" sz="4000" dirty="0">
                <a:solidFill>
                  <a:schemeClr val="tx1"/>
                </a:solidFill>
                <a:latin typeface="Cambria Math" panose="02040503050406030204" charset="0"/>
                <a:cs typeface="Cambria Math" panose="02040503050406030204" charset="0"/>
              </a:rPr>
              <a:t>A completely new stable region must be learned.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2" name="Rectangles 21"/>
          <p:cNvSpPr/>
          <p:nvPr/>
        </p:nvSpPr>
        <p:spPr>
          <a:xfrm>
            <a:off x="215900" y="144526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i="1">
                <a:solidFill>
                  <a:srgbClr val="FF0000"/>
                </a:solidFill>
                <a:sym typeface="+mn-ea"/>
              </a:rPr>
              <a:t>C</a:t>
            </a:r>
            <a:r>
              <a:rPr lang="en-GB" b="1" i="1" baseline="-25000">
                <a:solidFill>
                  <a:srgbClr val="FF0000"/>
                </a:solidFill>
                <a:sym typeface="+mn-ea"/>
              </a:rPr>
              <a:t>N</a:t>
            </a:r>
            <a:endParaRPr lang="en-US"/>
          </a:p>
        </p:txBody>
      </p:sp>
      <p:sp>
        <p:nvSpPr>
          <p:cNvPr id="13" name="Freeform 12"/>
          <p:cNvSpPr/>
          <p:nvPr/>
        </p:nvSpPr>
        <p:spPr>
          <a:xfrm>
            <a:off x="1217930" y="2599055"/>
            <a:ext cx="1576070" cy="1023620"/>
          </a:xfrm>
          <a:custGeom>
            <a:avLst/>
            <a:gdLst>
              <a:gd name="connisteX0" fmla="*/ 366395 w 1576070"/>
              <a:gd name="connsiteY0" fmla="*/ 61595 h 1023620"/>
              <a:gd name="connisteX1" fmla="*/ 438150 w 1576070"/>
              <a:gd name="connsiteY1" fmla="*/ 33020 h 1023620"/>
              <a:gd name="connisteX2" fmla="*/ 504825 w 1576070"/>
              <a:gd name="connsiteY2" fmla="*/ 9525 h 1023620"/>
              <a:gd name="connisteX3" fmla="*/ 571500 w 1576070"/>
              <a:gd name="connsiteY3" fmla="*/ 0 h 1023620"/>
              <a:gd name="connisteX4" fmla="*/ 638175 w 1576070"/>
              <a:gd name="connsiteY4" fmla="*/ 9525 h 1023620"/>
              <a:gd name="connisteX5" fmla="*/ 704850 w 1576070"/>
              <a:gd name="connsiteY5" fmla="*/ 38100 h 1023620"/>
              <a:gd name="connisteX6" fmla="*/ 771525 w 1576070"/>
              <a:gd name="connsiteY6" fmla="*/ 42545 h 1023620"/>
              <a:gd name="connisteX7" fmla="*/ 838200 w 1576070"/>
              <a:gd name="connsiteY7" fmla="*/ 52070 h 1023620"/>
              <a:gd name="connisteX8" fmla="*/ 904875 w 1576070"/>
              <a:gd name="connsiteY8" fmla="*/ 66675 h 1023620"/>
              <a:gd name="connisteX9" fmla="*/ 971550 w 1576070"/>
              <a:gd name="connsiteY9" fmla="*/ 66675 h 1023620"/>
              <a:gd name="connisteX10" fmla="*/ 1038225 w 1576070"/>
              <a:gd name="connsiteY10" fmla="*/ 66675 h 1023620"/>
              <a:gd name="connisteX11" fmla="*/ 1104900 w 1576070"/>
              <a:gd name="connsiteY11" fmla="*/ 80645 h 1023620"/>
              <a:gd name="connisteX12" fmla="*/ 1162050 w 1576070"/>
              <a:gd name="connsiteY12" fmla="*/ 147320 h 1023620"/>
              <a:gd name="connisteX13" fmla="*/ 1214120 w 1576070"/>
              <a:gd name="connsiteY13" fmla="*/ 213995 h 1023620"/>
              <a:gd name="connisteX14" fmla="*/ 1257300 w 1576070"/>
              <a:gd name="connsiteY14" fmla="*/ 280670 h 1023620"/>
              <a:gd name="connisteX15" fmla="*/ 1290320 w 1576070"/>
              <a:gd name="connsiteY15" fmla="*/ 347345 h 1023620"/>
              <a:gd name="connisteX16" fmla="*/ 1318895 w 1576070"/>
              <a:gd name="connsiteY16" fmla="*/ 414020 h 1023620"/>
              <a:gd name="connisteX17" fmla="*/ 1371600 w 1576070"/>
              <a:gd name="connsiteY17" fmla="*/ 480695 h 1023620"/>
              <a:gd name="connisteX18" fmla="*/ 1419225 w 1576070"/>
              <a:gd name="connsiteY18" fmla="*/ 547370 h 1023620"/>
              <a:gd name="connisteX19" fmla="*/ 1466850 w 1576070"/>
              <a:gd name="connsiteY19" fmla="*/ 619125 h 1023620"/>
              <a:gd name="connisteX20" fmla="*/ 1504950 w 1576070"/>
              <a:gd name="connsiteY20" fmla="*/ 690245 h 1023620"/>
              <a:gd name="connisteX21" fmla="*/ 1537970 w 1576070"/>
              <a:gd name="connsiteY21" fmla="*/ 762000 h 1023620"/>
              <a:gd name="connisteX22" fmla="*/ 1566545 w 1576070"/>
              <a:gd name="connsiteY22" fmla="*/ 828675 h 1023620"/>
              <a:gd name="connisteX23" fmla="*/ 1576070 w 1576070"/>
              <a:gd name="connsiteY23" fmla="*/ 899795 h 1023620"/>
              <a:gd name="connisteX24" fmla="*/ 1557020 w 1576070"/>
              <a:gd name="connsiteY24" fmla="*/ 966470 h 1023620"/>
              <a:gd name="connisteX25" fmla="*/ 1490345 w 1576070"/>
              <a:gd name="connsiteY25" fmla="*/ 1023620 h 1023620"/>
              <a:gd name="connisteX26" fmla="*/ 1423670 w 1576070"/>
              <a:gd name="connsiteY26" fmla="*/ 1023620 h 1023620"/>
              <a:gd name="connisteX27" fmla="*/ 1356995 w 1576070"/>
              <a:gd name="connsiteY27" fmla="*/ 1019175 h 1023620"/>
              <a:gd name="connisteX28" fmla="*/ 1285875 w 1576070"/>
              <a:gd name="connsiteY28" fmla="*/ 1009650 h 1023620"/>
              <a:gd name="connisteX29" fmla="*/ 1219200 w 1576070"/>
              <a:gd name="connsiteY29" fmla="*/ 1004570 h 1023620"/>
              <a:gd name="connisteX30" fmla="*/ 1152525 w 1576070"/>
              <a:gd name="connsiteY30" fmla="*/ 1000125 h 1023620"/>
              <a:gd name="connisteX31" fmla="*/ 1085850 w 1576070"/>
              <a:gd name="connsiteY31" fmla="*/ 1000125 h 1023620"/>
              <a:gd name="connisteX32" fmla="*/ 1014095 w 1576070"/>
              <a:gd name="connsiteY32" fmla="*/ 990600 h 1023620"/>
              <a:gd name="connisteX33" fmla="*/ 947420 w 1576070"/>
              <a:gd name="connsiteY33" fmla="*/ 981075 h 1023620"/>
              <a:gd name="connisteX34" fmla="*/ 880745 w 1576070"/>
              <a:gd name="connsiteY34" fmla="*/ 975995 h 1023620"/>
              <a:gd name="connisteX35" fmla="*/ 814070 w 1576070"/>
              <a:gd name="connsiteY35" fmla="*/ 966470 h 1023620"/>
              <a:gd name="connisteX36" fmla="*/ 747395 w 1576070"/>
              <a:gd name="connsiteY36" fmla="*/ 956945 h 1023620"/>
              <a:gd name="connisteX37" fmla="*/ 676275 w 1576070"/>
              <a:gd name="connsiteY37" fmla="*/ 952500 h 1023620"/>
              <a:gd name="connisteX38" fmla="*/ 609600 w 1576070"/>
              <a:gd name="connsiteY38" fmla="*/ 942975 h 1023620"/>
              <a:gd name="connisteX39" fmla="*/ 542925 w 1576070"/>
              <a:gd name="connsiteY39" fmla="*/ 923925 h 1023620"/>
              <a:gd name="connisteX40" fmla="*/ 476250 w 1576070"/>
              <a:gd name="connsiteY40" fmla="*/ 914400 h 1023620"/>
              <a:gd name="connisteX41" fmla="*/ 409575 w 1576070"/>
              <a:gd name="connsiteY41" fmla="*/ 904875 h 1023620"/>
              <a:gd name="connisteX42" fmla="*/ 342900 w 1576070"/>
              <a:gd name="connsiteY42" fmla="*/ 895350 h 1023620"/>
              <a:gd name="connisteX43" fmla="*/ 276225 w 1576070"/>
              <a:gd name="connsiteY43" fmla="*/ 880745 h 1023620"/>
              <a:gd name="connisteX44" fmla="*/ 204470 w 1576070"/>
              <a:gd name="connsiteY44" fmla="*/ 833120 h 1023620"/>
              <a:gd name="connisteX45" fmla="*/ 123825 w 1576070"/>
              <a:gd name="connsiteY45" fmla="*/ 790575 h 1023620"/>
              <a:gd name="connisteX46" fmla="*/ 57150 w 1576070"/>
              <a:gd name="connsiteY46" fmla="*/ 756920 h 1023620"/>
              <a:gd name="connisteX47" fmla="*/ 19050 w 1576070"/>
              <a:gd name="connsiteY47" fmla="*/ 690245 h 1023620"/>
              <a:gd name="connisteX48" fmla="*/ 0 w 1576070"/>
              <a:gd name="connsiteY48" fmla="*/ 623570 h 1023620"/>
              <a:gd name="connisteX49" fmla="*/ 0 w 1576070"/>
              <a:gd name="connsiteY49" fmla="*/ 556895 h 1023620"/>
              <a:gd name="connisteX50" fmla="*/ 23495 w 1576070"/>
              <a:gd name="connsiteY50" fmla="*/ 490220 h 1023620"/>
              <a:gd name="connisteX51" fmla="*/ 47625 w 1576070"/>
              <a:gd name="connsiteY51" fmla="*/ 419100 h 1023620"/>
              <a:gd name="connisteX52" fmla="*/ 71120 w 1576070"/>
              <a:gd name="connsiteY52" fmla="*/ 347345 h 1023620"/>
              <a:gd name="connisteX53" fmla="*/ 104775 w 1576070"/>
              <a:gd name="connsiteY53" fmla="*/ 280670 h 1023620"/>
              <a:gd name="connisteX54" fmla="*/ 123825 w 1576070"/>
              <a:gd name="connsiteY54" fmla="*/ 213995 h 1023620"/>
              <a:gd name="connisteX55" fmla="*/ 166370 w 1576070"/>
              <a:gd name="connsiteY55" fmla="*/ 142875 h 1023620"/>
              <a:gd name="connisteX56" fmla="*/ 233045 w 1576070"/>
              <a:gd name="connsiteY56" fmla="*/ 80645 h 1023620"/>
              <a:gd name="connisteX57" fmla="*/ 299720 w 1576070"/>
              <a:gd name="connsiteY57" fmla="*/ 57150 h 1023620"/>
              <a:gd name="connisteX58" fmla="*/ 366395 w 1576070"/>
              <a:gd name="connsiteY58" fmla="*/ 57150 h 1023620"/>
              <a:gd name="connisteX59" fmla="*/ 433070 w 1576070"/>
              <a:gd name="connsiteY59" fmla="*/ 38100 h 1023620"/>
              <a:gd name="connisteX60" fmla="*/ 461645 w 1576070"/>
              <a:gd name="connsiteY60" fmla="*/ 33020 h 102362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576070" h="1023620">
                <a:moveTo>
                  <a:pt x="366395" y="61595"/>
                </a:moveTo>
                <a:lnTo>
                  <a:pt x="438150" y="33020"/>
                </a:lnTo>
                <a:lnTo>
                  <a:pt x="504825" y="9525"/>
                </a:lnTo>
                <a:lnTo>
                  <a:pt x="571500" y="0"/>
                </a:lnTo>
                <a:lnTo>
                  <a:pt x="638175" y="9525"/>
                </a:lnTo>
                <a:lnTo>
                  <a:pt x="704850" y="38100"/>
                </a:lnTo>
                <a:lnTo>
                  <a:pt x="771525" y="42545"/>
                </a:lnTo>
                <a:lnTo>
                  <a:pt x="838200" y="52070"/>
                </a:lnTo>
                <a:lnTo>
                  <a:pt x="904875" y="66675"/>
                </a:lnTo>
                <a:lnTo>
                  <a:pt x="971550" y="66675"/>
                </a:lnTo>
                <a:lnTo>
                  <a:pt x="1038225" y="66675"/>
                </a:lnTo>
                <a:lnTo>
                  <a:pt x="1104900" y="80645"/>
                </a:lnTo>
                <a:lnTo>
                  <a:pt x="1162050" y="147320"/>
                </a:lnTo>
                <a:lnTo>
                  <a:pt x="1214120" y="213995"/>
                </a:lnTo>
                <a:lnTo>
                  <a:pt x="1257300" y="280670"/>
                </a:lnTo>
                <a:lnTo>
                  <a:pt x="1290320" y="347345"/>
                </a:lnTo>
                <a:lnTo>
                  <a:pt x="1318895" y="414020"/>
                </a:lnTo>
                <a:lnTo>
                  <a:pt x="1371600" y="480695"/>
                </a:lnTo>
                <a:lnTo>
                  <a:pt x="1419225" y="547370"/>
                </a:lnTo>
                <a:lnTo>
                  <a:pt x="1466850" y="619125"/>
                </a:lnTo>
                <a:lnTo>
                  <a:pt x="1504950" y="690245"/>
                </a:lnTo>
                <a:lnTo>
                  <a:pt x="1537970" y="762000"/>
                </a:lnTo>
                <a:lnTo>
                  <a:pt x="1566545" y="828675"/>
                </a:lnTo>
                <a:lnTo>
                  <a:pt x="1576070" y="899795"/>
                </a:lnTo>
                <a:lnTo>
                  <a:pt x="1557020" y="966470"/>
                </a:lnTo>
                <a:lnTo>
                  <a:pt x="1490345" y="1023620"/>
                </a:lnTo>
                <a:lnTo>
                  <a:pt x="1423670" y="1023620"/>
                </a:lnTo>
                <a:lnTo>
                  <a:pt x="1356995" y="1019175"/>
                </a:lnTo>
                <a:lnTo>
                  <a:pt x="1285875" y="1009650"/>
                </a:lnTo>
                <a:lnTo>
                  <a:pt x="1219200" y="1004570"/>
                </a:lnTo>
                <a:lnTo>
                  <a:pt x="1152525" y="1000125"/>
                </a:lnTo>
                <a:lnTo>
                  <a:pt x="1085850" y="1000125"/>
                </a:lnTo>
                <a:lnTo>
                  <a:pt x="1014095" y="990600"/>
                </a:lnTo>
                <a:lnTo>
                  <a:pt x="947420" y="981075"/>
                </a:lnTo>
                <a:lnTo>
                  <a:pt x="880745" y="975995"/>
                </a:lnTo>
                <a:lnTo>
                  <a:pt x="814070" y="966470"/>
                </a:lnTo>
                <a:lnTo>
                  <a:pt x="747395" y="956945"/>
                </a:lnTo>
                <a:lnTo>
                  <a:pt x="676275" y="952500"/>
                </a:lnTo>
                <a:lnTo>
                  <a:pt x="609600" y="942975"/>
                </a:lnTo>
                <a:lnTo>
                  <a:pt x="542925" y="923925"/>
                </a:lnTo>
                <a:lnTo>
                  <a:pt x="476250" y="914400"/>
                </a:lnTo>
                <a:lnTo>
                  <a:pt x="409575" y="904875"/>
                </a:lnTo>
                <a:lnTo>
                  <a:pt x="342900" y="895350"/>
                </a:lnTo>
                <a:lnTo>
                  <a:pt x="276225" y="880745"/>
                </a:lnTo>
                <a:lnTo>
                  <a:pt x="204470" y="833120"/>
                </a:lnTo>
                <a:lnTo>
                  <a:pt x="123825" y="790575"/>
                </a:lnTo>
                <a:lnTo>
                  <a:pt x="57150" y="756920"/>
                </a:lnTo>
                <a:lnTo>
                  <a:pt x="19050" y="690245"/>
                </a:lnTo>
                <a:lnTo>
                  <a:pt x="0" y="623570"/>
                </a:lnTo>
                <a:lnTo>
                  <a:pt x="0" y="556895"/>
                </a:lnTo>
                <a:lnTo>
                  <a:pt x="23495" y="490220"/>
                </a:lnTo>
                <a:lnTo>
                  <a:pt x="47625" y="419100"/>
                </a:lnTo>
                <a:lnTo>
                  <a:pt x="71120" y="347345"/>
                </a:lnTo>
                <a:lnTo>
                  <a:pt x="104775" y="280670"/>
                </a:lnTo>
                <a:lnTo>
                  <a:pt x="123825" y="213995"/>
                </a:lnTo>
                <a:lnTo>
                  <a:pt x="166370" y="142875"/>
                </a:lnTo>
                <a:lnTo>
                  <a:pt x="233045" y="80645"/>
                </a:lnTo>
                <a:lnTo>
                  <a:pt x="299720" y="57150"/>
                </a:lnTo>
                <a:lnTo>
                  <a:pt x="366395" y="57150"/>
                </a:lnTo>
                <a:lnTo>
                  <a:pt x="433070" y="38100"/>
                </a:lnTo>
                <a:lnTo>
                  <a:pt x="461645" y="33020"/>
                </a:lnTo>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593725" y="1543685"/>
            <a:ext cx="3657600" cy="2743200"/>
            <a:chOff x="3145" y="5624"/>
            <a:chExt cx="5760" cy="4320"/>
          </a:xfrm>
        </p:grpSpPr>
        <p:cxnSp>
          <p:nvCxnSpPr>
            <p:cNvPr id="4" name="Straight Arrow Connector 3"/>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 name="Straight Arrow Connector 4"/>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 name="Multiply 2"/>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grpSp>
      <p:sp>
        <p:nvSpPr>
          <p:cNvPr id="17" name="CuadroTexto 8"/>
          <p:cNvSpPr txBox="1"/>
          <p:nvPr/>
        </p:nvSpPr>
        <p:spPr>
          <a:xfrm>
            <a:off x="190500" y="78740"/>
            <a:ext cx="5562600" cy="706755"/>
          </a:xfrm>
          <a:prstGeom prst="rect">
            <a:avLst/>
          </a:prstGeom>
          <a:noFill/>
        </p:spPr>
        <p:txBody>
          <a:bodyPr wrap="square" rtlCol="0">
            <a:spAutoFit/>
          </a:bodyPr>
          <a:lstStyle/>
          <a:p>
            <a:r>
              <a:rPr lang="en-US" altLang="en-IE" sz="4000" u="sng" dirty="0">
                <a:solidFill>
                  <a:schemeClr val="tx1"/>
                </a:solidFill>
                <a:latin typeface="Calibri Light" panose="020F0302020204030204" charset="0"/>
                <a:cs typeface="Calibri Light" panose="020F0302020204030204" charset="0"/>
                <a:sym typeface="+mn-ea"/>
              </a:rPr>
              <a:t>Control Parameter Space</a:t>
            </a:r>
          </a:p>
        </p:txBody>
      </p:sp>
      <p:sp>
        <p:nvSpPr>
          <p:cNvPr id="6" name="Multiply 5"/>
          <p:cNvSpPr/>
          <p:nvPr/>
        </p:nvSpPr>
        <p:spPr>
          <a:xfrm>
            <a:off x="1958975" y="3350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2228850" y="271208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1435100" y="26631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1308100" y="322326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Box 24"/>
          <p:cNvSpPr txBox="1"/>
          <p:nvPr/>
        </p:nvSpPr>
        <p:spPr>
          <a:xfrm>
            <a:off x="222885" y="1609725"/>
            <a:ext cx="379730" cy="368300"/>
          </a:xfrm>
          <a:prstGeom prst="rect">
            <a:avLst/>
          </a:prstGeom>
          <a:noFill/>
        </p:spPr>
        <p:txBody>
          <a:bodyPr wrap="none" rtlCol="0">
            <a:spAutoFit/>
          </a:bodyPr>
          <a:lstStyle/>
          <a:p>
            <a:pPr algn="l"/>
            <a:r>
              <a:rPr lang="en-GB" altLang="en-US" b="1">
                <a:sym typeface="+mn-ea"/>
              </a:rPr>
              <a:t>C</a:t>
            </a:r>
            <a:r>
              <a:rPr lang="en-GB" altLang="en-US" b="1" baseline="-25000">
                <a:sym typeface="+mn-ea"/>
              </a:rPr>
              <a:t>2</a:t>
            </a:r>
            <a:endParaRPr lang="en-US" b="1"/>
          </a:p>
        </p:txBody>
      </p:sp>
      <p:sp>
        <p:nvSpPr>
          <p:cNvPr id="26" name="Text Box 25"/>
          <p:cNvSpPr txBox="1"/>
          <p:nvPr/>
        </p:nvSpPr>
        <p:spPr>
          <a:xfrm>
            <a:off x="3882390" y="4245610"/>
            <a:ext cx="379730" cy="368300"/>
          </a:xfrm>
          <a:prstGeom prst="rect">
            <a:avLst/>
          </a:prstGeom>
          <a:noFill/>
        </p:spPr>
        <p:txBody>
          <a:bodyPr wrap="none" rtlCol="0">
            <a:spAutoFit/>
          </a:bodyPr>
          <a:lstStyle/>
          <a:p>
            <a:pPr algn="l"/>
            <a:r>
              <a:rPr lang="en-GB" altLang="en-US" b="1">
                <a:sym typeface="+mn-ea"/>
              </a:rPr>
              <a:t>C</a:t>
            </a:r>
            <a:r>
              <a:rPr lang="en-US" altLang="en-GB" b="1" baseline="-25000">
                <a:sym typeface="+mn-ea"/>
              </a:rPr>
              <a:t>1</a:t>
            </a:r>
          </a:p>
        </p:txBody>
      </p:sp>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4440555" y="701675"/>
                <a:ext cx="7590790" cy="5092065"/>
              </a:xfrm>
            </p:spPr>
            <p:txBody>
              <a:bodyPr>
                <a:noAutofit/>
              </a:bodyPr>
              <a:lstStyle/>
              <a:p>
                <a:pPr lvl="1"/>
                <a:r>
                  <a:rPr lang="en-US" sz="4000" dirty="0">
                    <a:solidFill>
                      <a:schemeClr val="tx1"/>
                    </a:solidFill>
                  </a:rPr>
                  <a:t>Assuming an initial stochastic multimodel adaptive control law.</a:t>
                </a:r>
              </a:p>
              <a:p>
                <a:pPr lvl="1"/>
                <a:r>
                  <a:rPr lang="en-US" altLang="en-GB" sz="4000" dirty="0">
                    <a:solidFill>
                      <a:schemeClr val="tx1"/>
                    </a:solidFill>
                    <a:latin typeface="Calibri" panose="020F0502020204030204" charset="0"/>
                    <a:cs typeface="Calibri" panose="020F0502020204030204" charset="0"/>
                  </a:rPr>
                  <a:t>Assuming the following case applies:</a:t>
                </a:r>
              </a:p>
              <a:p>
                <a:pPr lvl="2"/>
                <a14:m>
                  <m:oMath xmlns:m="http://schemas.openxmlformats.org/officeDocument/2006/math">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𝑁</m:t>
                        </m:r>
                      </m:sub>
                    </m:sSub>
                    <m:r>
                      <a:rPr lang="en-US" altLang="en-GB" sz="3325" i="1" dirty="0" smtClean="0">
                        <a:solidFill>
                          <a:schemeClr val="tx1"/>
                        </a:solidFill>
                        <a:latin typeface="Cambria Math" panose="02040503050406030204" charset="0"/>
                        <a:cs typeface="Cambria Math" panose="02040503050406030204" charset="0"/>
                      </a:rPr>
                      <m:t>∪ </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m:t>
                    </m:r>
                    <m:sSub>
                      <m:sSubPr>
                        <m:ctrlPr>
                          <a:rPr lang="en-US" altLang="en-GB" sz="3325" i="1" dirty="0" smtClean="0">
                            <a:solidFill>
                              <a:schemeClr val="tx1"/>
                            </a:solidFill>
                            <a:latin typeface="Cambria Math" panose="02040503050406030204" pitchFamily="18" charset="0"/>
                            <a:cs typeface="Cambria Math" panose="02040503050406030204" charset="0"/>
                          </a:rPr>
                        </m:ctrlPr>
                      </m:sSubPr>
                      <m:e>
                        <m:r>
                          <a:rPr lang="en-US" altLang="en-GB" sz="3325" i="1" dirty="0" smtClean="0">
                            <a:solidFill>
                              <a:schemeClr val="tx1"/>
                            </a:solidFill>
                            <a:latin typeface="Cambria Math" panose="02040503050406030204" charset="0"/>
                            <a:cs typeface="Cambria Math" panose="02040503050406030204" charset="0"/>
                          </a:rPr>
                          <m:t>𝐶</m:t>
                        </m:r>
                      </m:e>
                      <m:sub>
                        <m:r>
                          <a:rPr lang="en-US" altLang="en-GB" sz="3325" i="1" dirty="0" smtClean="0">
                            <a:solidFill>
                              <a:schemeClr val="tx1"/>
                            </a:solidFill>
                            <a:latin typeface="Cambria Math" panose="02040503050406030204" charset="0"/>
                            <a:cs typeface="Cambria Math" panose="02040503050406030204" charset="0"/>
                          </a:rPr>
                          <m:t>𝐾</m:t>
                        </m:r>
                      </m:sub>
                    </m:sSub>
                    <m:r>
                      <a:rPr lang="en-US" altLang="en-GB" sz="3325" i="1" dirty="0" smtClean="0">
                        <a:solidFill>
                          <a:schemeClr val="tx1"/>
                        </a:solidFill>
                        <a:latin typeface="Cambria Math" panose="02040503050406030204" charset="0"/>
                        <a:cs typeface="Cambria Math" panose="02040503050406030204" charset="0"/>
                      </a:rPr>
                      <m:t> </m:t>
                    </m:r>
                  </m:oMath>
                </a14:m>
                <a:endParaRPr lang="en-US" altLang="en-GB" sz="3325" i="1" dirty="0">
                  <a:solidFill>
                    <a:schemeClr val="tx1"/>
                  </a:solidFill>
                  <a:latin typeface="Cambria Math" panose="02040503050406030204" charset="0"/>
                  <a:cs typeface="Cambria Math" panose="02040503050406030204" charset="0"/>
                </a:endParaRPr>
              </a:p>
              <a:p>
                <a:pPr lvl="1"/>
                <a:r>
                  <a:rPr lang="en-US" altLang="en-GB" sz="3995" dirty="0">
                    <a:solidFill>
                      <a:schemeClr val="tx1"/>
                    </a:solidFill>
                  </a:rPr>
                  <a:t>The available convex control hull can be expanded to include novel configuration </a:t>
                </a:r>
                <a:r>
                  <a:rPr lang="en-GB" sz="3995" b="1" i="1">
                    <a:solidFill>
                      <a:schemeClr val="tx1"/>
                    </a:solidFill>
                    <a:sym typeface="+mn-ea"/>
                  </a:rPr>
                  <a:t>C</a:t>
                </a:r>
                <a:r>
                  <a:rPr lang="en-GB" sz="3995" b="1" i="1" baseline="-25000">
                    <a:solidFill>
                      <a:schemeClr val="tx1"/>
                    </a:solidFill>
                    <a:sym typeface="+mn-ea"/>
                  </a:rPr>
                  <a:t>N</a:t>
                </a:r>
                <a:r>
                  <a:rPr lang="en-US" altLang="en-GB" sz="3995">
                    <a:solidFill>
                      <a:schemeClr val="tx1"/>
                    </a:solidFill>
                    <a:sym typeface="+mn-ea"/>
                  </a:rPr>
                  <a:t>.</a:t>
                </a:r>
                <a:endParaRPr lang="en-US" altLang="en-GB" sz="3995" dirty="0">
                  <a:solidFill>
                    <a:schemeClr val="tx1"/>
                  </a:solidFill>
                  <a:sym typeface="+mn-ea"/>
                </a:endParaRP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4440555" y="701675"/>
                <a:ext cx="7590790" cy="5092065"/>
              </a:xfrm>
              <a:blipFill rotWithShape="1">
                <a:blip r:embed="rId3"/>
                <a:stretch>
                  <a:fillRect t="-212"/>
                </a:stretch>
              </a:blipFill>
            </p:spPr>
            <p:txBody>
              <a:bodyPr/>
              <a:lstStyle/>
              <a:p>
                <a:r>
                  <a:rPr lang="en-GB" altLang="en-US">
                    <a:noFill/>
                  </a:rPr>
                  <a:t> </a:t>
                </a:r>
              </a:p>
            </p:txBody>
          </p:sp>
        </mc:Fallback>
      </mc:AlternateContent>
      <p:sp>
        <p:nvSpPr>
          <p:cNvPr id="7" name="Content Placeholder 26"/>
          <p:cNvSpPr>
            <a:spLocks noGrp="1"/>
          </p:cNvSpPr>
          <p:nvPr/>
        </p:nvSpPr>
        <p:spPr>
          <a:xfrm>
            <a:off x="593725" y="5861050"/>
            <a:ext cx="11297920" cy="692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4000" dirty="0">
                <a:solidFill>
                  <a:schemeClr val="tx1"/>
                </a:solidFill>
              </a:rPr>
              <a:t>Task </a:t>
            </a:r>
            <a:r>
              <a:rPr lang="en-US" altLang="en-GB" sz="4000" dirty="0">
                <a:solidFill>
                  <a:schemeClr val="tx1"/>
                </a:solidFill>
              </a:rPr>
              <a:t>2</a:t>
            </a:r>
            <a:r>
              <a:rPr lang="en-GB" sz="4000" dirty="0">
                <a:solidFill>
                  <a:schemeClr val="tx1"/>
                </a:solidFill>
              </a:rPr>
              <a:t>: </a:t>
            </a:r>
            <a:r>
              <a:rPr lang="en-US" altLang="en-GB" sz="4000" dirty="0">
                <a:solidFill>
                  <a:schemeClr val="tx1"/>
                </a:solidFill>
              </a:rPr>
              <a:t>Learn new mixing for new controller set.</a:t>
            </a:r>
          </a:p>
        </p:txBody>
      </p:sp>
      <p:sp>
        <p:nvSpPr>
          <p:cNvPr id="10" name="Text Box 9"/>
          <p:cNvSpPr txBox="1"/>
          <p:nvPr/>
        </p:nvSpPr>
        <p:spPr>
          <a:xfrm>
            <a:off x="2781935" y="3054985"/>
            <a:ext cx="379730" cy="368300"/>
          </a:xfrm>
          <a:prstGeom prst="rect">
            <a:avLst/>
          </a:prstGeom>
          <a:noFill/>
        </p:spPr>
        <p:txBody>
          <a:bodyPr wrap="none" rtlCol="0" anchor="t">
            <a:spAutoFit/>
          </a:bodyPr>
          <a:lstStyle/>
          <a:p>
            <a:r>
              <a:rPr lang="en-GB" b="1" i="1">
                <a:solidFill>
                  <a:srgbClr val="FF0000"/>
                </a:solidFill>
                <a:sym typeface="+mn-ea"/>
              </a:rPr>
              <a:t>C</a:t>
            </a:r>
            <a:r>
              <a:rPr lang="en-US" altLang="en-GB" b="1" i="1" baseline="-25000">
                <a:solidFill>
                  <a:srgbClr val="FF0000"/>
                </a:solidFill>
                <a:sym typeface="+mn-ea"/>
              </a:rPr>
              <a:t>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a:solidFill>
                  <a:schemeClr val="tx1"/>
                </a:solidFill>
              </a:rPr>
              <a:t>Encoder</a:t>
            </a: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a:solidFill>
                  <a:schemeClr val="tx1"/>
                </a:solidFill>
              </a:rPr>
              <a:t>Decoder</a:t>
            </a: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CuadroTexto 43"/>
              <p:cNvSpPr txBox="1"/>
              <p:nvPr/>
            </p:nvSpPr>
            <p:spPr>
              <a:xfrm>
                <a:off x="67310" y="2162810"/>
                <a:ext cx="2117090" cy="645160"/>
              </a:xfrm>
              <a:prstGeom prst="rect">
                <a:avLst/>
              </a:prstGeom>
              <a:noFill/>
            </p:spPr>
            <p:txBody>
              <a:bodyPr wrap="square" rtlCol="0">
                <a:spAutoFit/>
              </a:bodyPr>
              <a:lstStyle/>
              <a:p>
                <a:r>
                  <a:rPr lang="en-US" altLang="es-ES" dirty="0">
                    <a:solidFill>
                      <a:schemeClr val="tx1"/>
                    </a:solidFill>
                    <a:sym typeface="+mn-ea"/>
                  </a:rPr>
                  <a:t>Trace</a:t>
                </a:r>
                <a:endParaRPr lang="en-US" altLang="es-ES" dirty="0">
                  <a:solidFill>
                    <a:schemeClr val="tx1"/>
                  </a:solidFill>
                </a:endParaRPr>
              </a:p>
              <a:p>
                <a:pPr/>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a:solidFill>
                    <a:schemeClr val="tx1"/>
                  </a:solidFill>
                  <a:latin typeface="Cambria Math" panose="02040503050406030204" charset="0"/>
                  <a:ea typeface="MS Mincho" charset="0"/>
                  <a:cs typeface="Cambria Math" panose="02040503050406030204" charset="0"/>
                </a:endParaRPr>
              </a:p>
            </p:txBody>
          </p:sp>
        </mc:Choice>
        <mc:Fallback xmlns="">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3"/>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a:off x="3663315" y="475043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lstStyle/>
          <a:p>
            <a:r>
              <a:rPr lang="en-US" altLang="es-ES" dirty="0">
                <a:solidFill>
                  <a:schemeClr val="tx1"/>
                </a:solidFill>
                <a:sym typeface="+mn-ea"/>
              </a:rPr>
              <a:t>Code</a:t>
            </a:r>
          </a:p>
        </p:txBody>
      </p:sp>
      <p:sp>
        <p:nvSpPr>
          <p:cNvPr id="41" name="Rounded Rectangle 40"/>
          <p:cNvSpPr/>
          <p:nvPr/>
        </p:nvSpPr>
        <p:spPr>
          <a:xfrm>
            <a:off x="4461510" y="4240530"/>
            <a:ext cx="1905000" cy="1028700"/>
          </a:xfrm>
          <a:prstGeom prst="roundRect">
            <a:avLst/>
          </a:prstGeom>
          <a:noFill/>
          <a:ln w="57150">
            <a:solidFill>
              <a:srgbClr val="7030A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s-ES" altLang="en-GB"/>
              <a:t>Novel Control Synthesis</a:t>
            </a: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lstStyle/>
          <a:p>
            <a:r>
              <a:rPr lang="en-US" altLang="es-ES" dirty="0">
                <a:solidFill>
                  <a:schemeClr val="tx1"/>
                </a:solidFill>
                <a:sym typeface="+mn-ea"/>
              </a:rPr>
              <a:t>Control</a:t>
            </a:r>
          </a:p>
          <a:p>
            <a:r>
              <a:rPr lang="en-GB" altLang="en-US" dirty="0">
                <a:solidFill>
                  <a:schemeClr val="tx1"/>
                </a:solidFill>
                <a:sym typeface="+mn-ea"/>
              </a:rPr>
              <a:t>Configuration</a:t>
            </a: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Plant</a:t>
            </a:r>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Control</a:t>
            </a:r>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Elbow Connector 9"/>
          <p:cNvCxnSpPr>
            <a:endCxn id="34" idx="2"/>
          </p:cNvCxnSpPr>
          <p:nvPr/>
        </p:nvCxnSpPr>
        <p:spPr>
          <a:xfrm rot="10800000">
            <a:off x="1125855" y="2807970"/>
            <a:ext cx="10292080" cy="3183890"/>
          </a:xfrm>
          <a:prstGeom prst="bentConnector2">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flipV="1">
            <a:off x="11417935" y="4767580"/>
            <a:ext cx="0" cy="121285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a:off x="9418320" y="4780280"/>
            <a:ext cx="10160" cy="11785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s-ES" altLang="en-US" sz="4000" u="sng" dirty="0">
                <a:solidFill>
                  <a:schemeClr val="tx1"/>
                </a:solidFill>
              </a:rPr>
              <a:t>Autoencoder Architecture</a:t>
            </a:r>
          </a:p>
        </p:txBody>
      </p:sp>
      <mc:AlternateContent xmlns:mc="http://schemas.openxmlformats.org/markup-compatibility/2006" xmlns:a14="http://schemas.microsoft.com/office/drawing/2010/main">
        <mc:Choice Requires="a14">
          <p:sp>
            <p:nvSpPr>
              <p:cNvPr id="3" name="CuadroTexto 43"/>
              <p:cNvSpPr txBox="1"/>
              <p:nvPr/>
            </p:nvSpPr>
            <p:spPr>
              <a:xfrm>
                <a:off x="418465" y="896620"/>
                <a:ext cx="11438255" cy="1753870"/>
              </a:xfrm>
              <a:prstGeom prst="rect">
                <a:avLst/>
              </a:prstGeom>
              <a:noFill/>
            </p:spPr>
            <p:txBody>
              <a:bodyPr wrap="square" rtlCol="0">
                <a:spAutoFit/>
              </a:bodyPr>
              <a:lstStyle/>
              <a:p>
                <a:pPr marL="342900" indent="-342900">
                  <a:buFont typeface="Arial" panose="020B0604020202020204" pitchFamily="34" charset="0"/>
                  <a:buChar char="•"/>
                </a:pPr>
                <a:r>
                  <a:rPr lang="es-ES" altLang="en-US" sz="3600" dirty="0">
                    <a:solidFill>
                      <a:schemeClr val="tx1"/>
                    </a:solidFill>
                  </a:rPr>
                  <a:t>Fully connected feedforward layers (</a:t>
                </a:r>
                <a:r>
                  <a:rPr lang="en-GB" altLang="es-ES" sz="3600" dirty="0">
                    <a:solidFill>
                      <a:schemeClr val="tx1"/>
                    </a:solidFill>
                  </a:rPr>
                  <a:t>AE input is a short sequence of measurements and control </a:t>
                </a:r>
                <a14:m>
                  <m:oMath xmlns:m="http://schemas.openxmlformats.org/officeDocument/2006/math">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𝑢</m:t>
                        </m:r>
                      </m:e>
                      <m:sub>
                        <m:r>
                          <a:rPr lang="en-US" altLang="es-ES" sz="3600" i="1" dirty="0" smtClean="0">
                            <a:solidFill>
                              <a:schemeClr val="tx1"/>
                            </a:solidFill>
                            <a:latin typeface="Cambria Math" panose="02040503050406030204" charset="0"/>
                            <a:cs typeface="Cambria Math" panose="02040503050406030204" charset="0"/>
                          </a:rPr>
                          <m:t>𝑡</m:t>
                        </m:r>
                        <m:r>
                          <a:rPr lang="en-US" altLang="es-ES" sz="3600" i="1" dirty="0" smtClean="0">
                            <a:solidFill>
                              <a:schemeClr val="tx1"/>
                            </a:solidFill>
                            <a:latin typeface="Cambria Math" panose="02040503050406030204" charset="0"/>
                            <a:cs typeface="Cambria Math" panose="02040503050406030204" charset="0"/>
                          </a:rPr>
                          <m:t>−</m:t>
                        </m:r>
                        <m:r>
                          <a:rPr lang="en-US" altLang="es-ES" sz="3600" i="1" dirty="0" smtClean="0">
                            <a:solidFill>
                              <a:schemeClr val="tx1"/>
                            </a:solidFill>
                            <a:latin typeface="Cambria Math" panose="02040503050406030204" charset="0"/>
                            <a:cs typeface="Cambria Math" panose="02040503050406030204" charset="0"/>
                          </a:rPr>
                          <m:t>1</m:t>
                        </m:r>
                      </m:sub>
                    </m:sSub>
                    <m:r>
                      <a:rPr lang="en-US" altLang="es-ES" sz="3600" i="1" dirty="0" smtClean="0">
                        <a:solidFill>
                          <a:schemeClr val="tx1"/>
                        </a:solidFill>
                        <a:latin typeface="Cambria Math" panose="02040503050406030204" charset="0"/>
                        <a:cs typeface="Cambria Math" panose="02040503050406030204" charset="0"/>
                      </a:rPr>
                      <m:t>,</m:t>
                    </m:r>
                    <m:sSub>
                      <m:sSubPr>
                        <m:ctrlPr>
                          <a:rPr lang="en-US" altLang="es-ES" sz="3600" i="1" dirty="0" smtClean="0">
                            <a:solidFill>
                              <a:schemeClr val="tx1"/>
                            </a:solidFill>
                            <a:latin typeface="Cambria Math" panose="02040503050406030204" pitchFamily="18" charset="0"/>
                            <a:cs typeface="Cambria Math" panose="02040503050406030204" charset="0"/>
                          </a:rPr>
                        </m:ctrlPr>
                      </m:sSubPr>
                      <m:e>
                        <m:r>
                          <a:rPr lang="en-US" altLang="es-ES" sz="3600" i="1" dirty="0" smtClean="0">
                            <a:solidFill>
                              <a:schemeClr val="tx1"/>
                            </a:solidFill>
                            <a:latin typeface="Cambria Math" panose="02040503050406030204" charset="0"/>
                            <a:cs typeface="Cambria Math" panose="02040503050406030204" charset="0"/>
                          </a:rPr>
                          <m:t>𝑦</m:t>
                        </m:r>
                      </m:e>
                      <m:sub>
                        <m:r>
                          <a:rPr lang="en-US" altLang="es-ES" sz="3600" i="1" dirty="0" smtClean="0">
                            <a:solidFill>
                              <a:schemeClr val="tx1"/>
                            </a:solidFill>
                            <a:latin typeface="Cambria Math" panose="02040503050406030204" charset="0"/>
                            <a:cs typeface="Cambria Math" panose="02040503050406030204" charset="0"/>
                          </a:rPr>
                          <m:t>𝑡</m:t>
                        </m:r>
                      </m:sub>
                    </m:sSub>
                    <m:r>
                      <a:rPr lang="en-US" altLang="es-ES" sz="3600" i="1" dirty="0" smtClean="0">
                        <a:solidFill>
                          <a:schemeClr val="tx1"/>
                        </a:solidFill>
                        <a:latin typeface="Cambria Math" panose="02040503050406030204" charset="0"/>
                        <a:ea typeface="MS Mincho" charset="0"/>
                        <a:cs typeface="Cambria Math" panose="02040503050406030204" charset="0"/>
                      </a:rPr>
                      <m:t>}</m:t>
                    </m:r>
                  </m:oMath>
                </a14:m>
                <a:r>
                  <a:rPr lang="en-GB" altLang="en-US" sz="3600" dirty="0">
                    <a:solidFill>
                      <a:schemeClr val="tx1"/>
                    </a:solidFill>
                  </a:rPr>
                  <a:t>).</a:t>
                </a:r>
              </a:p>
              <a:p>
                <a:pPr marL="342900" indent="-342900">
                  <a:buFont typeface="Arial" panose="020B0604020202020204" pitchFamily="34" charset="0"/>
                  <a:buChar char="•"/>
                </a:pPr>
                <a:r>
                  <a:rPr lang="en-GB" altLang="en-US" sz="3600" dirty="0">
                    <a:solidFill>
                      <a:schemeClr val="tx1"/>
                    </a:solidFill>
                  </a:rPr>
                  <a:t>LSTM module (AE input can be a longer sequence).</a:t>
                </a:r>
              </a:p>
            </p:txBody>
          </p:sp>
        </mc:Choice>
        <mc:Fallback xmlns="">
          <p:sp>
            <p:nvSpPr>
              <p:cNvPr id="3" name="CuadroTexto 43"/>
              <p:cNvSpPr txBox="1">
                <a:spLocks noRot="1" noChangeAspect="1" noMove="1" noResize="1" noEditPoints="1" noAdjustHandles="1" noChangeArrowheads="1" noChangeShapeType="1" noTextEdit="1"/>
              </p:cNvSpPr>
              <p:nvPr/>
            </p:nvSpPr>
            <p:spPr>
              <a:xfrm>
                <a:off x="418465" y="896620"/>
                <a:ext cx="11438255" cy="1753870"/>
              </a:xfrm>
              <a:prstGeom prst="rect">
                <a:avLst/>
              </a:prstGeom>
              <a:blipFill rotWithShape="1">
                <a:blip r:embed="rId3"/>
                <a:stretch>
                  <a:fillRect/>
                </a:stretch>
              </a:blipFill>
            </p:spPr>
            <p:txBody>
              <a:bodyPr/>
              <a:lstStyle/>
              <a:p>
                <a:r>
                  <a:rPr lang="en-GB" altLang="en-US">
                    <a:noFill/>
                  </a:rPr>
                  <a:t> </a:t>
                </a:r>
              </a:p>
            </p:txBody>
          </p:sp>
        </mc:Fallback>
      </mc:AlternateContent>
      <p:sp>
        <p:nvSpPr>
          <p:cNvPr id="5" name="CuadroTexto 43"/>
          <p:cNvSpPr txBox="1"/>
          <p:nvPr/>
        </p:nvSpPr>
        <p:spPr>
          <a:xfrm>
            <a:off x="418465" y="2802890"/>
            <a:ext cx="5866130" cy="706755"/>
          </a:xfrm>
          <a:prstGeom prst="rect">
            <a:avLst/>
          </a:prstGeom>
          <a:noFill/>
        </p:spPr>
        <p:txBody>
          <a:bodyPr wrap="square" rtlCol="0">
            <a:spAutoFit/>
          </a:bodyPr>
          <a:lstStyle/>
          <a:p>
            <a:r>
              <a:rPr lang="en-GB" altLang="es-ES" sz="4000" u="sng" dirty="0">
                <a:solidFill>
                  <a:schemeClr val="tx1"/>
                </a:solidFill>
              </a:rPr>
              <a:t>VAE Loss Function</a:t>
            </a:r>
          </a:p>
        </p:txBody>
      </p:sp>
      <p:pic>
        <p:nvPicPr>
          <p:cNvPr id="2" name="Picture Placeholder 1"/>
          <p:cNvPicPr>
            <a:picLocks noGrp="1" noChangeAspect="1"/>
          </p:cNvPicPr>
          <p:nvPr>
            <p:ph type="pic" sz="quarter" idx="13"/>
          </p:nvPr>
        </p:nvPicPr>
        <p:blipFill>
          <a:blip r:embed="rId4"/>
          <a:srcRect l="22699" t="51333" r="23611" b="40093"/>
          <a:stretch>
            <a:fillRect/>
          </a:stretch>
        </p:blipFill>
        <p:spPr>
          <a:xfrm>
            <a:off x="1691640" y="3662045"/>
            <a:ext cx="8482330" cy="762000"/>
          </a:xfrm>
          <a:prstGeom prst="rect">
            <a:avLst/>
          </a:prstGeom>
        </p:spPr>
      </p:pic>
      <p:sp>
        <p:nvSpPr>
          <p:cNvPr id="8" name="Left Brace 7"/>
          <p:cNvSpPr/>
          <p:nvPr/>
        </p:nvSpPr>
        <p:spPr>
          <a:xfrm rot="16200000">
            <a:off x="4853305" y="3256280"/>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ltLang="en-US"/>
          </a:p>
        </p:txBody>
      </p:sp>
      <p:sp>
        <p:nvSpPr>
          <p:cNvPr id="9" name="Left Brace 8"/>
          <p:cNvSpPr/>
          <p:nvPr/>
        </p:nvSpPr>
        <p:spPr>
          <a:xfrm rot="16200000">
            <a:off x="8230235" y="3095625"/>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ltLang="en-US"/>
          </a:p>
        </p:txBody>
      </p:sp>
      <p:sp>
        <p:nvSpPr>
          <p:cNvPr id="10" name="CuadroTexto 43"/>
          <p:cNvSpPr txBox="1"/>
          <p:nvPr/>
        </p:nvSpPr>
        <p:spPr>
          <a:xfrm>
            <a:off x="3952240" y="4855845"/>
            <a:ext cx="2410460" cy="953135"/>
          </a:xfrm>
          <a:prstGeom prst="rect">
            <a:avLst/>
          </a:prstGeom>
          <a:noFill/>
        </p:spPr>
        <p:txBody>
          <a:bodyPr wrap="square" rtlCol="0">
            <a:spAutoFit/>
          </a:bodyPr>
          <a:lstStyle/>
          <a:p>
            <a:r>
              <a:rPr lang="en-GB" altLang="es-ES" sz="2800" dirty="0">
                <a:solidFill>
                  <a:schemeClr val="tx1"/>
                </a:solidFill>
              </a:rPr>
              <a:t>Reconstruction error</a:t>
            </a:r>
          </a:p>
        </p:txBody>
      </p:sp>
      <p:sp>
        <p:nvSpPr>
          <p:cNvPr id="11" name="CuadroTexto 43"/>
          <p:cNvSpPr txBox="1"/>
          <p:nvPr/>
        </p:nvSpPr>
        <p:spPr>
          <a:xfrm>
            <a:off x="7130415" y="4855845"/>
            <a:ext cx="2860040" cy="1383665"/>
          </a:xfrm>
          <a:prstGeom prst="rect">
            <a:avLst/>
          </a:prstGeom>
          <a:noFill/>
        </p:spPr>
        <p:txBody>
          <a:bodyPr wrap="square" rtlCol="0">
            <a:spAutoFit/>
          </a:bodyPr>
          <a:lstStyle/>
          <a:p>
            <a:r>
              <a:rPr lang="en-GB" altLang="es-ES" sz="2800" dirty="0">
                <a:solidFill>
                  <a:schemeClr val="tx1"/>
                </a:solidFill>
              </a:rPr>
              <a:t>Regularization for normalized latent space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a:solidFill>
                  <a:schemeClr val="tx1"/>
                </a:solidFill>
              </a:rPr>
              <a:t>Novel control synthesis</a:t>
            </a:r>
          </a:p>
        </p:txBody>
      </p:sp>
      <p:sp>
        <p:nvSpPr>
          <p:cNvPr id="3" name="CuadroTexto 43"/>
          <p:cNvSpPr txBox="1"/>
          <p:nvPr/>
        </p:nvSpPr>
        <p:spPr>
          <a:xfrm>
            <a:off x="418465" y="896620"/>
            <a:ext cx="11438255" cy="4523105"/>
          </a:xfrm>
          <a:prstGeom prst="rect">
            <a:avLst/>
          </a:prstGeom>
          <a:noFill/>
        </p:spPr>
        <p:txBody>
          <a:bodyPr wrap="square" rtlCol="0">
            <a:spAutoFit/>
          </a:bodyPr>
          <a:lstStyle/>
          <a:p>
            <a:pPr lvl="1" indent="0">
              <a:buFont typeface="Arial" panose="020B0604020202020204" pitchFamily="34" charset="0"/>
              <a:buNone/>
            </a:pPr>
            <a:r>
              <a:rPr lang="en-US" altLang="en-IE" sz="3600" dirty="0">
                <a:sym typeface="+mn-ea"/>
              </a:rPr>
              <a:t>RL agent for online tuning of new controller.</a:t>
            </a:r>
            <a:endParaRPr lang="en-US" altLang="en-IE" sz="3600" dirty="0">
              <a:solidFill>
                <a:schemeClr val="tx1"/>
              </a:solidFill>
            </a:endParaRPr>
          </a:p>
          <a:p>
            <a:pPr marL="1485900" lvl="2" indent="-571500">
              <a:buFont typeface="Arial" panose="020B0604020202020204" pitchFamily="34" charset="0"/>
              <a:buChar char="•"/>
            </a:pPr>
            <a:r>
              <a:rPr lang="en-US" altLang="en-IE" sz="3600" dirty="0">
                <a:sym typeface="+mn-ea"/>
              </a:rPr>
              <a:t>State: </a:t>
            </a:r>
            <a:r>
              <a:rPr lang="en-GB" altLang="en-US" sz="3600" dirty="0">
                <a:sym typeface="+mn-ea"/>
              </a:rPr>
              <a:t>VAE code (latent space)</a:t>
            </a:r>
            <a:r>
              <a:rPr lang="en-US" altLang="en-IE" sz="3600" dirty="0">
                <a:sym typeface="+mn-ea"/>
              </a:rPr>
              <a:t>.</a:t>
            </a:r>
            <a:endParaRPr lang="en-US" altLang="en-IE" sz="3600" dirty="0">
              <a:solidFill>
                <a:schemeClr val="tx1"/>
              </a:solidFill>
            </a:endParaRPr>
          </a:p>
          <a:p>
            <a:pPr marL="1485900" lvl="2" indent="-571500">
              <a:buFont typeface="Arial" panose="020B0604020202020204" pitchFamily="34" charset="0"/>
              <a:buChar char="•"/>
            </a:pPr>
            <a:r>
              <a:rPr lang="en-US" altLang="en-IE" sz="3600" dirty="0">
                <a:sym typeface="+mn-ea"/>
              </a:rPr>
              <a:t>Action: </a:t>
            </a:r>
          </a:p>
          <a:p>
            <a:pPr marL="1943100" lvl="3" indent="-571500">
              <a:buFont typeface="Arial" panose="020B0604020202020204" pitchFamily="34" charset="0"/>
              <a:buChar char="•"/>
            </a:pPr>
            <a:r>
              <a:rPr lang="en-US" altLang="en-IE" sz="3600" dirty="0">
                <a:sym typeface="+mn-ea"/>
              </a:rPr>
              <a:t>Controller parameters.</a:t>
            </a:r>
          </a:p>
          <a:p>
            <a:pPr marL="1943100" lvl="3" indent="-571500">
              <a:buFont typeface="Arial" panose="020B0604020202020204" pitchFamily="34" charset="0"/>
              <a:buChar char="•"/>
            </a:pPr>
            <a:r>
              <a:rPr lang="en-GB" altLang="en-US" sz="3600" dirty="0">
                <a:sym typeface="+mn-ea"/>
              </a:rPr>
              <a:t>Control regions:</a:t>
            </a:r>
          </a:p>
          <a:p>
            <a:pPr marL="2400300" lvl="4" indent="-571500">
              <a:buFont typeface="Arial" panose="020B0604020202020204" pitchFamily="34" charset="0"/>
              <a:buChar char="•"/>
            </a:pPr>
            <a:r>
              <a:rPr lang="en-GB" altLang="en-US" sz="3600" dirty="0">
                <a:solidFill>
                  <a:schemeClr val="tx1"/>
                </a:solidFill>
              </a:rPr>
              <a:t>Parameters for distribution over the control parameter space.</a:t>
            </a:r>
          </a:p>
          <a:p>
            <a:pPr marL="2400300" lvl="4" indent="-571500">
              <a:buFont typeface="Arial" panose="020B0604020202020204" pitchFamily="34" charset="0"/>
              <a:buChar char="•"/>
            </a:pPr>
            <a:r>
              <a:rPr lang="en-GB" altLang="en-US" sz="3600" dirty="0">
                <a:solidFill>
                  <a:schemeClr val="tx1"/>
                </a:solidFill>
              </a:rPr>
              <a:t>Control region bounds.</a:t>
            </a:r>
            <a:endParaRPr lang="en-GB" altLang="en-US" sz="3600" dirty="0">
              <a:solidFill>
                <a:schemeClr val="tx1"/>
              </a:solidFill>
              <a:sym typeface="+mn-ea"/>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5866130" cy="706755"/>
          </a:xfrm>
          <a:prstGeom prst="rect">
            <a:avLst/>
          </a:prstGeom>
          <a:noFill/>
        </p:spPr>
        <p:txBody>
          <a:bodyPr wrap="square" rtlCol="0">
            <a:spAutoFit/>
          </a:bodyPr>
          <a:lstStyle/>
          <a:p>
            <a:r>
              <a:rPr lang="en-GB" altLang="es-ES" sz="4000" u="sng" dirty="0">
                <a:solidFill>
                  <a:schemeClr val="tx1"/>
                </a:solidFill>
              </a:rPr>
              <a:t>Novel control synthesis</a:t>
            </a:r>
          </a:p>
        </p:txBody>
      </p:sp>
      <mc:AlternateContent xmlns:mc="http://schemas.openxmlformats.org/markup-compatibility/2006" xmlns:a14="http://schemas.microsoft.com/office/drawing/2010/main">
        <mc:Choice Requires="a14">
          <p:sp>
            <p:nvSpPr>
              <p:cNvPr id="3" name="CuadroTexto 43"/>
              <p:cNvSpPr txBox="1"/>
              <p:nvPr/>
            </p:nvSpPr>
            <p:spPr>
              <a:xfrm>
                <a:off x="266700" y="896620"/>
                <a:ext cx="11658600" cy="5077460"/>
              </a:xfrm>
              <a:prstGeom prst="rect">
                <a:avLst/>
              </a:prstGeom>
              <a:noFill/>
            </p:spPr>
            <p:txBody>
              <a:bodyPr wrap="square" rtlCol="0">
                <a:spAutoFit/>
              </a:bodyPr>
              <a:lstStyle/>
              <a:p>
                <a:pPr lvl="1" indent="0">
                  <a:buFont typeface="Arial" panose="020B0604020202020204" pitchFamily="34" charset="0"/>
                  <a:buNone/>
                </a:pPr>
                <a:r>
                  <a:rPr lang="en-US" altLang="en-IE" sz="3600" dirty="0">
                    <a:sym typeface="+mn-ea"/>
                  </a:rPr>
                  <a:t>RL agent for online tuning of new controller.</a:t>
                </a:r>
                <a:endParaRPr lang="en-US" altLang="en-IE" sz="3600" dirty="0">
                  <a:solidFill>
                    <a:schemeClr val="tx1"/>
                  </a:solidFill>
                </a:endParaRPr>
              </a:p>
              <a:p>
                <a:pPr marL="1485900" lvl="2" indent="-571500">
                  <a:buFont typeface="Arial" panose="020B0604020202020204" pitchFamily="34" charset="0"/>
                  <a:buChar char="•"/>
                </a:pPr>
                <a:r>
                  <a:rPr lang="en-US" altLang="en-IE" sz="3600" dirty="0">
                    <a:sym typeface="+mn-ea"/>
                  </a:rPr>
                  <a:t>Reward: </a:t>
                </a:r>
              </a:p>
              <a:p>
                <a:pPr marL="1943100" lvl="3" indent="-571500">
                  <a:buFont typeface="Arial" panose="020B0604020202020204" pitchFamily="34" charset="0"/>
                  <a:buChar char="•"/>
                </a:pPr>
                <a:r>
                  <a:rPr lang="en-GB" altLang="en-US" sz="3600" dirty="0">
                    <a:sym typeface="+mn-ea"/>
                  </a:rPr>
                  <a:t>Tracking error: </a:t>
                </a: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pitchFamily="18"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oMath>
                </a14:m>
                <a:r>
                  <a:rPr lang="en-US" altLang="en-GB" sz="3600" dirty="0">
                    <a:sym typeface="+mn-ea"/>
                  </a:rPr>
                  <a:t>.</a:t>
                </a:r>
                <a:r>
                  <a:rPr lang="en-GB" altLang="en-US" sz="3600" dirty="0">
                    <a:sym typeface="+mn-ea"/>
                  </a:rPr>
                  <a:t> </a:t>
                </a:r>
              </a:p>
              <a:p>
                <a:pPr marL="1943100" lvl="3" indent="-571500">
                  <a:buFont typeface="Arial" panose="020B0604020202020204" pitchFamily="34" charset="0"/>
                  <a:buChar char="•"/>
                </a:pPr>
                <a:r>
                  <a:rPr lang="en-US" altLang="en-GB" sz="3600" dirty="0">
                    <a:solidFill>
                      <a:schemeClr val="tx1"/>
                    </a:solidFill>
                    <a:sym typeface="+mn-ea"/>
                  </a:rPr>
                  <a:t>Double </a:t>
                </a:r>
                <a:r>
                  <a:rPr lang="en-US" altLang="en-GB" sz="3600" i="1" dirty="0">
                    <a:solidFill>
                      <a:schemeClr val="tx1"/>
                    </a:solidFill>
                    <a:sym typeface="+mn-ea"/>
                  </a:rPr>
                  <a:t>safety volume </a:t>
                </a:r>
                <a:r>
                  <a:rPr lang="en-US" altLang="en-GB" sz="3600" dirty="0">
                    <a:solidFill>
                      <a:schemeClr val="tx1"/>
                    </a:solidFill>
                    <a:sym typeface="+mn-ea"/>
                  </a:rPr>
                  <a:t>penalty</a:t>
                </a:r>
                <a:r>
                  <a:rPr lang="en-US" altLang="en-GB" sz="3600" i="1" dirty="0">
                    <a:solidFill>
                      <a:schemeClr val="tx1"/>
                    </a:solidFill>
                    <a:sym typeface="+mn-ea"/>
                  </a:rPr>
                  <a:t>:</a:t>
                </a:r>
              </a:p>
              <a:p>
                <a:pPr marL="2400300" lvl="4" indent="-571500">
                  <a:buFont typeface="Arial" panose="020B0604020202020204" pitchFamily="34" charset="0"/>
                  <a:buChar char="•"/>
                </a:pPr>
                <a14:m>
                  <m:oMath xmlns:m="http://schemas.openxmlformats.org/officeDocument/2006/math">
                    <m:r>
                      <a:rPr lang="en-US" altLang="en-US" sz="3600" dirty="0" smtClean="0">
                        <a:solidFill>
                          <a:schemeClr val="tx1"/>
                        </a:solidFill>
                        <a:latin typeface="Cambria Math" panose="02040503050406030204" charset="0"/>
                        <a:sym typeface="+mn-ea"/>
                      </a:rPr>
                      <m:t>|</m:t>
                    </m:r>
                    <m:acc>
                      <m:accPr>
                        <m:chr m:val="̃"/>
                        <m:ctrlPr>
                          <a:rPr lang="en-US" altLang="en-GB" sz="3600" i="1" dirty="0" smtClean="0">
                            <a:solidFill>
                              <a:schemeClr val="tx1"/>
                            </a:solidFill>
                            <a:latin typeface="Cambria Math" panose="02040503050406030204" pitchFamily="18"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𝑦</m:t>
                        </m:r>
                      </m:e>
                    </m:acc>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|&gt;</m:t>
                    </m:r>
                    <m:r>
                      <a:rPr lang="en-US" altLang="en-GB" sz="3600" i="1" dirty="0" smtClean="0">
                        <a:solidFill>
                          <a:schemeClr val="tx1"/>
                        </a:solidFill>
                        <a:latin typeface="Cambria Math" panose="02040503050406030204" charset="0"/>
                        <a:cs typeface="Cambria Math" panose="02040503050406030204" charset="0"/>
                      </a:rPr>
                      <m:t>𝛿</m:t>
                    </m:r>
                  </m:oMath>
                </a14:m>
                <a:r>
                  <a:rPr lang="en-US" altLang="en-GB" sz="3600" i="1" dirty="0">
                    <a:solidFill>
                      <a:schemeClr val="tx1"/>
                    </a:solidFill>
                    <a:sym typeface="+mn-ea"/>
                  </a:rPr>
                  <a:t>: </a:t>
                </a:r>
                <a:r>
                  <a:rPr lang="en-US" altLang="en-GB" sz="3600" dirty="0">
                    <a:solidFill>
                      <a:schemeClr val="tx1"/>
                    </a:solidFill>
                    <a:sym typeface="+mn-ea"/>
                  </a:rPr>
                  <a:t>Tracking error exceeds a desired performance bound.</a:t>
                </a:r>
              </a:p>
              <a:p>
                <a:pPr marL="2400300" lvl="4" indent="-571500">
                  <a:buFont typeface="Arial" panose="020B0604020202020204" pitchFamily="34" charset="0"/>
                  <a:buChar char="•"/>
                </a:pP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𝑦</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i="1" dirty="0">
                    <a:solidFill>
                      <a:schemeClr val="tx1"/>
                    </a:solidFill>
                    <a:sym typeface="+mn-ea"/>
                  </a:rPr>
                  <a:t>: </a:t>
                </a:r>
                <a:r>
                  <a:rPr lang="en-US" altLang="en-GB" sz="3600" dirty="0">
                    <a:solidFill>
                      <a:schemeClr val="tx1"/>
                    </a:solidFill>
                    <a:sym typeface="+mn-ea"/>
                  </a:rPr>
                  <a:t>System enters an empirically predefined nearly-critical region </a:t>
                </a: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𝑌</m:t>
                        </m:r>
                      </m:e>
                      <m:sub>
                        <m:r>
                          <a:rPr lang="en-US" altLang="en-GB" sz="3600" i="1" dirty="0" smtClean="0">
                            <a:solidFill>
                              <a:schemeClr val="tx1"/>
                            </a:solidFill>
                            <a:latin typeface="Cambria Math" panose="02040503050406030204" charset="0"/>
                            <a:cs typeface="Cambria Math" panose="02040503050406030204" charset="0"/>
                          </a:rPr>
                          <m:t>𝑈</m:t>
                        </m:r>
                      </m:sub>
                    </m:sSub>
                  </m:oMath>
                </a14:m>
                <a:r>
                  <a:rPr lang="en-US" altLang="en-GB" sz="3600" dirty="0">
                    <a:solidFill>
                      <a:schemeClr val="tx1"/>
                    </a:solidFill>
                    <a:sym typeface="+mn-ea"/>
                  </a:rPr>
                  <a:t>.</a:t>
                </a:r>
                <a:endParaRPr lang="en-US" altLang="en-GB" sz="3600" i="1" dirty="0">
                  <a:solidFill>
                    <a:schemeClr val="tx1"/>
                  </a:solidFill>
                  <a:sym typeface="+mn-ea"/>
                </a:endParaRPr>
              </a:p>
              <a:p>
                <a:pPr marL="2400300" lvl="4" indent="-571500">
                  <a:buFont typeface="Arial" panose="020B0604020202020204" pitchFamily="34" charset="0"/>
                  <a:buChar char="•"/>
                </a:pPr>
                <a:endParaRPr lang="en-US" altLang="en-GB" sz="3600" i="1" dirty="0">
                  <a:solidFill>
                    <a:schemeClr val="tx1"/>
                  </a:solidFill>
                  <a:sym typeface="+mn-ea"/>
                </a:endParaRPr>
              </a:p>
            </p:txBody>
          </p:sp>
        </mc:Choice>
        <mc:Fallback xmlns="">
          <p:sp>
            <p:nvSpPr>
              <p:cNvPr id="3" name="CuadroTexto 43"/>
              <p:cNvSpPr txBox="1">
                <a:spLocks noRot="1" noChangeAspect="1" noMove="1" noResize="1" noEditPoints="1" noAdjustHandles="1" noChangeArrowheads="1" noChangeShapeType="1" noTextEdit="1"/>
              </p:cNvSpPr>
              <p:nvPr/>
            </p:nvSpPr>
            <p:spPr>
              <a:xfrm>
                <a:off x="266700" y="896620"/>
                <a:ext cx="11658600" cy="5077460"/>
              </a:xfrm>
              <a:prstGeom prst="rect">
                <a:avLst/>
              </a:prstGeom>
              <a:blipFill rotWithShape="1">
                <a:blip r:embed="rId3"/>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2" name="Text Box 1"/>
              <p:cNvSpPr txBox="1"/>
              <p:nvPr/>
            </p:nvSpPr>
            <p:spPr>
              <a:xfrm>
                <a:off x="482600" y="5379720"/>
                <a:ext cx="4417695" cy="521970"/>
              </a:xfrm>
              <a:prstGeom prst="rect">
                <a:avLst/>
              </a:prstGeom>
              <a:noFill/>
            </p:spPr>
            <p:txBody>
              <a:bodyPr wrap="square" rtlCol="0" anchor="t">
                <a:spAutoFit/>
              </a:bodyPr>
              <a:lstStyle/>
              <a:p>
                <a:r>
                  <a:rPr lang="en-US" altLang="en-GB" sz="2800" dirty="0">
                    <a:solidFill>
                      <a:schemeClr val="tx1"/>
                    </a:solidFill>
                    <a:latin typeface="Cambria Math" panose="02040503050406030204" charset="0"/>
                    <a:cs typeface="Cambria Math" panose="02040503050406030204" charset="0"/>
                  </a:rPr>
                  <a:t>Note: </a:t>
                </a:r>
                <a14:m>
                  <m:oMath xmlns:m="http://schemas.openxmlformats.org/officeDocument/2006/math">
                    <m:acc>
                      <m:accPr>
                        <m:chr m:val="̃"/>
                        <m:ctrlPr>
                          <a:rPr lang="en-US" altLang="en-GB" sz="2800" i="1" dirty="0" smtClean="0">
                            <a:solidFill>
                              <a:schemeClr val="tx1"/>
                            </a:solidFill>
                            <a:latin typeface="Cambria Math" panose="02040503050406030204" pitchFamily="18" charset="0"/>
                            <a:cs typeface="Cambria Math" panose="02040503050406030204" charset="0"/>
                          </a:rPr>
                        </m:ctrlPr>
                      </m:accPr>
                      <m:e>
                        <m:r>
                          <a:rPr lang="en-US" altLang="en-GB" sz="2800" i="1" dirty="0" smtClean="0">
                            <a:solidFill>
                              <a:schemeClr val="tx1"/>
                            </a:solidFill>
                            <a:latin typeface="Cambria Math" panose="02040503050406030204" charset="0"/>
                            <a:cs typeface="Cambria Math" panose="02040503050406030204" charset="0"/>
                          </a:rPr>
                          <m:t>𝑦</m:t>
                        </m:r>
                      </m:e>
                    </m:acc>
                  </m:oMath>
                </a14:m>
                <a:r>
                  <a:rPr lang="en-US" altLang="en-GB" sz="2800"/>
                  <a:t> is a reference vector.</a:t>
                </a:r>
              </a:p>
            </p:txBody>
          </p:sp>
        </mc:Choice>
        <mc:Fallback xmlns="">
          <p:sp>
            <p:nvSpPr>
              <p:cNvPr id="2" name="Text Box 1"/>
              <p:cNvSpPr txBox="1">
                <a:spLocks noRot="1" noChangeAspect="1" noMove="1" noResize="1" noEditPoints="1" noAdjustHandles="1" noChangeArrowheads="1" noChangeShapeType="1" noTextEdit="1"/>
              </p:cNvSpPr>
              <p:nvPr/>
            </p:nvSpPr>
            <p:spPr>
              <a:xfrm>
                <a:off x="482600" y="5379720"/>
                <a:ext cx="4417695" cy="521970"/>
              </a:xfrm>
              <a:prstGeom prst="rect">
                <a:avLst/>
              </a:prstGeom>
              <a:blipFill rotWithShape="1">
                <a:blip r:embed="rId4"/>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4" name="Text Box 3"/>
              <p:cNvSpPr txBox="1"/>
              <p:nvPr/>
            </p:nvSpPr>
            <p:spPr>
              <a:xfrm>
                <a:off x="482600" y="5836920"/>
                <a:ext cx="11442700" cy="521970"/>
              </a:xfrm>
              <a:prstGeom prst="rect">
                <a:avLst/>
              </a:prstGeom>
              <a:noFill/>
            </p:spPr>
            <p:txBody>
              <a:bodyPr wrap="square" rtlCol="0" anchor="t">
                <a:spAutoFit/>
              </a:bodyPr>
              <a:lstStyle/>
              <a:p>
                <a:pPr algn="l"/>
                <a:r>
                  <a:rPr lang="en-US" altLang="en-GB" sz="2800" dirty="0">
                    <a:solidFill>
                      <a:schemeClr val="tx1"/>
                    </a:solidFill>
                    <a:latin typeface="Cambria Math" panose="02040503050406030204" charset="0"/>
                    <a:cs typeface="Cambria Math" panose="02040503050406030204" charset="0"/>
                  </a:rPr>
                  <a:t>Note: </a:t>
                </a:r>
                <a:r>
                  <a:rPr lang="en-US" altLang="en-GB" sz="2800" dirty="0">
                    <a:solidFill>
                      <a:schemeClr val="tx1"/>
                    </a:solidFill>
                    <a:latin typeface="Calibri" panose="020F0502020204030204" charset="0"/>
                    <a:cs typeface="Calibri" panose="020F0502020204030204" charset="0"/>
                  </a:rPr>
                  <a:t>The fact that </a:t>
                </a:r>
                <a14:m>
                  <m:oMath xmlns:m="http://schemas.openxmlformats.org/officeDocument/2006/math">
                    <m:sSub>
                      <m:sSubPr>
                        <m:ctrlPr>
                          <a:rPr lang="en-US" altLang="en-GB" sz="2800" i="1" dirty="0" smtClean="0">
                            <a:solidFill>
                              <a:schemeClr val="tx1"/>
                            </a:solidFill>
                            <a:latin typeface="Cambria Math" panose="02040503050406030204" pitchFamily="18" charset="0"/>
                            <a:cs typeface="Cambria Math" panose="02040503050406030204" charset="0"/>
                          </a:rPr>
                        </m:ctrlPr>
                      </m:sSubPr>
                      <m:e>
                        <m:r>
                          <a:rPr lang="en-US" altLang="en-GB" sz="2800" i="1" dirty="0" smtClean="0">
                            <a:solidFill>
                              <a:schemeClr val="tx1"/>
                            </a:solidFill>
                            <a:latin typeface="Cambria Math" panose="02040503050406030204" charset="0"/>
                            <a:cs typeface="Cambria Math" panose="02040503050406030204" charset="0"/>
                          </a:rPr>
                          <m:t>𝑌</m:t>
                        </m:r>
                      </m:e>
                      <m:sub>
                        <m:r>
                          <a:rPr lang="en-US" altLang="en-GB" sz="2800" i="1" dirty="0" smtClean="0">
                            <a:solidFill>
                              <a:schemeClr val="tx1"/>
                            </a:solidFill>
                            <a:latin typeface="Cambria Math" panose="02040503050406030204" charset="0"/>
                            <a:cs typeface="Cambria Math" panose="02040503050406030204" charset="0"/>
                          </a:rPr>
                          <m:t>𝑈</m:t>
                        </m:r>
                      </m:sub>
                    </m:sSub>
                  </m:oMath>
                </a14:m>
                <a:r>
                  <a:rPr lang="en-US" altLang="en-GB" sz="2800"/>
                  <a:t> can change with novel dynamics is a potential problem.</a:t>
                </a:r>
              </a:p>
            </p:txBody>
          </p:sp>
        </mc:Choice>
        <mc:Fallback xmlns="">
          <p:sp>
            <p:nvSpPr>
              <p:cNvPr id="4" name="Text Box 3"/>
              <p:cNvSpPr txBox="1">
                <a:spLocks noRot="1" noChangeAspect="1" noMove="1" noResize="1" noEditPoints="1" noAdjustHandles="1" noChangeArrowheads="1" noChangeShapeType="1" noTextEdit="1"/>
              </p:cNvSpPr>
              <p:nvPr/>
            </p:nvSpPr>
            <p:spPr>
              <a:xfrm>
                <a:off x="482600" y="5836920"/>
                <a:ext cx="11442700" cy="521970"/>
              </a:xfrm>
              <a:prstGeom prst="rect">
                <a:avLst/>
              </a:prstGeom>
              <a:blipFill rotWithShape="1">
                <a:blip r:embed="rId5"/>
                <a:stretch>
                  <a:fillRect/>
                </a:stretch>
              </a:blipFill>
            </p:spPr>
            <p:txBody>
              <a:bodyPr/>
              <a:lstStyle/>
              <a:p>
                <a:r>
                  <a:rPr lang="en-GB" altLang="en-US">
                    <a:noFill/>
                  </a:rPr>
                  <a:t> </a:t>
                </a:r>
              </a:p>
            </p:txBody>
          </p:sp>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 name="Trapecio 1"/>
          <p:cNvSpPr/>
          <p:nvPr/>
        </p:nvSpPr>
        <p:spPr>
          <a:xfrm rot="5400000">
            <a:off x="1358900" y="1482725"/>
            <a:ext cx="2336800" cy="1704975"/>
          </a:xfrm>
          <a:prstGeom prst="trapezoid">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s-ES" altLang="en-US" dirty="0" err="1">
                <a:solidFill>
                  <a:schemeClr val="tx1"/>
                </a:solidFill>
              </a:rPr>
              <a:t>Encoder</a:t>
            </a:r>
          </a:p>
        </p:txBody>
      </p:sp>
      <p:sp>
        <p:nvSpPr>
          <p:cNvPr id="4" name="Trapecio 3"/>
          <p:cNvSpPr/>
          <p:nvPr/>
        </p:nvSpPr>
        <p:spPr>
          <a:xfrm rot="16200000">
            <a:off x="3654425" y="1482725"/>
            <a:ext cx="2336800" cy="1704975"/>
          </a:xfrm>
          <a:prstGeom prst="trapezoid">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nchorCtr="0"/>
          <a:lstStyle/>
          <a:p>
            <a:pPr algn="ctr"/>
            <a:r>
              <a:rPr lang="es-ES" altLang="en-US" dirty="0" err="1">
                <a:solidFill>
                  <a:schemeClr val="tx1"/>
                </a:solidFill>
              </a:rPr>
              <a:t>Decoder</a:t>
            </a:r>
          </a:p>
        </p:txBody>
      </p:sp>
      <p:cxnSp>
        <p:nvCxnSpPr>
          <p:cNvPr id="13" name="Straight Arrow Connector 12"/>
          <p:cNvCxnSpPr>
            <a:stCxn id="2" idx="0"/>
            <a:endCxn id="4" idx="0"/>
          </p:cNvCxnSpPr>
          <p:nvPr/>
        </p:nvCxnSpPr>
        <p:spPr>
          <a:xfrm>
            <a:off x="3380105" y="2335530"/>
            <a:ext cx="59055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945515" y="2372360"/>
            <a:ext cx="729615" cy="952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5675630" y="2343785"/>
            <a:ext cx="802005" cy="82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CuadroTexto 43"/>
              <p:cNvSpPr txBox="1"/>
              <p:nvPr/>
            </p:nvSpPr>
            <p:spPr>
              <a:xfrm>
                <a:off x="67310" y="2162810"/>
                <a:ext cx="2117090" cy="645160"/>
              </a:xfrm>
              <a:prstGeom prst="rect">
                <a:avLst/>
              </a:prstGeom>
              <a:noFill/>
            </p:spPr>
            <p:txBody>
              <a:bodyPr wrap="square" rtlCol="0">
                <a:spAutoFit/>
              </a:bodyPr>
              <a:lstStyle/>
              <a:p>
                <a:r>
                  <a:rPr lang="en-US" altLang="es-ES" dirty="0">
                    <a:solidFill>
                      <a:schemeClr val="tx1"/>
                    </a:solidFill>
                    <a:sym typeface="+mn-ea"/>
                  </a:rPr>
                  <a:t>Trace</a:t>
                </a:r>
                <a:endParaRPr lang="en-US" altLang="es-ES" dirty="0">
                  <a:solidFill>
                    <a:schemeClr val="tx1"/>
                  </a:solidFill>
                </a:endParaRPr>
              </a:p>
              <a:p>
                <a:pPr/>
                <a14:m>
                  <m:oMathPara xmlns:m="http://schemas.openxmlformats.org/officeDocument/2006/math">
                    <m:oMathParaPr>
                      <m:jc m:val="left"/>
                    </m:oMathParaPr>
                    <m:oMath xmlns:m="http://schemas.openxmlformats.org/officeDocument/2006/math">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𝑢</m:t>
                          </m:r>
                        </m:e>
                        <m:sub>
                          <m:r>
                            <a:rPr lang="en-US" altLang="es-ES" i="1" dirty="0" smtClean="0">
                              <a:solidFill>
                                <a:schemeClr val="tx1"/>
                              </a:solidFill>
                              <a:latin typeface="Cambria Math" panose="02040503050406030204" charset="0"/>
                              <a:cs typeface="Cambria Math" panose="02040503050406030204" charset="0"/>
                            </a:rPr>
                            <m:t>𝑡</m:t>
                          </m:r>
                          <m:r>
                            <a:rPr lang="en-US" altLang="es-ES" i="1" dirty="0" smtClean="0">
                              <a:solidFill>
                                <a:schemeClr val="tx1"/>
                              </a:solidFill>
                              <a:latin typeface="Cambria Math" panose="02040503050406030204" charset="0"/>
                              <a:cs typeface="Cambria Math" panose="02040503050406030204" charset="0"/>
                            </a:rPr>
                            <m:t>−1</m:t>
                          </m:r>
                        </m:sub>
                      </m:sSub>
                      <m:r>
                        <a:rPr lang="en-US" altLang="es-ES" i="1" dirty="0" smtClean="0">
                          <a:solidFill>
                            <a:schemeClr val="tx1"/>
                          </a:solidFill>
                          <a:latin typeface="Cambria Math" panose="02040503050406030204" charset="0"/>
                          <a:cs typeface="Cambria Math" panose="02040503050406030204" charset="0"/>
                        </a:rPr>
                        <m:t>,</m:t>
                      </m:r>
                      <m:sSub>
                        <m:sSubPr>
                          <m:ctrlPr>
                            <a:rPr lang="en-US" altLang="es-ES" i="1" dirty="0" smtClean="0">
                              <a:solidFill>
                                <a:schemeClr val="tx1"/>
                              </a:solidFill>
                              <a:latin typeface="Cambria Math" panose="02040503050406030204" pitchFamily="18" charset="0"/>
                              <a:cs typeface="Cambria Math" panose="02040503050406030204" charset="0"/>
                            </a:rPr>
                          </m:ctrlPr>
                        </m:sSubPr>
                        <m:e>
                          <m:r>
                            <a:rPr lang="en-US" altLang="es-ES" i="1" dirty="0" smtClean="0">
                              <a:solidFill>
                                <a:schemeClr val="tx1"/>
                              </a:solidFill>
                              <a:latin typeface="Cambria Math" panose="02040503050406030204" charset="0"/>
                              <a:cs typeface="Cambria Math" panose="02040503050406030204" charset="0"/>
                            </a:rPr>
                            <m:t>𝑦</m:t>
                          </m:r>
                        </m:e>
                        <m:sub>
                          <m:r>
                            <a:rPr lang="en-US" altLang="es-ES" i="1" dirty="0" smtClean="0">
                              <a:solidFill>
                                <a:schemeClr val="tx1"/>
                              </a:solidFill>
                              <a:latin typeface="Cambria Math" panose="02040503050406030204" charset="0"/>
                              <a:cs typeface="Cambria Math" panose="02040503050406030204" charset="0"/>
                            </a:rPr>
                            <m:t>𝑡</m:t>
                          </m:r>
                        </m:sub>
                      </m:sSub>
                      <m:r>
                        <a:rPr lang="en-US" altLang="es-ES" i="1" dirty="0" smtClean="0">
                          <a:solidFill>
                            <a:schemeClr val="tx1"/>
                          </a:solidFill>
                          <a:latin typeface="Cambria Math" panose="02040503050406030204" charset="0"/>
                          <a:ea typeface="MS Mincho" charset="0"/>
                          <a:cs typeface="Cambria Math" panose="02040503050406030204" charset="0"/>
                        </a:rPr>
                        <m:t>}</m:t>
                      </m:r>
                    </m:oMath>
                  </m:oMathPara>
                </a14:m>
                <a:endParaRPr lang="en-US" altLang="es-ES" i="1" dirty="0">
                  <a:solidFill>
                    <a:schemeClr val="tx1"/>
                  </a:solidFill>
                  <a:latin typeface="Cambria Math" panose="02040503050406030204" charset="0"/>
                  <a:ea typeface="MS Mincho" charset="0"/>
                  <a:cs typeface="Cambria Math" panose="02040503050406030204" charset="0"/>
                </a:endParaRPr>
              </a:p>
            </p:txBody>
          </p:sp>
        </mc:Choice>
        <mc:Fallback xmlns="">
          <p:sp>
            <p:nvSpPr>
              <p:cNvPr id="34" name="CuadroTexto 43"/>
              <p:cNvSpPr txBox="1">
                <a:spLocks noRot="1" noChangeAspect="1" noMove="1" noResize="1" noEditPoints="1" noAdjustHandles="1" noChangeArrowheads="1" noChangeShapeType="1" noTextEdit="1"/>
              </p:cNvSpPr>
              <p:nvPr/>
            </p:nvSpPr>
            <p:spPr>
              <a:xfrm>
                <a:off x="67310" y="2162810"/>
                <a:ext cx="2117090" cy="645160"/>
              </a:xfrm>
              <a:prstGeom prst="rect">
                <a:avLst/>
              </a:prstGeom>
              <a:blipFill rotWithShape="1">
                <a:blip r:embed="rId3"/>
                <a:stretch>
                  <a:fillRect/>
                </a:stretch>
              </a:blipFill>
            </p:spPr>
            <p:txBody>
              <a:bodyPr/>
              <a:lstStyle/>
              <a:p>
                <a:r>
                  <a:rPr lang="en-GB" altLang="en-US">
                    <a:noFill/>
                  </a:rPr>
                  <a:t> </a:t>
                </a:r>
              </a:p>
            </p:txBody>
          </p:sp>
        </mc:Fallback>
      </mc:AlternateContent>
      <p:cxnSp>
        <p:nvCxnSpPr>
          <p:cNvPr id="36" name="Straight Connector 35"/>
          <p:cNvCxnSpPr/>
          <p:nvPr/>
        </p:nvCxnSpPr>
        <p:spPr>
          <a:xfrm flipH="1">
            <a:off x="3668395" y="2343785"/>
            <a:ext cx="10795" cy="241300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3663315" y="4744720"/>
            <a:ext cx="2686050" cy="57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Text Box 38"/>
          <p:cNvSpPr txBox="1"/>
          <p:nvPr/>
        </p:nvSpPr>
        <p:spPr>
          <a:xfrm>
            <a:off x="3679190" y="4765040"/>
            <a:ext cx="659130" cy="368300"/>
          </a:xfrm>
          <a:prstGeom prst="rect">
            <a:avLst/>
          </a:prstGeom>
          <a:noFill/>
        </p:spPr>
        <p:txBody>
          <a:bodyPr wrap="none" rtlCol="0" anchor="t">
            <a:spAutoFit/>
          </a:bodyPr>
          <a:lstStyle/>
          <a:p>
            <a:r>
              <a:rPr lang="en-US" altLang="es-ES" dirty="0">
                <a:solidFill>
                  <a:schemeClr val="tx1"/>
                </a:solidFill>
                <a:sym typeface="+mn-ea"/>
              </a:rPr>
              <a:t>Code</a:t>
            </a:r>
          </a:p>
        </p:txBody>
      </p:sp>
      <p:cxnSp>
        <p:nvCxnSpPr>
          <p:cNvPr id="57" name="Straight Arrow Connector 56"/>
          <p:cNvCxnSpPr>
            <a:endCxn id="3" idx="1"/>
          </p:cNvCxnSpPr>
          <p:nvPr/>
        </p:nvCxnSpPr>
        <p:spPr>
          <a:xfrm>
            <a:off x="9133205" y="4750435"/>
            <a:ext cx="675640" cy="31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58" name="Text Box 57"/>
          <p:cNvSpPr txBox="1"/>
          <p:nvPr/>
        </p:nvSpPr>
        <p:spPr>
          <a:xfrm>
            <a:off x="6416040" y="4765040"/>
            <a:ext cx="1445260" cy="645160"/>
          </a:xfrm>
          <a:prstGeom prst="rect">
            <a:avLst/>
          </a:prstGeom>
          <a:noFill/>
        </p:spPr>
        <p:txBody>
          <a:bodyPr wrap="none" rtlCol="0" anchor="t">
            <a:spAutoFit/>
          </a:bodyPr>
          <a:lstStyle/>
          <a:p>
            <a:r>
              <a:rPr lang="en-US" altLang="es-ES" dirty="0">
                <a:solidFill>
                  <a:schemeClr val="tx1"/>
                </a:solidFill>
                <a:sym typeface="+mn-ea"/>
              </a:rPr>
              <a:t>Control</a:t>
            </a:r>
          </a:p>
          <a:p>
            <a:r>
              <a:rPr lang="en-GB" altLang="en-US" dirty="0">
                <a:solidFill>
                  <a:schemeClr val="tx1"/>
                </a:solidFill>
                <a:sym typeface="+mn-ea"/>
              </a:rPr>
              <a:t>Configuration</a:t>
            </a:r>
          </a:p>
        </p:txBody>
      </p:sp>
      <p:sp>
        <p:nvSpPr>
          <p:cNvPr id="3" name="Rounded Rectangle 2"/>
          <p:cNvSpPr/>
          <p:nvPr/>
        </p:nvSpPr>
        <p:spPr>
          <a:xfrm>
            <a:off x="9808845" y="4239260"/>
            <a:ext cx="1266190" cy="1028700"/>
          </a:xfrm>
          <a:prstGeom prst="roundRect">
            <a:avLst/>
          </a:prstGeom>
          <a:noFill/>
          <a:ln w="57150">
            <a:solidFill>
              <a:schemeClr val="accent5"/>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Plant</a:t>
            </a:r>
          </a:p>
        </p:txBody>
      </p:sp>
      <p:cxnSp>
        <p:nvCxnSpPr>
          <p:cNvPr id="5" name="Straight Arrow Connector 4"/>
          <p:cNvCxnSpPr/>
          <p:nvPr/>
        </p:nvCxnSpPr>
        <p:spPr>
          <a:xfrm>
            <a:off x="11075035" y="4753610"/>
            <a:ext cx="603250" cy="6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6" name="Rounded Rectangle 5"/>
          <p:cNvSpPr/>
          <p:nvPr/>
        </p:nvSpPr>
        <p:spPr>
          <a:xfrm>
            <a:off x="7867015" y="4243070"/>
            <a:ext cx="1266190" cy="1028700"/>
          </a:xfrm>
          <a:prstGeom prst="round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en-GB" altLang="es-ES"/>
              <a:t>Control</a:t>
            </a:r>
          </a:p>
        </p:txBody>
      </p:sp>
      <p:cxnSp>
        <p:nvCxnSpPr>
          <p:cNvPr id="7" name="Straight Arrow Connector 6"/>
          <p:cNvCxnSpPr>
            <a:stCxn id="41" idx="3"/>
            <a:endCxn id="6" idx="1"/>
          </p:cNvCxnSpPr>
          <p:nvPr/>
        </p:nvCxnSpPr>
        <p:spPr>
          <a:xfrm>
            <a:off x="6366510" y="4754880"/>
            <a:ext cx="1500505" cy="2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44" name="CuadroTexto 43"/>
          <p:cNvSpPr txBox="1"/>
          <p:nvPr/>
        </p:nvSpPr>
        <p:spPr>
          <a:xfrm>
            <a:off x="418465" y="189865"/>
            <a:ext cx="11097895" cy="706755"/>
          </a:xfrm>
          <a:prstGeom prst="rect">
            <a:avLst/>
          </a:prstGeom>
          <a:noFill/>
        </p:spPr>
        <p:txBody>
          <a:bodyPr wrap="square" rtlCol="0">
            <a:spAutoFit/>
          </a:bodyPr>
          <a:lstStyle/>
          <a:p>
            <a:r>
              <a:rPr lang="en-GB" altLang="es-ES" sz="4000" u="sng" dirty="0">
                <a:solidFill>
                  <a:schemeClr val="tx1"/>
                </a:solidFill>
              </a:rPr>
              <a:t>Autoencoder Latent Space as Control Configuration</a:t>
            </a:r>
          </a:p>
        </p:txBody>
      </p:sp>
      <p:sp>
        <p:nvSpPr>
          <p:cNvPr id="3" name="CuadroTexto 43"/>
          <p:cNvSpPr txBox="1"/>
          <p:nvPr/>
        </p:nvSpPr>
        <p:spPr>
          <a:xfrm>
            <a:off x="418465" y="896620"/>
            <a:ext cx="11438255" cy="1753235"/>
          </a:xfrm>
          <a:prstGeom prst="rect">
            <a:avLst/>
          </a:prstGeom>
          <a:noFill/>
        </p:spPr>
        <p:txBody>
          <a:bodyPr wrap="square" rtlCol="0">
            <a:spAutoFit/>
          </a:bodyPr>
          <a:lstStyle/>
          <a:p>
            <a:pPr marL="342900" indent="-342900">
              <a:buFont typeface="Arial" panose="020B0604020202020204" pitchFamily="34" charset="0"/>
              <a:buChar char="•"/>
            </a:pPr>
            <a:r>
              <a:rPr lang="en-GB" sz="3600" dirty="0">
                <a:solidFill>
                  <a:schemeClr val="tx1"/>
                </a:solidFill>
              </a:rPr>
              <a:t>If the dimension of the control configuration space is too small, the reconstruction error might become too high.</a:t>
            </a:r>
          </a:p>
          <a:p>
            <a:pPr marL="342900" indent="-342900">
              <a:buFont typeface="Arial" panose="020B0604020202020204" pitchFamily="34" charset="0"/>
              <a:buChar char="•"/>
            </a:pPr>
            <a:r>
              <a:rPr lang="en-GB" sz="3600" dirty="0">
                <a:solidFill>
                  <a:schemeClr val="tx1"/>
                </a:solidFill>
              </a:rPr>
              <a:t>Add a control loss term to the autoencoder loss function.</a:t>
            </a:r>
          </a:p>
        </p:txBody>
      </p:sp>
      <p:pic>
        <p:nvPicPr>
          <p:cNvPr id="2" name="Picture Placeholder 1"/>
          <p:cNvPicPr>
            <a:picLocks noGrp="1" noChangeAspect="1"/>
          </p:cNvPicPr>
          <p:nvPr>
            <p:ph type="pic" sz="quarter" idx="13"/>
          </p:nvPr>
        </p:nvPicPr>
        <p:blipFill>
          <a:blip r:embed="rId3"/>
          <a:srcRect l="22699" t="51333" r="23611" b="40093"/>
          <a:stretch>
            <a:fillRect/>
          </a:stretch>
        </p:blipFill>
        <p:spPr>
          <a:xfrm>
            <a:off x="643890" y="3048000"/>
            <a:ext cx="8482330" cy="762000"/>
          </a:xfrm>
          <a:prstGeom prst="rect">
            <a:avLst/>
          </a:prstGeom>
        </p:spPr>
      </p:pic>
      <p:sp>
        <p:nvSpPr>
          <p:cNvPr id="8" name="Left Brace 7"/>
          <p:cNvSpPr/>
          <p:nvPr/>
        </p:nvSpPr>
        <p:spPr>
          <a:xfrm rot="16200000">
            <a:off x="3805555" y="2642235"/>
            <a:ext cx="431800" cy="276669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ltLang="en-US"/>
          </a:p>
        </p:txBody>
      </p:sp>
      <p:sp>
        <p:nvSpPr>
          <p:cNvPr id="9" name="Left Brace 8"/>
          <p:cNvSpPr/>
          <p:nvPr/>
        </p:nvSpPr>
        <p:spPr>
          <a:xfrm rot="16200000">
            <a:off x="7182485" y="2481580"/>
            <a:ext cx="431800" cy="308864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ltLang="en-US"/>
          </a:p>
        </p:txBody>
      </p:sp>
      <p:sp>
        <p:nvSpPr>
          <p:cNvPr id="10" name="CuadroTexto 43"/>
          <p:cNvSpPr txBox="1"/>
          <p:nvPr/>
        </p:nvSpPr>
        <p:spPr>
          <a:xfrm>
            <a:off x="2904490" y="4241800"/>
            <a:ext cx="2410460" cy="953135"/>
          </a:xfrm>
          <a:prstGeom prst="rect">
            <a:avLst/>
          </a:prstGeom>
          <a:noFill/>
        </p:spPr>
        <p:txBody>
          <a:bodyPr wrap="square" rtlCol="0">
            <a:spAutoFit/>
          </a:bodyPr>
          <a:lstStyle/>
          <a:p>
            <a:r>
              <a:rPr lang="en-GB" altLang="es-ES" sz="2800" dirty="0">
                <a:solidFill>
                  <a:schemeClr val="tx1"/>
                </a:solidFill>
              </a:rPr>
              <a:t>Reconstruction error</a:t>
            </a:r>
          </a:p>
        </p:txBody>
      </p:sp>
      <p:sp>
        <p:nvSpPr>
          <p:cNvPr id="11" name="CuadroTexto 43"/>
          <p:cNvSpPr txBox="1"/>
          <p:nvPr/>
        </p:nvSpPr>
        <p:spPr>
          <a:xfrm>
            <a:off x="6082665" y="4241800"/>
            <a:ext cx="2860040" cy="1383665"/>
          </a:xfrm>
          <a:prstGeom prst="rect">
            <a:avLst/>
          </a:prstGeom>
          <a:noFill/>
        </p:spPr>
        <p:txBody>
          <a:bodyPr wrap="square" rtlCol="0">
            <a:spAutoFit/>
          </a:bodyPr>
          <a:lstStyle/>
          <a:p>
            <a:r>
              <a:rPr lang="en-GB" altLang="es-ES" sz="2800" dirty="0">
                <a:solidFill>
                  <a:schemeClr val="tx1"/>
                </a:solidFill>
              </a:rPr>
              <a:t>Regularization for normalized latent space</a:t>
            </a:r>
          </a:p>
        </p:txBody>
      </p:sp>
      <mc:AlternateContent xmlns:mc="http://schemas.openxmlformats.org/markup-compatibility/2006" xmlns:a14="http://schemas.microsoft.com/office/drawing/2010/main">
        <mc:Choice Requires="a14">
          <p:sp>
            <p:nvSpPr>
              <p:cNvPr id="4" name="Text Box 3"/>
              <p:cNvSpPr txBox="1"/>
              <p:nvPr/>
            </p:nvSpPr>
            <p:spPr>
              <a:xfrm>
                <a:off x="9002649" y="3203511"/>
                <a:ext cx="1596390" cy="5219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en-GB" sz="2800" i="1">
                          <a:latin typeface="Cambria Math" panose="02040503050406030204" charset="0"/>
                          <a:cs typeface="Cambria Math" panose="02040503050406030204" charset="0"/>
                        </a:rPr>
                        <m:t>+ </m:t>
                      </m:r>
                      <m:r>
                        <a:rPr lang="en-US" altLang="en-GB" sz="2800" i="1">
                          <a:latin typeface="Cambria Math" panose="02040503050406030204" charset="0"/>
                          <a:cs typeface="Cambria Math" panose="02040503050406030204" charset="0"/>
                        </a:rPr>
                        <m:t>𝛼</m:t>
                      </m:r>
                      <m:sSub>
                        <m:sSubPr>
                          <m:ctrlPr>
                            <a:rPr lang="en-US" altLang="en-GB" sz="2800" i="1">
                              <a:latin typeface="Cambria Math" panose="02040503050406030204" pitchFamily="18" charset="0"/>
                              <a:cs typeface="Cambria Math" panose="02040503050406030204" charset="0"/>
                            </a:rPr>
                          </m:ctrlPr>
                        </m:sSubPr>
                        <m:e>
                          <m:r>
                            <a:rPr lang="en-US" altLang="en-GB" sz="2800" i="1">
                              <a:latin typeface="Cambria Math" panose="02040503050406030204" charset="0"/>
                              <a:cs typeface="Cambria Math" panose="02040503050406030204" charset="0"/>
                            </a:rPr>
                            <m:t>ℒ</m:t>
                          </m:r>
                        </m:e>
                        <m:sub>
                          <m:r>
                            <a:rPr lang="en-US" altLang="en-GB" sz="2800" i="1">
                              <a:latin typeface="Cambria Math" panose="02040503050406030204" charset="0"/>
                              <a:cs typeface="Cambria Math" panose="02040503050406030204" charset="0"/>
                            </a:rPr>
                            <m:t>𝐶</m:t>
                          </m:r>
                        </m:sub>
                      </m:sSub>
                      <m:r>
                        <a:rPr lang="en-US" altLang="en-GB" sz="2800" i="1">
                          <a:latin typeface="Cambria Math" panose="02040503050406030204" charset="0"/>
                          <a:cs typeface="Cambria Math" panose="02040503050406030204" charset="0"/>
                        </a:rPr>
                        <m:t>(</m:t>
                      </m:r>
                      <m:r>
                        <a:rPr lang="en-US" altLang="en-GB" sz="2800" b="1" i="1">
                          <a:latin typeface="Cambria Math" panose="02040503050406030204" charset="0"/>
                          <a:cs typeface="Cambria Math" panose="02040503050406030204" charset="0"/>
                        </a:rPr>
                        <m:t>𝒛</m:t>
                      </m:r>
                      <m:r>
                        <a:rPr lang="en-US" altLang="en-GB" sz="2800" i="1">
                          <a:latin typeface="Cambria Math" panose="02040503050406030204" charset="0"/>
                          <a:ea typeface="MS Mincho" charset="0"/>
                          <a:cs typeface="Cambria Math" panose="02040503050406030204" charset="0"/>
                        </a:rPr>
                        <m:t>)</m:t>
                      </m:r>
                    </m:oMath>
                  </m:oMathPara>
                </a14:m>
                <a:endParaRPr lang="en-US" altLang="en-GB" sz="2800" i="1">
                  <a:latin typeface="Cambria Math" panose="02040503050406030204" charset="0"/>
                  <a:ea typeface="MS Mincho" charset="0"/>
                  <a:cs typeface="Cambria Math" panose="02040503050406030204" charset="0"/>
                </a:endParaRPr>
              </a:p>
            </p:txBody>
          </p:sp>
        </mc:Choice>
        <mc:Fallback xmlns="">
          <p:sp>
            <p:nvSpPr>
              <p:cNvPr id="4" name="Text Box 3"/>
              <p:cNvSpPr txBox="1">
                <a:spLocks noRot="1" noChangeAspect="1" noMove="1" noResize="1" noEditPoints="1" noAdjustHandles="1" noChangeArrowheads="1" noChangeShapeType="1" noTextEdit="1"/>
              </p:cNvSpPr>
              <p:nvPr/>
            </p:nvSpPr>
            <p:spPr>
              <a:xfrm>
                <a:off x="9002649" y="3203511"/>
                <a:ext cx="1596390" cy="521970"/>
              </a:xfrm>
              <a:prstGeom prst="rect">
                <a:avLst/>
              </a:prstGeom>
              <a:blipFill rotWithShape="1">
                <a:blip r:embed="rId4"/>
                <a:stretch>
                  <a:fillRect l="-16" t="-109" r="-461" b="109"/>
                </a:stretch>
              </a:blipFill>
            </p:spPr>
            <p:txBody>
              <a:bodyPr/>
              <a:lstStyle/>
              <a:p>
                <a:r>
                  <a:rPr lang="en-GB" altLang="en-US">
                    <a:noFill/>
                  </a:rPr>
                  <a:t> </a:t>
                </a:r>
              </a:p>
            </p:txBody>
          </p:sp>
        </mc:Fallback>
      </mc:AlternateContent>
      <p:sp>
        <p:nvSpPr>
          <p:cNvPr id="7" name="Left Brace 6"/>
          <p:cNvSpPr/>
          <p:nvPr/>
        </p:nvSpPr>
        <p:spPr>
          <a:xfrm rot="16200000">
            <a:off x="9731375" y="3470910"/>
            <a:ext cx="431800" cy="111061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ltLang="en-US"/>
          </a:p>
        </p:txBody>
      </p:sp>
      <p:sp>
        <p:nvSpPr>
          <p:cNvPr id="13" name="CuadroTexto 43"/>
          <p:cNvSpPr txBox="1"/>
          <p:nvPr/>
        </p:nvSpPr>
        <p:spPr>
          <a:xfrm>
            <a:off x="9037955" y="4327525"/>
            <a:ext cx="2410460" cy="1814830"/>
          </a:xfrm>
          <a:prstGeom prst="rect">
            <a:avLst/>
          </a:prstGeom>
          <a:noFill/>
        </p:spPr>
        <p:txBody>
          <a:bodyPr wrap="square" rtlCol="0">
            <a:spAutoFit/>
          </a:bodyPr>
          <a:lstStyle/>
          <a:p>
            <a:r>
              <a:rPr lang="en-US" altLang="en-GB" sz="2800" dirty="0">
                <a:solidFill>
                  <a:schemeClr val="tx1"/>
                </a:solidFill>
              </a:rPr>
              <a:t>Control performance: (normalized) tracking error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bg>
      <p:bgPr>
        <a:blipFill>
          <a:blip r:embed="rId3"/>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59055" y="323215"/>
            <a:ext cx="12132945" cy="645160"/>
          </a:xfrm>
          <a:prstGeom prst="rect">
            <a:avLst/>
          </a:prstGeom>
          <a:noFill/>
        </p:spPr>
        <p:txBody>
          <a:bodyPr wrap="square" rtlCol="0">
            <a:spAutoFit/>
          </a:bodyPr>
          <a:lstStyle/>
          <a:p>
            <a:r>
              <a:rPr lang="en-US" altLang="en-IE" sz="3600" u="sng" dirty="0">
                <a:solidFill>
                  <a:schemeClr val="bg1"/>
                </a:solidFill>
                <a:latin typeface="Calibri Light" panose="020F0302020204030204" charset="0"/>
                <a:cs typeface="Calibri Light" panose="020F0302020204030204" charset="0"/>
                <a:sym typeface="+mn-ea"/>
              </a:rPr>
              <a:t>How to reuse knowledge from the </a:t>
            </a:r>
            <a:r>
              <a:rPr lang="en-GB" altLang="en-US" sz="3600" u="sng" dirty="0">
                <a:solidFill>
                  <a:schemeClr val="bg1"/>
                </a:solidFill>
                <a:latin typeface="Calibri Light" panose="020F0302020204030204" charset="0"/>
                <a:cs typeface="Calibri Light" panose="020F0302020204030204" charset="0"/>
                <a:sym typeface="+mn-ea"/>
              </a:rPr>
              <a:t>control mixing</a:t>
            </a:r>
            <a:r>
              <a:rPr lang="en-US" altLang="en-IE" sz="3600" u="sng" dirty="0">
                <a:solidFill>
                  <a:schemeClr val="bg1"/>
                </a:solidFill>
                <a:latin typeface="Calibri Light" panose="020F0302020204030204" charset="0"/>
                <a:cs typeface="Calibri Light" panose="020F0302020204030204" charset="0"/>
                <a:sym typeface="+mn-ea"/>
              </a:rPr>
              <a:t> RL agent?</a:t>
            </a:r>
          </a:p>
        </p:txBody>
      </p:sp>
      <p:sp>
        <p:nvSpPr>
          <p:cNvPr id="27" name="Content Placeholder 26"/>
          <p:cNvSpPr>
            <a:spLocks noGrp="1"/>
          </p:cNvSpPr>
          <p:nvPr>
            <p:ph idx="1"/>
          </p:nvPr>
        </p:nvSpPr>
        <p:spPr>
          <a:xfrm>
            <a:off x="4548505" y="1191895"/>
            <a:ext cx="7402830" cy="3086100"/>
          </a:xfrm>
        </p:spPr>
        <p:txBody>
          <a:bodyPr>
            <a:noAutofit/>
          </a:bodyPr>
          <a:lstStyle/>
          <a:p>
            <a:pPr marL="457200" lvl="1" indent="0">
              <a:buNone/>
            </a:pPr>
            <a:r>
              <a:rPr lang="en-US" altLang="en-IE" sz="3200" dirty="0">
                <a:solidFill>
                  <a:schemeClr val="bg1"/>
                </a:solidFill>
              </a:rPr>
              <a:t>Assumption </a:t>
            </a:r>
            <a:r>
              <a:rPr lang="en-GB" altLang="en-US" sz="3200" dirty="0">
                <a:solidFill>
                  <a:schemeClr val="bg1"/>
                </a:solidFill>
              </a:rPr>
              <a:t>3</a:t>
            </a:r>
            <a:r>
              <a:rPr lang="en-US" altLang="en-IE" sz="3200" dirty="0">
                <a:solidFill>
                  <a:schemeClr val="bg1"/>
                </a:solidFill>
              </a:rPr>
              <a:t>: Control configurations ‘closer’ to the</a:t>
            </a:r>
            <a:r>
              <a:rPr lang="en-GB" altLang="en-US" sz="3200" dirty="0">
                <a:solidFill>
                  <a:schemeClr val="bg1"/>
                </a:solidFill>
              </a:rPr>
              <a:t> </a:t>
            </a:r>
            <a:r>
              <a:rPr lang="en-GB" altLang="en-US" sz="3200" i="1" dirty="0">
                <a:solidFill>
                  <a:schemeClr val="bg1"/>
                </a:solidFill>
              </a:rPr>
              <a:t>novel controller</a:t>
            </a:r>
            <a:r>
              <a:rPr lang="en-US" altLang="en-IE" sz="3200" dirty="0">
                <a:solidFill>
                  <a:schemeClr val="bg1"/>
                </a:solidFill>
              </a:rPr>
              <a:t> will present a higher ‘performance’ when controling the novel environment.</a:t>
            </a:r>
          </a:p>
        </p:txBody>
      </p:sp>
      <p:sp>
        <p:nvSpPr>
          <p:cNvPr id="7" name="Rectangles 6"/>
          <p:cNvSpPr/>
          <p:nvPr/>
        </p:nvSpPr>
        <p:spPr>
          <a:xfrm>
            <a:off x="171450" y="1091565"/>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549275" y="1189990"/>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sp>
          <p:nvSpPr>
            <p:cNvPr id="19" name="Text Box 18"/>
            <p:cNvSpPr txBox="1"/>
            <p:nvPr/>
          </p:nvSpPr>
          <p:spPr>
            <a:xfrm>
              <a:off x="6398" y="7862"/>
              <a:ext cx="2507" cy="2082"/>
            </a:xfrm>
            <a:prstGeom prst="rect">
              <a:avLst/>
            </a:prstGeom>
            <a:noFill/>
          </p:spPr>
          <p:txBody>
            <a:bodyPr wrap="square" rtlCol="0">
              <a:spAutoFit/>
            </a:bodyPr>
            <a:lstStyle/>
            <a:p>
              <a:r>
                <a:rPr lang="en-US" sz="2000" b="1">
                  <a:solidFill>
                    <a:srgbClr val="FF0000"/>
                  </a:solidFill>
                </a:rPr>
                <a:t>Stable</a:t>
              </a:r>
            </a:p>
            <a:p>
              <a:r>
                <a:rPr lang="en-US" sz="2000" b="1">
                  <a:solidFill>
                    <a:srgbClr val="FF0000"/>
                  </a:solidFill>
                </a:rPr>
                <a:t>Controller</a:t>
              </a:r>
            </a:p>
            <a:p>
              <a:r>
                <a:rPr lang="en-US" sz="2000" b="1">
                  <a:solidFill>
                    <a:srgbClr val="FF0000"/>
                  </a:solidFill>
                </a:rPr>
                <a:t>for Novel Environment</a:t>
              </a:r>
            </a:p>
          </p:txBody>
        </p:sp>
      </p:grpSp>
      <p:sp>
        <p:nvSpPr>
          <p:cNvPr id="20" name="Multiply 19"/>
          <p:cNvSpPr/>
          <p:nvPr/>
        </p:nvSpPr>
        <p:spPr>
          <a:xfrm>
            <a:off x="1914525" y="2996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184400" y="235839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1390650" y="230949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1263650" y="28695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248285" y="1256030"/>
            <a:ext cx="304800" cy="368300"/>
          </a:xfrm>
          <a:prstGeom prst="rect">
            <a:avLst/>
          </a:prstGeom>
          <a:noFill/>
        </p:spPr>
        <p:txBody>
          <a:bodyPr wrap="none" rtlCol="0">
            <a:spAutoFit/>
          </a:bodyPr>
          <a:lstStyle/>
          <a:p>
            <a:r>
              <a:rPr lang="en-US" b="1"/>
              <a:t>P</a:t>
            </a:r>
          </a:p>
        </p:txBody>
      </p:sp>
      <p:sp>
        <p:nvSpPr>
          <p:cNvPr id="30" name="Text Box 29"/>
          <p:cNvSpPr txBox="1"/>
          <p:nvPr/>
        </p:nvSpPr>
        <p:spPr>
          <a:xfrm>
            <a:off x="3837940" y="3891915"/>
            <a:ext cx="327025" cy="368300"/>
          </a:xfrm>
          <a:prstGeom prst="rect">
            <a:avLst/>
          </a:prstGeom>
          <a:noFill/>
        </p:spPr>
        <p:txBody>
          <a:bodyPr wrap="none" rtlCol="0">
            <a:spAutoFit/>
          </a:bodyPr>
          <a:lstStyle/>
          <a:p>
            <a:r>
              <a:rPr lang="en-US" b="1"/>
              <a:t>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bg>
      <p:bgPr>
        <a:blipFill>
          <a:blip r:embed="rId3"/>
          <a:stretch>
            <a:fillRect/>
          </a:stretch>
        </a:blipFill>
        <a:effectLst/>
      </p:bgPr>
    </p:bg>
    <p:spTree>
      <p:nvGrpSpPr>
        <p:cNvPr id="1" name=""/>
        <p:cNvGrpSpPr/>
        <p:nvPr/>
      </p:nvGrpSpPr>
      <p:grpSpPr>
        <a:xfrm>
          <a:off x="0" y="0"/>
          <a:ext cx="0" cy="0"/>
          <a:chOff x="0" y="0"/>
          <a:chExt cx="0" cy="0"/>
        </a:xfrm>
      </p:grpSpPr>
      <p:sp>
        <p:nvSpPr>
          <p:cNvPr id="17" name="CuadroTexto 8"/>
          <p:cNvSpPr txBox="1"/>
          <p:nvPr/>
        </p:nvSpPr>
        <p:spPr>
          <a:xfrm>
            <a:off x="259715" y="295275"/>
            <a:ext cx="12047855" cy="645160"/>
          </a:xfrm>
          <a:prstGeom prst="rect">
            <a:avLst/>
          </a:prstGeom>
          <a:noFill/>
        </p:spPr>
        <p:txBody>
          <a:bodyPr wrap="square" rtlCol="0">
            <a:spAutoFit/>
          </a:bodyPr>
          <a:lstStyle/>
          <a:p>
            <a:r>
              <a:rPr lang="en-US" altLang="en-IE" sz="3600" u="sng" dirty="0">
                <a:solidFill>
                  <a:schemeClr val="bg1"/>
                </a:solidFill>
                <a:latin typeface="Calibri Light" panose="020F0302020204030204" charset="0"/>
                <a:cs typeface="Calibri Light" panose="020F0302020204030204" charset="0"/>
                <a:sym typeface="+mn-ea"/>
              </a:rPr>
              <a:t>How to reuse knowledge from the control selection RL agent?</a:t>
            </a:r>
          </a:p>
        </p:txBody>
      </p:sp>
      <p:sp>
        <p:nvSpPr>
          <p:cNvPr id="27" name="Content Placeholder 26"/>
          <p:cNvSpPr>
            <a:spLocks noGrp="1"/>
          </p:cNvSpPr>
          <p:nvPr>
            <p:ph idx="1"/>
          </p:nvPr>
        </p:nvSpPr>
        <p:spPr>
          <a:xfrm>
            <a:off x="5047615" y="1177290"/>
            <a:ext cx="6669405" cy="5608320"/>
          </a:xfrm>
        </p:spPr>
        <p:txBody>
          <a:bodyPr>
            <a:noAutofit/>
          </a:bodyPr>
          <a:lstStyle/>
          <a:p>
            <a:pPr lvl="1"/>
            <a:r>
              <a:rPr lang="en-GB" altLang="en-US" sz="4000" dirty="0">
                <a:solidFill>
                  <a:schemeClr val="bg1"/>
                </a:solidFill>
              </a:rPr>
              <a:t>By studying control configurations selected by the control mixing agent in previous timesteps, an estimate of the ‘direction’ of the novel controller can be used as knowledge for the novel control learning/searching algorithm. </a:t>
            </a:r>
            <a:endParaRPr lang="en-GB" altLang="en-US" sz="4000" u="sng" dirty="0">
              <a:solidFill>
                <a:schemeClr val="bg1"/>
              </a:solidFill>
            </a:endParaRPr>
          </a:p>
        </p:txBody>
      </p:sp>
      <p:sp>
        <p:nvSpPr>
          <p:cNvPr id="7" name="Rectangles 6"/>
          <p:cNvSpPr/>
          <p:nvPr/>
        </p:nvSpPr>
        <p:spPr>
          <a:xfrm>
            <a:off x="420370" y="1374140"/>
            <a:ext cx="4171315" cy="314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798195" y="1472565"/>
            <a:ext cx="3657600" cy="2743200"/>
            <a:chOff x="3145" y="5624"/>
            <a:chExt cx="5760" cy="4320"/>
          </a:xfrm>
        </p:grpSpPr>
        <p:cxnSp>
          <p:nvCxnSpPr>
            <p:cNvPr id="11" name="Straight Arrow Connector 10"/>
            <p:cNvCxnSpPr/>
            <p:nvPr/>
          </p:nvCxnSpPr>
          <p:spPr>
            <a:xfrm flipH="1" flipV="1">
              <a:off x="3159" y="5624"/>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145" y="9939"/>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5" name="Freeform 14"/>
            <p:cNvSpPr/>
            <p:nvPr/>
          </p:nvSpPr>
          <p:spPr>
            <a:xfrm>
              <a:off x="4192" y="7329"/>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gradFill>
              <a:gsLst>
                <a:gs pos="29000">
                  <a:srgbClr val="007BD3"/>
                </a:gs>
                <a:gs pos="100000">
                  <a:srgbClr val="FF0000"/>
                </a:gs>
              </a:gsLst>
              <a:lin ang="2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6237" y="8497"/>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4674" y="7702"/>
              <a:ext cx="949" cy="628"/>
            </a:xfrm>
            <a:prstGeom prst="rect">
              <a:avLst/>
            </a:prstGeom>
            <a:noFill/>
          </p:spPr>
          <p:txBody>
            <a:bodyPr wrap="none" rtlCol="0">
              <a:spAutoFit/>
            </a:bodyPr>
            <a:lstStyle/>
            <a:p>
              <a:r>
                <a:rPr lang="en-US" sz="2000" b="1">
                  <a:solidFill>
                    <a:schemeClr val="accent1">
                      <a:lumMod val="50000"/>
                    </a:schemeClr>
                  </a:solidFill>
                </a:rPr>
                <a:t>RBC</a:t>
              </a:r>
            </a:p>
          </p:txBody>
        </p:sp>
        <p:sp>
          <p:nvSpPr>
            <p:cNvPr id="19" name="Text Box 18"/>
            <p:cNvSpPr txBox="1"/>
            <p:nvPr/>
          </p:nvSpPr>
          <p:spPr>
            <a:xfrm>
              <a:off x="6398" y="7862"/>
              <a:ext cx="2507" cy="2082"/>
            </a:xfrm>
            <a:prstGeom prst="rect">
              <a:avLst/>
            </a:prstGeom>
            <a:noFill/>
          </p:spPr>
          <p:txBody>
            <a:bodyPr wrap="square" rtlCol="0">
              <a:spAutoFit/>
            </a:bodyPr>
            <a:lstStyle/>
            <a:p>
              <a:r>
                <a:rPr lang="en-US" sz="2000" b="1">
                  <a:solidFill>
                    <a:srgbClr val="FF0000"/>
                  </a:solidFill>
                </a:rPr>
                <a:t>Stable</a:t>
              </a:r>
            </a:p>
            <a:p>
              <a:r>
                <a:rPr lang="en-US" sz="2000" b="1">
                  <a:solidFill>
                    <a:srgbClr val="FF0000"/>
                  </a:solidFill>
                </a:rPr>
                <a:t>Controller</a:t>
              </a:r>
            </a:p>
            <a:p>
              <a:r>
                <a:rPr lang="en-US" sz="2000" b="1">
                  <a:solidFill>
                    <a:srgbClr val="FF0000"/>
                  </a:solidFill>
                </a:rPr>
                <a:t>for Novel Environment</a:t>
              </a:r>
            </a:p>
          </p:txBody>
        </p:sp>
      </p:grpSp>
      <p:sp>
        <p:nvSpPr>
          <p:cNvPr id="20" name="Multiply 19"/>
          <p:cNvSpPr/>
          <p:nvPr/>
        </p:nvSpPr>
        <p:spPr>
          <a:xfrm>
            <a:off x="2163445" y="3279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2433320" y="2640965"/>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1639570" y="259207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1512570" y="3152140"/>
            <a:ext cx="194945" cy="200025"/>
          </a:xfrm>
          <a:prstGeom prst="mathMultiply">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497205" y="1538605"/>
            <a:ext cx="304800" cy="368300"/>
          </a:xfrm>
          <a:prstGeom prst="rect">
            <a:avLst/>
          </a:prstGeom>
          <a:noFill/>
        </p:spPr>
        <p:txBody>
          <a:bodyPr wrap="none" rtlCol="0">
            <a:spAutoFit/>
          </a:bodyPr>
          <a:lstStyle/>
          <a:p>
            <a:r>
              <a:rPr lang="en-US" b="1"/>
              <a:t>P</a:t>
            </a:r>
          </a:p>
        </p:txBody>
      </p:sp>
      <p:sp>
        <p:nvSpPr>
          <p:cNvPr id="30" name="Text Box 29"/>
          <p:cNvSpPr txBox="1"/>
          <p:nvPr/>
        </p:nvSpPr>
        <p:spPr>
          <a:xfrm>
            <a:off x="4086860" y="4174490"/>
            <a:ext cx="327025" cy="368300"/>
          </a:xfrm>
          <a:prstGeom prst="rect">
            <a:avLst/>
          </a:prstGeom>
          <a:noFill/>
        </p:spPr>
        <p:txBody>
          <a:bodyPr wrap="none" rtlCol="0">
            <a:spAutoFit/>
          </a:bodyPr>
          <a:lstStyle/>
          <a:p>
            <a:r>
              <a:rPr lang="en-US" b="1"/>
              <a:t>D</a:t>
            </a:r>
          </a:p>
        </p:txBody>
      </p:sp>
      <p:cxnSp>
        <p:nvCxnSpPr>
          <p:cNvPr id="33" name="Straight Arrow Connector 32"/>
          <p:cNvCxnSpPr/>
          <p:nvPr/>
        </p:nvCxnSpPr>
        <p:spPr>
          <a:xfrm>
            <a:off x="1846580" y="2893695"/>
            <a:ext cx="1017270" cy="487045"/>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System Definition</a:t>
            </a: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5580380"/>
              </a:xfrm>
            </p:spPr>
            <p:txBody>
              <a:bodyPr>
                <a:noAutofit/>
              </a:bodyPr>
              <a:lstStyle/>
              <a:p>
                <a:pPr marL="457200" lvl="1" indent="0" algn="ctr">
                  <a:buNone/>
                </a:pPr>
                <a14:m>
                  <m:oMathPara xmlns:m="http://schemas.openxmlformats.org/officeDocument/2006/math">
                    <m:oMathParaPr>
                      <m:jc m:val="center"/>
                    </m:oMathParaPr>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𝑘</m:t>
                          </m:r>
                          <m:r>
                            <a:rPr lang="en-US" sz="4000" i="1" dirty="0" smtClean="0">
                              <a:solidFill>
                                <a:schemeClr val="tx1"/>
                              </a:solidFill>
                              <a:latin typeface="Cambria Math" panose="02040503050406030204" charset="0"/>
                              <a:cs typeface="Cambria Math" panose="02040503050406030204" charset="0"/>
                            </a:rPr>
                            <m:t>+1</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𝑢</m:t>
                          </m:r>
                        </m:e>
                        <m:sub>
                          <m:r>
                            <a:rPr lang="en-US" sz="4000" i="1">
                              <a:latin typeface="Cambria Math" panose="02040503050406030204" charset="0"/>
                            </a:rPr>
                            <m:t>𝑘</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𝑤</m:t>
                          </m:r>
                        </m:e>
                        <m:sub>
                          <m:r>
                            <a:rPr lang="en-US" sz="4000" i="1">
                              <a:latin typeface="Cambria Math" panose="02040503050406030204" charset="0"/>
                            </a:rPr>
                            <m:t>𝑘</m:t>
                          </m:r>
                        </m:sub>
                      </m:sSub>
                      <m:r>
                        <a:rPr lang="en-US" sz="4000" i="1">
                          <a:latin typeface="Cambria Math" panose="02040503050406030204" charset="0"/>
                        </a:rPr>
                        <m:t>; </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0</m:t>
                          </m:r>
                        </m:sub>
                      </m:sSub>
                      <m:r>
                        <a:rPr lang="en-US" sz="4000" i="1">
                          <a:latin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dirty="0" smtClean="0">
                              <a:solidFill>
                                <a:schemeClr val="tx1"/>
                              </a:solidFill>
                              <a:latin typeface="Cambria Math" panose="02040503050406030204" charset="0"/>
                              <a:cs typeface="Cambria Math" panose="02040503050406030204" charset="0"/>
                            </a:rPr>
                            <m:t>𝑖𝑛𝑖𝑡</m:t>
                          </m:r>
                        </m:sub>
                      </m:sSub>
                    </m:oMath>
                  </m:oMathPara>
                </a14:m>
                <a:endParaRPr lang="en-GB" altLang="en-US" sz="4000" i="1" dirty="0">
                  <a:solidFill>
                    <a:schemeClr val="tx1"/>
                  </a:solidFill>
                  <a:latin typeface="Cambria Math" panose="02040503050406030204" charset="0"/>
                  <a:cs typeface="Cambria Math" panose="02040503050406030204" charset="0"/>
                </a:endParaRPr>
              </a:p>
              <a:p>
                <a:pPr marL="457200" lvl="1" indent="0" algn="ctr">
                  <a:buNone/>
                </a:pPr>
                <a:r>
                  <a:rPr lang="en-US" sz="4000" dirty="0">
                    <a:solidFill>
                      <a:schemeClr val="tx1"/>
                    </a:solidFill>
                  </a:rPr>
                  <a:t> </a:t>
                </a:r>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𝑦</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𝑥</m:t>
                        </m:r>
                      </m:e>
                      <m:sub>
                        <m:r>
                          <a:rPr lang="en-US" sz="4000" i="1">
                            <a:latin typeface="Cambria Math" panose="02040503050406030204" charset="0"/>
                          </a:rPr>
                          <m:t>𝑘</m:t>
                        </m:r>
                      </m:sub>
                    </m:sSub>
                    <m:r>
                      <a:rPr lang="en-US" sz="4000" i="1" dirty="0" smtClean="0">
                        <a:solidFill>
                          <a:schemeClr val="tx1"/>
                        </a:solidFill>
                        <a:latin typeface="Cambria Math" panose="02040503050406030204" charset="0"/>
                        <a:cs typeface="Cambria Math" panose="02040503050406030204" charset="0"/>
                      </a:rPr>
                      <m:t>+</m:t>
                    </m:r>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altLang="en-GB" sz="4000" i="1" dirty="0" smtClean="0">
                            <a:solidFill>
                              <a:schemeClr val="tx1"/>
                            </a:solidFill>
                            <a:latin typeface="Cambria Math" panose="02040503050406030204" charset="0"/>
                            <a:cs typeface="Cambria Math" panose="02040503050406030204" charset="0"/>
                          </a:rPr>
                          <m:t>𝑠</m:t>
                        </m:r>
                      </m:sup>
                    </m:sSubSup>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𝑣</m:t>
                        </m:r>
                      </m:e>
                      <m:sub>
                        <m:r>
                          <a:rPr lang="en-US" sz="4000" i="1">
                            <a:latin typeface="Cambria Math" panose="02040503050406030204" charset="0"/>
                          </a:rPr>
                          <m:t>𝑘</m:t>
                        </m:r>
                      </m:sub>
                    </m:sSub>
                  </m:oMath>
                </a14:m>
                <a:endParaRPr lang="en-US" sz="4000" dirty="0">
                  <a:solidFill>
                    <a:schemeClr val="tx1"/>
                  </a:solidFill>
                  <a:latin typeface="+mn-ea"/>
                  <a:cs typeface="+mn-ea"/>
                </a:endParaRPr>
              </a:p>
              <a:p>
                <a:pPr lvl="1" algn="l"/>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𝐴</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𝐵</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a:solidFill>
                      <a:schemeClr val="tx1"/>
                    </a:solidFill>
                    <a:latin typeface="+mn-ea"/>
                    <a:cs typeface="+mn-ea"/>
                  </a:rPr>
                  <a:t>, </a:t>
                </a:r>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𝐶</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a:solidFill>
                      <a:schemeClr val="tx1"/>
                    </a:solidFill>
                    <a:latin typeface="+mn-ea"/>
                    <a:cs typeface="+mn-ea"/>
                  </a:rPr>
                  <a:t>, and </a:t>
                </a:r>
                <a14:m>
                  <m:oMath xmlns:m="http://schemas.openxmlformats.org/officeDocument/2006/math">
                    <m:sSub>
                      <m:sSubPr>
                        <m:ctrlPr>
                          <a:rPr lang="en-US" sz="4000" i="1" dirty="0" smtClean="0">
                            <a:solidFill>
                              <a:schemeClr val="tx1"/>
                            </a:solidFill>
                            <a:latin typeface="Cambria Math" panose="02040503050406030204" pitchFamily="18" charset="0"/>
                            <a:cs typeface="Cambria Math" panose="02040503050406030204" charset="0"/>
                          </a:rPr>
                        </m:ctrlPr>
                      </m:sSubPr>
                      <m:e>
                        <m:r>
                          <a:rPr lang="en-US" sz="4000" i="1" dirty="0" smtClean="0">
                            <a:solidFill>
                              <a:schemeClr val="tx1"/>
                            </a:solidFill>
                            <a:latin typeface="Cambria Math" panose="02040503050406030204" charset="0"/>
                            <a:cs typeface="Cambria Math" panose="02040503050406030204" charset="0"/>
                          </a:rPr>
                          <m:t>𝐷</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i="1" dirty="0">
                    <a:solidFill>
                      <a:schemeClr val="tx1"/>
                    </a:solidFill>
                    <a:latin typeface="+mn-ea"/>
                    <a:cs typeface="+mn-ea"/>
                  </a:rPr>
                  <a:t> </a:t>
                </a:r>
                <a:r>
                  <a:rPr lang="en-GB" altLang="en-US" sz="4000" dirty="0">
                    <a:solidFill>
                      <a:schemeClr val="tx1"/>
                    </a:solidFill>
                    <a:latin typeface="+mn-ea"/>
                    <a:cs typeface="+mn-ea"/>
                  </a:rPr>
                  <a:t>are appropriate dimension matrices describing plant and measurement dynamics.</a:t>
                </a:r>
              </a:p>
              <a:p>
                <a:pPr lvl="1" algn="l"/>
                <a14:m>
                  <m:oMath xmlns:m="http://schemas.openxmlformats.org/officeDocument/2006/math">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𝑎</m:t>
                        </m:r>
                      </m:sup>
                    </m:sSubSup>
                  </m:oMath>
                </a14:m>
                <a:r>
                  <a:rPr lang="en-GB" altLang="en-US" sz="4000" i="1" dirty="0">
                    <a:solidFill>
                      <a:schemeClr val="tx1"/>
                    </a:solidFill>
                    <a:latin typeface="+mn-ea"/>
                    <a:cs typeface="+mn-ea"/>
                  </a:rPr>
                  <a:t> </a:t>
                </a:r>
                <a:r>
                  <a:rPr lang="en-GB" altLang="en-US" sz="4000" dirty="0">
                    <a:solidFill>
                      <a:schemeClr val="tx1"/>
                    </a:solidFill>
                    <a:latin typeface="+mn-ea"/>
                    <a:cs typeface="+mn-ea"/>
                  </a:rPr>
                  <a:t>is matrix of </a:t>
                </a:r>
                <a:r>
                  <a:rPr lang="en-GB" altLang="en-US" sz="4000" dirty="0">
                    <a:solidFill>
                      <a:schemeClr val="tx1"/>
                    </a:solidFill>
                    <a:highlight>
                      <a:srgbClr val="FFFF00"/>
                    </a:highlight>
                    <a:latin typeface="+mn-ea"/>
                    <a:cs typeface="+mn-ea"/>
                  </a:rPr>
                  <a:t>multiplicative</a:t>
                </a:r>
                <a:r>
                  <a:rPr lang="en-GB" altLang="en-US" sz="4000" dirty="0">
                    <a:solidFill>
                      <a:schemeClr val="tx1"/>
                    </a:solidFill>
                    <a:latin typeface="+mn-ea"/>
                    <a:cs typeface="+mn-ea"/>
                  </a:rPr>
                  <a:t> actuator faults.</a:t>
                </a:r>
              </a:p>
              <a:p>
                <a:pPr lvl="1" algn="l"/>
                <a14:m>
                  <m:oMath xmlns:m="http://schemas.openxmlformats.org/officeDocument/2006/math">
                    <m:sSubSup>
                      <m:sSubSupPr>
                        <m:ctrlPr>
                          <a:rPr sz="4000" i="1">
                            <a:latin typeface="Cambria Math" panose="02040503050406030204" pitchFamily="18" charset="0"/>
                            <a:cs typeface="Cambria Math" panose="02040503050406030204" charset="0"/>
                          </a:rPr>
                        </m:ctrlPr>
                      </m:sSubSupPr>
                      <m:e>
                        <m:r>
                          <a:rPr lang="en-US" sz="4000" i="1">
                            <a:latin typeface="Cambria Math" panose="02040503050406030204" charset="0"/>
                            <a:cs typeface="Cambria Math" panose="02040503050406030204" charset="0"/>
                          </a:rPr>
                          <m:t>𝐹</m:t>
                        </m:r>
                      </m:e>
                      <m:sub>
                        <m:r>
                          <a:rPr lang="en-US" altLang="en-GB" sz="4000" i="1" dirty="0" smtClean="0">
                            <a:solidFill>
                              <a:schemeClr val="tx1"/>
                            </a:solidFill>
                            <a:latin typeface="Cambria Math" panose="02040503050406030204" charset="0"/>
                            <a:cs typeface="Cambria Math" panose="02040503050406030204" charset="0"/>
                          </a:rPr>
                          <m:t>𝜃</m:t>
                        </m:r>
                      </m:sub>
                      <m:sup>
                        <m:r>
                          <a:rPr lang="en-US" sz="4000" i="1">
                            <a:latin typeface="Cambria Math" panose="02040503050406030204" charset="0"/>
                            <a:cs typeface="Cambria Math" panose="02040503050406030204" charset="0"/>
                          </a:rPr>
                          <m:t>𝑠</m:t>
                        </m:r>
                      </m:sup>
                    </m:sSubSup>
                  </m:oMath>
                </a14:m>
                <a:r>
                  <a:rPr lang="en-GB" altLang="en-US" sz="4000" i="1" dirty="0">
                    <a:solidFill>
                      <a:schemeClr val="tx1"/>
                    </a:solidFill>
                    <a:latin typeface="+mn-ea"/>
                    <a:cs typeface="+mn-ea"/>
                  </a:rPr>
                  <a:t> </a:t>
                </a:r>
                <a:r>
                  <a:rPr lang="en-GB" altLang="en-US" sz="4000" dirty="0">
                    <a:solidFill>
                      <a:schemeClr val="tx1"/>
                    </a:solidFill>
                    <a:latin typeface="+mn-ea"/>
                    <a:cs typeface="+mn-ea"/>
                  </a:rPr>
                  <a:t>is a matrix of </a:t>
                </a:r>
                <a:r>
                  <a:rPr lang="en-GB" altLang="en-US" sz="4000" dirty="0">
                    <a:solidFill>
                      <a:schemeClr val="tx1"/>
                    </a:solidFill>
                    <a:highlight>
                      <a:srgbClr val="FFFF00"/>
                    </a:highlight>
                    <a:latin typeface="+mn-ea"/>
                    <a:cs typeface="+mn-ea"/>
                  </a:rPr>
                  <a:t>additive</a:t>
                </a:r>
                <a:r>
                  <a:rPr lang="en-GB" altLang="en-US" sz="4000" dirty="0">
                    <a:solidFill>
                      <a:schemeClr val="tx1"/>
                    </a:solidFill>
                    <a:latin typeface="+mn-ea"/>
                    <a:cs typeface="+mn-ea"/>
                  </a:rPr>
                  <a:t> sensor faults.</a:t>
                </a:r>
                <a:endParaRPr lang="en-GB" altLang="en-US" sz="4000" i="1" dirty="0">
                  <a:solidFill>
                    <a:schemeClr val="tx1"/>
                  </a:solidFill>
                  <a:latin typeface="+mn-ea"/>
                  <a:cs typeface="+mn-ea"/>
                </a:endParaRPr>
              </a:p>
              <a:p>
                <a:pPr lvl="1" algn="l"/>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r>
                      <a:rPr lang="en-US" altLang="en-GB" sz="4000" i="1" dirty="0" smtClean="0">
                        <a:solidFill>
                          <a:schemeClr val="tx1"/>
                        </a:solidFill>
                        <a:latin typeface="Cambria Math" panose="02040503050406030204" charset="0"/>
                        <a:cs typeface="Cambria Math" panose="02040503050406030204" charset="0"/>
                      </a:rPr>
                      <m:t>∈</m:t>
                    </m:r>
                    <m:sSup>
                      <m:sSupPr>
                        <m:ctrlPr>
                          <a:rPr lang="en-US" altLang="en-GB" sz="4000" i="1" dirty="0" smtClean="0">
                            <a:solidFill>
                              <a:schemeClr val="tx1"/>
                            </a:solidFill>
                            <a:latin typeface="Cambria Math" panose="02040503050406030204" pitchFamily="18" charset="0"/>
                            <a:cs typeface="Cambria Math" panose="02040503050406030204" charset="0"/>
                          </a:rPr>
                        </m:ctrlPr>
                      </m:sSupPr>
                      <m:e>
                        <m:r>
                          <a:rPr lang="en-US" altLang="en-GB" sz="4000" i="1" dirty="0" smtClean="0">
                            <a:solidFill>
                              <a:schemeClr val="tx1"/>
                            </a:solidFill>
                            <a:latin typeface="Cambria Math" panose="02040503050406030204" charset="0"/>
                            <a:cs typeface="Cambria Math" panose="02040503050406030204" charset="0"/>
                          </a:rPr>
                          <m:t>ℝ</m:t>
                        </m:r>
                      </m:e>
                      <m:sup>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sup>
                    </m:sSup>
                  </m:oMath>
                </a14:m>
                <a:r>
                  <a:rPr lang="en-GB" altLang="en-US" sz="4000" dirty="0">
                    <a:solidFill>
                      <a:schemeClr val="tx1"/>
                    </a:solidFill>
                    <a:latin typeface="+mn-ea"/>
                    <a:cs typeface="+mn-ea"/>
                  </a:rPr>
                  <a:t> is a parameter vector describing system behaviour for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𝑛</m:t>
                        </m:r>
                      </m:e>
                      <m:sub>
                        <m:r>
                          <a:rPr lang="en-US" altLang="en-GB" sz="4000" i="1" dirty="0" smtClean="0">
                            <a:solidFill>
                              <a:schemeClr val="tx1"/>
                            </a:solidFill>
                            <a:latin typeface="Cambria Math" panose="02040503050406030204" charset="0"/>
                            <a:cs typeface="Cambria Math" panose="02040503050406030204" charset="0"/>
                          </a:rPr>
                          <m:t>𝜃</m:t>
                        </m:r>
                      </m:sub>
                    </m:sSub>
                  </m:oMath>
                </a14:m>
                <a:r>
                  <a:rPr lang="en-GB" altLang="en-US" sz="4000" dirty="0">
                    <a:solidFill>
                      <a:schemeClr val="tx1"/>
                    </a:solidFill>
                    <a:latin typeface="+mn-ea"/>
                    <a:cs typeface="+mn-ea"/>
                  </a:rPr>
                  <a:t> parameters.</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342265" y="991870"/>
                <a:ext cx="11507470" cy="5580380"/>
              </a:xfrm>
              <a:blipFill>
                <a:blip r:embed="rId4"/>
                <a:stretch>
                  <a:fillRect/>
                </a:stretch>
              </a:blipFill>
            </p:spPr>
            <p:txBody>
              <a:bodyPr/>
              <a:lstStyle/>
              <a:p>
                <a:r>
                  <a:rPr lang="en-US">
                    <a:noFill/>
                  </a:rPr>
                  <a:t> </a:t>
                </a:r>
              </a:p>
            </p:txBody>
          </p:sp>
        </mc:Fallback>
      </mc:AlternateContent>
      <p:sp>
        <p:nvSpPr>
          <p:cNvPr id="2" name="Content Placeholder 26"/>
          <p:cNvSpPr>
            <a:spLocks noGrp="1"/>
          </p:cNvSpPr>
          <p:nvPr/>
        </p:nvSpPr>
        <p:spPr>
          <a:xfrm>
            <a:off x="10697845" y="1326515"/>
            <a:ext cx="1432560" cy="6070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4000" dirty="0">
                <a:solidFill>
                  <a:schemeClr val="tx1"/>
                </a:solidFill>
                <a:latin typeface="Cambria Math" panose="02040503050406030204" charset="0"/>
                <a:cs typeface="Cambria Math" panose="02040503050406030204" charset="0"/>
              </a:rPr>
              <a:t>(1)</a:t>
            </a:r>
            <a:endParaRPr lang="en-US" sz="4000" dirty="0">
              <a:solidFill>
                <a:schemeClr val="tx1"/>
              </a:solidFill>
              <a:latin typeface="+mn-ea"/>
              <a:cs typeface="+mn-ea"/>
            </a:endParaRPr>
          </a:p>
        </p:txBody>
      </p:sp>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System Definition</a:t>
            </a:r>
          </a:p>
        </p:txBody>
      </p:sp>
      <mc:AlternateContent xmlns:mc="http://schemas.openxmlformats.org/markup-compatibility/2006">
        <mc:Choice xmlns:a14="http://schemas.microsoft.com/office/drawing/2010/main" Requires="a14">
          <p:sp>
            <p:nvSpPr>
              <p:cNvPr id="2" name="Text Box 1"/>
              <p:cNvSpPr txBox="1"/>
              <p:nvPr/>
            </p:nvSpPr>
            <p:spPr>
              <a:xfrm>
                <a:off x="280670" y="775335"/>
                <a:ext cx="11708130" cy="3807460"/>
              </a:xfrm>
              <a:prstGeom prst="rect">
                <a:avLst/>
              </a:prstGeom>
              <a:noFill/>
            </p:spPr>
            <p:txBody>
              <a:bodyPr wrap="square" rtlCol="0" anchor="t">
                <a:spAutoFit/>
              </a:bodyPr>
              <a:lstStyle/>
              <a:p>
                <a:pPr lvl="1"/>
                <a:r>
                  <a:rPr lang="en-GB" altLang="en-US" sz="4000" dirty="0">
                    <a:solidFill>
                      <a:schemeClr val="tx1"/>
                    </a:solidFill>
                    <a:latin typeface="Calibri" panose="020F0502020204030204" charset="0"/>
                    <a:cs typeface="Calibri" panose="020F0502020204030204" charset="0"/>
                    <a:sym typeface="+mn-ea"/>
                  </a:rPr>
                  <a:t>Definition</a:t>
                </a:r>
                <a:r>
                  <a:rPr lang="en-GB" sz="4000" dirty="0">
                    <a:solidFill>
                      <a:schemeClr val="tx1"/>
                    </a:solidFill>
                    <a:latin typeface="Calibri" panose="020F0502020204030204" charset="0"/>
                    <a:cs typeface="Calibri" panose="020F0502020204030204" charset="0"/>
                    <a:sym typeface="+mn-ea"/>
                  </a:rPr>
                  <a:t> </a:t>
                </a:r>
                <a:r>
                  <a:rPr lang="en-GB" altLang="en-US" sz="4000" dirty="0">
                    <a:solidFill>
                      <a:schemeClr val="tx1"/>
                    </a:solidFill>
                    <a:latin typeface="Calibri" panose="020F0502020204030204" charset="0"/>
                    <a:cs typeface="Calibri" panose="020F0502020204030204" charset="0"/>
                    <a:sym typeface="+mn-ea"/>
                  </a:rPr>
                  <a:t>1 [</a:t>
                </a:r>
                <a:r>
                  <a:rPr lang="en-GB" altLang="en-US" sz="4000" i="1" dirty="0">
                    <a:solidFill>
                      <a:schemeClr val="tx1"/>
                    </a:solidFill>
                    <a:latin typeface="Calibri" panose="020F0502020204030204" charset="0"/>
                    <a:cs typeface="Calibri" panose="020F0502020204030204" charset="0"/>
                    <a:sym typeface="+mn-ea"/>
                  </a:rPr>
                  <a:t>Plant/System configuration</a:t>
                </a:r>
                <a:r>
                  <a:rPr lang="en-GB" altLang="en-US" sz="4000" dirty="0">
                    <a:solidFill>
                      <a:schemeClr val="tx1"/>
                    </a:solidFill>
                    <a:latin typeface="Calibri" panose="020F0502020204030204" charset="0"/>
                    <a:cs typeface="Calibri" panose="020F0502020204030204" charset="0"/>
                    <a:sym typeface="+mn-ea"/>
                  </a:rPr>
                  <a:t>]</a:t>
                </a:r>
                <a:r>
                  <a:rPr lang="en-GB" sz="4000" dirty="0">
                    <a:solidFill>
                      <a:schemeClr val="tx1"/>
                    </a:solidFill>
                    <a:latin typeface="Calibri" panose="020F0502020204030204" charset="0"/>
                    <a:cs typeface="Calibri" panose="020F0502020204030204" charset="0"/>
                    <a:sym typeface="+mn-ea"/>
                  </a:rPr>
                  <a:t>:</a:t>
                </a:r>
                <a:r>
                  <a:rPr lang="en-GB" altLang="en-US" sz="4000" dirty="0">
                    <a:solidFill>
                      <a:schemeClr val="tx1"/>
                    </a:solidFill>
                    <a:latin typeface="Calibri" panose="020F0502020204030204" charset="0"/>
                    <a:cs typeface="Calibri" panose="020F0502020204030204" charset="0"/>
                    <a:sym typeface="+mn-ea"/>
                  </a:rPr>
                  <a:t> We define a system configuration as an operating condition of the LTI system presented in (1), characterized </a:t>
                </a:r>
                <a:r>
                  <a:rPr lang="en-GB" altLang="en-US" sz="4000" dirty="0">
                    <a:solidFill>
                      <a:srgbClr val="FF0000"/>
                    </a:solidFill>
                    <a:latin typeface="Calibri" panose="020F0502020204030204" charset="0"/>
                    <a:cs typeface="Calibri" panose="020F0502020204030204" charset="0"/>
                    <a:sym typeface="+mn-ea"/>
                  </a:rPr>
                  <a:t>by</a:t>
                </a:r>
                <a:r>
                  <a:rPr lang="en-GB" altLang="en-US" sz="4000" dirty="0">
                    <a:solidFill>
                      <a:schemeClr val="tx1"/>
                    </a:solidFill>
                    <a:latin typeface="Calibri" panose="020F0502020204030204" charset="0"/>
                    <a:cs typeface="Calibri" panose="020F0502020204030204" charset="0"/>
                    <a:sym typeface="+mn-ea"/>
                  </a:rPr>
                  <a:t> a parameter vector </a:t>
                </a:r>
                <a14:m>
                  <m:oMath xmlns:m="http://schemas.openxmlformats.org/officeDocument/2006/math">
                    <m:r>
                      <a:rPr lang="en-GB" altLang="en-GB" sz="4000" i="1" dirty="0" smtClean="0">
                        <a:solidFill>
                          <a:schemeClr val="tx1"/>
                        </a:solidFill>
                        <a:latin typeface="Cambria Math" panose="02040503050406030204" charset="0"/>
                        <a:cs typeface="Cambria Math" panose="02040503050406030204" charset="0"/>
                      </a:rPr>
                      <m:t>𝜃</m:t>
                    </m:r>
                    <m:r>
                      <a:rPr lang="en-GB" altLang="en-GB" sz="4000" i="1" dirty="0">
                        <a:latin typeface="Cambria Math" panose="02040503050406030204" charset="0"/>
                        <a:cs typeface="Cambria Math" panose="02040503050406030204" charset="0"/>
                      </a:rPr>
                      <m:t>⊂</m:t>
                    </m:r>
                    <m:r>
                      <a:rPr lang="en-GB" altLang="en-GB" sz="4000" i="1" dirty="0" smtClean="0">
                        <a:solidFill>
                          <a:srgbClr val="FF0000"/>
                        </a:solidFill>
                        <a:latin typeface="Cambria Math" panose="02040503050406030204" charset="0"/>
                        <a:cs typeface="Cambria Math" panose="02040503050406030204" charset="0"/>
                      </a:rPr>
                      <m:t>𝛩</m:t>
                    </m:r>
                    <m:r>
                      <a:rPr lang="ar-AE" altLang="en-GB" sz="4000" i="1" dirty="0" smtClean="0">
                        <a:solidFill>
                          <a:srgbClr val="FF0000"/>
                        </a:solidFill>
                        <a:latin typeface="Cambria Math" panose="02040503050406030204" pitchFamily="18" charset="0"/>
                        <a:cs typeface="Cambria Math" panose="02040503050406030204" charset="0"/>
                      </a:rPr>
                      <m:t> </m:t>
                    </m:r>
                    <m:r>
                      <m:rPr>
                        <m:sty m:val="p"/>
                      </m:rPr>
                      <a:rPr lang="en-US" altLang="en-GB" sz="4000" b="0" i="0" dirty="0" smtClean="0">
                        <a:solidFill>
                          <a:srgbClr val="FF0000"/>
                        </a:solidFill>
                        <a:latin typeface="Cambria Math" panose="02040503050406030204" pitchFamily="18" charset="0"/>
                        <a:cs typeface="Cambria Math" panose="02040503050406030204" charset="0"/>
                      </a:rPr>
                      <m:t>with</m:t>
                    </m:r>
                    <m:r>
                      <a:rPr lang="en-US" altLang="en-GB" sz="4000" b="0" i="1" dirty="0" smtClean="0">
                        <a:solidFill>
                          <a:srgbClr val="FF0000"/>
                        </a:solidFill>
                        <a:latin typeface="Cambria Math" panose="02040503050406030204" pitchFamily="18" charset="0"/>
                        <a:cs typeface="Cambria Math" panose="02040503050406030204" charset="0"/>
                      </a:rPr>
                      <m:t> </m:t>
                    </m:r>
                    <m:r>
                      <a:rPr lang="ar-AE" altLang="en-GB" sz="4000" i="1" dirty="0" smtClean="0">
                        <a:solidFill>
                          <a:srgbClr val="FF0000"/>
                        </a:solidFill>
                        <a:latin typeface="Cambria Math" panose="02040503050406030204" charset="0"/>
                        <a:cs typeface="Cambria Math" panose="02040503050406030204" charset="0"/>
                      </a:rPr>
                      <m:t>𝛩</m:t>
                    </m:r>
                    <m:sSup>
                      <m:sSupPr>
                        <m:ctrlPr>
                          <a:rPr lang="ar-AE" altLang="en-GB" sz="4000" i="1" dirty="0">
                            <a:solidFill>
                              <a:srgbClr val="FF0000"/>
                            </a:solidFill>
                            <a:latin typeface="Cambria Math" panose="02040503050406030204" pitchFamily="18" charset="0"/>
                            <a:cs typeface="Cambria Math" panose="02040503050406030204" charset="0"/>
                          </a:rPr>
                        </m:ctrlPr>
                      </m:sSupPr>
                      <m:e>
                        <m:r>
                          <a:rPr lang="en-GB" altLang="en-GB" sz="4000" i="1" dirty="0">
                            <a:solidFill>
                              <a:srgbClr val="FF0000"/>
                            </a:solidFill>
                            <a:latin typeface="Cambria Math" panose="02040503050406030204" charset="0"/>
                            <a:cs typeface="Cambria Math" panose="02040503050406030204" charset="0"/>
                          </a:rPr>
                          <m:t>∈</m:t>
                        </m:r>
                        <m:r>
                          <a:rPr lang="ar-AE" altLang="en-GB" sz="4000" i="1" dirty="0">
                            <a:solidFill>
                              <a:srgbClr val="FF0000"/>
                            </a:solidFill>
                            <a:latin typeface="Cambria Math" panose="02040503050406030204" charset="0"/>
                            <a:cs typeface="Cambria Math" panose="02040503050406030204" charset="0"/>
                          </a:rPr>
                          <m:t>ℝ</m:t>
                        </m:r>
                      </m:e>
                      <m:sup>
                        <m:sSub>
                          <m:sSubPr>
                            <m:ctrlPr>
                              <a:rPr lang="ar-AE" altLang="en-GB" sz="4000" i="1" dirty="0">
                                <a:solidFill>
                                  <a:srgbClr val="FF0000"/>
                                </a:solidFill>
                                <a:latin typeface="Cambria Math" panose="02040503050406030204" pitchFamily="18" charset="0"/>
                                <a:cs typeface="Cambria Math" panose="02040503050406030204" charset="0"/>
                              </a:rPr>
                            </m:ctrlPr>
                          </m:sSubPr>
                          <m:e>
                            <m:r>
                              <a:rPr lang="en-US" altLang="en-GB" sz="4000" b="0" i="1" dirty="0" smtClean="0">
                                <a:solidFill>
                                  <a:srgbClr val="FF0000"/>
                                </a:solidFill>
                                <a:latin typeface="Cambria Math" panose="02040503050406030204" pitchFamily="18" charset="0"/>
                                <a:cs typeface="Cambria Math" panose="02040503050406030204" charset="0"/>
                              </a:rPr>
                              <m:t>2</m:t>
                            </m:r>
                            <m:r>
                              <a:rPr lang="ar-AE" altLang="en-GB" sz="4000" i="1" dirty="0">
                                <a:solidFill>
                                  <a:srgbClr val="FF0000"/>
                                </a:solidFill>
                                <a:latin typeface="Cambria Math" panose="02040503050406030204" charset="0"/>
                                <a:cs typeface="Cambria Math" panose="02040503050406030204" charset="0"/>
                              </a:rPr>
                              <m:t>𝑛</m:t>
                            </m:r>
                          </m:e>
                          <m:sub>
                            <m:r>
                              <a:rPr lang="ar-AE" altLang="en-GB" sz="4000" i="1" dirty="0">
                                <a:solidFill>
                                  <a:srgbClr val="FF0000"/>
                                </a:solidFill>
                                <a:latin typeface="Cambria Math" panose="02040503050406030204" charset="0"/>
                                <a:cs typeface="Cambria Math" panose="02040503050406030204" charset="0"/>
                              </a:rPr>
                              <m:t>𝜃</m:t>
                            </m:r>
                          </m:sub>
                        </m:sSub>
                      </m:sup>
                    </m:sSup>
                  </m:oMath>
                </a14:m>
                <a:r>
                  <a:rPr lang="en-GB" altLang="en-US" sz="4000" dirty="0">
                    <a:solidFill>
                      <a:schemeClr val="tx1"/>
                    </a:solidFill>
                    <a:latin typeface="Cambria Math" panose="02040503050406030204" charset="0"/>
                    <a:cs typeface="Cambria Math" panose="02040503050406030204" charset="0"/>
                  </a:rPr>
                  <a:t> </a:t>
                </a:r>
                <a:r>
                  <a:rPr lang="en-GB" altLang="en-US" sz="4000" dirty="0">
                    <a:solidFill>
                      <a:srgbClr val="FF0000"/>
                    </a:solidFill>
                    <a:latin typeface="Cambria Math" panose="02040503050406030204" charset="0"/>
                    <a:cs typeface="Cambria Math" panose="02040503050406030204" charset="0"/>
                  </a:rPr>
                  <a:t>being</a:t>
                </a:r>
                <a:r>
                  <a:rPr lang="en-GB" altLang="en-US" sz="4000" dirty="0">
                    <a:solidFill>
                      <a:schemeClr val="tx1"/>
                    </a:solidFill>
                    <a:latin typeface="Cambria Math" panose="02040503050406030204" charset="0"/>
                    <a:cs typeface="Cambria Math" panose="02040503050406030204" charset="0"/>
                  </a:rPr>
                  <a:t> the </a:t>
                </a:r>
                <a:r>
                  <a:rPr lang="en-GB" altLang="en-US" sz="4000" dirty="0">
                    <a:solidFill>
                      <a:srgbClr val="FF0000"/>
                    </a:solidFill>
                    <a:latin typeface="Cambria Math" panose="02040503050406030204" charset="0"/>
                    <a:cs typeface="Cambria Math" panose="02040503050406030204" charset="0"/>
                  </a:rPr>
                  <a:t>space</a:t>
                </a:r>
                <a:r>
                  <a:rPr lang="en-GB" altLang="en-US" sz="4000" dirty="0">
                    <a:solidFill>
                      <a:schemeClr val="tx1"/>
                    </a:solidFill>
                    <a:latin typeface="Cambria Math" panose="02040503050406030204" charset="0"/>
                    <a:cs typeface="Cambria Math" panose="02040503050406030204" charset="0"/>
                  </a:rPr>
                  <a:t> of feasible parameter configurations</a:t>
                </a:r>
                <a:r>
                  <a:rPr lang="en-GB" altLang="en-US" sz="4000" dirty="0">
                    <a:latin typeface="Cambria Math" panose="02040503050406030204" charset="0"/>
                    <a:cs typeface="Cambria Math" panose="02040503050406030204" charset="0"/>
                  </a:rPr>
                  <a:t>,</a:t>
                </a:r>
                <a:r>
                  <a:rPr lang="en-GB" altLang="en-US" sz="4000" dirty="0">
                    <a:solidFill>
                      <a:schemeClr val="tx1"/>
                    </a:solidFill>
                    <a:latin typeface="Cambria Math" panose="02040503050406030204" charset="0"/>
                    <a:cs typeface="Cambria Math" panose="02040503050406030204" charset="0"/>
                  </a:rPr>
                  <a:t> </a:t>
                </a:r>
                <a:r>
                  <a:rPr lang="en-GB" altLang="en-US" sz="4000" dirty="0">
                    <a:solidFill>
                      <a:schemeClr val="tx1"/>
                    </a:solidFill>
                    <a:latin typeface="Calibri" panose="020F0502020204030204" charset="0"/>
                    <a:cs typeface="Calibri" panose="020F0502020204030204" charset="0"/>
                  </a:rPr>
                  <a:t>i.e. the corresponding tuple </a:t>
                </a:r>
                <a14:m>
                  <m:oMath xmlns:m="http://schemas.openxmlformats.org/officeDocument/2006/math">
                    <m:d>
                      <m:dPr>
                        <m:begChr m:val="〈"/>
                        <m:endChr m:val="〉"/>
                        <m:ctrlPr>
                          <a:rPr lang="ar-AE" altLang="en-GB" sz="4000" i="1" dirty="0" smtClean="0">
                            <a:solidFill>
                              <a:schemeClr val="tx1"/>
                            </a:solidFill>
                            <a:latin typeface="Cambria Math" panose="02040503050406030204" pitchFamily="18" charset="0"/>
                            <a:cs typeface="Cambria Math" panose="02040503050406030204" charset="0"/>
                          </a:rPr>
                        </m:ctrlPr>
                      </m:dPr>
                      <m:e>
                        <m:sSub>
                          <m:sSubPr>
                            <m:ctrlPr>
                              <a:rPr lang="ar-AE" sz="4000" i="1" dirty="0" smtClean="0">
                                <a:solidFill>
                                  <a:schemeClr val="tx1"/>
                                </a:solidFill>
                                <a:latin typeface="Cambria Math" panose="02040503050406030204" pitchFamily="18" charset="0"/>
                                <a:cs typeface="Cambria Math" panose="02040503050406030204" charset="0"/>
                              </a:rPr>
                            </m:ctrlPr>
                          </m:sSubPr>
                          <m:e>
                            <m:r>
                              <a:rPr lang="ar-AE" sz="4000" i="1" dirty="0" smtClean="0">
                                <a:solidFill>
                                  <a:schemeClr val="tx1"/>
                                </a:solidFill>
                                <a:latin typeface="Cambria Math" panose="02040503050406030204" charset="0"/>
                                <a:cs typeface="Cambria Math" panose="02040503050406030204" charset="0"/>
                              </a:rPr>
                              <m:t>𝐴</m:t>
                            </m:r>
                          </m:e>
                          <m:sub>
                            <m:r>
                              <a:rPr lang="ar-AE" altLang="en-GB" sz="4000" i="1" dirty="0" smtClean="0">
                                <a:solidFill>
                                  <a:schemeClr val="tx1"/>
                                </a:solidFill>
                                <a:latin typeface="Cambria Math" panose="02040503050406030204" charset="0"/>
                                <a:cs typeface="Cambria Math" panose="02040503050406030204" charset="0"/>
                              </a:rPr>
                              <m:t>𝜃</m:t>
                            </m:r>
                          </m:sub>
                        </m:sSub>
                        <m:r>
                          <a:rPr lang="ar-AE" altLang="en-GB" sz="4000" i="1" dirty="0" smtClean="0">
                            <a:solidFill>
                              <a:schemeClr val="tx1"/>
                            </a:solidFill>
                            <a:latin typeface="Cambria Math" panose="02040503050406030204" charset="0"/>
                            <a:cs typeface="Cambria Math" panose="02040503050406030204" charset="0"/>
                          </a:rPr>
                          <m:t>, </m:t>
                        </m:r>
                        <m:sSub>
                          <m:sSubPr>
                            <m:ctrlPr>
                              <a:rPr lang="ar-AE" sz="4000" i="1" dirty="0" smtClean="0">
                                <a:solidFill>
                                  <a:schemeClr val="tx1"/>
                                </a:solidFill>
                                <a:latin typeface="Cambria Math" panose="02040503050406030204" pitchFamily="18" charset="0"/>
                                <a:cs typeface="Cambria Math" panose="02040503050406030204" charset="0"/>
                              </a:rPr>
                            </m:ctrlPr>
                          </m:sSubPr>
                          <m:e>
                            <m:r>
                              <a:rPr lang="ar-AE" sz="4000" i="1" dirty="0" smtClean="0">
                                <a:solidFill>
                                  <a:schemeClr val="tx1"/>
                                </a:solidFill>
                                <a:latin typeface="Cambria Math" panose="02040503050406030204" charset="0"/>
                                <a:cs typeface="Cambria Math" panose="02040503050406030204" charset="0"/>
                              </a:rPr>
                              <m:t>𝐵</m:t>
                            </m:r>
                          </m:e>
                          <m:sub>
                            <m:r>
                              <a:rPr lang="ar-AE" altLang="en-GB" sz="4000" i="1" dirty="0" smtClean="0">
                                <a:solidFill>
                                  <a:schemeClr val="tx1"/>
                                </a:solidFill>
                                <a:latin typeface="Cambria Math" panose="02040503050406030204" charset="0"/>
                                <a:cs typeface="Cambria Math" panose="02040503050406030204" charset="0"/>
                              </a:rPr>
                              <m:t>𝜃</m:t>
                            </m:r>
                          </m:sub>
                        </m:sSub>
                        <m:r>
                          <a:rPr lang="ar-AE" altLang="en-GB" sz="4000" i="1" dirty="0" smtClean="0">
                            <a:solidFill>
                              <a:schemeClr val="tx1"/>
                            </a:solidFill>
                            <a:latin typeface="Cambria Math" panose="02040503050406030204" charset="0"/>
                            <a:cs typeface="Cambria Math" panose="02040503050406030204" charset="0"/>
                          </a:rPr>
                          <m:t>, </m:t>
                        </m:r>
                        <m:sSub>
                          <m:sSubPr>
                            <m:ctrlPr>
                              <a:rPr lang="ar-AE" sz="4000" i="1" dirty="0" smtClean="0">
                                <a:solidFill>
                                  <a:schemeClr val="tx1"/>
                                </a:solidFill>
                                <a:latin typeface="Cambria Math" panose="02040503050406030204" pitchFamily="18" charset="0"/>
                                <a:cs typeface="Cambria Math" panose="02040503050406030204" charset="0"/>
                              </a:rPr>
                            </m:ctrlPr>
                          </m:sSubPr>
                          <m:e>
                            <m:r>
                              <a:rPr lang="ar-AE" sz="4000" i="1" dirty="0" smtClean="0">
                                <a:solidFill>
                                  <a:schemeClr val="tx1"/>
                                </a:solidFill>
                                <a:latin typeface="Cambria Math" panose="02040503050406030204" charset="0"/>
                                <a:cs typeface="Cambria Math" panose="02040503050406030204" charset="0"/>
                              </a:rPr>
                              <m:t>𝐶</m:t>
                            </m:r>
                          </m:e>
                          <m:sub>
                            <m:r>
                              <a:rPr lang="ar-AE" altLang="en-GB" sz="4000" i="1" dirty="0" smtClean="0">
                                <a:solidFill>
                                  <a:schemeClr val="tx1"/>
                                </a:solidFill>
                                <a:latin typeface="Cambria Math" panose="02040503050406030204" charset="0"/>
                                <a:cs typeface="Cambria Math" panose="02040503050406030204" charset="0"/>
                              </a:rPr>
                              <m:t>𝜃</m:t>
                            </m:r>
                          </m:sub>
                        </m:sSub>
                        <m:r>
                          <a:rPr lang="ar-AE" altLang="en-GB" sz="4000" i="1" dirty="0" smtClean="0">
                            <a:solidFill>
                              <a:schemeClr val="tx1"/>
                            </a:solidFill>
                            <a:latin typeface="Cambria Math" panose="02040503050406030204" charset="0"/>
                            <a:cs typeface="Cambria Math" panose="02040503050406030204" charset="0"/>
                          </a:rPr>
                          <m:t>, </m:t>
                        </m:r>
                        <m:sSub>
                          <m:sSubPr>
                            <m:ctrlPr>
                              <a:rPr lang="ar-AE" sz="4000" i="1" dirty="0" smtClean="0">
                                <a:solidFill>
                                  <a:schemeClr val="tx1"/>
                                </a:solidFill>
                                <a:latin typeface="Cambria Math" panose="02040503050406030204" pitchFamily="18" charset="0"/>
                                <a:cs typeface="Cambria Math" panose="02040503050406030204" charset="0"/>
                              </a:rPr>
                            </m:ctrlPr>
                          </m:sSubPr>
                          <m:e>
                            <m:r>
                              <a:rPr lang="ar-AE" sz="4000" i="1" dirty="0" smtClean="0">
                                <a:solidFill>
                                  <a:schemeClr val="tx1"/>
                                </a:solidFill>
                                <a:latin typeface="Cambria Math" panose="02040503050406030204" charset="0"/>
                                <a:cs typeface="Cambria Math" panose="02040503050406030204" charset="0"/>
                              </a:rPr>
                              <m:t>𝐷</m:t>
                            </m:r>
                          </m:e>
                          <m:sub>
                            <m:r>
                              <a:rPr lang="ar-AE" altLang="en-GB" sz="4000" i="1" dirty="0" smtClean="0">
                                <a:solidFill>
                                  <a:schemeClr val="tx1"/>
                                </a:solidFill>
                                <a:latin typeface="Cambria Math" panose="02040503050406030204" charset="0"/>
                                <a:cs typeface="Cambria Math" panose="02040503050406030204" charset="0"/>
                              </a:rPr>
                              <m:t>𝜃</m:t>
                            </m:r>
                          </m:sub>
                        </m:sSub>
                        <m:r>
                          <a:rPr lang="ar-AE" altLang="en-GB" sz="4000" i="1" dirty="0" smtClean="0">
                            <a:solidFill>
                              <a:schemeClr val="tx1"/>
                            </a:solidFill>
                            <a:latin typeface="Cambria Math" panose="02040503050406030204" charset="0"/>
                            <a:cs typeface="Cambria Math" panose="02040503050406030204" charset="0"/>
                          </a:rPr>
                          <m:t>, </m:t>
                        </m:r>
                        <m:sSubSup>
                          <m:sSubSupPr>
                            <m:ctrlPr>
                              <a:rPr lang="ar-AE" sz="4000" i="1">
                                <a:latin typeface="Cambria Math" panose="02040503050406030204" pitchFamily="18" charset="0"/>
                                <a:cs typeface="Cambria Math" panose="02040503050406030204" charset="0"/>
                              </a:rPr>
                            </m:ctrlPr>
                          </m:sSubSupPr>
                          <m:e>
                            <m:r>
                              <a:rPr lang="ar-AE" sz="4000" i="1">
                                <a:latin typeface="Cambria Math" panose="02040503050406030204" charset="0"/>
                                <a:cs typeface="Cambria Math" panose="02040503050406030204" charset="0"/>
                              </a:rPr>
                              <m:t>𝐹</m:t>
                            </m:r>
                          </m:e>
                          <m:sub>
                            <m:r>
                              <a:rPr lang="ar-AE" altLang="en-GB" sz="4000" i="1" dirty="0" smtClean="0">
                                <a:solidFill>
                                  <a:schemeClr val="tx1"/>
                                </a:solidFill>
                                <a:latin typeface="Cambria Math" panose="02040503050406030204" charset="0"/>
                                <a:cs typeface="Cambria Math" panose="02040503050406030204" charset="0"/>
                              </a:rPr>
                              <m:t>𝜃</m:t>
                            </m:r>
                          </m:sub>
                          <m:sup>
                            <m:r>
                              <a:rPr lang="ar-AE" sz="4000" i="1">
                                <a:latin typeface="Cambria Math" panose="02040503050406030204" charset="0"/>
                                <a:cs typeface="Cambria Math" panose="02040503050406030204" charset="0"/>
                              </a:rPr>
                              <m:t>𝑎</m:t>
                            </m:r>
                          </m:sup>
                        </m:sSubSup>
                        <m:r>
                          <a:rPr lang="ar-AE" altLang="en-GB" sz="4000" i="1" dirty="0" smtClean="0">
                            <a:solidFill>
                              <a:schemeClr val="tx1"/>
                            </a:solidFill>
                            <a:latin typeface="Cambria Math" panose="02040503050406030204" charset="0"/>
                            <a:cs typeface="Cambria Math" panose="02040503050406030204" charset="0"/>
                          </a:rPr>
                          <m:t>, </m:t>
                        </m:r>
                        <m:sSubSup>
                          <m:sSubSupPr>
                            <m:ctrlPr>
                              <a:rPr lang="ar-AE" sz="4000" i="1">
                                <a:latin typeface="Cambria Math" panose="02040503050406030204" pitchFamily="18" charset="0"/>
                                <a:cs typeface="Cambria Math" panose="02040503050406030204" charset="0"/>
                              </a:rPr>
                            </m:ctrlPr>
                          </m:sSubSupPr>
                          <m:e>
                            <m:r>
                              <a:rPr lang="ar-AE" sz="4000" i="1">
                                <a:latin typeface="Cambria Math" panose="02040503050406030204" charset="0"/>
                                <a:cs typeface="Cambria Math" panose="02040503050406030204" charset="0"/>
                              </a:rPr>
                              <m:t>𝐹</m:t>
                            </m:r>
                          </m:e>
                          <m:sub>
                            <m:r>
                              <a:rPr lang="ar-AE" altLang="en-GB" sz="4000" i="1" dirty="0" smtClean="0">
                                <a:solidFill>
                                  <a:schemeClr val="tx1"/>
                                </a:solidFill>
                                <a:latin typeface="Cambria Math" panose="02040503050406030204" charset="0"/>
                                <a:cs typeface="Cambria Math" panose="02040503050406030204" charset="0"/>
                              </a:rPr>
                              <m:t>𝜃</m:t>
                            </m:r>
                          </m:sub>
                          <m:sup>
                            <m:r>
                              <a:rPr lang="ar-AE" sz="4000" i="1">
                                <a:latin typeface="Cambria Math" panose="02040503050406030204" charset="0"/>
                                <a:cs typeface="Cambria Math" panose="02040503050406030204" charset="0"/>
                              </a:rPr>
                              <m:t>𝑠</m:t>
                            </m:r>
                          </m:sup>
                        </m:sSubSup>
                      </m:e>
                    </m:d>
                  </m:oMath>
                </a14:m>
                <a:r>
                  <a:rPr lang="ar-AE" altLang="en-US" sz="4000" dirty="0">
                    <a:solidFill>
                      <a:schemeClr val="tx1"/>
                    </a:solidFill>
                    <a:latin typeface="Cambria Math" panose="02040503050406030204" charset="0"/>
                    <a:cs typeface="Cambria Math" panose="02040503050406030204" charset="0"/>
                  </a:rPr>
                  <a:t>.</a:t>
                </a:r>
                <a:endParaRPr lang="en-GB" altLang="en-US" sz="4000" dirty="0">
                  <a:solidFill>
                    <a:schemeClr val="tx1"/>
                  </a:solidFill>
                  <a:latin typeface="Cambria Math" panose="02040503050406030204" charset="0"/>
                  <a:cs typeface="Cambria Math" panose="02040503050406030204" charset="0"/>
                  <a:sym typeface="+mn-ea"/>
                </a:endParaRPr>
              </a:p>
            </p:txBody>
          </p:sp>
        </mc:Choice>
        <mc:Fallback>
          <p:sp>
            <p:nvSpPr>
              <p:cNvPr id="2" name="Text Box 1"/>
              <p:cNvSpPr txBox="1">
                <a:spLocks noRot="1" noChangeAspect="1" noMove="1" noResize="1" noEditPoints="1" noAdjustHandles="1" noChangeArrowheads="1" noChangeShapeType="1" noTextEdit="1"/>
              </p:cNvSpPr>
              <p:nvPr/>
            </p:nvSpPr>
            <p:spPr>
              <a:xfrm>
                <a:off x="280670" y="775335"/>
                <a:ext cx="11708130" cy="3807460"/>
              </a:xfrm>
              <a:prstGeom prst="rect">
                <a:avLst/>
              </a:prstGeom>
              <a:blipFill>
                <a:blip r:embed="rId3"/>
                <a:stretch>
                  <a:fillRect t="-2880" r="-677" b="-54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 Box 2"/>
              <p:cNvSpPr txBox="1"/>
              <p:nvPr/>
            </p:nvSpPr>
            <p:spPr>
              <a:xfrm>
                <a:off x="280670" y="4712335"/>
                <a:ext cx="11313160" cy="1938992"/>
              </a:xfrm>
              <a:prstGeom prst="rect">
                <a:avLst/>
              </a:prstGeom>
              <a:noFill/>
            </p:spPr>
            <p:txBody>
              <a:bodyPr wrap="square" rtlCol="0" anchor="t">
                <a:spAutoFit/>
              </a:bodyPr>
              <a:lstStyle/>
              <a:p>
                <a:pPr marL="457200" lvl="1" indent="0" algn="l">
                  <a:buNone/>
                </a:pPr>
                <a:r>
                  <a:rPr lang="en-GB" sz="4000" dirty="0">
                    <a:solidFill>
                      <a:schemeClr val="tx1"/>
                    </a:solidFill>
                    <a:latin typeface="Calibri" panose="020F0502020204030204" charset="0"/>
                    <a:cs typeface="Calibri" panose="020F0502020204030204" charset="0"/>
                    <a:sym typeface="+mn-ea"/>
                  </a:rPr>
                  <a:t>Assumption 1: </a:t>
                </a:r>
                <a:r>
                  <a:rPr lang="en-GB" sz="4000" dirty="0">
                    <a:solidFill>
                      <a:srgbClr val="FF0000"/>
                    </a:solidFill>
                    <a:latin typeface="Calibri" panose="020F0502020204030204" charset="0"/>
                    <a:cs typeface="Calibri" panose="020F0502020204030204" charset="0"/>
                    <a:sym typeface="+mn-ea"/>
                  </a:rPr>
                  <a:t>Any realizable </a:t>
                </a:r>
                <a:r>
                  <a:rPr lang="en-GB" sz="4000" dirty="0">
                    <a:solidFill>
                      <a:schemeClr val="tx1"/>
                    </a:solidFill>
                    <a:latin typeface="Calibri" panose="020F0502020204030204" charset="0"/>
                    <a:cs typeface="Calibri" panose="020F0502020204030204" charset="0"/>
                    <a:sym typeface="+mn-ea"/>
                  </a:rPr>
                  <a:t>system operating condition can </a:t>
                </a:r>
                <a:r>
                  <a:rPr lang="en-US" altLang="en-GB" sz="4000" dirty="0">
                    <a:solidFill>
                      <a:schemeClr val="tx1"/>
                    </a:solidFill>
                    <a:latin typeface="Calibri" panose="020F0502020204030204" charset="0"/>
                    <a:cs typeface="Calibri" panose="020F0502020204030204" charset="0"/>
                    <a:sym typeface="+mn-ea"/>
                  </a:rPr>
                  <a:t>be described by a</a:t>
                </a:r>
                <a:r>
                  <a:rPr lang="en-GB" sz="4000" dirty="0">
                    <a:solidFill>
                      <a:schemeClr val="tx1"/>
                    </a:solidFill>
                    <a:latin typeface="Calibri" panose="020F0502020204030204" charset="0"/>
                    <a:cs typeface="Calibri" panose="020F0502020204030204" charset="0"/>
                    <a:sym typeface="+mn-ea"/>
                  </a:rPr>
                  <a:t> configuration parameter vector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𝜃</m:t>
                    </m:r>
                  </m:oMath>
                </a14:m>
                <a:r>
                  <a:rPr lang="en-GB" altLang="en-US" sz="4000" dirty="0">
                    <a:solidFill>
                      <a:schemeClr val="tx1"/>
                    </a:solidFill>
                    <a:latin typeface="Cambria Math" panose="02040503050406030204" charset="0"/>
                    <a:cs typeface="Cambria Math" panose="02040503050406030204" charset="0"/>
                  </a:rPr>
                  <a:t>.</a:t>
                </a:r>
                <a:endParaRPr lang="en-GB" altLang="en-US" sz="4000" dirty="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280670" y="4712335"/>
                <a:ext cx="11313160" cy="1938992"/>
              </a:xfrm>
              <a:prstGeom prst="rect">
                <a:avLst/>
              </a:prstGeom>
              <a:blipFill>
                <a:blip r:embed="rId4"/>
                <a:stretch>
                  <a:fillRect t="-5660" b="-12893"/>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Known system configurations</a:t>
            </a:r>
          </a:p>
        </p:txBody>
      </p:sp>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342265" y="991870"/>
                <a:ext cx="11507470" cy="4611370"/>
              </a:xfrm>
            </p:spPr>
            <p:txBody>
              <a:bodyPr>
                <a:noAutofit/>
              </a:bodyPr>
              <a:lstStyle/>
              <a:p>
                <a:pPr marL="457200" lvl="1" indent="0" algn="l">
                  <a:buNone/>
                </a:pPr>
                <a:r>
                  <a:rPr lang="en-GB" altLang="en-US" sz="4000" dirty="0">
                    <a:solidFill>
                      <a:schemeClr val="tx1"/>
                    </a:solidFill>
                    <a:latin typeface="Calibri" panose="020F0502020204030204" charset="0"/>
                    <a:cs typeface="Calibri" panose="020F0502020204030204" charset="0"/>
                  </a:rPr>
                  <a:t>A region of </a:t>
                </a:r>
                <a:r>
                  <a:rPr lang="en-GB" altLang="en-US" sz="4000" i="1" dirty="0">
                    <a:solidFill>
                      <a:schemeClr val="tx1"/>
                    </a:solidFill>
                    <a:latin typeface="Calibri" panose="020F0502020204030204" charset="0"/>
                    <a:cs typeface="Calibri" panose="020F0502020204030204" charset="0"/>
                  </a:rPr>
                  <a:t>known system configurations</a:t>
                </a:r>
                <a:r>
                  <a:rPr lang="en-GB" altLang="en-US" sz="4000" dirty="0">
                    <a:solidFill>
                      <a:schemeClr val="tx1"/>
                    </a:solidFill>
                    <a:latin typeface="Calibri" panose="020F0502020204030204" charset="0"/>
                    <a:cs typeface="Calibri" panose="020F0502020204030204" charset="0"/>
                  </a:rPr>
                  <a:t>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𝛩</m:t>
                    </m:r>
                  </m:oMath>
                </a14:m>
                <a:r>
                  <a:rPr lang="en-GB" altLang="en-US" sz="4000" dirty="0">
                    <a:solidFill>
                      <a:schemeClr val="tx1"/>
                    </a:solidFill>
                    <a:latin typeface="Calibri" panose="020F0502020204030204" charset="0"/>
                    <a:cs typeface="Calibri" panose="020F0502020204030204" charset="0"/>
                  </a:rPr>
                  <a:t> is defined as: </a:t>
                </a:r>
                <a:endParaRPr lang="en-US" altLang="en-GB" sz="4000" dirty="0">
                  <a:solidFill>
                    <a:schemeClr val="tx1"/>
                  </a:solidFill>
                  <a:latin typeface="Cambria Math" panose="02040503050406030204" charset="0"/>
                  <a:cs typeface="Cambria Math" panose="02040503050406030204" charset="0"/>
                </a:endParaRPr>
              </a:p>
              <a:p>
                <a:pPr marL="457200" lvl="1" indent="0" algn="ctr">
                  <a:buNone/>
                </a:pP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a:solidFill>
                      <a:schemeClr val="tx1"/>
                    </a:solidFill>
                    <a:sym typeface="+mn-ea"/>
                  </a:rPr>
                  <a:t> </a:t>
                </a:r>
              </a:p>
              <a:p>
                <a:pPr marL="457200" lvl="1" indent="0" algn="l">
                  <a:buNone/>
                </a:pPr>
                <a:endParaRPr lang="en-GB" altLang="en-US" sz="4000" dirty="0">
                  <a:solidFill>
                    <a:schemeClr val="tx1"/>
                  </a:solidFill>
                  <a:latin typeface="+mn-ea"/>
                  <a:cs typeface="+mn-ea"/>
                  <a:sym typeface="+mn-ea"/>
                </a:endParaRPr>
              </a:p>
              <a:p>
                <a:pPr marL="457200" lvl="1" indent="0" algn="l">
                  <a:buNone/>
                </a:pPr>
                <a:r>
                  <a:rPr lang="en-GB" altLang="en-US" sz="4000" dirty="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are lower and upper bounds for the system parameters, which are assumed to be known </a:t>
                </a:r>
                <a:r>
                  <a:rPr lang="en-GB" altLang="en-US" sz="4000" i="1" dirty="0">
                    <a:solidFill>
                      <a:schemeClr val="tx1"/>
                    </a:solidFill>
                    <a:latin typeface="+mn-ea"/>
                    <a:cs typeface="+mn-ea"/>
                    <a:sym typeface="+mn-ea"/>
                  </a:rPr>
                  <a:t>a priori</a:t>
                </a:r>
                <a:r>
                  <a:rPr lang="en-GB" altLang="en-US" sz="4000" dirty="0">
                    <a:solidFill>
                      <a:schemeClr val="tx1"/>
                    </a:solidFill>
                    <a:latin typeface="+mn-ea"/>
                    <a:cs typeface="+mn-ea"/>
                    <a:sym typeface="+mn-ea"/>
                  </a:rPr>
                  <a:t>. </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342265" y="991870"/>
                <a:ext cx="11507470" cy="4611370"/>
              </a:xfrm>
              <a:blipFill>
                <a:blip r:embed="rId3"/>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 name="CuadroTexto 8"/>
          <p:cNvSpPr txBox="1"/>
          <p:nvPr/>
        </p:nvSpPr>
        <p:spPr>
          <a:xfrm>
            <a:off x="173990" y="68580"/>
            <a:ext cx="7712075"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Unknown </a:t>
            </a:r>
            <a:r>
              <a:rPr lang="en-GB" altLang="en-US" sz="4000" u="sng" dirty="0">
                <a:latin typeface="+mn-ea"/>
                <a:cs typeface="+mn-ea"/>
                <a:sym typeface="+mn-ea"/>
              </a:rPr>
              <a:t>system configurations</a:t>
            </a:r>
            <a:endParaRPr lang="en-GB" altLang="en-US" sz="4000" u="sng" dirty="0">
              <a:solidFill>
                <a:schemeClr val="tx1"/>
              </a:solidFill>
              <a:latin typeface="+mn-ea"/>
              <a:cs typeface="+mn-ea"/>
              <a:sym typeface="+mn-ea"/>
            </a:endParaRPr>
          </a:p>
        </p:txBody>
      </p:sp>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342265" y="991870"/>
                <a:ext cx="11507470" cy="4611370"/>
              </a:xfrm>
            </p:spPr>
            <p:txBody>
              <a:bodyPr>
                <a:noAutofit/>
              </a:bodyPr>
              <a:lstStyle/>
              <a:p>
                <a:pPr marL="457200" lvl="1" indent="0" algn="l">
                  <a:buNone/>
                </a:pPr>
                <a:r>
                  <a:rPr lang="en-GB" altLang="en-US" sz="4000" dirty="0">
                    <a:solidFill>
                      <a:schemeClr val="tx1"/>
                    </a:solidFill>
                    <a:latin typeface="Calibri" panose="020F0502020204030204" charset="0"/>
                    <a:cs typeface="Calibri" panose="020F0502020204030204" charset="0"/>
                  </a:rPr>
                  <a:t>An unknown, or </a:t>
                </a:r>
                <a:r>
                  <a:rPr lang="en-GB" altLang="en-US" sz="4000" i="1" dirty="0">
                    <a:solidFill>
                      <a:schemeClr val="tx1"/>
                    </a:solidFill>
                    <a:latin typeface="Calibri" panose="020F0502020204030204" charset="0"/>
                    <a:cs typeface="Calibri" panose="020F0502020204030204" charset="0"/>
                  </a:rPr>
                  <a:t>novel system configuration</a:t>
                </a:r>
                <a:r>
                  <a:rPr lang="en-GB" altLang="en-US" sz="4000" dirty="0">
                    <a:solidFill>
                      <a:schemeClr val="tx1"/>
                    </a:solidFill>
                    <a:latin typeface="Calibri" panose="020F0502020204030204" charset="0"/>
                    <a:cs typeface="Calibri" panose="020F0502020204030204" charset="0"/>
                  </a:rPr>
                  <a:t>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oMath>
                </a14:m>
                <a:r>
                  <a:rPr lang="en-GB" altLang="en-US" sz="4000" dirty="0">
                    <a:solidFill>
                      <a:schemeClr val="tx1"/>
                    </a:solidFill>
                    <a:latin typeface="Calibri" panose="020F0502020204030204" charset="0"/>
                    <a:cs typeface="Calibri" panose="020F0502020204030204" charset="0"/>
                  </a:rPr>
                  <a:t> is defined as: </a:t>
                </a:r>
                <a:endParaRPr lang="en-US" altLang="en-GB" sz="4000" dirty="0">
                  <a:solidFill>
                    <a:schemeClr val="tx1"/>
                  </a:solidFill>
                  <a:latin typeface="Cambria Math" panose="02040503050406030204" charset="0"/>
                  <a:cs typeface="Cambria Math" panose="02040503050406030204" charset="0"/>
                </a:endParaRPr>
              </a:p>
              <a:p>
                <a:pPr marL="0" lvl="1" indent="0" algn="ctr">
                  <a:buNone/>
                </a:pP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𝑖</m:t>
                    </m:r>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 </m:t>
                        </m:r>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r>
                              <a:rPr lang="en-US" altLang="en-GB" sz="4000" i="1" dirty="0" smtClean="0">
                                <a:solidFill>
                                  <a:schemeClr val="tx1"/>
                                </a:solidFill>
                                <a:latin typeface="Cambria Math" panose="02040503050406030204" charset="0"/>
                                <a:cs typeface="Cambria Math" panose="02040503050406030204" charset="0"/>
                              </a:rPr>
                              <m:t>𝜃</m:t>
                            </m:r>
                          </m:e>
                          <m:sub>
                            <m:r>
                              <a:rPr lang="en-US" altLang="en-GB" sz="4000" i="1" dirty="0" smtClean="0">
                                <a:solidFill>
                                  <a:schemeClr val="tx1"/>
                                </a:solidFill>
                                <a:latin typeface="Cambria Math" panose="02040503050406030204" charset="0"/>
                                <a:cs typeface="Cambria Math" panose="02040503050406030204" charset="0"/>
                              </a:rPr>
                              <m:t>𝑛𝑖</m:t>
                            </m:r>
                          </m:sub>
                        </m:sSub>
                        <m:r>
                          <a:rPr lang="en-US" altLang="en-GB" sz="4000" i="1" dirty="0" smtClean="0">
                            <a:solidFill>
                              <a:schemeClr val="tx1"/>
                            </a:solidFill>
                            <a:latin typeface="Cambria Math" panose="02040503050406030204" charset="0"/>
                            <a:cs typeface="Cambria Math" panose="02040503050406030204" charset="0"/>
                          </a:rPr>
                          <m:t>≥</m:t>
                        </m:r>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r>
                      <a:rPr lang="en-US" altLang="en-GB" sz="4000" i="1" dirty="0" smtClean="0">
                        <a:solidFill>
                          <a:schemeClr val="tx1"/>
                        </a:solidFill>
                        <a:latin typeface="Cambria Math" panose="02040503050406030204" charset="0"/>
                        <a:cs typeface="Cambria Math" panose="02040503050406030204" charset="0"/>
                      </a:rPr>
                      <m:t>}</m:t>
                    </m:r>
                  </m:oMath>
                </a14:m>
                <a:r>
                  <a:rPr lang="en-US" altLang="en-GB" sz="4000" dirty="0">
                    <a:solidFill>
                      <a:schemeClr val="tx1"/>
                    </a:solidFill>
                    <a:sym typeface="+mn-ea"/>
                  </a:rPr>
                  <a:t> </a:t>
                </a:r>
              </a:p>
              <a:p>
                <a:pPr marL="457200" lvl="1" indent="0" algn="l">
                  <a:buNone/>
                </a:pPr>
                <a:r>
                  <a:rPr lang="en-GB" altLang="en-US" sz="4000" dirty="0">
                    <a:solidFill>
                      <a:schemeClr val="tx1"/>
                    </a:solidFill>
                    <a:latin typeface="+mn-ea"/>
                    <a:cs typeface="+mn-ea"/>
                    <a:sym typeface="+mn-ea"/>
                  </a:rPr>
                  <a:t>where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and </a:t>
                </a:r>
                <a14:m>
                  <m:oMath xmlns:m="http://schemas.openxmlformats.org/officeDocument/2006/math">
                    <m:sSub>
                      <m:sSubPr>
                        <m:ctrlPr>
                          <a:rPr lang="en-US" altLang="en-GB" sz="4000" i="1" dirty="0" smtClean="0">
                            <a:solidFill>
                              <a:schemeClr val="tx1"/>
                            </a:solidFill>
                            <a:latin typeface="Cambria Math" panose="02040503050406030204" pitchFamily="18" charset="0"/>
                            <a:cs typeface="Cambria Math" panose="02040503050406030204" charset="0"/>
                          </a:rPr>
                        </m:ctrlPr>
                      </m:sSubPr>
                      <m:e>
                        <m:bar>
                          <m:barPr>
                            <m:pos m:val="top"/>
                            <m:ctrlPr>
                              <a:rPr lang="en-US" altLang="en-GB" sz="4000" i="1" dirty="0" smtClean="0">
                                <a:solidFill>
                                  <a:schemeClr val="tx1"/>
                                </a:solidFill>
                                <a:latin typeface="Cambria Math" panose="02040503050406030204" pitchFamily="18" charset="0"/>
                                <a:cs typeface="Cambria Math" panose="02040503050406030204" charset="0"/>
                              </a:rPr>
                            </m:ctrlPr>
                          </m:barPr>
                          <m:e>
                            <m:r>
                              <a:rPr lang="en-US" altLang="en-GB" sz="4000" i="1" dirty="0" smtClean="0">
                                <a:solidFill>
                                  <a:schemeClr val="tx1"/>
                                </a:solidFill>
                                <a:latin typeface="Cambria Math" panose="02040503050406030204" charset="0"/>
                                <a:cs typeface="Cambria Math" panose="02040503050406030204" charset="0"/>
                              </a:rPr>
                              <m:t>𝜃</m:t>
                            </m:r>
                          </m:e>
                        </m:bar>
                      </m:e>
                      <m:sub>
                        <m:r>
                          <a:rPr lang="en-US" altLang="en-GB" sz="4000" i="1" dirty="0" smtClean="0">
                            <a:solidFill>
                              <a:schemeClr val="tx1"/>
                            </a:solidFill>
                            <a:latin typeface="Cambria Math" panose="02040503050406030204" charset="0"/>
                            <a:cs typeface="Cambria Math" panose="02040503050406030204" charset="0"/>
                          </a:rPr>
                          <m:t>𝑖</m:t>
                        </m:r>
                      </m:sub>
                    </m:sSub>
                  </m:oMath>
                </a14:m>
                <a:r>
                  <a:rPr lang="en-GB" altLang="en-US" sz="4000" dirty="0">
                    <a:solidFill>
                      <a:schemeClr val="tx1"/>
                    </a:solidFill>
                    <a:latin typeface="+mn-ea"/>
                    <a:cs typeface="+mn-ea"/>
                    <a:sym typeface="+mn-ea"/>
                  </a:rPr>
                  <a:t> are the known operating bounds.</a:t>
                </a: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342265" y="991870"/>
                <a:ext cx="11507470" cy="4611370"/>
              </a:xfrm>
              <a:blipFill rotWithShape="1">
                <a:blip r:embed="rId3"/>
                <a:stretch>
                  <a:fillRect t="-234"/>
                </a:stretch>
              </a:blipFill>
            </p:spPr>
            <p:txBody>
              <a:bodyPr/>
              <a:lstStyle/>
              <a:p>
                <a:r>
                  <a:rPr lang="en-GB" altLang="en-US">
                    <a:noFill/>
                  </a:rPr>
                  <a:t> </a:t>
                </a:r>
              </a:p>
            </p:txBody>
          </p:sp>
        </mc:Fallback>
      </mc:AlternateContent>
      <p:grpSp>
        <p:nvGrpSpPr>
          <p:cNvPr id="42" name="Group 41"/>
          <p:cNvGrpSpPr/>
          <p:nvPr/>
        </p:nvGrpSpPr>
        <p:grpSpPr>
          <a:xfrm>
            <a:off x="5915660" y="3642995"/>
            <a:ext cx="3914736" cy="2856084"/>
            <a:chOff x="769" y="936"/>
            <a:chExt cx="6569" cy="5021"/>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647"/>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10" name="Freeform 9"/>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4431" y="3139"/>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2312" y="3372"/>
              <a:ext cx="1697" cy="701"/>
            </a:xfrm>
            <a:prstGeom prst="rect">
              <a:avLst/>
            </a:prstGeom>
            <a:noFill/>
          </p:spPr>
          <p:txBody>
            <a:bodyPr wrap="square" rtlCol="0">
              <a:spAutoFit/>
            </a:bodyPr>
            <a:lstStyle/>
            <a:p>
              <a:r>
                <a:rPr lang="en-US" sz="2000" b="1">
                  <a:solidFill>
                    <a:schemeClr val="accent1">
                      <a:lumMod val="50000"/>
                    </a:schemeClr>
                  </a:solidFill>
                </a:rPr>
                <a:t>Known</a:t>
              </a:r>
            </a:p>
          </p:txBody>
        </p:sp>
        <p:sp>
          <p:nvSpPr>
            <p:cNvPr id="11" name="Text Box 10"/>
            <p:cNvSpPr txBox="1"/>
            <p:nvPr/>
          </p:nvSpPr>
          <p:spPr>
            <a:xfrm>
              <a:off x="4277" y="1976"/>
              <a:ext cx="3060" cy="1242"/>
            </a:xfrm>
            <a:prstGeom prst="rect">
              <a:avLst/>
            </a:prstGeom>
            <a:noFill/>
          </p:spPr>
          <p:txBody>
            <a:bodyPr wrap="square" rtlCol="0">
              <a:spAutoFit/>
            </a:bodyPr>
            <a:lstStyle/>
            <a:p>
              <a:r>
                <a:rPr lang="en-US" sz="2000" b="1">
                  <a:solidFill>
                    <a:srgbClr val="FF0000"/>
                  </a:solidFill>
                </a:rPr>
                <a:t>Novel </a:t>
              </a:r>
              <a:r>
                <a:rPr lang="en-GB" altLang="en-US" sz="2000" b="1">
                  <a:solidFill>
                    <a:srgbClr val="FF0000"/>
                  </a:solidFill>
                </a:rPr>
                <a:t>Configuration</a:t>
              </a:r>
            </a:p>
          </p:txBody>
        </p:sp>
      </p:grpSp>
      <mc:AlternateContent xmlns:mc="http://schemas.openxmlformats.org/markup-compatibility/2006" xmlns:a14="http://schemas.microsoft.com/office/drawing/2010/main">
        <mc:Choice Requires="a14">
          <p:sp>
            <p:nvSpPr>
              <p:cNvPr id="14" name="Text Box 13"/>
              <p:cNvSpPr txBox="1"/>
              <p:nvPr/>
            </p:nvSpPr>
            <p:spPr>
              <a:xfrm>
                <a:off x="8098123" y="4940827"/>
                <a:ext cx="590388" cy="398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pitchFamily="18"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a:solidFill>
                    <a:srgbClr val="FF0000"/>
                  </a:solidFill>
                  <a:latin typeface="Cambria Math" panose="02040503050406030204" charset="0"/>
                  <a:cs typeface="Cambria Math" panose="02040503050406030204" charset="0"/>
                </a:endParaRPr>
              </a:p>
            </p:txBody>
          </p:sp>
        </mc:Choice>
        <mc:Fallback xmlns="">
          <p:sp>
            <p:nvSpPr>
              <p:cNvPr id="14" name="Text Box 13"/>
              <p:cNvSpPr txBox="1">
                <a:spLocks noRot="1" noChangeAspect="1" noMove="1" noResize="1" noEditPoints="1" noAdjustHandles="1" noChangeArrowheads="1" noChangeShapeType="1" noTextEdit="1"/>
              </p:cNvSpPr>
              <p:nvPr/>
            </p:nvSpPr>
            <p:spPr>
              <a:xfrm>
                <a:off x="8098123" y="4940827"/>
                <a:ext cx="590388" cy="398493"/>
              </a:xfrm>
              <a:prstGeom prst="rect">
                <a:avLst/>
              </a:prstGeom>
              <a:blipFill rotWithShape="1">
                <a:blip r:embed="rId4"/>
                <a:stretch>
                  <a:fillRect l="-102" t="-132" r="75" b="60"/>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15" name="Text Box 14"/>
              <p:cNvSpPr txBox="1"/>
              <p:nvPr/>
            </p:nvSpPr>
            <p:spPr>
              <a:xfrm>
                <a:off x="6547485" y="4497070"/>
                <a:ext cx="589915" cy="41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en-GB" sz="2000" i="1" dirty="0" smtClean="0">
                              <a:solidFill>
                                <a:schemeClr val="accent1"/>
                              </a:solidFill>
                              <a:latin typeface="Cambria Math" panose="02040503050406030204" pitchFamily="18" charset="0"/>
                              <a:cs typeface="Cambria Math" panose="02040503050406030204" charset="0"/>
                            </a:rPr>
                          </m:ctrlPr>
                        </m:accPr>
                        <m:e>
                          <m:r>
                            <a:rPr lang="en-US" altLang="en-GB" sz="2000" i="1" dirty="0" smtClean="0">
                              <a:solidFill>
                                <a:schemeClr val="accent1"/>
                              </a:solidFill>
                              <a:latin typeface="Cambria Math" panose="02040503050406030204" charset="0"/>
                              <a:cs typeface="Cambria Math" panose="02040503050406030204" charset="0"/>
                            </a:rPr>
                            <m:t>𝜃</m:t>
                          </m:r>
                        </m:e>
                      </m:acc>
                    </m:oMath>
                  </m:oMathPara>
                </a14:m>
                <a:endParaRPr lang="en-US" altLang="en-GB" sz="2000" b="1" i="1" dirty="0">
                  <a:solidFill>
                    <a:schemeClr val="accent1"/>
                  </a:solidFill>
                  <a:latin typeface="Cambria Math" panose="02040503050406030204" charset="0"/>
                  <a:cs typeface="Cambria Math" panose="02040503050406030204" charset="0"/>
                </a:endParaRPr>
              </a:p>
            </p:txBody>
          </p:sp>
        </mc:Choice>
        <mc:Fallback xmlns="">
          <p:sp>
            <p:nvSpPr>
              <p:cNvPr id="15" name="Text Box 14"/>
              <p:cNvSpPr txBox="1">
                <a:spLocks noRot="1" noChangeAspect="1" noMove="1" noResize="1" noEditPoints="1" noAdjustHandles="1" noChangeArrowheads="1" noChangeShapeType="1" noTextEdit="1"/>
              </p:cNvSpPr>
              <p:nvPr/>
            </p:nvSpPr>
            <p:spPr>
              <a:xfrm>
                <a:off x="6547485" y="4497070"/>
                <a:ext cx="589915" cy="414655"/>
              </a:xfrm>
              <a:prstGeom prst="rect">
                <a:avLst/>
              </a:prstGeom>
              <a:blipFill rotWithShape="1">
                <a:blip r:embed="rId5"/>
                <a:stretch>
                  <a:fillRect/>
                </a:stretch>
              </a:blipFill>
            </p:spPr>
            <p:txBody>
              <a:bodyPr/>
              <a:lstStyle/>
              <a:p>
                <a:r>
                  <a:rPr lang="en-GB"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0" y="878205"/>
                <a:ext cx="11931015" cy="1715135"/>
              </a:xfrm>
            </p:spPr>
            <p:txBody>
              <a:bodyPr>
                <a:noAutofit/>
              </a:bodyPr>
              <a:lstStyle/>
              <a:p>
                <a:pPr marL="457200" lvl="1" indent="0">
                  <a:buNone/>
                </a:pPr>
                <a:r>
                  <a:rPr lang="en-GB" altLang="en-US" sz="3600" dirty="0">
                    <a:solidFill>
                      <a:schemeClr val="tx1"/>
                    </a:solidFill>
                  </a:rPr>
                  <a:t>A smooth transition in the system configuration space can be characterized by a </a:t>
                </a:r>
                <a:r>
                  <a:rPr lang="en-US" sz="3600" dirty="0">
                    <a:sym typeface="+mn-ea"/>
                  </a:rPr>
                  <a:t>Lipschitz continuous</a:t>
                </a:r>
                <a:r>
                  <a:rPr lang="en-GB" altLang="en-US" sz="3600" dirty="0">
                    <a:solidFill>
                      <a:schemeClr val="tx1"/>
                    </a:solidFill>
                  </a:rPr>
                  <a:t> function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ℝ</m:t>
                    </m:r>
                    <m:r>
                      <a:rPr lang="en-US" altLang="en-GB" sz="3600" i="1" dirty="0" smtClean="0">
                        <a:solidFill>
                          <a:schemeClr val="tx1"/>
                        </a:solidFill>
                        <a:latin typeface="Cambria Math" panose="02040503050406030204" charset="0"/>
                        <a:cs typeface="Cambria Math" panose="02040503050406030204" charset="0"/>
                      </a:rPr>
                      <m:t>→</m:t>
                    </m:r>
                    <m:sSup>
                      <m:sSupPr>
                        <m:ctrlPr>
                          <a:rPr lang="en-US" altLang="en-GB" sz="3600" i="1" dirty="0" smtClean="0">
                            <a:solidFill>
                              <a:schemeClr val="tx1"/>
                            </a:solidFill>
                            <a:latin typeface="Cambria Math" panose="02040503050406030204" pitchFamily="18" charset="0"/>
                            <a:cs typeface="Cambria Math" panose="02040503050406030204" charset="0"/>
                          </a:rPr>
                        </m:ctrlPr>
                      </m:sSupPr>
                      <m:e>
                        <m:r>
                          <a:rPr lang="en-US" altLang="en-GB" sz="3600" i="1" dirty="0" smtClean="0">
                            <a:solidFill>
                              <a:schemeClr val="tx1"/>
                            </a:solidFill>
                            <a:latin typeface="Cambria Math" panose="02040503050406030204" charset="0"/>
                            <a:cs typeface="Cambria Math" panose="02040503050406030204" charset="0"/>
                          </a:rPr>
                          <m:t>ℝ</m:t>
                        </m:r>
                      </m:e>
                      <m:sup>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𝑛</m:t>
                            </m:r>
                          </m:e>
                          <m:sub>
                            <m:r>
                              <a:rPr lang="en-US" altLang="en-GB" sz="3600" i="1" dirty="0" smtClean="0">
                                <a:solidFill>
                                  <a:schemeClr val="tx1"/>
                                </a:solidFill>
                                <a:latin typeface="Cambria Math" panose="02040503050406030204" charset="0"/>
                                <a:cs typeface="Cambria Math" panose="02040503050406030204" charset="0"/>
                              </a:rPr>
                              <m:t>𝜃</m:t>
                            </m:r>
                          </m:sub>
                        </m:sSub>
                      </m:sup>
                    </m:sSup>
                  </m:oMath>
                </a14:m>
                <a:r>
                  <a:rPr lang="en-GB" altLang="en-US" sz="3600" dirty="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𝜃</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b="0" i="1" dirty="0" smtClean="0">
                            <a:solidFill>
                              <a:srgbClr val="FF0000"/>
                            </a:solidFill>
                            <a:latin typeface="Cambria Math" panose="02040503050406030204" pitchFamily="18" charset="0"/>
                            <a:cs typeface="Cambria Math" panose="02040503050406030204" charset="0"/>
                          </a:rPr>
                        </m:ctrlPr>
                      </m:sSubPr>
                      <m:e>
                        <m:r>
                          <a:rPr lang="en-US" altLang="en-GB" sz="3600" i="1" dirty="0" smtClean="0">
                            <a:solidFill>
                              <a:srgbClr val="FF0000"/>
                            </a:solidFill>
                            <a:latin typeface="Cambria Math" panose="02040503050406030204" charset="0"/>
                            <a:cs typeface="Cambria Math" panose="02040503050406030204" charset="0"/>
                          </a:rPr>
                          <m:t>𝜙</m:t>
                        </m:r>
                      </m:e>
                      <m:sub>
                        <m:r>
                          <a:rPr lang="en-US" altLang="en-GB" sz="3600" b="0" i="1" dirty="0" smtClean="0">
                            <a:solidFill>
                              <a:srgbClr val="FF0000"/>
                            </a:solidFill>
                            <a:latin typeface="Cambria Math" panose="02040503050406030204" pitchFamily="18" charset="0"/>
                            <a:cs typeface="Cambria Math" panose="02040503050406030204" charset="0"/>
                          </a:rPr>
                          <m:t>1</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a:solidFill>
                      <a:schemeClr val="tx1"/>
                    </a:solidFill>
                    <a:latin typeface="Cambria Math" panose="02040503050406030204" charset="0"/>
                    <a:cs typeface="Cambria Math" panose="02040503050406030204" charset="0"/>
                  </a:rPr>
                  <a:t>. </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0" y="878205"/>
                <a:ext cx="11931015" cy="1715135"/>
              </a:xfrm>
              <a:blipFill>
                <a:blip r:embed="rId4"/>
                <a:stretch>
                  <a:fillRect/>
                </a:stretch>
              </a:blipFill>
            </p:spPr>
            <p:txBody>
              <a:bodyPr/>
              <a:lstStyle/>
              <a:p>
                <a:r>
                  <a:rPr lang="en-US">
                    <a:noFill/>
                  </a:rPr>
                  <a:t> </a:t>
                </a:r>
              </a:p>
            </p:txBody>
          </p:sp>
        </mc:Fallback>
      </mc:AlternateContent>
      <p:grpSp>
        <p:nvGrpSpPr>
          <p:cNvPr id="42" name="Group 41"/>
          <p:cNvGrpSpPr/>
          <p:nvPr/>
        </p:nvGrpSpPr>
        <p:grpSpPr>
          <a:xfrm>
            <a:off x="6887210" y="305625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 Box 13"/>
                <p:cNvSpPr txBox="1"/>
                <p:nvPr/>
              </p:nvSpPr>
              <p:spPr>
                <a:xfrm>
                  <a:off x="4302" y="2652"/>
                  <a:ext cx="744" cy="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pitchFamily="18"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a:solidFill>
                      <a:srgbClr val="FF0000"/>
                    </a:solidFill>
                    <a:latin typeface="Cambria Math" panose="02040503050406030204" charset="0"/>
                    <a:cs typeface="Cambria Math" panose="02040503050406030204" charset="0"/>
                  </a:endParaRPr>
                </a:p>
              </p:txBody>
            </p:sp>
          </mc:Choice>
          <mc:Fallback xmlns="">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5"/>
                </a:blipFill>
              </p:spPr>
              <p:txBody>
                <a:bodyPr/>
                <a:lstStyle/>
                <a:p>
                  <a:r>
                    <a:rPr lang="en-GB" altLang="en-US">
                      <a:noFill/>
                    </a:rPr>
                    <a:t> </a:t>
                  </a:r>
                </a:p>
              </p:txBody>
            </p:sp>
          </mc:Fallback>
        </mc:AlternateContent>
      </p:grpSp>
      <mc:AlternateContent xmlns:mc="http://schemas.openxmlformats.org/markup-compatibility/2006" xmlns:a14="http://schemas.microsoft.com/office/drawing/2010/main">
        <mc:Choice Requires="a14">
          <p:sp>
            <p:nvSpPr>
              <p:cNvPr id="15" name="Text Box 14"/>
              <p:cNvSpPr txBox="1"/>
              <p:nvPr/>
            </p:nvSpPr>
            <p:spPr>
              <a:xfrm>
                <a:off x="7785100" y="4195445"/>
                <a:ext cx="589915" cy="41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en-GB" sz="2000" i="1" dirty="0" smtClean="0">
                              <a:solidFill>
                                <a:srgbClr val="0070C0"/>
                              </a:solidFill>
                              <a:latin typeface="Cambria Math" panose="02040503050406030204" pitchFamily="18"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5" name="Text Box 14"/>
              <p:cNvSpPr txBox="1">
                <a:spLocks noRot="1" noChangeAspect="1" noMove="1" noResize="1" noEditPoints="1" noAdjustHandles="1" noChangeArrowheads="1" noChangeShapeType="1" noTextEdit="1"/>
              </p:cNvSpPr>
              <p:nvPr/>
            </p:nvSpPr>
            <p:spPr>
              <a:xfrm>
                <a:off x="7785100" y="4195445"/>
                <a:ext cx="589915" cy="414655"/>
              </a:xfrm>
              <a:prstGeom prst="rect">
                <a:avLst/>
              </a:prstGeom>
              <a:blipFill rotWithShape="1">
                <a:blip r:embed="rId6"/>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16" name="Text Box 15"/>
              <p:cNvSpPr txBox="1"/>
              <p:nvPr/>
            </p:nvSpPr>
            <p:spPr>
              <a:xfrm>
                <a:off x="8136890" y="4610100"/>
                <a:ext cx="589915" cy="398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pitchFamily="18"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6" name="Text Box 15"/>
              <p:cNvSpPr txBox="1">
                <a:spLocks noRot="1" noChangeAspect="1" noMove="1" noResize="1" noEditPoints="1" noAdjustHandles="1" noChangeArrowheads="1" noChangeShapeType="1" noTextEdit="1"/>
              </p:cNvSpPr>
              <p:nvPr/>
            </p:nvSpPr>
            <p:spPr>
              <a:xfrm>
                <a:off x="8136890" y="4610100"/>
                <a:ext cx="589915" cy="398780"/>
              </a:xfrm>
              <a:prstGeom prst="rect">
                <a:avLst/>
              </a:prstGeom>
              <a:blipFill rotWithShape="1">
                <a:blip r:embed="rId7"/>
                <a:stretch>
                  <a:fillRect r="-969"/>
                </a:stretch>
              </a:blipFill>
            </p:spPr>
            <p:txBody>
              <a:bodyPr/>
              <a:lstStyle/>
              <a:p>
                <a:r>
                  <a:rPr lang="en-GB" altLang="en-US">
                    <a:noFill/>
                  </a:rPr>
                  <a:t> </a:t>
                </a:r>
              </a:p>
            </p:txBody>
          </p:sp>
        </mc:Fallback>
      </mc:AlternateContent>
      <p:sp>
        <p:nvSpPr>
          <p:cNvPr id="18" name="Multiply 17"/>
          <p:cNvSpPr/>
          <p:nvPr/>
        </p:nvSpPr>
        <p:spPr>
          <a:xfrm>
            <a:off x="8375015" y="4963160"/>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Smooth transitions to novel configurations.</a:t>
            </a:r>
          </a:p>
        </p:txBody>
      </p:sp>
      <mc:AlternateContent xmlns:mc="http://schemas.openxmlformats.org/markup-compatibility/2006">
        <mc:Choice xmlns:a14="http://schemas.microsoft.com/office/drawing/2010/main" Requires="a14">
          <p:sp>
            <p:nvSpPr>
              <p:cNvPr id="3" name="Text Box 2"/>
              <p:cNvSpPr txBox="1"/>
              <p:nvPr/>
            </p:nvSpPr>
            <p:spPr>
              <a:xfrm>
                <a:off x="-80010" y="2477770"/>
                <a:ext cx="7252970" cy="3975100"/>
              </a:xfrm>
              <a:prstGeom prst="rect">
                <a:avLst/>
              </a:prstGeom>
              <a:noFill/>
            </p:spPr>
            <p:txBody>
              <a:bodyPr wrap="square" rtlCol="0" anchor="t">
                <a:spAutoFit/>
              </a:bodyPr>
              <a:lstStyle/>
              <a:p>
                <a:pPr lvl="1"/>
                <a:r>
                  <a:rPr lang="en-GB" altLang="en-US" sz="3600" dirty="0">
                    <a:sym typeface="+mn-ea"/>
                  </a:rPr>
                  <a:t>Definition 2 [</a:t>
                </a:r>
                <a:r>
                  <a:rPr lang="en-GB" altLang="en-US" sz="3600" i="1" dirty="0">
                    <a:sym typeface="+mn-ea"/>
                  </a:rPr>
                  <a:t>Smooth Transitions</a:t>
                </a:r>
                <a:r>
                  <a:rPr lang="en-GB" altLang="en-US" sz="3600" dirty="0">
                    <a:sym typeface="+mn-ea"/>
                  </a:rPr>
                  <a:t>]</a:t>
                </a:r>
                <a:r>
                  <a:rPr lang="en-US" altLang="en-IE" sz="3600" dirty="0">
                    <a:sym typeface="+mn-ea"/>
                  </a:rPr>
                  <a:t>:</a:t>
                </a:r>
                <a:r>
                  <a:rPr lang="en-GB" altLang="en-US" sz="3600" dirty="0">
                    <a:sym typeface="+mn-ea"/>
                  </a:rPr>
                  <a:t> Transitions to novel configurations occur within a finite time window </a:t>
                </a:r>
                <a:r>
                  <a:rPr lang="en-GB" altLang="en-US" sz="3600" i="1" dirty="0">
                    <a:sym typeface="+mn-ea"/>
                  </a:rPr>
                  <a:t>0:T</a:t>
                </a:r>
                <a:r>
                  <a:rPr lang="en-GB" altLang="en-US" sz="3600" dirty="0">
                    <a:sym typeface="+mn-ea"/>
                  </a:rPr>
                  <a:t> such that </a:t>
                </a:r>
              </a:p>
              <a:p>
                <a:pPr lvl="1"/>
                <a14:m>
                  <m:oMathPara xmlns:m="http://schemas.openxmlformats.org/officeDocument/2006/math">
                    <m:oMathParaPr>
                      <m:jc m:val="center"/>
                    </m:oMathParaPr>
                    <m:oMath xmlns:m="http://schemas.openxmlformats.org/officeDocument/2006/math">
                      <m:sSub>
                        <m:sSubPr>
                          <m:ctrlPr>
                            <a:rPr lang="en-US" altLang="en-GB" sz="3600" b="0" i="1" dirty="0" smtClean="0">
                              <a:solidFill>
                                <a:srgbClr val="FF0000"/>
                              </a:solidFill>
                              <a:latin typeface="Cambria Math" panose="02040503050406030204" pitchFamily="18" charset="0"/>
                              <a:cs typeface="Cambria Math" panose="02040503050406030204" charset="0"/>
                            </a:rPr>
                          </m:ctrlPr>
                        </m:sSubPr>
                        <m:e>
                          <m:r>
                            <a:rPr lang="en-US" altLang="en-GB" sz="3600" i="1" dirty="0" smtClean="0">
                              <a:solidFill>
                                <a:srgbClr val="FF0000"/>
                              </a:solidFill>
                              <a:latin typeface="Cambria Math" panose="02040503050406030204" charset="0"/>
                              <a:cs typeface="Cambria Math" panose="02040503050406030204" charset="0"/>
                            </a:rPr>
                            <m:t>𝜙</m:t>
                          </m:r>
                        </m:e>
                        <m:sub>
                          <m:r>
                            <a:rPr lang="en-US" altLang="en-GB" sz="3600" b="0" i="1" dirty="0" smtClean="0">
                              <a:solidFill>
                                <a:srgbClr val="FF0000"/>
                              </a:solidFill>
                              <a:latin typeface="Cambria Math" panose="02040503050406030204" pitchFamily="18" charset="0"/>
                              <a:cs typeface="Cambria Math" panose="02040503050406030204" charset="0"/>
                            </a:rPr>
                            <m:t>1</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𝑛</m:t>
                          </m:r>
                        </m:sub>
                      </m:sSub>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f>
                        <m:fPr>
                          <m:ctrlPr>
                            <a:rPr lang="en-US" altLang="en-GB" sz="3600" i="1" dirty="0" smtClean="0">
                              <a:solidFill>
                                <a:schemeClr val="tx1"/>
                              </a:solidFill>
                              <a:latin typeface="Cambria Math" panose="02040503050406030204" pitchFamily="18" charset="0"/>
                              <a:cs typeface="Cambria Math" panose="02040503050406030204" charset="0"/>
                            </a:rPr>
                          </m:ctrlPr>
                        </m:fPr>
                        <m:num>
                          <m:r>
                            <a:rPr lang="en-US" altLang="en-GB" sz="3600" i="1" dirty="0" smtClean="0">
                              <a:solidFill>
                                <a:schemeClr val="tx1"/>
                              </a:solidFill>
                              <a:latin typeface="Cambria Math" panose="02040503050406030204" charset="0"/>
                              <a:cs typeface="Cambria Math" panose="02040503050406030204" charset="0"/>
                            </a:rPr>
                            <m:t>𝑘</m:t>
                          </m:r>
                        </m:num>
                        <m:den>
                          <m:r>
                            <a:rPr lang="en-US" altLang="en-GB" sz="3600" i="1" dirty="0" smtClean="0">
                              <a:solidFill>
                                <a:schemeClr val="tx1"/>
                              </a:solidFill>
                              <a:latin typeface="Cambria Math" panose="02040503050406030204" charset="0"/>
                              <a:cs typeface="Cambria Math" panose="02040503050406030204" charset="0"/>
                            </a:rPr>
                            <m:t>𝑇</m:t>
                          </m:r>
                        </m:den>
                      </m:f>
                      <m:r>
                        <a:rPr lang="en-US" altLang="en-GB" sz="3600" i="1" dirty="0" smtClean="0">
                          <a:solidFill>
                            <a:schemeClr val="tx1"/>
                          </a:solidFill>
                          <a:latin typeface="Cambria Math" panose="02040503050406030204" charset="0"/>
                          <a:cs typeface="Cambria Math" panose="02040503050406030204" charset="0"/>
                        </a:rPr>
                        <m:t> +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m:oMathPara>
                </a14:m>
                <a:endParaRPr lang="en-US" altLang="en-GB" sz="3600" i="1" dirty="0">
                  <a:solidFill>
                    <a:schemeClr val="tx1"/>
                  </a:solidFill>
                  <a:latin typeface="Cambria Math" panose="02040503050406030204" charset="0"/>
                  <a:cs typeface="Cambria Math" panose="02040503050406030204" charset="0"/>
                </a:endParaRPr>
              </a:p>
              <a:p>
                <a:pPr lvl="1" algn="ct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0</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𝑇</m:t>
                    </m:r>
                    <m:r>
                      <a:rPr lang="en-US" altLang="en-GB" sz="3600" i="1" dirty="0" smtClean="0">
                        <a:solidFill>
                          <a:schemeClr val="tx1"/>
                        </a:solidFill>
                        <a:latin typeface="Cambria Math" panose="02040503050406030204" charset="0"/>
                        <a:cs typeface="Cambria Math" panose="02040503050406030204" charset="0"/>
                      </a:rPr>
                      <m:t>], </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a:sym typeface="+mn-ea"/>
                  </a:rPr>
                  <a:t> </a:t>
                </a:r>
                <a14:m>
                  <m:oMath xmlns:m="http://schemas.openxmlformats.org/officeDocument/2006/math">
                    <m:acc>
                      <m:accPr>
                        <m:chr m:val="̂"/>
                        <m:ctrlPr>
                          <a:rPr lang="en-US" altLang="en-GB" sz="3600" i="1" dirty="0" smtClean="0">
                            <a:solidFill>
                              <a:schemeClr val="tx1"/>
                            </a:solidFill>
                            <a:latin typeface="Cambria Math" panose="02040503050406030204" pitchFamily="18"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𝜃</m:t>
                        </m:r>
                      </m:e>
                    </m:acc>
                  </m:oMath>
                </a14:m>
                <a:endParaRPr lang="en-US" altLang="en-GB" sz="3600" i="1" dirty="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80010" y="2477770"/>
                <a:ext cx="7252970" cy="3975100"/>
              </a:xfrm>
              <a:prstGeom prst="rect">
                <a:avLst/>
              </a:prstGeom>
              <a:blipFill>
                <a:blip r:embed="rId8"/>
                <a:stretch>
                  <a:fillRect t="-2297" r="-504"/>
                </a:stretch>
              </a:blipFill>
            </p:spPr>
            <p:txBody>
              <a:bodyPr/>
              <a:lstStyle/>
              <a:p>
                <a:r>
                  <a:rPr lang="en-US">
                    <a:noFill/>
                  </a:rPr>
                  <a:t> </a:t>
                </a:r>
              </a:p>
            </p:txBody>
          </p:sp>
        </mc:Fallback>
      </mc:AlternateContent>
      <p:cxnSp>
        <p:nvCxnSpPr>
          <p:cNvPr id="4" name="Straight Arrow Connector 3"/>
          <p:cNvCxnSpPr>
            <a:stCxn id="18" idx="1"/>
          </p:cNvCxnSpPr>
          <p:nvPr/>
        </p:nvCxnSpPr>
        <p:spPr>
          <a:xfrm flipV="1">
            <a:off x="8559800" y="4701540"/>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 name="Content Placeholder 26"/>
              <p:cNvSpPr>
                <a:spLocks noGrp="1"/>
              </p:cNvSpPr>
              <p:nvPr>
                <p:ph idx="1"/>
              </p:nvPr>
            </p:nvSpPr>
            <p:spPr>
              <a:xfrm>
                <a:off x="-17780" y="793115"/>
                <a:ext cx="11617325" cy="1715135"/>
              </a:xfrm>
            </p:spPr>
            <p:txBody>
              <a:bodyPr>
                <a:noAutofit/>
              </a:bodyPr>
              <a:lstStyle/>
              <a:p>
                <a:pPr marL="457200" lvl="1" indent="0" algn="l">
                  <a:buNone/>
                </a:pPr>
                <a:r>
                  <a:rPr lang="en-GB" altLang="en-US" sz="3600" dirty="0">
                    <a:solidFill>
                      <a:schemeClr val="tx1"/>
                    </a:solidFill>
                  </a:rPr>
                  <a:t>An abrupt transition in the system configuration space can be characterized by </a:t>
                </a:r>
                <a:r>
                  <a:rPr lang="en-GB" altLang="en-US" sz="3600" dirty="0">
                    <a:sym typeface="+mn-ea"/>
                  </a:rPr>
                  <a:t>a </a:t>
                </a:r>
                <a:r>
                  <a:rPr lang="en-GB" sz="3600" dirty="0">
                    <a:sym typeface="+mn-ea"/>
                  </a:rPr>
                  <a:t>step function</a:t>
                </a:r>
                <a:r>
                  <a:rPr lang="en-GB" altLang="en-US" sz="3600" dirty="0">
                    <a:solidFill>
                      <a:schemeClr val="tx1"/>
                    </a:solidFill>
                  </a:rPr>
                  <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𝜙</m:t>
                    </m:r>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ℝ</m:t>
                    </m:r>
                    <m:r>
                      <a:rPr lang="en-US" altLang="en-GB" sz="3600" i="1" dirty="0" smtClean="0">
                        <a:solidFill>
                          <a:schemeClr val="tx1"/>
                        </a:solidFill>
                        <a:latin typeface="Cambria Math" panose="02040503050406030204" charset="0"/>
                        <a:cs typeface="Cambria Math" panose="02040503050406030204" charset="0"/>
                      </a:rPr>
                      <m:t>→</m:t>
                    </m:r>
                    <m:sSup>
                      <m:sSupPr>
                        <m:ctrlPr>
                          <a:rPr lang="en-US" altLang="en-GB" sz="3600" i="1" dirty="0" smtClean="0">
                            <a:solidFill>
                              <a:schemeClr val="tx1"/>
                            </a:solidFill>
                            <a:latin typeface="Cambria Math" panose="02040503050406030204" pitchFamily="18" charset="0"/>
                            <a:cs typeface="Cambria Math" panose="02040503050406030204" charset="0"/>
                          </a:rPr>
                        </m:ctrlPr>
                      </m:sSupPr>
                      <m:e>
                        <m:r>
                          <a:rPr lang="en-US" altLang="en-GB" sz="3600" i="1" dirty="0" smtClean="0">
                            <a:solidFill>
                              <a:schemeClr val="tx1"/>
                            </a:solidFill>
                            <a:latin typeface="Cambria Math" panose="02040503050406030204" charset="0"/>
                            <a:cs typeface="Cambria Math" panose="02040503050406030204" charset="0"/>
                          </a:rPr>
                          <m:t>ℝ</m:t>
                        </m:r>
                      </m:e>
                      <m:sup>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𝑛</m:t>
                            </m:r>
                          </m:e>
                          <m:sub>
                            <m:r>
                              <a:rPr lang="en-US" altLang="en-GB" sz="3600" i="1" dirty="0" smtClean="0">
                                <a:solidFill>
                                  <a:schemeClr val="tx1"/>
                                </a:solidFill>
                                <a:latin typeface="Cambria Math" panose="02040503050406030204" charset="0"/>
                                <a:cs typeface="Cambria Math" panose="02040503050406030204" charset="0"/>
                              </a:rPr>
                              <m:t>𝜃</m:t>
                            </m:r>
                          </m:sub>
                        </m:sSub>
                      </m:sup>
                    </m:sSup>
                  </m:oMath>
                </a14:m>
                <a:r>
                  <a:rPr lang="en-GB" altLang="en-US" sz="3600" dirty="0">
                    <a:solidFill>
                      <a:schemeClr val="tx1"/>
                    </a:solidFill>
                    <a:latin typeface="Cambria Math" panose="02040503050406030204" charset="0"/>
                    <a:cs typeface="Cambria Math" panose="02040503050406030204" charset="0"/>
                  </a:rPr>
                  <a:t> such that </a:t>
                </a:r>
                <a14:m>
                  <m:oMath xmlns:m="http://schemas.openxmlformats.org/officeDocument/2006/math">
                    <m:r>
                      <a:rPr lang="en-US" altLang="en-GB" sz="3600" i="1" dirty="0" smtClean="0">
                        <a:solidFill>
                          <a:schemeClr val="tx1"/>
                        </a:solidFill>
                        <a:latin typeface="Cambria Math" panose="02040503050406030204" charset="0"/>
                        <a:cs typeface="Cambria Math" panose="02040503050406030204" charset="0"/>
                      </a:rPr>
                      <m:t>𝜃</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b="0" i="1" dirty="0" smtClean="0">
                            <a:solidFill>
                              <a:srgbClr val="FF0000"/>
                            </a:solidFill>
                            <a:latin typeface="Cambria Math" panose="02040503050406030204" pitchFamily="18" charset="0"/>
                            <a:cs typeface="Cambria Math" panose="02040503050406030204" charset="0"/>
                          </a:rPr>
                        </m:ctrlPr>
                      </m:sSubPr>
                      <m:e>
                        <m:r>
                          <a:rPr lang="en-US" altLang="en-GB" sz="3600" i="1" dirty="0" smtClean="0">
                            <a:solidFill>
                              <a:srgbClr val="FF0000"/>
                            </a:solidFill>
                            <a:latin typeface="Cambria Math" panose="02040503050406030204" charset="0"/>
                            <a:cs typeface="Cambria Math" panose="02040503050406030204" charset="0"/>
                          </a:rPr>
                          <m:t>𝜙</m:t>
                        </m:r>
                      </m:e>
                      <m:sub>
                        <m:r>
                          <a:rPr lang="en-US" altLang="en-GB" sz="3600" b="0" i="1" dirty="0" smtClean="0">
                            <a:solidFill>
                              <a:srgbClr val="FF0000"/>
                            </a:solidFill>
                            <a:latin typeface="Cambria Math" panose="02040503050406030204" pitchFamily="18" charset="0"/>
                            <a:cs typeface="Cambria Math" panose="02040503050406030204" charset="0"/>
                          </a:rPr>
                          <m:t>2</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a:solidFill>
                      <a:schemeClr val="tx1"/>
                    </a:solidFill>
                    <a:latin typeface="Cambria Math" panose="02040503050406030204" charset="0"/>
                    <a:cs typeface="Cambria Math" panose="02040503050406030204" charset="0"/>
                  </a:rPr>
                  <a:t>. </a:t>
                </a:r>
              </a:p>
            </p:txBody>
          </p:sp>
        </mc:Choice>
        <mc:Fallback>
          <p:sp>
            <p:nvSpPr>
              <p:cNvPr id="27" name="Content Placeholder 26"/>
              <p:cNvSpPr>
                <a:spLocks noGrp="1" noRot="1" noChangeAspect="1" noMove="1" noResize="1" noEditPoints="1" noAdjustHandles="1" noChangeArrowheads="1" noChangeShapeType="1" noTextEdit="1"/>
              </p:cNvSpPr>
              <p:nvPr>
                <p:ph idx="1"/>
              </p:nvPr>
            </p:nvSpPr>
            <p:spPr>
              <a:xfrm>
                <a:off x="-17780" y="793115"/>
                <a:ext cx="11617325" cy="1715135"/>
              </a:xfrm>
              <a:blipFill>
                <a:blip r:embed="rId3"/>
                <a:stretch>
                  <a:fillRect/>
                </a:stretch>
              </a:blipFill>
            </p:spPr>
            <p:txBody>
              <a:bodyPr/>
              <a:lstStyle/>
              <a:p>
                <a:r>
                  <a:rPr lang="en-US">
                    <a:noFill/>
                  </a:rPr>
                  <a:t> </a:t>
                </a:r>
              </a:p>
            </p:txBody>
          </p:sp>
        </mc:Fallback>
      </mc:AlternateContent>
      <p:grpSp>
        <p:nvGrpSpPr>
          <p:cNvPr id="42" name="Group 41"/>
          <p:cNvGrpSpPr/>
          <p:nvPr/>
        </p:nvGrpSpPr>
        <p:grpSpPr>
          <a:xfrm>
            <a:off x="6887210" y="3056255"/>
            <a:ext cx="5212715" cy="3372234"/>
            <a:chOff x="769" y="936"/>
            <a:chExt cx="6569" cy="4959"/>
          </a:xfrm>
        </p:grpSpPr>
        <p:sp>
          <p:nvSpPr>
            <p:cNvPr id="37" name="Rectangles 36"/>
            <p:cNvSpPr/>
            <p:nvPr/>
          </p:nvSpPr>
          <p:spPr>
            <a:xfrm>
              <a:off x="769" y="936"/>
              <a:ext cx="6569" cy="4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flipV="1">
              <a:off x="1378" y="1091"/>
              <a:ext cx="0" cy="432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1364" y="5406"/>
              <a:ext cx="576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0" name="Text Box 39"/>
            <p:cNvSpPr txBox="1"/>
            <p:nvPr/>
          </p:nvSpPr>
          <p:spPr>
            <a:xfrm>
              <a:off x="769" y="1195"/>
              <a:ext cx="748"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2</a:t>
              </a:r>
            </a:p>
          </p:txBody>
        </p:sp>
        <p:sp>
          <p:nvSpPr>
            <p:cNvPr id="41" name="Text Box 40"/>
            <p:cNvSpPr txBox="1"/>
            <p:nvPr/>
          </p:nvSpPr>
          <p:spPr>
            <a:xfrm>
              <a:off x="6543" y="5310"/>
              <a:ext cx="795" cy="542"/>
            </a:xfrm>
            <a:prstGeom prst="rect">
              <a:avLst/>
            </a:prstGeom>
            <a:noFill/>
          </p:spPr>
          <p:txBody>
            <a:bodyPr wrap="square" rtlCol="0">
              <a:spAutoFit/>
            </a:bodyPr>
            <a:lstStyle/>
            <a:p>
              <a:r>
                <a:rPr lang="en-GB" altLang="en-US">
                  <a:latin typeface="Arial" panose="020B0604020202020204" pitchFamily="34" charset="0"/>
                  <a:cs typeface="Arial" panose="020B0604020202020204" pitchFamily="34" charset="0"/>
                  <a:sym typeface="+mn-ea"/>
                </a:rPr>
                <a:t>θ</a:t>
              </a:r>
              <a:r>
                <a:rPr lang="en-GB" altLang="en-US" b="1" baseline="-25000"/>
                <a:t>1</a:t>
              </a:r>
            </a:p>
          </p:txBody>
        </p:sp>
        <p:sp>
          <p:nvSpPr>
            <p:cNvPr id="8" name="Freeform 7"/>
            <p:cNvSpPr/>
            <p:nvPr/>
          </p:nvSpPr>
          <p:spPr>
            <a:xfrm>
              <a:off x="2075" y="3004"/>
              <a:ext cx="1935" cy="1455"/>
            </a:xfrm>
            <a:custGeom>
              <a:avLst/>
              <a:gdLst>
                <a:gd name="connisteX0" fmla="*/ 352425 w 1228725"/>
                <a:gd name="connsiteY0" fmla="*/ 38100 h 923925"/>
                <a:gd name="connisteX1" fmla="*/ 190500 w 1228725"/>
                <a:gd name="connsiteY1" fmla="*/ 71755 h 923925"/>
                <a:gd name="connisteX2" fmla="*/ 133350 w 1228725"/>
                <a:gd name="connsiteY2" fmla="*/ 138430 h 923925"/>
                <a:gd name="connisteX3" fmla="*/ 85725 w 1228725"/>
                <a:gd name="connsiteY3" fmla="*/ 214630 h 923925"/>
                <a:gd name="connisteX4" fmla="*/ 47625 w 1228725"/>
                <a:gd name="connsiteY4" fmla="*/ 281305 h 923925"/>
                <a:gd name="connisteX5" fmla="*/ 19050 w 1228725"/>
                <a:gd name="connsiteY5" fmla="*/ 347980 h 923925"/>
                <a:gd name="connisteX6" fmla="*/ 0 w 1228725"/>
                <a:gd name="connsiteY6" fmla="*/ 419100 h 923925"/>
                <a:gd name="connisteX7" fmla="*/ 0 w 1228725"/>
                <a:gd name="connsiteY7" fmla="*/ 485775 h 923925"/>
                <a:gd name="connisteX8" fmla="*/ 0 w 1228725"/>
                <a:gd name="connsiteY8" fmla="*/ 557530 h 923925"/>
                <a:gd name="connisteX9" fmla="*/ 0 w 1228725"/>
                <a:gd name="connsiteY9" fmla="*/ 624205 h 923925"/>
                <a:gd name="connisteX10" fmla="*/ 28575 w 1228725"/>
                <a:gd name="connsiteY10" fmla="*/ 690880 h 923925"/>
                <a:gd name="connisteX11" fmla="*/ 76200 w 1228725"/>
                <a:gd name="connsiteY11" fmla="*/ 762000 h 923925"/>
                <a:gd name="connisteX12" fmla="*/ 142875 w 1228725"/>
                <a:gd name="connsiteY12" fmla="*/ 805180 h 923925"/>
                <a:gd name="connisteX13" fmla="*/ 209550 w 1228725"/>
                <a:gd name="connsiteY13" fmla="*/ 828675 h 923925"/>
                <a:gd name="connisteX14" fmla="*/ 281305 w 1228725"/>
                <a:gd name="connsiteY14" fmla="*/ 847725 h 923925"/>
                <a:gd name="connisteX15" fmla="*/ 347980 w 1228725"/>
                <a:gd name="connsiteY15" fmla="*/ 871855 h 923925"/>
                <a:gd name="connisteX16" fmla="*/ 414655 w 1228725"/>
                <a:gd name="connsiteY16" fmla="*/ 885825 h 923925"/>
                <a:gd name="connisteX17" fmla="*/ 481330 w 1228725"/>
                <a:gd name="connsiteY17" fmla="*/ 895350 h 923925"/>
                <a:gd name="connisteX18" fmla="*/ 548005 w 1228725"/>
                <a:gd name="connsiteY18" fmla="*/ 909955 h 923925"/>
                <a:gd name="connisteX19" fmla="*/ 624205 w 1228725"/>
                <a:gd name="connsiteY19" fmla="*/ 919480 h 923925"/>
                <a:gd name="connisteX20" fmla="*/ 690880 w 1228725"/>
                <a:gd name="connsiteY20" fmla="*/ 923925 h 923925"/>
                <a:gd name="connisteX21" fmla="*/ 762000 w 1228725"/>
                <a:gd name="connsiteY21" fmla="*/ 923925 h 923925"/>
                <a:gd name="connisteX22" fmla="*/ 843280 w 1228725"/>
                <a:gd name="connsiteY22" fmla="*/ 909955 h 923925"/>
                <a:gd name="connisteX23" fmla="*/ 914400 w 1228725"/>
                <a:gd name="connsiteY23" fmla="*/ 866775 h 923925"/>
                <a:gd name="connisteX24" fmla="*/ 981075 w 1228725"/>
                <a:gd name="connsiteY24" fmla="*/ 814705 h 923925"/>
                <a:gd name="connisteX25" fmla="*/ 1024255 w 1228725"/>
                <a:gd name="connsiteY25" fmla="*/ 742950 h 923925"/>
                <a:gd name="connisteX26" fmla="*/ 1071880 w 1228725"/>
                <a:gd name="connsiteY26" fmla="*/ 676275 h 923925"/>
                <a:gd name="connisteX27" fmla="*/ 1095375 w 1228725"/>
                <a:gd name="connsiteY27" fmla="*/ 605155 h 923925"/>
                <a:gd name="connisteX28" fmla="*/ 1133475 w 1228725"/>
                <a:gd name="connsiteY28" fmla="*/ 538480 h 923925"/>
                <a:gd name="connisteX29" fmla="*/ 1176655 w 1228725"/>
                <a:gd name="connsiteY29" fmla="*/ 471805 h 923925"/>
                <a:gd name="connisteX30" fmla="*/ 1224280 w 1228725"/>
                <a:gd name="connsiteY30" fmla="*/ 400050 h 923925"/>
                <a:gd name="connisteX31" fmla="*/ 1228725 w 1228725"/>
                <a:gd name="connsiteY31" fmla="*/ 328930 h 923925"/>
                <a:gd name="connisteX32" fmla="*/ 1228725 w 1228725"/>
                <a:gd name="connsiteY32" fmla="*/ 262255 h 923925"/>
                <a:gd name="connisteX33" fmla="*/ 1181100 w 1228725"/>
                <a:gd name="connsiteY33" fmla="*/ 195580 h 923925"/>
                <a:gd name="connisteX34" fmla="*/ 1123950 w 1228725"/>
                <a:gd name="connsiteY34" fmla="*/ 119380 h 923925"/>
                <a:gd name="connisteX35" fmla="*/ 1057275 w 1228725"/>
                <a:gd name="connsiteY35" fmla="*/ 62230 h 923925"/>
                <a:gd name="connisteX36" fmla="*/ 990600 w 1228725"/>
                <a:gd name="connsiteY36" fmla="*/ 38100 h 923925"/>
                <a:gd name="connisteX37" fmla="*/ 919480 w 1228725"/>
                <a:gd name="connsiteY37" fmla="*/ 24130 h 923925"/>
                <a:gd name="connisteX38" fmla="*/ 852805 w 1228725"/>
                <a:gd name="connsiteY38" fmla="*/ 19050 h 923925"/>
                <a:gd name="connisteX39" fmla="*/ 786130 w 1228725"/>
                <a:gd name="connsiteY39" fmla="*/ 9525 h 923925"/>
                <a:gd name="connisteX40" fmla="*/ 700405 w 1228725"/>
                <a:gd name="connsiteY40" fmla="*/ 0 h 923925"/>
                <a:gd name="connisteX41" fmla="*/ 624205 w 1228725"/>
                <a:gd name="connsiteY41" fmla="*/ 0 h 923925"/>
                <a:gd name="connisteX42" fmla="*/ 548005 w 1228725"/>
                <a:gd name="connsiteY42" fmla="*/ 0 h 923925"/>
                <a:gd name="connisteX43" fmla="*/ 481330 w 1228725"/>
                <a:gd name="connsiteY43" fmla="*/ 0 h 923925"/>
                <a:gd name="connisteX44" fmla="*/ 414655 w 1228725"/>
                <a:gd name="connsiteY44" fmla="*/ 14605 h 923925"/>
                <a:gd name="connisteX45" fmla="*/ 352425 w 1228725"/>
                <a:gd name="connsiteY45" fmla="*/ 38100 h 9239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Lst>
              <a:rect l="l" t="t" r="r" b="b"/>
              <a:pathLst>
                <a:path w="1228725" h="923925">
                  <a:moveTo>
                    <a:pt x="352425" y="38100"/>
                  </a:moveTo>
                  <a:lnTo>
                    <a:pt x="190500" y="71755"/>
                  </a:lnTo>
                  <a:lnTo>
                    <a:pt x="133350" y="138430"/>
                  </a:lnTo>
                  <a:lnTo>
                    <a:pt x="85725" y="214630"/>
                  </a:lnTo>
                  <a:lnTo>
                    <a:pt x="47625" y="281305"/>
                  </a:lnTo>
                  <a:lnTo>
                    <a:pt x="19050" y="347980"/>
                  </a:lnTo>
                  <a:lnTo>
                    <a:pt x="0" y="419100"/>
                  </a:lnTo>
                  <a:lnTo>
                    <a:pt x="0" y="485775"/>
                  </a:lnTo>
                  <a:lnTo>
                    <a:pt x="0" y="557530"/>
                  </a:lnTo>
                  <a:lnTo>
                    <a:pt x="0" y="624205"/>
                  </a:lnTo>
                  <a:lnTo>
                    <a:pt x="28575" y="690880"/>
                  </a:lnTo>
                  <a:lnTo>
                    <a:pt x="76200" y="762000"/>
                  </a:lnTo>
                  <a:lnTo>
                    <a:pt x="142875" y="805180"/>
                  </a:lnTo>
                  <a:lnTo>
                    <a:pt x="209550" y="828675"/>
                  </a:lnTo>
                  <a:lnTo>
                    <a:pt x="281305" y="847725"/>
                  </a:lnTo>
                  <a:lnTo>
                    <a:pt x="347980" y="871855"/>
                  </a:lnTo>
                  <a:lnTo>
                    <a:pt x="414655" y="885825"/>
                  </a:lnTo>
                  <a:lnTo>
                    <a:pt x="481330" y="895350"/>
                  </a:lnTo>
                  <a:lnTo>
                    <a:pt x="548005" y="909955"/>
                  </a:lnTo>
                  <a:lnTo>
                    <a:pt x="624205" y="919480"/>
                  </a:lnTo>
                  <a:lnTo>
                    <a:pt x="690880" y="923925"/>
                  </a:lnTo>
                  <a:lnTo>
                    <a:pt x="762000" y="923925"/>
                  </a:lnTo>
                  <a:lnTo>
                    <a:pt x="843280" y="909955"/>
                  </a:lnTo>
                  <a:lnTo>
                    <a:pt x="914400" y="866775"/>
                  </a:lnTo>
                  <a:lnTo>
                    <a:pt x="981075" y="814705"/>
                  </a:lnTo>
                  <a:lnTo>
                    <a:pt x="1024255" y="742950"/>
                  </a:lnTo>
                  <a:lnTo>
                    <a:pt x="1071880" y="676275"/>
                  </a:lnTo>
                  <a:lnTo>
                    <a:pt x="1095375" y="605155"/>
                  </a:lnTo>
                  <a:lnTo>
                    <a:pt x="1133475" y="538480"/>
                  </a:lnTo>
                  <a:lnTo>
                    <a:pt x="1176655" y="471805"/>
                  </a:lnTo>
                  <a:lnTo>
                    <a:pt x="1224280" y="400050"/>
                  </a:lnTo>
                  <a:lnTo>
                    <a:pt x="1228725" y="328930"/>
                  </a:lnTo>
                  <a:lnTo>
                    <a:pt x="1228725" y="262255"/>
                  </a:lnTo>
                  <a:lnTo>
                    <a:pt x="1181100" y="195580"/>
                  </a:lnTo>
                  <a:lnTo>
                    <a:pt x="1123950" y="119380"/>
                  </a:lnTo>
                  <a:lnTo>
                    <a:pt x="1057275" y="62230"/>
                  </a:lnTo>
                  <a:lnTo>
                    <a:pt x="990600" y="38100"/>
                  </a:lnTo>
                  <a:lnTo>
                    <a:pt x="919480" y="24130"/>
                  </a:lnTo>
                  <a:lnTo>
                    <a:pt x="852805" y="19050"/>
                  </a:lnTo>
                  <a:lnTo>
                    <a:pt x="786130" y="9525"/>
                  </a:lnTo>
                  <a:lnTo>
                    <a:pt x="700405" y="0"/>
                  </a:lnTo>
                  <a:lnTo>
                    <a:pt x="624205" y="0"/>
                  </a:lnTo>
                  <a:lnTo>
                    <a:pt x="548005" y="0"/>
                  </a:lnTo>
                  <a:lnTo>
                    <a:pt x="481330" y="0"/>
                  </a:lnTo>
                  <a:lnTo>
                    <a:pt x="414655" y="14605"/>
                  </a:lnTo>
                  <a:lnTo>
                    <a:pt x="352425" y="3810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4365" y="3165"/>
              <a:ext cx="307" cy="31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 Box 13"/>
                <p:cNvSpPr txBox="1"/>
                <p:nvPr/>
              </p:nvSpPr>
              <p:spPr>
                <a:xfrm>
                  <a:off x="4302" y="2652"/>
                  <a:ext cx="744" cy="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FF0000"/>
                                </a:solidFill>
                                <a:latin typeface="Cambria Math" panose="02040503050406030204" pitchFamily="18" charset="0"/>
                                <a:cs typeface="Cambria Math" panose="02040503050406030204" charset="0"/>
                              </a:rPr>
                            </m:ctrlPr>
                          </m:sSubPr>
                          <m:e>
                            <m:r>
                              <a:rPr lang="en-US" altLang="en-GB" sz="2000" i="1" dirty="0" smtClean="0">
                                <a:solidFill>
                                  <a:srgbClr val="FF0000"/>
                                </a:solidFill>
                                <a:latin typeface="Cambria Math" panose="02040503050406030204" charset="0"/>
                                <a:cs typeface="Cambria Math" panose="02040503050406030204" charset="0"/>
                              </a:rPr>
                              <m:t>𝜃</m:t>
                            </m:r>
                          </m:e>
                          <m:sub>
                            <m:r>
                              <a:rPr lang="en-US" altLang="en-GB" sz="2000" i="1" dirty="0" smtClean="0">
                                <a:solidFill>
                                  <a:srgbClr val="FF0000"/>
                                </a:solidFill>
                                <a:latin typeface="Cambria Math" panose="02040503050406030204" charset="0"/>
                                <a:cs typeface="Cambria Math" panose="02040503050406030204" charset="0"/>
                              </a:rPr>
                              <m:t>𝑛</m:t>
                            </m:r>
                          </m:sub>
                        </m:sSub>
                      </m:oMath>
                    </m:oMathPara>
                  </a14:m>
                  <a:endParaRPr lang="en-US" altLang="en-GB" sz="2000" b="1" i="1" dirty="0">
                    <a:solidFill>
                      <a:srgbClr val="FF0000"/>
                    </a:solidFill>
                    <a:latin typeface="Cambria Math" panose="02040503050406030204" charset="0"/>
                    <a:cs typeface="Cambria Math" panose="02040503050406030204" charset="0"/>
                  </a:endParaRPr>
                </a:p>
              </p:txBody>
            </p:sp>
          </mc:Choice>
          <mc:Fallback xmlns="">
            <p:sp>
              <p:nvSpPr>
                <p:cNvPr id="14" name="Text Box 13"/>
                <p:cNvSpPr txBox="1">
                  <a:spLocks noRot="1" noChangeAspect="1" noMove="1" noResize="1" noEditPoints="1" noAdjustHandles="1" noChangeArrowheads="1" noChangeShapeType="1" noTextEdit="1"/>
                </p:cNvSpPr>
                <p:nvPr/>
              </p:nvSpPr>
              <p:spPr>
                <a:xfrm>
                  <a:off x="4302" y="2652"/>
                  <a:ext cx="744" cy="586"/>
                </a:xfrm>
                <a:prstGeom prst="rect">
                  <a:avLst/>
                </a:prstGeom>
                <a:blipFill rotWithShape="1">
                  <a:blip r:embed="rId4"/>
                </a:blipFill>
              </p:spPr>
              <p:txBody>
                <a:bodyPr/>
                <a:lstStyle/>
                <a:p>
                  <a:r>
                    <a:rPr lang="en-GB" altLang="en-US">
                      <a:noFill/>
                    </a:rPr>
                    <a:t> </a:t>
                  </a:r>
                </a:p>
              </p:txBody>
            </p:sp>
          </mc:Fallback>
        </mc:AlternateContent>
      </p:grpSp>
      <mc:AlternateContent xmlns:mc="http://schemas.openxmlformats.org/markup-compatibility/2006" xmlns:a14="http://schemas.microsoft.com/office/drawing/2010/main">
        <mc:Choice Requires="a14">
          <p:sp>
            <p:nvSpPr>
              <p:cNvPr id="15" name="Text Box 14"/>
              <p:cNvSpPr txBox="1"/>
              <p:nvPr/>
            </p:nvSpPr>
            <p:spPr>
              <a:xfrm>
                <a:off x="7785100" y="4195445"/>
                <a:ext cx="589915" cy="4146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en-GB" sz="2000" i="1" dirty="0" smtClean="0">
                              <a:solidFill>
                                <a:srgbClr val="0070C0"/>
                              </a:solidFill>
                              <a:latin typeface="Cambria Math" panose="02040503050406030204" pitchFamily="18" charset="0"/>
                              <a:cs typeface="Cambria Math" panose="02040503050406030204" charset="0"/>
                            </a:rPr>
                          </m:ctrlPr>
                        </m:accPr>
                        <m:e>
                          <m:r>
                            <a:rPr lang="en-US" altLang="en-GB" sz="2000" i="1" dirty="0" smtClean="0">
                              <a:solidFill>
                                <a:srgbClr val="0070C0"/>
                              </a:solidFill>
                              <a:latin typeface="Cambria Math" panose="02040503050406030204" charset="0"/>
                              <a:cs typeface="Cambria Math" panose="02040503050406030204" charset="0"/>
                            </a:rPr>
                            <m:t>𝜃</m:t>
                          </m:r>
                        </m:e>
                      </m:acc>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5" name="Text Box 14"/>
              <p:cNvSpPr txBox="1">
                <a:spLocks noRot="1" noChangeAspect="1" noMove="1" noResize="1" noEditPoints="1" noAdjustHandles="1" noChangeArrowheads="1" noChangeShapeType="1" noTextEdit="1"/>
              </p:cNvSpPr>
              <p:nvPr/>
            </p:nvSpPr>
            <p:spPr>
              <a:xfrm>
                <a:off x="7785100" y="4195445"/>
                <a:ext cx="589915" cy="414655"/>
              </a:xfrm>
              <a:prstGeom prst="rect">
                <a:avLst/>
              </a:prstGeom>
              <a:blipFill rotWithShape="1">
                <a:blip r:embed="rId5"/>
                <a:stretch>
                  <a:fillRect/>
                </a:stretch>
              </a:blipFill>
            </p:spPr>
            <p:txBody>
              <a:bodyPr/>
              <a:lstStyle/>
              <a:p>
                <a:r>
                  <a:rPr lang="en-GB" altLang="en-US">
                    <a:noFill/>
                  </a:rPr>
                  <a:t> </a:t>
                </a:r>
              </a:p>
            </p:txBody>
          </p:sp>
        </mc:Fallback>
      </mc:AlternateContent>
      <mc:AlternateContent xmlns:mc="http://schemas.openxmlformats.org/markup-compatibility/2006" xmlns:a14="http://schemas.microsoft.com/office/drawing/2010/main">
        <mc:Choice Requires="a14">
          <p:sp>
            <p:nvSpPr>
              <p:cNvPr id="16" name="Text Box 15"/>
              <p:cNvSpPr txBox="1"/>
              <p:nvPr/>
            </p:nvSpPr>
            <p:spPr>
              <a:xfrm>
                <a:off x="8136890" y="4610100"/>
                <a:ext cx="589915" cy="3987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GB" sz="2000" i="1" dirty="0" smtClean="0">
                              <a:solidFill>
                                <a:srgbClr val="0070C0"/>
                              </a:solidFill>
                              <a:latin typeface="Cambria Math" panose="02040503050406030204" pitchFamily="18" charset="0"/>
                              <a:cs typeface="Cambria Math" panose="02040503050406030204" charset="0"/>
                            </a:rPr>
                          </m:ctrlPr>
                        </m:sSubPr>
                        <m:e>
                          <m:r>
                            <a:rPr lang="en-US" altLang="en-GB" sz="2000" i="1" dirty="0" smtClean="0">
                              <a:solidFill>
                                <a:srgbClr val="0070C0"/>
                              </a:solidFill>
                              <a:latin typeface="Cambria Math" panose="02040503050406030204" charset="0"/>
                              <a:cs typeface="Cambria Math" panose="02040503050406030204" charset="0"/>
                            </a:rPr>
                            <m:t>𝜃</m:t>
                          </m:r>
                        </m:e>
                        <m:sub>
                          <m:r>
                            <a:rPr lang="en-US" altLang="en-GB" sz="2000" i="1" dirty="0" smtClean="0">
                              <a:solidFill>
                                <a:srgbClr val="0070C0"/>
                              </a:solidFill>
                              <a:latin typeface="Cambria Math" panose="02040503050406030204" charset="0"/>
                              <a:cs typeface="Cambria Math" panose="02040503050406030204" charset="0"/>
                            </a:rPr>
                            <m:t>𝑘</m:t>
                          </m:r>
                          <m:r>
                            <a:rPr lang="en-US" altLang="en-GB" sz="2000" i="1" dirty="0" smtClean="0">
                              <a:solidFill>
                                <a:srgbClr val="0070C0"/>
                              </a:solidFill>
                              <a:latin typeface="Cambria Math" panose="02040503050406030204" charset="0"/>
                              <a:cs typeface="Cambria Math" panose="02040503050406030204" charset="0"/>
                            </a:rPr>
                            <m:t>=</m:t>
                          </m:r>
                          <m:r>
                            <a:rPr lang="en-US" altLang="en-GB" sz="2000" i="1" dirty="0" smtClean="0">
                              <a:solidFill>
                                <a:srgbClr val="0070C0"/>
                              </a:solidFill>
                              <a:latin typeface="Cambria Math" panose="02040503050406030204" charset="0"/>
                              <a:cs typeface="Cambria Math" panose="02040503050406030204" charset="0"/>
                            </a:rPr>
                            <m:t>0</m:t>
                          </m:r>
                        </m:sub>
                      </m:sSub>
                    </m:oMath>
                  </m:oMathPara>
                </a14:m>
                <a:endParaRPr lang="en-US" altLang="en-GB" sz="2000" b="1" i="1" dirty="0">
                  <a:solidFill>
                    <a:srgbClr val="0070C0"/>
                  </a:solidFill>
                  <a:latin typeface="Cambria Math" panose="02040503050406030204" charset="0"/>
                  <a:cs typeface="Cambria Math" panose="02040503050406030204" charset="0"/>
                </a:endParaRPr>
              </a:p>
            </p:txBody>
          </p:sp>
        </mc:Choice>
        <mc:Fallback xmlns="">
          <p:sp>
            <p:nvSpPr>
              <p:cNvPr id="16" name="Text Box 15"/>
              <p:cNvSpPr txBox="1">
                <a:spLocks noRot="1" noChangeAspect="1" noMove="1" noResize="1" noEditPoints="1" noAdjustHandles="1" noChangeArrowheads="1" noChangeShapeType="1" noTextEdit="1"/>
              </p:cNvSpPr>
              <p:nvPr/>
            </p:nvSpPr>
            <p:spPr>
              <a:xfrm>
                <a:off x="8136890" y="4610100"/>
                <a:ext cx="589915" cy="398780"/>
              </a:xfrm>
              <a:prstGeom prst="rect">
                <a:avLst/>
              </a:prstGeom>
              <a:blipFill rotWithShape="1">
                <a:blip r:embed="rId6"/>
                <a:stretch>
                  <a:fillRect r="-969"/>
                </a:stretch>
              </a:blipFill>
            </p:spPr>
            <p:txBody>
              <a:bodyPr/>
              <a:lstStyle/>
              <a:p>
                <a:r>
                  <a:rPr lang="en-GB" altLang="en-US">
                    <a:noFill/>
                  </a:rPr>
                  <a:t> </a:t>
                </a:r>
              </a:p>
            </p:txBody>
          </p:sp>
        </mc:Fallback>
      </mc:AlternateContent>
      <p:sp>
        <p:nvSpPr>
          <p:cNvPr id="18" name="Multiply 17"/>
          <p:cNvSpPr/>
          <p:nvPr/>
        </p:nvSpPr>
        <p:spPr>
          <a:xfrm>
            <a:off x="8375015" y="4963160"/>
            <a:ext cx="243205" cy="213995"/>
          </a:xfrm>
          <a:prstGeom prst="mathMultiply">
            <a:avLst/>
          </a:prstGeom>
          <a:solidFill>
            <a:srgbClr val="2F5597"/>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latin typeface="+mn-ea"/>
                <a:cs typeface="+mn-ea"/>
                <a:sym typeface="+mn-ea"/>
              </a:rPr>
              <a:t>Abrupt transitions to novel configurations.</a:t>
            </a:r>
            <a:endParaRPr lang="en-GB" altLang="en-US" sz="4000" u="sng" dirty="0">
              <a:solidFill>
                <a:schemeClr val="tx1"/>
              </a:solidFill>
              <a:latin typeface="+mn-ea"/>
              <a:cs typeface="+mn-ea"/>
              <a:sym typeface="+mn-ea"/>
            </a:endParaRPr>
          </a:p>
        </p:txBody>
      </p:sp>
      <mc:AlternateContent xmlns:mc="http://schemas.openxmlformats.org/markup-compatibility/2006">
        <mc:Choice xmlns:a14="http://schemas.microsoft.com/office/drawing/2010/main" Requires="a14">
          <p:sp>
            <p:nvSpPr>
              <p:cNvPr id="3" name="Text Box 2"/>
              <p:cNvSpPr txBox="1"/>
              <p:nvPr/>
            </p:nvSpPr>
            <p:spPr>
              <a:xfrm>
                <a:off x="-80010" y="2477770"/>
                <a:ext cx="7252970" cy="4121706"/>
              </a:xfrm>
              <a:prstGeom prst="rect">
                <a:avLst/>
              </a:prstGeom>
              <a:noFill/>
            </p:spPr>
            <p:txBody>
              <a:bodyPr wrap="square" rtlCol="0" anchor="t">
                <a:spAutoFit/>
              </a:bodyPr>
              <a:lstStyle/>
              <a:p>
                <a:pPr lvl="1"/>
                <a:r>
                  <a:rPr lang="en-GB" altLang="en-US" sz="3600" dirty="0">
                    <a:sym typeface="+mn-ea"/>
                  </a:rPr>
                  <a:t>Definition </a:t>
                </a:r>
                <a:r>
                  <a:rPr lang="en-US" altLang="en-GB" sz="3600" dirty="0">
                    <a:sym typeface="+mn-ea"/>
                  </a:rPr>
                  <a:t>3</a:t>
                </a:r>
                <a:r>
                  <a:rPr lang="en-GB" altLang="en-US" sz="3600" dirty="0">
                    <a:sym typeface="+mn-ea"/>
                  </a:rPr>
                  <a:t> [</a:t>
                </a:r>
                <a:r>
                  <a:rPr lang="en-US" altLang="en-GB" sz="3600" i="1" dirty="0">
                    <a:sym typeface="+mn-ea"/>
                  </a:rPr>
                  <a:t>Abrupt</a:t>
                </a:r>
                <a:r>
                  <a:rPr lang="en-GB" altLang="en-US" sz="3600" i="1" dirty="0">
                    <a:sym typeface="+mn-ea"/>
                  </a:rPr>
                  <a:t> Transitions</a:t>
                </a:r>
                <a:r>
                  <a:rPr lang="en-GB" altLang="en-US" sz="3600" dirty="0">
                    <a:sym typeface="+mn-ea"/>
                  </a:rPr>
                  <a:t>]</a:t>
                </a:r>
                <a:r>
                  <a:rPr lang="en-US" altLang="en-IE" sz="3600" dirty="0">
                    <a:sym typeface="+mn-ea"/>
                  </a:rPr>
                  <a:t>:</a:t>
                </a:r>
                <a:r>
                  <a:rPr lang="en-GB" altLang="en-US" sz="3600" dirty="0">
                    <a:sym typeface="+mn-ea"/>
                  </a:rPr>
                  <a:t> Transitions to novel configurations occur a</a:t>
                </a:r>
                <a:r>
                  <a:rPr lang="en-US" altLang="en-GB" sz="3600" dirty="0">
                    <a:sym typeface="+mn-ea"/>
                  </a:rPr>
                  <a:t>t</a:t>
                </a:r>
                <a:r>
                  <a:rPr lang="en-GB" altLang="en-US" sz="3600" dirty="0">
                    <a:sym typeface="+mn-ea"/>
                  </a:rPr>
                  <a:t> </a:t>
                </a:r>
                <a:r>
                  <a:rPr lang="en-US" altLang="en-GB" sz="3600" dirty="0">
                    <a:sym typeface="+mn-ea"/>
                  </a:rPr>
                  <a:t>a given timestep </a:t>
                </a:r>
                <a14:m>
                  <m:oMath xmlns:m="http://schemas.openxmlformats.org/officeDocument/2006/math">
                    <m:sSub>
                      <m:sSubPr>
                        <m:ctrlPr>
                          <a:rPr lang="en-US" altLang="en-GB" sz="3600" i="1" dirty="0" smtClean="0">
                            <a:latin typeface="Cambria Math" panose="02040503050406030204" pitchFamily="18" charset="0"/>
                            <a:cs typeface="Cambria Math" panose="02040503050406030204" charset="0"/>
                            <a:sym typeface="+mn-ea"/>
                          </a:rPr>
                        </m:ctrlPr>
                      </m:sSubPr>
                      <m:e>
                        <m:r>
                          <a:rPr lang="en-US" altLang="en-GB" sz="3600" i="1" dirty="0" smtClean="0">
                            <a:latin typeface="Cambria Math" panose="02040503050406030204" charset="0"/>
                            <a:cs typeface="Cambria Math" panose="02040503050406030204" charset="0"/>
                            <a:sym typeface="+mn-ea"/>
                          </a:rPr>
                          <m:t>𝑘</m:t>
                        </m:r>
                      </m:e>
                      <m:sub>
                        <m:r>
                          <a:rPr lang="en-US" altLang="en-GB" sz="3600" i="1" dirty="0" smtClean="0">
                            <a:latin typeface="Cambria Math" panose="02040503050406030204" charset="0"/>
                            <a:cs typeface="Cambria Math" panose="02040503050406030204" charset="0"/>
                            <a:sym typeface="+mn-ea"/>
                          </a:rPr>
                          <m:t>𝑇</m:t>
                        </m:r>
                      </m:sub>
                    </m:sSub>
                  </m:oMath>
                </a14:m>
                <a:r>
                  <a:rPr lang="en-GB" altLang="en-US" sz="3600" dirty="0">
                    <a:sym typeface="+mn-ea"/>
                  </a:rPr>
                  <a:t> </a:t>
                </a:r>
                <a:r>
                  <a:rPr lang="en-US" altLang="en-GB" sz="3600" dirty="0">
                    <a:sym typeface="+mn-ea"/>
                  </a:rPr>
                  <a:t>such that:</a:t>
                </a:r>
                <a:endParaRPr lang="en-GB" altLang="en-US" sz="3600" dirty="0">
                  <a:sym typeface="+mn-ea"/>
                </a:endParaRPr>
              </a:p>
              <a:p>
                <a:pPr lvl="1"/>
                <a14:m>
                  <m:oMathPara xmlns:m="http://schemas.openxmlformats.org/officeDocument/2006/math">
                    <m:oMathParaPr>
                      <m:jc m:val="center"/>
                    </m:oMathParaPr>
                    <m:oMath xmlns:m="http://schemas.openxmlformats.org/officeDocument/2006/math">
                      <m:sSub>
                        <m:sSubPr>
                          <m:ctrlPr>
                            <a:rPr lang="en-US" altLang="en-GB" sz="3600" b="0" i="1" dirty="0" smtClean="0">
                              <a:solidFill>
                                <a:srgbClr val="FF0000"/>
                              </a:solidFill>
                              <a:latin typeface="Cambria Math" panose="02040503050406030204" pitchFamily="18" charset="0"/>
                              <a:cs typeface="Cambria Math" panose="02040503050406030204" charset="0"/>
                            </a:rPr>
                          </m:ctrlPr>
                        </m:sSubPr>
                        <m:e>
                          <m:r>
                            <a:rPr lang="en-US" altLang="en-GB" sz="3600" i="1" dirty="0" smtClean="0">
                              <a:solidFill>
                                <a:srgbClr val="FF0000"/>
                              </a:solidFill>
                              <a:latin typeface="Cambria Math" panose="02040503050406030204" charset="0"/>
                              <a:cs typeface="Cambria Math" panose="02040503050406030204" charset="0"/>
                            </a:rPr>
                            <m:t>𝜙</m:t>
                          </m:r>
                        </m:e>
                        <m:sub>
                          <m:r>
                            <a:rPr lang="en-US" altLang="en-GB" sz="3600" b="0" i="1" dirty="0" smtClean="0">
                              <a:solidFill>
                                <a:srgbClr val="FF0000"/>
                              </a:solidFill>
                              <a:latin typeface="Cambria Math" panose="02040503050406030204" pitchFamily="18" charset="0"/>
                              <a:cs typeface="Cambria Math" panose="02040503050406030204" charset="0"/>
                            </a:rPr>
                            <m:t>2</m:t>
                          </m:r>
                        </m:sub>
                      </m:sSub>
                      <m:r>
                        <a:rPr lang="en-US" altLang="en-GB" sz="3600" i="1" dirty="0" smtClean="0">
                          <a:solidFill>
                            <a:schemeClr val="tx1"/>
                          </a:solidFill>
                          <a:latin typeface="Cambria Math" panose="02040503050406030204" charset="0"/>
                          <a:cs typeface="Cambria Math" panose="02040503050406030204" charset="0"/>
                        </a:rPr>
                        <m:t>(</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d>
                        <m:dPr>
                          <m:begChr m:val="{"/>
                          <m:endChr m:val=""/>
                          <m:ctrlPr>
                            <a:rPr lang="en-US" altLang="en-GB" sz="3600" i="1" dirty="0" smtClean="0">
                              <a:solidFill>
                                <a:schemeClr val="tx1"/>
                              </a:solidFill>
                              <a:latin typeface="Cambria Math" panose="02040503050406030204" pitchFamily="18" charset="0"/>
                              <a:cs typeface="Cambria Math" panose="02040503050406030204" charset="0"/>
                            </a:rPr>
                          </m:ctrlPr>
                        </m:dPr>
                        <m:e>
                          <m:eqArr>
                            <m:eqArrPr>
                              <m:ctrlPr>
                                <a:rPr lang="en-US" altLang="en-GB" sz="3600" i="1" dirty="0" smtClean="0">
                                  <a:solidFill>
                                    <a:schemeClr val="tx1"/>
                                  </a:solidFill>
                                  <a:latin typeface="Cambria Math" panose="02040503050406030204" pitchFamily="18" charset="0"/>
                                  <a:cs typeface="Cambria Math" panose="02040503050406030204" charset="0"/>
                                </a:rPr>
                              </m:ctrlPr>
                            </m:eqArrPr>
                            <m:e>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  &amp;</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&lt;</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𝑇</m:t>
                                  </m:r>
                                </m:sub>
                              </m:sSub>
                            </m:e>
                            <m:e>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𝑛</m:t>
                                  </m:r>
                                </m:sub>
                              </m:sSub>
                              <m:r>
                                <a:rPr lang="en-US" altLang="en-GB" sz="3600" i="1" dirty="0" smtClean="0">
                                  <a:solidFill>
                                    <a:schemeClr val="tx1"/>
                                  </a:solidFill>
                                  <a:latin typeface="Cambria Math" panose="02040503050406030204" charset="0"/>
                                  <a:cs typeface="Cambria Math" panose="02040503050406030204" charset="0"/>
                                </a:rPr>
                                <m:t>,  &amp;</m:t>
                              </m:r>
                              <m:r>
                                <a:rPr lang="en-US" altLang="en-GB" sz="3600" i="1" dirty="0" smtClean="0">
                                  <a:solidFill>
                                    <a:schemeClr val="tx1"/>
                                  </a:solidFill>
                                  <a:latin typeface="Cambria Math" panose="02040503050406030204" charset="0"/>
                                  <a:cs typeface="Cambria Math" panose="02040503050406030204" charset="0"/>
                                </a:rPr>
                                <m:t>𝑘</m:t>
                              </m:r>
                              <m:r>
                                <a:rPr lang="en-US" altLang="en-GB" sz="3600" i="1" dirty="0" smtClean="0">
                                  <a:solidFill>
                                    <a:schemeClr val="tx1"/>
                                  </a:solidFill>
                                  <a:latin typeface="Cambria Math" panose="02040503050406030204" charset="0"/>
                                  <a:cs typeface="Cambria Math" panose="02040503050406030204" charset="0"/>
                                </a:rPr>
                                <m:t>≥</m:t>
                              </m:r>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𝑘</m:t>
                                  </m:r>
                                </m:e>
                                <m:sub>
                                  <m:r>
                                    <a:rPr lang="en-US" altLang="en-GB" sz="3600" i="1" dirty="0" smtClean="0">
                                      <a:solidFill>
                                        <a:schemeClr val="tx1"/>
                                      </a:solidFill>
                                      <a:latin typeface="Cambria Math" panose="02040503050406030204" charset="0"/>
                                      <a:cs typeface="Cambria Math" panose="02040503050406030204" charset="0"/>
                                    </a:rPr>
                                    <m:t>𝑇</m:t>
                                  </m:r>
                                </m:sub>
                              </m:sSub>
                            </m:e>
                          </m:eqArr>
                        </m:e>
                      </m:d>
                      <m:r>
                        <a:rPr lang="en-US" altLang="en-GB" sz="3600" i="1" dirty="0" smtClean="0">
                          <a:solidFill>
                            <a:schemeClr val="tx1"/>
                          </a:solidFill>
                          <a:latin typeface="Cambria Math" panose="02040503050406030204" charset="0"/>
                          <a:cs typeface="Cambria Math" panose="02040503050406030204" charset="0"/>
                        </a:rPr>
                        <m:t>;</m:t>
                      </m:r>
                    </m:oMath>
                  </m:oMathPara>
                </a14:m>
                <a:endParaRPr lang="en-US" altLang="en-GB" sz="3600" i="1" dirty="0">
                  <a:solidFill>
                    <a:schemeClr val="tx1"/>
                  </a:solidFill>
                  <a:latin typeface="Cambria Math" panose="02040503050406030204" charset="0"/>
                  <a:cs typeface="Cambria Math" panose="02040503050406030204" charset="0"/>
                </a:endParaRPr>
              </a:p>
              <a:p>
                <a:pPr lvl="1" algn="ctr"/>
                <a14:m>
                  <m:oMath xmlns:m="http://schemas.openxmlformats.org/officeDocument/2006/math">
                    <m:sSub>
                      <m:sSubPr>
                        <m:ctrlPr>
                          <a:rPr lang="en-US" altLang="en-GB" sz="3600" i="1" dirty="0" smtClean="0">
                            <a:solidFill>
                              <a:schemeClr val="tx1"/>
                            </a:solidFill>
                            <a:latin typeface="Cambria Math" panose="02040503050406030204" pitchFamily="18" charset="0"/>
                            <a:cs typeface="Cambria Math" panose="02040503050406030204" charset="0"/>
                          </a:rPr>
                        </m:ctrlPr>
                      </m:sSubPr>
                      <m:e>
                        <m:r>
                          <a:rPr lang="en-US" altLang="en-GB" sz="3600" i="1" dirty="0" smtClean="0">
                            <a:solidFill>
                              <a:schemeClr val="tx1"/>
                            </a:solidFill>
                            <a:latin typeface="Cambria Math" panose="02040503050406030204" charset="0"/>
                            <a:cs typeface="Cambria Math" panose="02040503050406030204" charset="0"/>
                          </a:rPr>
                          <m:t>𝜃</m:t>
                        </m:r>
                      </m:e>
                      <m:sub>
                        <m:r>
                          <a:rPr lang="en-US" altLang="en-GB" sz="3600" i="1" dirty="0" smtClean="0">
                            <a:solidFill>
                              <a:schemeClr val="tx1"/>
                            </a:solidFill>
                            <a:latin typeface="Cambria Math" panose="02040503050406030204" charset="0"/>
                            <a:cs typeface="Cambria Math" panose="02040503050406030204" charset="0"/>
                          </a:rPr>
                          <m:t>0</m:t>
                        </m:r>
                      </m:sub>
                    </m:sSub>
                    <m:r>
                      <a:rPr lang="en-US" altLang="en-GB" sz="3600" i="1" dirty="0" smtClean="0">
                        <a:solidFill>
                          <a:schemeClr val="tx1"/>
                        </a:solidFill>
                        <a:latin typeface="Cambria Math" panose="02040503050406030204" charset="0"/>
                        <a:cs typeface="Cambria Math" panose="02040503050406030204" charset="0"/>
                      </a:rPr>
                      <m:t>∈</m:t>
                    </m:r>
                  </m:oMath>
                </a14:m>
                <a:r>
                  <a:rPr lang="en-GB" altLang="en-US" sz="3600" dirty="0">
                    <a:sym typeface="+mn-ea"/>
                  </a:rPr>
                  <a:t> </a:t>
                </a:r>
                <a14:m>
                  <m:oMath xmlns:m="http://schemas.openxmlformats.org/officeDocument/2006/math">
                    <m:acc>
                      <m:accPr>
                        <m:chr m:val="̂"/>
                        <m:ctrlPr>
                          <a:rPr lang="en-US" altLang="en-GB" sz="3600" i="1" dirty="0" smtClean="0">
                            <a:solidFill>
                              <a:schemeClr val="tx1"/>
                            </a:solidFill>
                            <a:latin typeface="Cambria Math" panose="02040503050406030204" pitchFamily="18" charset="0"/>
                            <a:cs typeface="Cambria Math" panose="02040503050406030204" charset="0"/>
                          </a:rPr>
                        </m:ctrlPr>
                      </m:accPr>
                      <m:e>
                        <m:r>
                          <a:rPr lang="en-US" altLang="en-GB" sz="3600" i="1" dirty="0" smtClean="0">
                            <a:solidFill>
                              <a:schemeClr val="tx1"/>
                            </a:solidFill>
                            <a:latin typeface="Cambria Math" panose="02040503050406030204" charset="0"/>
                            <a:cs typeface="Cambria Math" panose="02040503050406030204" charset="0"/>
                          </a:rPr>
                          <m:t>𝜃</m:t>
                        </m:r>
                      </m:e>
                    </m:acc>
                  </m:oMath>
                </a14:m>
                <a:endParaRPr lang="en-US" altLang="en-GB" sz="3600" i="1" dirty="0">
                  <a:solidFill>
                    <a:schemeClr val="tx1"/>
                  </a:solidFill>
                  <a:latin typeface="Cambria Math" panose="02040503050406030204" charset="0"/>
                  <a:cs typeface="Cambria Math" panose="02040503050406030204" charset="0"/>
                  <a:sym typeface="+mn-ea"/>
                </a:endParaRPr>
              </a:p>
            </p:txBody>
          </p:sp>
        </mc:Choice>
        <mc:Fallback>
          <p:sp>
            <p:nvSpPr>
              <p:cNvPr id="3" name="Text Box 2"/>
              <p:cNvSpPr txBox="1">
                <a:spLocks noRot="1" noChangeAspect="1" noMove="1" noResize="1" noEditPoints="1" noAdjustHandles="1" noChangeArrowheads="1" noChangeShapeType="1" noTextEdit="1"/>
              </p:cNvSpPr>
              <p:nvPr/>
            </p:nvSpPr>
            <p:spPr>
              <a:xfrm>
                <a:off x="-80010" y="2477770"/>
                <a:ext cx="7252970" cy="4121706"/>
              </a:xfrm>
              <a:prstGeom prst="rect">
                <a:avLst/>
              </a:prstGeom>
              <a:blipFill>
                <a:blip r:embed="rId7"/>
                <a:stretch>
                  <a:fillRect t="-2216" r="-504"/>
                </a:stretch>
              </a:blipFill>
            </p:spPr>
            <p:txBody>
              <a:bodyPr/>
              <a:lstStyle/>
              <a:p>
                <a:r>
                  <a:rPr lang="en-US">
                    <a:noFill/>
                  </a:rPr>
                  <a:t> </a:t>
                </a:r>
              </a:p>
            </p:txBody>
          </p:sp>
        </mc:Fallback>
      </mc:AlternateContent>
      <p:cxnSp>
        <p:nvCxnSpPr>
          <p:cNvPr id="4" name="Straight Arrow Connector 3"/>
          <p:cNvCxnSpPr>
            <a:stCxn id="18" idx="1"/>
          </p:cNvCxnSpPr>
          <p:nvPr/>
        </p:nvCxnSpPr>
        <p:spPr>
          <a:xfrm flipV="1">
            <a:off x="8559800" y="4701540"/>
            <a:ext cx="1313815" cy="313055"/>
          </a:xfrm>
          <a:prstGeom prst="straightConnector1">
            <a:avLst/>
          </a:prstGeom>
          <a:ln w="28575">
            <a:solidFill>
              <a:srgbClr val="FF0000"/>
            </a:solidFill>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 name="Content Placeholder 26"/>
              <p:cNvSpPr>
                <a:spLocks noGrp="1"/>
              </p:cNvSpPr>
              <p:nvPr>
                <p:ph idx="1"/>
              </p:nvPr>
            </p:nvSpPr>
            <p:spPr>
              <a:xfrm>
                <a:off x="-74930" y="889635"/>
                <a:ext cx="12028170" cy="5336540"/>
              </a:xfrm>
            </p:spPr>
            <p:txBody>
              <a:bodyPr>
                <a:noAutofit/>
              </a:bodyPr>
              <a:lstStyle/>
              <a:p>
                <a:pPr marL="457200" lvl="1" indent="0">
                  <a:buNone/>
                </a:pPr>
                <a:r>
                  <a:rPr lang="en-GB" sz="4000" dirty="0">
                    <a:solidFill>
                      <a:schemeClr val="tx1"/>
                    </a:solidFill>
                  </a:rPr>
                  <a:t>We define a parametric </a:t>
                </a:r>
                <a:r>
                  <a:rPr lang="en-GB" sz="4000" i="1" dirty="0">
                    <a:solidFill>
                      <a:schemeClr val="tx1"/>
                    </a:solidFill>
                  </a:rPr>
                  <a:t>low level</a:t>
                </a:r>
                <a:r>
                  <a:rPr lang="en-US" altLang="en-GB" sz="4000" dirty="0">
                    <a:solidFill>
                      <a:schemeClr val="tx1"/>
                    </a:solidFill>
                  </a:rPr>
                  <a:t> feedback</a:t>
                </a:r>
                <a:r>
                  <a:rPr lang="en-GB" sz="4000" dirty="0">
                    <a:solidFill>
                      <a:schemeClr val="tx1"/>
                    </a:solidFill>
                  </a:rPr>
                  <a:t>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𝑢</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𝛤</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𝑦</m:t>
                    </m:r>
                    <m:r>
                      <a:rPr lang="en-US" altLang="en-GB" sz="4000" i="1" dirty="0" smtClean="0">
                        <a:solidFill>
                          <a:schemeClr val="tx1"/>
                        </a:solidFill>
                        <a:latin typeface="Cambria Math" panose="02040503050406030204" charset="0"/>
                        <a:cs typeface="Cambria Math" panose="02040503050406030204" charset="0"/>
                      </a:rPr>
                      <m:t>, </m:t>
                    </m:r>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oMath>
                </a14:m>
                <a:r>
                  <a:rPr lang="en-GB" sz="4000" dirty="0">
                    <a:solidFill>
                      <a:schemeClr val="tx1"/>
                    </a:solidFill>
                  </a:rPr>
                  <a:t> where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𝐶</m:t>
                    </m:r>
                    <m:r>
                      <a:rPr lang="en-US" altLang="en-GB" sz="4000" i="1" dirty="0" smtClean="0">
                        <a:solidFill>
                          <a:schemeClr val="tx1"/>
                        </a:solidFill>
                        <a:latin typeface="Cambria Math" panose="02040503050406030204" charset="0"/>
                        <a:cs typeface="Cambria Math" panose="02040503050406030204" charset="0"/>
                      </a:rPr>
                      <m:t>∈</m:t>
                    </m:r>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a:solidFill>
                      <a:schemeClr val="tx1"/>
                    </a:solidFill>
                  </a:rPr>
                  <a:t> is a control parameter vector or </a:t>
                </a:r>
                <a:r>
                  <a:rPr lang="en-GB" sz="4000" i="1" dirty="0">
                    <a:solidFill>
                      <a:schemeClr val="tx1"/>
                    </a:solidFill>
                  </a:rPr>
                  <a:t>control configuration</a:t>
                </a:r>
                <a:r>
                  <a:rPr lang="en-GB" sz="4000" dirty="0">
                    <a:solidFill>
                      <a:schemeClr val="tx1"/>
                    </a:solidFill>
                  </a:rPr>
                  <a:t>,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𝒞</m:t>
                    </m:r>
                  </m:oMath>
                </a14:m>
                <a:r>
                  <a:rPr lang="en-GB" sz="4000" dirty="0">
                    <a:solidFill>
                      <a:schemeClr val="tx1"/>
                    </a:solidFill>
                  </a:rPr>
                  <a:t> is the control parameter space, and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𝑦</m:t>
                    </m:r>
                  </m:oMath>
                </a14:m>
                <a:r>
                  <a:rPr lang="en-GB" sz="4000" dirty="0">
                    <a:solidFill>
                      <a:schemeClr val="tx1"/>
                    </a:solidFill>
                  </a:rPr>
                  <a:t> is the system output vector.</a:t>
                </a:r>
              </a:p>
              <a:p>
                <a:pPr marL="457200" lvl="1" indent="0">
                  <a:buNone/>
                </a:pPr>
                <a:endParaRPr lang="en-GB" sz="4000" dirty="0">
                  <a:solidFill>
                    <a:schemeClr val="tx1"/>
                  </a:solidFill>
                </a:endParaRPr>
              </a:p>
              <a:p>
                <a:pPr marL="457200" lvl="1" indent="0">
                  <a:buNone/>
                </a:pPr>
                <a:r>
                  <a:rPr lang="en-GB" sz="4000" dirty="0">
                    <a:solidFill>
                      <a:schemeClr val="tx1"/>
                    </a:solidFill>
                  </a:rPr>
                  <a:t>The task of control tuning for a region of known system configurations </a:t>
                </a:r>
                <a14:m>
                  <m:oMath xmlns:m="http://schemas.openxmlformats.org/officeDocument/2006/math">
                    <m:acc>
                      <m:accPr>
                        <m:chr m:val="̂"/>
                        <m:ctrlPr>
                          <a:rPr lang="en-US" altLang="en-GB" sz="4000" i="1" dirty="0" smtClean="0">
                            <a:solidFill>
                              <a:schemeClr val="tx1"/>
                            </a:solidFill>
                            <a:latin typeface="Cambria Math" panose="02040503050406030204" pitchFamily="18" charset="0"/>
                            <a:cs typeface="Cambria Math" panose="02040503050406030204" charset="0"/>
                          </a:rPr>
                        </m:ctrlPr>
                      </m:accPr>
                      <m:e>
                        <m:r>
                          <a:rPr lang="en-US" altLang="en-GB" sz="4000" i="1" dirty="0" smtClean="0">
                            <a:solidFill>
                              <a:schemeClr val="tx1"/>
                            </a:solidFill>
                            <a:latin typeface="Cambria Math" panose="02040503050406030204" charset="0"/>
                            <a:cs typeface="Cambria Math" panose="02040503050406030204" charset="0"/>
                          </a:rPr>
                          <m:t>𝜃</m:t>
                        </m:r>
                      </m:e>
                    </m:acc>
                  </m:oMath>
                </a14:m>
                <a:r>
                  <a:rPr lang="en-GB" altLang="en-US" sz="4000" dirty="0">
                    <a:solidFill>
                      <a:schemeClr val="tx1"/>
                    </a:solidFill>
                    <a:latin typeface="Cambria Math" panose="02040503050406030204" charset="0"/>
                    <a:cs typeface="Cambria Math" panose="02040503050406030204" charset="0"/>
                  </a:rPr>
                  <a:t>,</a:t>
                </a:r>
                <a:r>
                  <a:rPr lang="en-GB" altLang="en-US" sz="4000" dirty="0">
                    <a:solidFill>
                      <a:schemeClr val="tx1"/>
                    </a:solidFill>
                    <a:latin typeface="Calibri" panose="020F0502020204030204" charset="0"/>
                    <a:cs typeface="Calibri" panose="020F0502020204030204" charset="0"/>
                  </a:rPr>
                  <a:t> given a control law </a:t>
                </a:r>
                <a14:m>
                  <m:oMath xmlns:m="http://schemas.openxmlformats.org/officeDocument/2006/math">
                    <m:r>
                      <a:rPr lang="en-US" altLang="en-GB" sz="4000" i="1" dirty="0" smtClean="0">
                        <a:solidFill>
                          <a:schemeClr val="tx1"/>
                        </a:solidFill>
                        <a:latin typeface="Cambria Math" panose="02040503050406030204" charset="0"/>
                        <a:cs typeface="Cambria Math" panose="02040503050406030204" charset="0"/>
                      </a:rPr>
                      <m:t>𝛤</m:t>
                    </m:r>
                  </m:oMath>
                </a14:m>
                <a:r>
                  <a:rPr lang="en-GB" altLang="en-US" sz="4000" dirty="0">
                    <a:solidFill>
                      <a:schemeClr val="tx1"/>
                    </a:solidFill>
                    <a:latin typeface="Cambria Math" panose="02040503050406030204" charset="0"/>
                    <a:cs typeface="Cambria Math" panose="02040503050406030204" charset="0"/>
                  </a:rPr>
                  <a:t>,</a:t>
                </a:r>
                <a:r>
                  <a:rPr lang="en-GB" altLang="en-US" sz="4000" dirty="0">
                    <a:solidFill>
                      <a:schemeClr val="tx1"/>
                    </a:solidFill>
                    <a:latin typeface="Calibri" panose="020F0502020204030204" charset="0"/>
                    <a:cs typeface="Calibri" panose="020F0502020204030204" charset="0"/>
                  </a:rPr>
                  <a:t> </a:t>
                </a:r>
                <a:r>
                  <a:rPr lang="en-GB" sz="4000" dirty="0">
                    <a:solidFill>
                      <a:schemeClr val="tx1"/>
                    </a:solidFill>
                  </a:rPr>
                  <a:t>can be framed in two ways. </a:t>
                </a:r>
                <a:endParaRPr lang="en-GB" altLang="en-US" sz="4000" dirty="0">
                  <a:solidFill>
                    <a:schemeClr val="tx1"/>
                  </a:solidFill>
                  <a:latin typeface="Cambria Math" panose="02040503050406030204" charset="0"/>
                  <a:cs typeface="Cambria Math" panose="02040503050406030204" charset="0"/>
                </a:endParaRPr>
              </a:p>
            </p:txBody>
          </p:sp>
        </mc:Choice>
        <mc:Fallback xmlns="">
          <p:sp>
            <p:nvSpPr>
              <p:cNvPr id="27" name="Content Placeholder 26"/>
              <p:cNvSpPr>
                <a:spLocks noRot="1" noChangeAspect="1" noMove="1" noResize="1" noEditPoints="1" noAdjustHandles="1" noChangeArrowheads="1" noChangeShapeType="1" noTextEdit="1"/>
              </p:cNvSpPr>
              <p:nvPr>
                <p:ph idx="1"/>
              </p:nvPr>
            </p:nvSpPr>
            <p:spPr>
              <a:xfrm>
                <a:off x="-74930" y="889635"/>
                <a:ext cx="12028170" cy="5336540"/>
              </a:xfrm>
              <a:blipFill rotWithShape="1">
                <a:blip r:embed="rId4"/>
                <a:stretch>
                  <a:fillRect t="-202"/>
                </a:stretch>
              </a:blipFill>
            </p:spPr>
            <p:txBody>
              <a:bodyPr/>
              <a:lstStyle/>
              <a:p>
                <a:r>
                  <a:rPr lang="en-GB" altLang="en-US">
                    <a:noFill/>
                  </a:rPr>
                  <a:t> </a:t>
                </a:r>
              </a:p>
            </p:txBody>
          </p:sp>
        </mc:Fallback>
      </mc:AlternateContent>
      <p:sp>
        <p:nvSpPr>
          <p:cNvPr id="17" name="CuadroTexto 8"/>
          <p:cNvSpPr txBox="1"/>
          <p:nvPr/>
        </p:nvSpPr>
        <p:spPr>
          <a:xfrm>
            <a:off x="173990" y="68580"/>
            <a:ext cx="11146790" cy="706755"/>
          </a:xfrm>
          <a:prstGeom prst="rect">
            <a:avLst/>
          </a:prstGeom>
          <a:noFill/>
        </p:spPr>
        <p:txBody>
          <a:bodyPr wrap="square" rtlCol="0">
            <a:spAutoFit/>
          </a:bodyPr>
          <a:lstStyle/>
          <a:p>
            <a:r>
              <a:rPr lang="en-GB" altLang="en-US" sz="4000" u="sng" dirty="0">
                <a:solidFill>
                  <a:schemeClr val="tx1"/>
                </a:solidFill>
                <a:latin typeface="+mn-ea"/>
                <a:cs typeface="+mn-ea"/>
                <a:sym typeface="+mn-ea"/>
              </a:rPr>
              <a:t>Low Level Control Law</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1566</Words>
  <Application>Microsoft Office PowerPoint</Application>
  <PresentationFormat>Widescreen</PresentationFormat>
  <Paragraphs>238</Paragraphs>
  <Slides>29</Slides>
  <Notes>29</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Research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MarlonChan</dc:creator>
  <cp:lastModifiedBy>Quinones Grueiro, Marcos</cp:lastModifiedBy>
  <cp:revision>298</cp:revision>
  <dcterms:created xsi:type="dcterms:W3CDTF">2022-01-26T17:16:00Z</dcterms:created>
  <dcterms:modified xsi:type="dcterms:W3CDTF">2023-05-10T06:29:35Z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708B430774754747AC44F453C9D1A993</vt:lpwstr>
  </property>
  <property fmtid="{D5CDD505-2E9C-101B-9397-08002B2CF9AE}" pid="3" name="KSOProductBuildVer">
    <vt:lpwstr>2057-11.2.0.11537</vt:lpwstr>
  </property>
</Properties>
</file>