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>
  <p:sldMasterIdLst>
    <p:sldMasterId id="2147483648" r:id="rId1"/>
  </p:sldMasterIdLst>
  <p:notesMasterIdLst>
    <p:notesMasterId r:id="rId5"/>
  </p:notesMasterIdLst>
  <p:sldIdLst>
    <p:sldId id="259" r:id="rId3"/>
    <p:sldId id="265" r:id="rId4"/>
  </p:sldIdLst>
  <p:sldSz cx="21386800" cy="302768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E9"/>
    <a:srgbClr val="001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94660"/>
  </p:normalViewPr>
  <p:slideViewPr>
    <p:cSldViewPr showGuides="1">
      <p:cViewPr varScale="1">
        <p:scale>
          <a:sx n="26" d="100"/>
          <a:sy n="26" d="100"/>
        </p:scale>
        <p:origin x="3360" y="120"/>
      </p:cViewPr>
      <p:guideLst>
        <p:guide orient="horz" pos="9568"/>
        <p:guide pos="67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>
                <a:sym typeface="Avenir Roman" charset="0"/>
              </a:rPr>
              <a:t>Click to edit Master text styles</a:t>
            </a:r>
            <a:endParaRPr lang="en-US" altLang="en-US" noProof="0">
              <a:sym typeface="Avenir Roman" charset="0"/>
            </a:endParaRPr>
          </a:p>
          <a:p>
            <a:pPr lvl="1"/>
            <a:r>
              <a:rPr lang="en-US" altLang="en-US" noProof="0">
                <a:sym typeface="Avenir Roman" charset="0"/>
              </a:rPr>
              <a:t>Second level</a:t>
            </a:r>
            <a:endParaRPr lang="en-US" altLang="en-US" noProof="0">
              <a:sym typeface="Avenir Roman" charset="0"/>
            </a:endParaRPr>
          </a:p>
          <a:p>
            <a:pPr lvl="2"/>
            <a:r>
              <a:rPr lang="en-US" altLang="en-US" noProof="0">
                <a:sym typeface="Avenir Roman" charset="0"/>
              </a:rPr>
              <a:t>Third level</a:t>
            </a:r>
            <a:endParaRPr lang="en-US" altLang="en-US" noProof="0">
              <a:sym typeface="Avenir Roman" charset="0"/>
            </a:endParaRPr>
          </a:p>
          <a:p>
            <a:pPr lvl="3"/>
            <a:r>
              <a:rPr lang="en-US" altLang="en-US" noProof="0">
                <a:sym typeface="Avenir Roman" charset="0"/>
              </a:rPr>
              <a:t>Fourth level</a:t>
            </a:r>
            <a:endParaRPr lang="en-US" altLang="en-US" noProof="0">
              <a:sym typeface="Avenir Roman" charset="0"/>
            </a:endParaRPr>
          </a:p>
          <a:p>
            <a:pPr lvl="4"/>
            <a:r>
              <a:rPr lang="en-US" altLang="en-US" noProof="0">
                <a:sym typeface="Avenir Roman" charset="0"/>
              </a:rPr>
              <a:t>Fifth level</a:t>
            </a:r>
            <a:endParaRPr lang="en-US" altLang="en-US" noProof="0">
              <a:sym typeface="Avenir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8749184" y="808808"/>
            <a:ext cx="3960440" cy="1368353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latin typeface="Barlow" panose="00000500000000000000" pitchFamily="2" charset="0"/>
              </a:defRPr>
            </a:lvl1pPr>
          </a:lstStyle>
          <a:p>
            <a:r>
              <a:rPr lang="en-IE" dirty="0"/>
              <a:t>Insert your HEI logo here</a:t>
            </a:r>
            <a:endParaRPr lang="en-IE" dirty="0"/>
          </a:p>
          <a:p>
            <a:endParaRPr lang="en-I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7174169" y="3257080"/>
            <a:ext cx="3600351" cy="1872728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Barlow" panose="00000500000000000000" pitchFamily="2" charset="0"/>
              </a:defRPr>
            </a:lvl1pPr>
          </a:lstStyle>
          <a:p>
            <a:r>
              <a:rPr lang="en-IE" dirty="0"/>
              <a:t>Insert industry partner logo here if required</a:t>
            </a:r>
            <a:endParaRPr lang="en-I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264" y="3257080"/>
            <a:ext cx="15985776" cy="93610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DBE2E9"/>
                </a:solidFill>
                <a:latin typeface="Gotham Rounded Bold" panose="02000000000000000000" pitchFamily="50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 of Project</a:t>
            </a:r>
            <a:endParaRPr lang="en-IE" dirty="0"/>
          </a:p>
        </p:txBody>
      </p:sp>
      <p:sp>
        <p:nvSpPr>
          <p:cNvPr id="15" name="AutoShape 20"/>
          <p:cNvSpPr/>
          <p:nvPr userDrawn="1"/>
        </p:nvSpPr>
        <p:spPr bwMode="auto">
          <a:xfrm>
            <a:off x="612329" y="4525963"/>
            <a:ext cx="15841711" cy="574675"/>
          </a:xfrm>
          <a:custGeom>
            <a:avLst/>
            <a:gdLst>
              <a:gd name="T0" fmla="*/ 5112544 w 21600"/>
              <a:gd name="T1" fmla="*/ 287338 h 21600"/>
              <a:gd name="T2" fmla="*/ 5112544 w 21600"/>
              <a:gd name="T3" fmla="*/ 287338 h 21600"/>
              <a:gd name="T4" fmla="*/ 5112544 w 21600"/>
              <a:gd name="T5" fmla="*/ 287338 h 21600"/>
              <a:gd name="T6" fmla="*/ 5112544 w 21600"/>
              <a:gd name="T7" fmla="*/ 2873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algn="l" eaLnBrk="1">
              <a:lnSpc>
                <a:spcPct val="100000"/>
              </a:lnSpc>
              <a:spcBef>
                <a:spcPts val="0"/>
              </a:spcBef>
            </a:pPr>
            <a:r>
              <a:rPr lang="en-US" altLang="en-US" sz="3200" b="1" dirty="0">
                <a:solidFill>
                  <a:srgbClr val="FFFFFF"/>
                </a:solidFill>
                <a:latin typeface="Barlow" panose="00000500000000000000" pitchFamily="2" charset="0"/>
                <a:sym typeface="Barlow Regular" panose="00000500000000000000" pitchFamily="2" charset="0"/>
              </a:rPr>
              <a:t>Names of Poster Presenters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71550" y="620973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1269466" y="620973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971550" y="1665089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1269466" y="1665089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1386800" cy="302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19942319"/>
            <a:ext cx="11545143" cy="605536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6315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4" y="2754731"/>
            <a:ext cx="21409027" cy="2406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023" y="-127296"/>
            <a:ext cx="5486351" cy="271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AutoShape 3"/>
          <p:cNvSpPr/>
          <p:nvPr userDrawn="1"/>
        </p:nvSpPr>
        <p:spPr bwMode="auto">
          <a:xfrm>
            <a:off x="611188" y="5732463"/>
            <a:ext cx="9864725" cy="9910762"/>
          </a:xfrm>
          <a:custGeom>
            <a:avLst/>
            <a:gdLst>
              <a:gd name="T0" fmla="*/ 4932363 w 21600"/>
              <a:gd name="T1" fmla="*/ 4955381 h 21600"/>
              <a:gd name="T2" fmla="*/ 4932363 w 21600"/>
              <a:gd name="T3" fmla="*/ 4955381 h 21600"/>
              <a:gd name="T4" fmla="*/ 4932363 w 21600"/>
              <a:gd name="T5" fmla="*/ 4955381 h 21600"/>
              <a:gd name="T6" fmla="*/ 4932363 w 21600"/>
              <a:gd name="T7" fmla="*/ 49553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8" name="AutoShape 4"/>
          <p:cNvSpPr/>
          <p:nvPr userDrawn="1"/>
        </p:nvSpPr>
        <p:spPr bwMode="auto">
          <a:xfrm>
            <a:off x="684213" y="5768975"/>
            <a:ext cx="358775" cy="369888"/>
          </a:xfrm>
          <a:custGeom>
            <a:avLst/>
            <a:gdLst>
              <a:gd name="T0" fmla="*/ 179388 w 21600"/>
              <a:gd name="T1" fmla="*/ 184944 h 21600"/>
              <a:gd name="T2" fmla="*/ 179388 w 21600"/>
              <a:gd name="T3" fmla="*/ 184944 h 21600"/>
              <a:gd name="T4" fmla="*/ 179388 w 21600"/>
              <a:gd name="T5" fmla="*/ 184944 h 21600"/>
              <a:gd name="T6" fmla="*/ 179388 w 21600"/>
              <a:gd name="T7" fmla="*/ 1849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9" name="AutoShape 5"/>
          <p:cNvSpPr/>
          <p:nvPr userDrawn="1"/>
        </p:nvSpPr>
        <p:spPr bwMode="auto">
          <a:xfrm>
            <a:off x="10909300" y="5724525"/>
            <a:ext cx="9864725" cy="9918700"/>
          </a:xfrm>
          <a:custGeom>
            <a:avLst/>
            <a:gdLst>
              <a:gd name="T0" fmla="*/ 4932363 w 21600"/>
              <a:gd name="T1" fmla="*/ 4959350 h 21600"/>
              <a:gd name="T2" fmla="*/ 4932363 w 21600"/>
              <a:gd name="T3" fmla="*/ 4959350 h 21600"/>
              <a:gd name="T4" fmla="*/ 4932363 w 21600"/>
              <a:gd name="T5" fmla="*/ 4959350 h 21600"/>
              <a:gd name="T6" fmla="*/ 4932363 w 21600"/>
              <a:gd name="T7" fmla="*/ 4959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0" name="AutoShape 6"/>
          <p:cNvSpPr/>
          <p:nvPr userDrawn="1"/>
        </p:nvSpPr>
        <p:spPr bwMode="auto">
          <a:xfrm>
            <a:off x="611188" y="16075025"/>
            <a:ext cx="9864725" cy="9918700"/>
          </a:xfrm>
          <a:custGeom>
            <a:avLst/>
            <a:gdLst>
              <a:gd name="T0" fmla="*/ 4932363 w 21600"/>
              <a:gd name="T1" fmla="*/ 4959350 h 21600"/>
              <a:gd name="T2" fmla="*/ 4932363 w 21600"/>
              <a:gd name="T3" fmla="*/ 4959350 h 21600"/>
              <a:gd name="T4" fmla="*/ 4932363 w 21600"/>
              <a:gd name="T5" fmla="*/ 4959350 h 21600"/>
              <a:gd name="T6" fmla="*/ 4932363 w 21600"/>
              <a:gd name="T7" fmla="*/ 4959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1" name="AutoShape 7"/>
          <p:cNvSpPr/>
          <p:nvPr userDrawn="1"/>
        </p:nvSpPr>
        <p:spPr bwMode="auto">
          <a:xfrm>
            <a:off x="10909300" y="16075025"/>
            <a:ext cx="9864725" cy="9918700"/>
          </a:xfrm>
          <a:custGeom>
            <a:avLst/>
            <a:gdLst>
              <a:gd name="T0" fmla="*/ 4932363 w 21600"/>
              <a:gd name="T1" fmla="*/ 4959350 h 21600"/>
              <a:gd name="T2" fmla="*/ 4932363 w 21600"/>
              <a:gd name="T3" fmla="*/ 4959350 h 21600"/>
              <a:gd name="T4" fmla="*/ 4932363 w 21600"/>
              <a:gd name="T5" fmla="*/ 4959350 h 21600"/>
              <a:gd name="T6" fmla="*/ 4932363 w 21600"/>
              <a:gd name="T7" fmla="*/ 4959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2" name="AutoShape 8"/>
          <p:cNvSpPr/>
          <p:nvPr userDrawn="1"/>
        </p:nvSpPr>
        <p:spPr bwMode="auto">
          <a:xfrm>
            <a:off x="10980738" y="5768975"/>
            <a:ext cx="360362" cy="369888"/>
          </a:xfrm>
          <a:custGeom>
            <a:avLst/>
            <a:gdLst>
              <a:gd name="T0" fmla="*/ 180181 w 21600"/>
              <a:gd name="T1" fmla="*/ 184944 h 21600"/>
              <a:gd name="T2" fmla="*/ 180181 w 21600"/>
              <a:gd name="T3" fmla="*/ 184944 h 21600"/>
              <a:gd name="T4" fmla="*/ 180181 w 21600"/>
              <a:gd name="T5" fmla="*/ 184944 h 21600"/>
              <a:gd name="T6" fmla="*/ 180181 w 21600"/>
              <a:gd name="T7" fmla="*/ 1849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3" name="AutoShape 9"/>
          <p:cNvSpPr/>
          <p:nvPr userDrawn="1"/>
        </p:nvSpPr>
        <p:spPr bwMode="auto">
          <a:xfrm>
            <a:off x="674688" y="16148050"/>
            <a:ext cx="360362" cy="368300"/>
          </a:xfrm>
          <a:custGeom>
            <a:avLst/>
            <a:gdLst>
              <a:gd name="T0" fmla="*/ 180181 w 21600"/>
              <a:gd name="T1" fmla="*/ 184150 h 21600"/>
              <a:gd name="T2" fmla="*/ 180181 w 21600"/>
              <a:gd name="T3" fmla="*/ 184150 h 21600"/>
              <a:gd name="T4" fmla="*/ 180181 w 21600"/>
              <a:gd name="T5" fmla="*/ 184150 h 21600"/>
              <a:gd name="T6" fmla="*/ 180181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4" name="AutoShape 10"/>
          <p:cNvSpPr/>
          <p:nvPr userDrawn="1"/>
        </p:nvSpPr>
        <p:spPr bwMode="auto">
          <a:xfrm>
            <a:off x="10980738" y="16148050"/>
            <a:ext cx="360362" cy="368300"/>
          </a:xfrm>
          <a:custGeom>
            <a:avLst/>
            <a:gdLst>
              <a:gd name="T0" fmla="*/ 180181 w 21600"/>
              <a:gd name="T1" fmla="*/ 184150 h 21600"/>
              <a:gd name="T2" fmla="*/ 180181 w 21600"/>
              <a:gd name="T3" fmla="*/ 184150 h 21600"/>
              <a:gd name="T4" fmla="*/ 180181 w 21600"/>
              <a:gd name="T5" fmla="*/ 184150 h 21600"/>
              <a:gd name="T6" fmla="*/ 180181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5" name="AutoShape 11"/>
          <p:cNvSpPr/>
          <p:nvPr userDrawn="1"/>
        </p:nvSpPr>
        <p:spPr bwMode="auto">
          <a:xfrm>
            <a:off x="684213" y="5775325"/>
            <a:ext cx="358775" cy="396875"/>
          </a:xfrm>
          <a:custGeom>
            <a:avLst/>
            <a:gdLst>
              <a:gd name="T0" fmla="*/ 179388 w 21600"/>
              <a:gd name="T1" fmla="*/ 198438 h 21600"/>
              <a:gd name="T2" fmla="*/ 179388 w 21600"/>
              <a:gd name="T3" fmla="*/ 198438 h 21600"/>
              <a:gd name="T4" fmla="*/ 179388 w 21600"/>
              <a:gd name="T5" fmla="*/ 198438 h 21600"/>
              <a:gd name="T6" fmla="*/ 17938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1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sp>
        <p:nvSpPr>
          <p:cNvPr id="16" name="AutoShape 12"/>
          <p:cNvSpPr/>
          <p:nvPr userDrawn="1"/>
        </p:nvSpPr>
        <p:spPr bwMode="auto">
          <a:xfrm>
            <a:off x="10980738" y="5775325"/>
            <a:ext cx="360362" cy="396875"/>
          </a:xfrm>
          <a:custGeom>
            <a:avLst/>
            <a:gdLst>
              <a:gd name="T0" fmla="*/ 180181 w 21600"/>
              <a:gd name="T1" fmla="*/ 198438 h 21600"/>
              <a:gd name="T2" fmla="*/ 180181 w 21600"/>
              <a:gd name="T3" fmla="*/ 198438 h 21600"/>
              <a:gd name="T4" fmla="*/ 180181 w 21600"/>
              <a:gd name="T5" fmla="*/ 198438 h 21600"/>
              <a:gd name="T6" fmla="*/ 180181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2</a:t>
            </a:r>
            <a:endParaRPr lang="en-US" altLang="en-US">
              <a:latin typeface="Barlow" panose="00000500000000000000" pitchFamily="2" charset="0"/>
            </a:endParaRPr>
          </a:p>
        </p:txBody>
      </p:sp>
      <p:sp>
        <p:nvSpPr>
          <p:cNvPr id="17" name="AutoShape 13"/>
          <p:cNvSpPr/>
          <p:nvPr userDrawn="1"/>
        </p:nvSpPr>
        <p:spPr bwMode="auto">
          <a:xfrm>
            <a:off x="674688" y="16148050"/>
            <a:ext cx="360362" cy="395288"/>
          </a:xfrm>
          <a:custGeom>
            <a:avLst/>
            <a:gdLst>
              <a:gd name="T0" fmla="*/ 180181 w 21600"/>
              <a:gd name="T1" fmla="*/ 197644 h 21600"/>
              <a:gd name="T2" fmla="*/ 180181 w 21600"/>
              <a:gd name="T3" fmla="*/ 197644 h 21600"/>
              <a:gd name="T4" fmla="*/ 180181 w 21600"/>
              <a:gd name="T5" fmla="*/ 197644 h 21600"/>
              <a:gd name="T6" fmla="*/ 180181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ffectLst/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3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sp>
        <p:nvSpPr>
          <p:cNvPr id="18" name="AutoShape 14"/>
          <p:cNvSpPr/>
          <p:nvPr userDrawn="1"/>
        </p:nvSpPr>
        <p:spPr bwMode="auto">
          <a:xfrm>
            <a:off x="10990263" y="16148050"/>
            <a:ext cx="360362" cy="395288"/>
          </a:xfrm>
          <a:custGeom>
            <a:avLst/>
            <a:gdLst>
              <a:gd name="T0" fmla="*/ 180181 w 21600"/>
              <a:gd name="T1" fmla="*/ 197644 h 21600"/>
              <a:gd name="T2" fmla="*/ 180181 w 21600"/>
              <a:gd name="T3" fmla="*/ 197644 h 21600"/>
              <a:gd name="T4" fmla="*/ 180181 w 21600"/>
              <a:gd name="T5" fmla="*/ 197644 h 21600"/>
              <a:gd name="T6" fmla="*/ 180181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ffectLst/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4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pic>
        <p:nvPicPr>
          <p:cNvPr id="22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9" y="877317"/>
            <a:ext cx="8135219" cy="122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4" y="26892125"/>
            <a:ext cx="21386800" cy="32454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2286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4572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6858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9144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 descr="Known AtN Th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4140" y="18457545"/>
            <a:ext cx="4169410" cy="2202815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14" name="Picture 13" descr="Known AtN Th 30 Del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40" y="20756245"/>
            <a:ext cx="4169410" cy="2161540"/>
          </a:xfrm>
          <a:prstGeom prst="rect">
            <a:avLst/>
          </a:prstGeom>
        </p:spPr>
      </p:pic>
      <p:sp>
        <p:nvSpPr>
          <p:cNvPr id="51" name="Text Placeholder 13"/>
          <p:cNvSpPr>
            <a:spLocks noGrp="1"/>
          </p:cNvSpPr>
          <p:nvPr/>
        </p:nvSpPr>
        <p:spPr>
          <a:xfrm>
            <a:off x="971550" y="6209665"/>
            <a:ext cx="9145905" cy="415671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Background</a:t>
            </a:r>
            <a:endParaRPr lang="en-GB" altLang="en-US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Physical systems </a:t>
            </a:r>
            <a:r>
              <a:rPr lang="en-GB" altLang="en-US" sz="2800" dirty="0"/>
              <a:t>can</a:t>
            </a:r>
            <a:r>
              <a:rPr lang="en-US" altLang="en-IE" sz="2800" dirty="0"/>
              <a:t> </a:t>
            </a:r>
            <a:r>
              <a:rPr lang="en-GB" altLang="en-US" sz="2800" dirty="0"/>
              <a:t>present non-stationary behaviour, engaging in different operating conditions (modes)</a:t>
            </a:r>
            <a:r>
              <a:rPr lang="en-US" altLang="en-IE" sz="2800" dirty="0"/>
              <a:t>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Several solutions have been proposed for the control of known operating conditions of non-stationary physical systems.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Real-time adaptation to unknown operating conditions is still an open problem.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53" name="Text Placeholder 13"/>
          <p:cNvSpPr>
            <a:spLocks noGrp="1"/>
          </p:cNvSpPr>
          <p:nvPr/>
        </p:nvSpPr>
        <p:spPr>
          <a:xfrm>
            <a:off x="899795" y="13338810"/>
            <a:ext cx="9145905" cy="16637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IE" dirty="0"/>
          </a:p>
          <a:p>
            <a:endParaRPr lang="en-US" altLang="en-IE" dirty="0"/>
          </a:p>
        </p:txBody>
      </p:sp>
      <p:sp>
        <p:nvSpPr>
          <p:cNvPr id="80" name="Rounded Rectangle 79"/>
          <p:cNvSpPr/>
          <p:nvPr/>
        </p:nvSpPr>
        <p:spPr>
          <a:xfrm>
            <a:off x="3946525" y="17875250"/>
            <a:ext cx="1518920" cy="681355"/>
          </a:xfrm>
          <a:prstGeom prst="roundRect">
            <a:avLst/>
          </a:prstGeom>
          <a:noFill/>
          <a:ln w="50800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Novel Control Synthesis</a:t>
            </a: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766185" y="16867505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Multi-Controller</a:t>
            </a: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173085" y="16845280"/>
            <a:ext cx="1089025" cy="5949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Physical System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228715" y="18955385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Sensors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1" idx="3"/>
          </p:cNvCxnSpPr>
          <p:nvPr/>
        </p:nvCxnSpPr>
        <p:spPr>
          <a:xfrm>
            <a:off x="5646420" y="17132935"/>
            <a:ext cx="55372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55760" y="17139285"/>
            <a:ext cx="72009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911985" y="17138650"/>
            <a:ext cx="9271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92" idx="4"/>
          </p:cNvCxnSpPr>
          <p:nvPr/>
        </p:nvCxnSpPr>
        <p:spPr>
          <a:xfrm flipH="1" flipV="1">
            <a:off x="3048000" y="17267555"/>
            <a:ext cx="12065" cy="19754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2"/>
            <a:endCxn id="80" idx="3"/>
          </p:cNvCxnSpPr>
          <p:nvPr/>
        </p:nvCxnSpPr>
        <p:spPr>
          <a:xfrm rot="5400000">
            <a:off x="5817235" y="17051655"/>
            <a:ext cx="812165" cy="151574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3063240" y="19215735"/>
            <a:ext cx="3178175" cy="571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 Box 90"/>
          <p:cNvSpPr txBox="1"/>
          <p:nvPr/>
        </p:nvSpPr>
        <p:spPr>
          <a:xfrm>
            <a:off x="1619250" y="1690306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Reference</a:t>
            </a:r>
            <a:endParaRPr lang="en-US" sz="1200" b="1"/>
          </a:p>
        </p:txBody>
      </p:sp>
      <p:sp>
        <p:nvSpPr>
          <p:cNvPr id="92" name="Oval 91"/>
          <p:cNvSpPr/>
          <p:nvPr/>
        </p:nvSpPr>
        <p:spPr>
          <a:xfrm>
            <a:off x="2839085" y="17010380"/>
            <a:ext cx="417195" cy="257175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256280" y="17138650"/>
            <a:ext cx="49466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81" idx="2"/>
          </p:cNvCxnSpPr>
          <p:nvPr/>
        </p:nvCxnSpPr>
        <p:spPr>
          <a:xfrm flipV="1">
            <a:off x="4705985" y="17399000"/>
            <a:ext cx="0" cy="4762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0" idx="2"/>
          </p:cNvCxnSpPr>
          <p:nvPr/>
        </p:nvCxnSpPr>
        <p:spPr>
          <a:xfrm flipH="1" flipV="1">
            <a:off x="4705985" y="18556605"/>
            <a:ext cx="0" cy="6870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:\03_Logos and Branding Guide\Lero Academic Partner Logos\UCC\UC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320" y="736600"/>
            <a:ext cx="4302125" cy="15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 Placeholder 13"/>
          <p:cNvSpPr>
            <a:spLocks noGrp="1"/>
          </p:cNvSpPr>
          <p:nvPr/>
        </p:nvSpPr>
        <p:spPr>
          <a:xfrm>
            <a:off x="11385550" y="16506825"/>
            <a:ext cx="9145905" cy="190627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3200" b="1" u="sng" dirty="0"/>
              <a:t>Results</a:t>
            </a:r>
            <a:endParaRPr lang="en-US" altLang="en-IE" sz="3200" b="1" u="sng" dirty="0"/>
          </a:p>
          <a:p>
            <a:pPr marL="0" indent="0">
              <a:buNone/>
            </a:pPr>
            <a:r>
              <a:rPr lang="en-GB" altLang="en-US" dirty="0"/>
              <a:t>We have detected transitions from known to unknown operating conditions under a multimodel adaptive control framework for the quadcopter benchmark.</a:t>
            </a:r>
            <a:endParaRPr lang="en-US" altLang="en-IE" dirty="0"/>
          </a:p>
          <a:p>
            <a:endParaRPr lang="en-US" altLang="en-IE" dirty="0"/>
          </a:p>
        </p:txBody>
      </p:sp>
      <p:sp>
        <p:nvSpPr>
          <p:cNvPr id="137" name="Text Placeholder 13"/>
          <p:cNvSpPr>
            <a:spLocks noGrp="1"/>
          </p:cNvSpPr>
          <p:nvPr/>
        </p:nvSpPr>
        <p:spPr>
          <a:xfrm>
            <a:off x="15703550" y="18514695"/>
            <a:ext cx="5085715" cy="199009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rate increases </a:t>
            </a:r>
            <a:r>
              <a:rPr lang="en-GB" altLang="en-US" dirty="0"/>
              <a:t>as</a:t>
            </a:r>
            <a:r>
              <a:rPr lang="en-GB" altLang="en-US" dirty="0"/>
              <a:t> the parameters of the unknown configuration deviate from the conditions considered at control design time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</p:txBody>
      </p:sp>
      <p:sp>
        <p:nvSpPr>
          <p:cNvPr id="138" name="Text Placeholder 13"/>
          <p:cNvSpPr>
            <a:spLocks noGrp="1"/>
          </p:cNvSpPr>
          <p:nvPr/>
        </p:nvSpPr>
        <p:spPr>
          <a:xfrm>
            <a:off x="15770225" y="20828000"/>
            <a:ext cx="5085715" cy="209296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delay decreases </a:t>
            </a:r>
            <a:r>
              <a:rPr lang="en-GB" altLang="en-US" dirty="0">
                <a:sym typeface="+mn-ea"/>
              </a:rPr>
              <a:t>as the parameters of the unknown configuration deviate from the conditions considered at control design time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</p:txBody>
      </p:sp>
      <p:sp>
        <p:nvSpPr>
          <p:cNvPr id="139" name="Text Placeholder 16"/>
          <p:cNvSpPr>
            <a:spLocks noGrp="1"/>
          </p:cNvSpPr>
          <p:nvPr/>
        </p:nvSpPr>
        <p:spPr>
          <a:xfrm>
            <a:off x="11269345" y="23276560"/>
            <a:ext cx="9145905" cy="134493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800" b="1" u="sng"/>
              <a:t>Accepted Papers</a:t>
            </a:r>
            <a:r>
              <a:rPr lang="en-US" altLang="en-IE" sz="2800" b="1" u="sng"/>
              <a:t>:</a:t>
            </a:r>
            <a:endParaRPr lang="en-US" altLang="en-IE" sz="2800" b="1" u="sn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 smtClean="0">
                <a:solidFill>
                  <a:schemeClr val="tx1"/>
                </a:solidFill>
                <a:sym typeface="+mn-ea"/>
              </a:rPr>
              <a:t>IFAC 2023: Exploring Unknown Plant Configurations under a Multiple Model Adaptive Control Framework.</a:t>
            </a:r>
            <a:endParaRPr lang="en-US" altLang="en-IE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7" name="Text Placeholder 13"/>
          <p:cNvSpPr>
            <a:spLocks noGrp="1"/>
          </p:cNvSpPr>
          <p:nvPr/>
        </p:nvSpPr>
        <p:spPr>
          <a:xfrm>
            <a:off x="11413490" y="7505700"/>
            <a:ext cx="9145905" cy="69348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Detecting unknown operating conditions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We have proposed a data driven approach to detect transtitions from known system behaviours to unknown system behaviours using a system trace as input.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Latent space representation of the observable space</a:t>
            </a:r>
            <a:r>
              <a:rPr lang="en-GB" altLang="en-US" dirty="0">
                <a:sym typeface="+mn-ea"/>
              </a:rPr>
              <a:t> using a vanilla autoencoder.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Classifier-based mode identification and novel mode detection.</a:t>
            </a: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We propose to extend the novelty detection algorithm to inlcude information on the system performance by providing information on a loss metric as input to the detection algorithm.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Pole angle for the cartpole benchmark.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Safety volume for the quadcopter benchmark.</a:t>
            </a:r>
            <a:endParaRPr lang="en-GB" alt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We propose an algorithm to detect unknown configurations which require a shift in the stable control region.</a:t>
            </a:r>
            <a:endParaRPr lang="en-GB" altLang="en-US" dirty="0"/>
          </a:p>
        </p:txBody>
      </p:sp>
      <p:sp>
        <p:nvSpPr>
          <p:cNvPr id="148" name="Text Placeholder 13"/>
          <p:cNvSpPr>
            <a:spLocks noGrp="1"/>
          </p:cNvSpPr>
          <p:nvPr/>
        </p:nvSpPr>
        <p:spPr>
          <a:xfrm>
            <a:off x="1116330" y="16290925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E" sz="3200" b="1" u="sng" dirty="0"/>
              <a:t>Novel mode control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50" name="Text Placeholder 13"/>
          <p:cNvSpPr>
            <a:spLocks noGrp="1"/>
          </p:cNvSpPr>
          <p:nvPr/>
        </p:nvSpPr>
        <p:spPr>
          <a:xfrm>
            <a:off x="899795" y="20035520"/>
            <a:ext cx="9153525" cy="341820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/>
              <a:t>Multiple model adaptive control </a:t>
            </a:r>
            <a:r>
              <a:rPr lang="en-GB" altLang="en-US" dirty="0"/>
              <a:t>solution for known operating conditions</a:t>
            </a:r>
            <a:r>
              <a:rPr lang="en-US" altLang="en-IE" dirty="0"/>
              <a:t>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Multi</a:t>
            </a:r>
            <a:r>
              <a:rPr lang="en-GB" dirty="0"/>
              <a:t>ple low level controllers.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Learning-based control mixing.</a:t>
            </a:r>
            <a:endParaRPr lang="en-GB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Data-driven control synthesis for unknown operating conditions.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Reuse knowledge from control mixing by initializing novel controller search in a region close to the control produced by the control mixing block.</a:t>
            </a:r>
            <a:endParaRPr lang="en-GB" altLang="en-US" dirty="0"/>
          </a:p>
        </p:txBody>
      </p:sp>
      <p:sp>
        <p:nvSpPr>
          <p:cNvPr id="2" name="Picture Placeholder 1"/>
          <p:cNvSpPr/>
          <p:nvPr>
            <p:ph type="pic" sz="quarter" idx="12"/>
          </p:nvPr>
        </p:nvSpPr>
        <p:spPr/>
      </p:sp>
      <p:sp>
        <p:nvSpPr>
          <p:cNvPr id="3" name="Text Placeholder 13"/>
          <p:cNvSpPr>
            <a:spLocks noGrp="1"/>
          </p:cNvSpPr>
          <p:nvPr/>
        </p:nvSpPr>
        <p:spPr>
          <a:xfrm>
            <a:off x="11360785" y="5922010"/>
            <a:ext cx="9251315" cy="169354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Proposed approach</a:t>
            </a:r>
            <a:endParaRPr lang="en-GB" altLang="en-US" sz="3200" b="1" u="sng" dirty="0"/>
          </a:p>
          <a:p>
            <a:pPr marL="0" indent="0" algn="l">
              <a:buNone/>
            </a:pPr>
            <a:r>
              <a:rPr lang="en-GB" altLang="en-US" dirty="0"/>
              <a:t>We present the problem of unknown operating condition control in two steps: detection of unknown operating conditions and control tuning (parameter estimation).</a:t>
            </a:r>
            <a:endParaRPr lang="en-US" altLang="en-IE" dirty="0"/>
          </a:p>
          <a:p>
            <a:pPr algn="l"/>
            <a:endParaRPr lang="en-US" altLang="en-IE" dirty="0"/>
          </a:p>
        </p:txBody>
      </p:sp>
      <p:sp>
        <p:nvSpPr>
          <p:cNvPr id="4" name="Text Placeholder 13"/>
          <p:cNvSpPr>
            <a:spLocks noGrp="1"/>
          </p:cNvSpPr>
          <p:nvPr/>
        </p:nvSpPr>
        <p:spPr>
          <a:xfrm>
            <a:off x="971550" y="11050905"/>
            <a:ext cx="9145905" cy="36766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u="sng" dirty="0"/>
              <a:t>Proposed c</a:t>
            </a:r>
            <a:r>
              <a:rPr lang="en-GB" altLang="en-US" sz="3200" b="1" u="sng" dirty="0"/>
              <a:t>ontribution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 l</a:t>
            </a:r>
            <a:r>
              <a:rPr lang="en-US" altLang="en-IE" sz="2800" dirty="0"/>
              <a:t>earning-</a:t>
            </a:r>
            <a:r>
              <a:rPr lang="en-GB" altLang="en-US" sz="2800" dirty="0"/>
              <a:t>based</a:t>
            </a:r>
            <a:r>
              <a:rPr lang="en-US" altLang="en-IE" sz="2800" dirty="0"/>
              <a:t>, control </a:t>
            </a:r>
            <a:r>
              <a:rPr lang="en-GB" altLang="en-US" sz="2800" dirty="0"/>
              <a:t>tuning</a:t>
            </a:r>
            <a:r>
              <a:rPr lang="en-GB" altLang="en-US" sz="2800" dirty="0"/>
              <a:t> methodology</a:t>
            </a:r>
            <a:r>
              <a:rPr lang="en-US" altLang="en-IE" sz="2800" dirty="0"/>
              <a:t> </a:t>
            </a:r>
            <a:r>
              <a:rPr lang="en-GB" altLang="en-US" sz="2800" dirty="0"/>
              <a:t>for unknown operating conditions in non-stationary systems combining knowledge of system physics and behaviour with online measurements and using multi-model adaptive control as a basis framework for known operating conditions.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6200775" y="16872585"/>
            <a:ext cx="1560195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Control Mixing</a:t>
            </a:r>
            <a:endParaRPr lang="en-GB" altLang="en-US" sz="160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82" idx="1"/>
          </p:cNvCxnSpPr>
          <p:nvPr/>
        </p:nvCxnSpPr>
        <p:spPr>
          <a:xfrm>
            <a:off x="7760970" y="17138650"/>
            <a:ext cx="412115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3" idx="3"/>
          </p:cNvCxnSpPr>
          <p:nvPr/>
        </p:nvCxnSpPr>
        <p:spPr>
          <a:xfrm rot="5400000">
            <a:off x="7513955" y="18026380"/>
            <a:ext cx="1788795" cy="6000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291070" y="17442815"/>
            <a:ext cx="17780" cy="15011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/>
        </p:nvSpPr>
        <p:spPr>
          <a:xfrm>
            <a:off x="907415" y="24009985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Benchmarks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892175" y="24499570"/>
            <a:ext cx="9295765" cy="134366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Cartpole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Quadcopter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Underwater Vehicle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1026" name="Picture 2" descr="S:\03_Logos and Branding Guide\Lero Academic Partner Logos\UCC\UCC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320" y="736600"/>
            <a:ext cx="4302125" cy="15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1"/>
          <p:cNvSpPr/>
          <p:nvPr>
            <p:ph type="pic" sz="quarter" idx="12"/>
          </p:nvPr>
        </p:nvSpPr>
        <p:spPr/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972820" y="6065520"/>
            <a:ext cx="9566275" cy="96139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Problem statement and assumptions</a:t>
            </a:r>
            <a:endParaRPr lang="en-GB" altLang="en-US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Given a system with known equations and fully parameterizable dynamics controlled by a multimodel adaptive control law and, given a transition in system dynamics from operating conditions known at design time into unknown operating conditions, our main goal is to estimate a low level control configuration that can produce performance guarantees for the new unknown conditions before the system enters an unrecoverable state.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Assumption 1: </a:t>
            </a:r>
            <a:r>
              <a:rPr lang="en-GB" altLang="en-US" sz="2800" dirty="0"/>
              <a:t>All system configurations (known and unknown) can be characterized by a vector of plant parameters.</a:t>
            </a:r>
            <a:endParaRPr lang="en-GB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Assumption 2: The impact of the transitions on system performance is recoverable, the system does not enter an unrecoverable state before the transition can be detected.</a:t>
            </a:r>
            <a:endParaRPr lang="en-GB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Assumption 3: All system configurations can be controlled, </a:t>
            </a:r>
            <a:r>
              <a:rPr lang="en-GB" sz="2800" dirty="0" smtClean="0">
                <a:sym typeface="+mn-ea"/>
              </a:rPr>
              <a:t>providing performance guarantees, by a set of control laws for which control parameters lie within a convex region.</a:t>
            </a:r>
            <a:endParaRPr lang="en-GB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</a:spPr>
      <a:bodyPr vert="horz" wrap="square" lIns="45719" tIns="45719" rIns="45719" bIns="45719" numCol="1" anchor="ctr" anchorCtr="0" compatLnSpc="1"/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</a:spPr>
      <a:bodyPr vert="horz" wrap="square" lIns="45719" tIns="45719" rIns="45719" bIns="45719" numCol="1" anchor="ctr" anchorCtr="0" compatLnSpc="1"/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Lero Academic Poster template 2021-2022 </Template>
  <TotalTime>0</TotalTime>
  <Words>3427</Words>
  <Application>WPS Presentation</Application>
  <PresentationFormat>Custom</PresentationFormat>
  <Paragraphs>76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Helvetica</vt:lpstr>
      <vt:lpstr>Barlow</vt:lpstr>
      <vt:lpstr>Segoe Print</vt:lpstr>
      <vt:lpstr>Open Sans Extrabold</vt:lpstr>
      <vt:lpstr>Gotham Rounded Bold</vt:lpstr>
      <vt:lpstr>Verdana</vt:lpstr>
      <vt:lpstr>Barlow Regular</vt:lpstr>
      <vt:lpstr>Avenir Roman</vt:lpstr>
      <vt:lpstr>Avenir</vt:lpstr>
      <vt:lpstr>Microsoft YaHei</vt:lpstr>
      <vt:lpstr>Arial Unicode MS</vt:lpstr>
      <vt:lpstr>Yu Gothic UI Semibold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Nicola.Corless</dc:creator>
  <cp:lastModifiedBy>HP</cp:lastModifiedBy>
  <cp:revision>26</cp:revision>
  <dcterms:created xsi:type="dcterms:W3CDTF">2021-08-26T11:11:00Z</dcterms:created>
  <dcterms:modified xsi:type="dcterms:W3CDTF">2023-05-10T03:32:01Z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0x010100ABCF0731A13F8D47A5AB06E459C54E36</vt:lpwstr>
  </property>
  <property fmtid="{D5CDD505-2E9C-101B-9397-08002B2CF9AE}" pid="3" name="MediaServiceImageTags">
    <vt:lpwstr/>
  </property>
  <property fmtid="{D5CDD505-2E9C-101B-9397-08002B2CF9AE}" pid="4" name="Order">
    <vt:r8>618700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ICV">
    <vt:lpwstr>F062D97A194B4CFA995FAE6B74CC1B5F</vt:lpwstr>
  </property>
  <property fmtid="{D5CDD505-2E9C-101B-9397-08002B2CF9AE}" pid="12" name="KSOProductBuildVer">
    <vt:lpwstr>2057-11.2.0.11537</vt:lpwstr>
  </property>
</Properties>
</file>