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672" r:id="rId5"/>
    <p:sldId id="682" r:id="rId6"/>
    <p:sldId id="681" r:id="rId7"/>
    <p:sldId id="674" r:id="rId8"/>
    <p:sldId id="673" r:id="rId9"/>
    <p:sldId id="683" r:id="rId10"/>
    <p:sldId id="684" r:id="rId11"/>
    <p:sldId id="6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F5597"/>
    <a:srgbClr val="F5F7F9"/>
    <a:srgbClr val="D29381"/>
    <a:srgbClr val="696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7670D-F4F0-40D8-B7D2-899DB057389E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66E04-2AC7-445F-A798-6AA214A80AC1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025" y="5899785"/>
            <a:ext cx="7205345" cy="707390"/>
          </a:xfrm>
        </p:spPr>
        <p:txBody>
          <a:bodyPr anchor="t" anchorCtr="0">
            <a:normAutofit fontScale="90000"/>
          </a:bodyPr>
          <a:lstStyle/>
          <a:p>
            <a:r>
              <a:rPr lang="en-US" altLang="en-GB" sz="4400" dirty="0">
                <a:solidFill>
                  <a:schemeClr val="tx1"/>
                </a:solidFill>
              </a:rPr>
              <a:t>Cartpole Controller Tuning</a:t>
            </a:r>
            <a:endParaRPr lang="en-US" altLang="en-GB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GB" sz="3200" b="1" u="sng" dirty="0"/>
              <a:t>Carptpole Model</a:t>
            </a:r>
            <a:endParaRPr lang="en-GB" altLang="en-US" sz="3200" b="1" u="sng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12126" t="27778" r="65727" b="51065"/>
          <a:stretch>
            <a:fillRect/>
          </a:stretch>
        </p:blipFill>
        <p:spPr>
          <a:xfrm>
            <a:off x="1786890" y="1345565"/>
            <a:ext cx="7753350" cy="4166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GB" sz="3200" b="1" u="sng" dirty="0"/>
              <a:t>Carptpole Modes</a:t>
            </a:r>
            <a:endParaRPr lang="en-GB" altLang="en-US" sz="3200" b="1" u="sng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sp>
        <p:nvSpPr>
          <p:cNvPr id="10" name="Text Placeholder 13"/>
          <p:cNvSpPr>
            <a:spLocks noGrp="1"/>
          </p:cNvSpPr>
          <p:nvPr/>
        </p:nvSpPr>
        <p:spPr>
          <a:xfrm>
            <a:off x="457200" y="1103630"/>
            <a:ext cx="10822305" cy="227139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3200" dirty="0"/>
              <a:t>Variations in pole length.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3200" dirty="0"/>
              <a:t>Variations in mass of the cart.</a:t>
            </a:r>
            <a:endParaRPr lang="en-US" alt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3200" dirty="0"/>
              <a:t>Friction between the pole and the cart.</a:t>
            </a:r>
            <a:endParaRPr lang="en-US" alt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3200" dirty="0"/>
              <a:t>Friction between the cart and the track.</a:t>
            </a:r>
            <a:endParaRPr lang="en-US" alt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13"/>
          <p:cNvSpPr>
            <a:spLocks noGrp="1"/>
          </p:cNvSpPr>
          <p:nvPr/>
        </p:nvSpPr>
        <p:spPr>
          <a:xfrm>
            <a:off x="457200" y="360680"/>
            <a:ext cx="11412220" cy="742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GB" sz="3200" b="1" u="sng" dirty="0"/>
              <a:t>Carptpole Model. Adding friction.</a:t>
            </a:r>
            <a:endParaRPr lang="en-GB" altLang="en-US" sz="3200" b="1" u="sng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10277" t="56620" r="59595" b="29311"/>
          <a:stretch>
            <a:fillRect/>
          </a:stretch>
        </p:blipFill>
        <p:spPr>
          <a:xfrm>
            <a:off x="978535" y="1485265"/>
            <a:ext cx="10370185" cy="2724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13"/>
              <p:cNvSpPr>
                <a:spLocks noGrp="1"/>
              </p:cNvSpPr>
              <p:nvPr/>
            </p:nvSpPr>
            <p:spPr>
              <a:xfrm>
                <a:off x="405765" y="4264025"/>
                <a:ext cx="9295765" cy="1343660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Barlow" panose="00000500000000000000" pitchFamily="2" charset="0"/>
                    <a:ea typeface="+mn-ea"/>
                    <a:cs typeface="+mn-cs"/>
                    <a:sym typeface="Helvetica" panose="020B0604020202020204" pitchFamily="34" charset="0"/>
                  </a:defRPr>
                </a:lvl1pPr>
                <a:lvl2pPr marL="228600"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Barlow" panose="00000500000000000000" pitchFamily="2" charset="0"/>
                    <a:ea typeface="+mn-ea"/>
                    <a:cs typeface="+mn-cs"/>
                    <a:sym typeface="Helvetica" panose="020B0604020202020204" pitchFamily="34" charset="0"/>
                  </a:defRPr>
                </a:lvl2pPr>
                <a:lvl3pPr marL="457200"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Barlow" panose="00000500000000000000" pitchFamily="2" charset="0"/>
                    <a:ea typeface="+mn-ea"/>
                    <a:cs typeface="+mn-cs"/>
                    <a:sym typeface="Helvetica" panose="020B0604020202020204" pitchFamily="34" charset="0"/>
                  </a:defRPr>
                </a:lvl3pPr>
                <a:lvl4pPr marL="685800"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Barlow" panose="00000500000000000000" pitchFamily="2" charset="0"/>
                    <a:ea typeface="+mn-ea"/>
                    <a:cs typeface="+mn-cs"/>
                    <a:sym typeface="Helvetica" panose="020B0604020202020204" pitchFamily="34" charset="0"/>
                  </a:defRPr>
                </a:lvl4pPr>
                <a:lvl5pPr marL="914400" algn="l" defTabSz="4572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Barlow" panose="00000500000000000000" pitchFamily="2" charset="0"/>
                    <a:ea typeface="+mn-ea"/>
                    <a:cs typeface="+mn-cs"/>
                    <a:sym typeface="Helvetica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GB" sz="32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GB" sz="32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e>
                      <m:sub>
                        <m:r>
                          <a:rPr lang="en-US" altLang="en-GB" sz="32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en-GB" sz="3200" i="1" dirty="0">
                    <a:latin typeface="Cambria Math" panose="02040503050406030204" charset="0"/>
                    <a:cs typeface="Cambria Math" panose="02040503050406030204" charset="0"/>
                  </a:rPr>
                  <a:t>: </a:t>
                </a:r>
                <a:r>
                  <a:rPr lang="en-US" altLang="en-GB" sz="3200" i="1" dirty="0">
                    <a:latin typeface="Calibri" panose="020F0502020204030204" charset="0"/>
                    <a:cs typeface="Calibri" panose="020F0502020204030204" charset="0"/>
                  </a:rPr>
                  <a:t>Friction between cart and track.</a:t>
                </a:r>
                <a:endParaRPr lang="en-US" altLang="en-GB" sz="3200" i="1" dirty="0">
                  <a:latin typeface="Calibri" panose="020F0502020204030204" charset="0"/>
                  <a:cs typeface="Calibri" panose="020F050202020403020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GB" sz="32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GB" sz="32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𝜇</m:t>
                        </m:r>
                      </m:e>
                      <m:sub>
                        <m:r>
                          <a:rPr lang="en-US" altLang="en-GB" sz="32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en-GB" sz="3200" dirty="0"/>
                  <a:t>: </a:t>
                </a:r>
                <a:r>
                  <a:rPr lang="en-US" altLang="en-GB" sz="3200" dirty="0">
                    <a:latin typeface="Calibri" panose="020F0502020204030204" charset="0"/>
                    <a:cs typeface="Calibri" panose="020F0502020204030204" charset="0"/>
                  </a:rPr>
                  <a:t>Friction between cart and pole.</a:t>
                </a:r>
                <a:endParaRPr lang="en-US" altLang="en-GB" sz="3200" dirty="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>
          <p:sp>
            <p:nvSpPr>
              <p:cNvPr id="10" name="Text Placeholder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5" y="4264025"/>
                <a:ext cx="9295765" cy="13436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>
            <a:spLocks noGrp="1"/>
          </p:cNvSpPr>
          <p:nvPr/>
        </p:nvSpPr>
        <p:spPr>
          <a:xfrm>
            <a:off x="384175" y="285115"/>
            <a:ext cx="11672570" cy="547814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GB" sz="3200" b="1" u="sng" dirty="0"/>
              <a:t>Input/Output/Loss</a:t>
            </a:r>
            <a:endParaRPr lang="en-GB" altLang="en-US" sz="3200" b="1" u="sng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GB" sz="2800" dirty="0">
                <a:sym typeface="+mn-ea"/>
              </a:rPr>
              <a:t>Inputs: Force magnitude and direction. (Continuous, bounded, scalar).</a:t>
            </a:r>
            <a:endParaRPr lang="en-US" altLang="en-GB" sz="2800" dirty="0">
              <a:sym typeface="+mn-ea"/>
            </a:endParaRPr>
          </a:p>
          <a:p>
            <a:pPr indent="0">
              <a:buNone/>
            </a:pPr>
            <a:r>
              <a:rPr lang="en-US" altLang="en-GB" sz="2800" dirty="0">
                <a:sym typeface="+mn-ea"/>
              </a:rPr>
              <a:t>Outputs: </a:t>
            </a:r>
            <a:endParaRPr lang="en-US" altLang="en-GB" sz="2800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altLang="en-US" sz="2800" dirty="0">
                <a:sym typeface="+mn-ea"/>
              </a:rPr>
              <a:t>Cart position.</a:t>
            </a:r>
            <a:endParaRPr lang="es-ES" altLang="en-US" sz="2800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altLang="en-GB" sz="2800" dirty="0"/>
              <a:t>Pole angle.</a:t>
            </a:r>
            <a:endParaRPr lang="es-E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altLang="en-GB" sz="2800" dirty="0"/>
              <a:t>Cart speed in the horizontal axis.</a:t>
            </a:r>
            <a:endParaRPr lang="es-ES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altLang="en-GB" sz="2800" dirty="0"/>
              <a:t>Pole angular speed.</a:t>
            </a:r>
            <a:endParaRPr lang="en-GB" alt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altLang="en-GB" sz="2800" dirty="0"/>
              <a:t>Cart acceleration (</a:t>
            </a:r>
            <a:r>
              <a:rPr lang="en-GB" altLang="en-GB" sz="2800" dirty="0"/>
              <a:t>??)</a:t>
            </a:r>
            <a:endParaRPr lang="en-GB" altLang="en-GB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altLang="en-GB" sz="2800" dirty="0"/>
              <a:t>Pole angular acceleration (??)</a:t>
            </a:r>
            <a:endParaRPr lang="en-GB" altLang="en-GB" sz="2800" dirty="0"/>
          </a:p>
          <a:p>
            <a:pPr lvl="0" indent="0">
              <a:buFont typeface="Arial" panose="020B0604020202020204" pitchFamily="34" charset="0"/>
              <a:buNone/>
            </a:pPr>
            <a:r>
              <a:rPr lang="en-GB" altLang="en-US" sz="2800" dirty="0"/>
              <a:t>Loss:</a:t>
            </a:r>
            <a:endParaRPr lang="en-GB" altLang="en-US" sz="2800" dirty="0"/>
          </a:p>
          <a:p>
            <a:pPr lvl="0" indent="0">
              <a:buFont typeface="Arial" panose="020B0604020202020204" pitchFamily="34" charset="0"/>
              <a:buNone/>
            </a:pPr>
            <a:r>
              <a:rPr lang="en-GB" altLang="en-US" sz="2800" dirty="0"/>
              <a:t>	Reward: </a:t>
            </a:r>
            <a:r>
              <a:rPr lang="en-GB" altLang="en-US" sz="2800" i="1" dirty="0">
                <a:latin typeface="Cambria Math" panose="02040503050406030204" charset="0"/>
                <a:cs typeface="Cambria Math" panose="02040503050406030204" charset="0"/>
              </a:rPr>
              <a:t>r(s) = 1 − 0.08681x</a:t>
            </a:r>
            <a:r>
              <a:rPr lang="en-GB" altLang="en-US" sz="2800" i="1" baseline="30000" dirty="0">
                <a:latin typeface="Cambria Math" panose="02040503050406030204" charset="0"/>
                <a:cs typeface="Cambria Math" panose="02040503050406030204" charset="0"/>
              </a:rPr>
              <a:t>2</a:t>
            </a:r>
            <a:r>
              <a:rPr lang="en-GB" altLang="en-US" sz="2800" i="1" dirty="0">
                <a:latin typeface="Cambria Math" panose="02040503050406030204" charset="0"/>
                <a:cs typeface="Cambria Math" panose="02040503050406030204" charset="0"/>
              </a:rPr>
              <a:t>− 0.00347θ</a:t>
            </a:r>
            <a:r>
              <a:rPr lang="en-GB" altLang="en-US" sz="2800" i="1" baseline="30000" dirty="0">
                <a:latin typeface="Cambria Math" panose="02040503050406030204" charset="0"/>
                <a:cs typeface="Cambria Math" panose="02040503050406030204" charset="0"/>
              </a:rPr>
              <a:t>2</a:t>
            </a:r>
            <a:endParaRPr lang="en-GB" altLang="en-US" sz="2800" i="1" dirty="0">
              <a:latin typeface="Cambria Math" panose="02040503050406030204" charset="0"/>
              <a:cs typeface="Cambria Math" panose="02040503050406030204" charset="0"/>
            </a:endParaRPr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/>
        </p:nvSpPr>
        <p:spPr>
          <a:xfrm>
            <a:off x="285115" y="429895"/>
            <a:ext cx="11663045" cy="257302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GB" sz="3200" b="1" u="sng" dirty="0"/>
              <a:t>Operating mode ranges</a:t>
            </a:r>
            <a:endParaRPr lang="en-GB" sz="32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Length of the pole.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Mass of the cart.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Friction between pole and cart: [0; 0.01].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Friction between cart and track: [0; 0.8].</a:t>
            </a:r>
            <a:endParaRPr lang="en-US" altLang="en-IE" dirty="0"/>
          </a:p>
          <a:p>
            <a:endParaRPr lang="en-US" alt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>
            <a:spLocks noGrp="1"/>
          </p:cNvSpPr>
          <p:nvPr/>
        </p:nvSpPr>
        <p:spPr>
          <a:xfrm>
            <a:off x="384175" y="285115"/>
            <a:ext cx="11672570" cy="63373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GB" sz="3200" b="1" u="sng" dirty="0"/>
              <a:t>Control</a:t>
            </a:r>
            <a:endParaRPr lang="en-GB" sz="3200" b="1" u="sng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  <p:sp>
        <p:nvSpPr>
          <p:cNvPr id="2" name="Rounded Rectangle 1"/>
          <p:cNvSpPr/>
          <p:nvPr/>
        </p:nvSpPr>
        <p:spPr>
          <a:xfrm>
            <a:off x="4670425" y="2821940"/>
            <a:ext cx="2151380" cy="12134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 sz="4400"/>
              <a:t>PID</a:t>
            </a:r>
            <a:endParaRPr lang="en-GB" altLang="en-US" sz="440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00730" y="3423285"/>
            <a:ext cx="136969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821805" y="3433445"/>
            <a:ext cx="136969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Placeholder 13"/>
          <p:cNvSpPr>
            <a:spLocks noGrp="1"/>
          </p:cNvSpPr>
          <p:nvPr/>
        </p:nvSpPr>
        <p:spPr>
          <a:xfrm>
            <a:off x="2291080" y="3108325"/>
            <a:ext cx="1731010" cy="52641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GB" dirty="0"/>
              <a:t>Pole angle</a:t>
            </a:r>
            <a:endParaRPr lang="en-GB" dirty="0"/>
          </a:p>
        </p:txBody>
      </p:sp>
      <p:sp>
        <p:nvSpPr>
          <p:cNvPr id="5" name="Text Placeholder 13"/>
          <p:cNvSpPr>
            <a:spLocks noGrp="1"/>
          </p:cNvSpPr>
          <p:nvPr/>
        </p:nvSpPr>
        <p:spPr>
          <a:xfrm>
            <a:off x="8191500" y="3108325"/>
            <a:ext cx="1529715" cy="83883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GB" dirty="0"/>
              <a:t>Bounded Force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>
            <a:spLocks noGrp="1"/>
          </p:cNvSpPr>
          <p:nvPr/>
        </p:nvSpPr>
        <p:spPr>
          <a:xfrm>
            <a:off x="259715" y="588645"/>
            <a:ext cx="11672570" cy="583374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Stable Control Region Generation.</a:t>
            </a:r>
            <a:endParaRPr lang="en-GB" altLang="en-US" sz="32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dirty="0"/>
              <a:t>Stablish nominal plant parameter values.</a:t>
            </a:r>
            <a:endParaRPr lang="en-GB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 dirty="0"/>
              <a:t>Sweep plant parameters (linearly spaced parameter values within parameter range) independently (only one operating condition at a time).</a:t>
            </a:r>
            <a:endParaRPr lang="en-GB" altLang="en-US" sz="28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Tune controller for each configuration (fixed initial conditions).</a:t>
            </a:r>
            <a:endParaRPr lang="en-GB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Metaheuristic search.</a:t>
            </a:r>
            <a:endParaRPr lang="en-GB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Ziegler-Nichols tuning.</a:t>
            </a: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Produce stable control region using Monte Carlo simulations (randomize initial conditions).</a:t>
            </a: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Log loss values for all domain/control combinations.</a:t>
            </a:r>
            <a:endParaRPr lang="en-GB" alt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>
            <a:spLocks noGrp="1"/>
          </p:cNvSpPr>
          <p:nvPr/>
        </p:nvSpPr>
        <p:spPr>
          <a:xfrm>
            <a:off x="259715" y="588645"/>
            <a:ext cx="11672570" cy="2441575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1pPr>
            <a:lvl2pPr marL="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2pPr>
            <a:lvl3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3pPr>
            <a:lvl4pPr marL="685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4pPr>
            <a:lvl5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Barlow" panose="00000500000000000000" pitchFamily="2" charset="0"/>
                <a:ea typeface="+mn-ea"/>
                <a:cs typeface="+mn-cs"/>
                <a:sym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GB" altLang="en-US" sz="3200" b="1" u="sng" dirty="0"/>
              <a:t>Stable Control Region Generation.</a:t>
            </a:r>
            <a:endParaRPr lang="en-GB" altLang="en-US" sz="3200" b="1" u="sng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Determine controllable plant parameter ranges.</a:t>
            </a: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Select minimum control set for each mode.</a:t>
            </a:r>
            <a:endParaRPr lang="en-GB" sz="2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800" dirty="0"/>
              <a:t>Explore mode combinations (more than one parameter deviates from nominal value simultaneously).</a:t>
            </a: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IE" dirty="0"/>
          </a:p>
          <a:p>
            <a:pPr marL="342900" indent="-342900"/>
            <a:endParaRPr lang="en-US" altLang="en-IE" dirty="0"/>
          </a:p>
          <a:p>
            <a:endParaRPr lang="en-US" alt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1427</Words>
  <Application>WPS Presentation</Application>
  <PresentationFormat>Panorámica</PresentationFormat>
  <Paragraphs>74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Barlow</vt:lpstr>
      <vt:lpstr>Segoe Print</vt:lpstr>
      <vt:lpstr>Helvetica</vt:lpstr>
      <vt:lpstr>Calibri Light</vt:lpstr>
      <vt:lpstr>Microsoft YaHei</vt:lpstr>
      <vt:lpstr>Arial Unicode MS</vt:lpstr>
      <vt:lpstr>Calibri</vt:lpstr>
      <vt:lpstr>Cambria Math</vt:lpstr>
      <vt:lpstr>Cambria</vt:lpstr>
      <vt:lpstr>Office Theme</vt:lpstr>
      <vt:lpstr>Review Poster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MarlonChan</dc:creator>
  <cp:lastModifiedBy>HP</cp:lastModifiedBy>
  <cp:revision>302</cp:revision>
  <dcterms:created xsi:type="dcterms:W3CDTF">2022-01-26T17:16:00Z</dcterms:created>
  <dcterms:modified xsi:type="dcterms:W3CDTF">2023-05-17T13:30:40Z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708B430774754747AC44F453C9D1A993</vt:lpwstr>
  </property>
  <property fmtid="{D5CDD505-2E9C-101B-9397-08002B2CF9AE}" pid="3" name="KSOProductBuildVer">
    <vt:lpwstr>2057-11.2.0.11537</vt:lpwstr>
  </property>
</Properties>
</file>