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689" r:id="rId5"/>
    <p:sldId id="672" r:id="rId6"/>
    <p:sldId id="698" r:id="rId7"/>
    <p:sldId id="682" r:id="rId8"/>
    <p:sldId id="700" r:id="rId9"/>
    <p:sldId id="699" r:id="rId10"/>
    <p:sldId id="701" r:id="rId11"/>
    <p:sldId id="711" r:id="rId12"/>
    <p:sldId id="719" r:id="rId13"/>
    <p:sldId id="720" r:id="rId14"/>
    <p:sldId id="721" r:id="rId15"/>
    <p:sldId id="722" r:id="rId16"/>
    <p:sldId id="7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5" y="5899785"/>
            <a:ext cx="7205345" cy="707390"/>
          </a:xfrm>
        </p:spPr>
        <p:txBody>
          <a:bodyPr anchor="t" anchorCtr="0">
            <a:normAutofit fontScale="90000"/>
          </a:bodyPr>
          <a:lstStyle/>
          <a:p>
            <a:r>
              <a:rPr lang="en-US" altLang="en-GB" sz="4400" dirty="0">
                <a:solidFill>
                  <a:schemeClr val="tx1"/>
                </a:solidFill>
              </a:rPr>
              <a:t>Underwater Vehicle</a:t>
            </a:r>
            <a:endParaRPr lang="en-US" altLang="en-GB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b="1" u="sng" dirty="0">
                <a:latin typeface="Calibri" panose="020F0502020204030204" charset="0"/>
                <a:cs typeface="Calibri" panose="020F0502020204030204" charset="0"/>
              </a:rPr>
              <a:t>PID Pretuning Using Matlab Simulator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 descr="Xstep"/>
          <p:cNvPicPr>
            <a:picLocks noChangeAspect="1"/>
          </p:cNvPicPr>
          <p:nvPr/>
        </p:nvPicPr>
        <p:blipFill>
          <a:blip r:embed="rId1"/>
          <a:srcRect l="10646" t="4808" r="7984" b="6968"/>
          <a:stretch>
            <a:fillRect/>
          </a:stretch>
        </p:blipFill>
        <p:spPr>
          <a:xfrm>
            <a:off x="1597025" y="1722120"/>
            <a:ext cx="8997950" cy="4893310"/>
          </a:xfrm>
          <a:prstGeom prst="rect">
            <a:avLst/>
          </a:prstGeom>
        </p:spPr>
      </p:pic>
      <p:sp>
        <p:nvSpPr>
          <p:cNvPr id="3" name="Text Placeholder 13"/>
          <p:cNvSpPr>
            <a:spLocks noGrp="1"/>
          </p:cNvSpPr>
          <p:nvPr/>
        </p:nvSpPr>
        <p:spPr>
          <a:xfrm>
            <a:off x="5097780" y="1164590"/>
            <a:ext cx="2475865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u="sng" dirty="0">
                <a:latin typeface="Calibri" panose="020F0502020204030204" charset="0"/>
                <a:cs typeface="Calibri" panose="020F0502020204030204" charset="0"/>
              </a:rPr>
              <a:t>Step in X</a:t>
            </a:r>
            <a:endParaRPr lang="en-GB" sz="4000" u="sng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b="1" u="sng" dirty="0">
                <a:latin typeface="Calibri" panose="020F0502020204030204" charset="0"/>
                <a:cs typeface="Calibri" panose="020F0502020204030204" charset="0"/>
              </a:rPr>
              <a:t>PID Pretuning Using Matlab Simulator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13"/>
          <p:cNvSpPr>
            <a:spLocks noGrp="1"/>
          </p:cNvSpPr>
          <p:nvPr/>
        </p:nvSpPr>
        <p:spPr>
          <a:xfrm>
            <a:off x="5097780" y="1164590"/>
            <a:ext cx="2475865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u="sng" dirty="0">
                <a:latin typeface="Calibri" panose="020F0502020204030204" charset="0"/>
                <a:cs typeface="Calibri" panose="020F0502020204030204" charset="0"/>
              </a:rPr>
              <a:t>Step in Y</a:t>
            </a:r>
            <a:endParaRPr lang="en-GB" sz="4000" u="sng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Ystep"/>
          <p:cNvPicPr>
            <a:picLocks noChangeAspect="1"/>
          </p:cNvPicPr>
          <p:nvPr>
            <p:ph idx="1"/>
          </p:nvPr>
        </p:nvPicPr>
        <p:blipFill>
          <a:blip r:embed="rId1"/>
          <a:srcRect l="10012" t="4903" r="8036" b="6990"/>
          <a:stretch>
            <a:fillRect/>
          </a:stretch>
        </p:blipFill>
        <p:spPr>
          <a:xfrm>
            <a:off x="1932305" y="1907540"/>
            <a:ext cx="8594090" cy="463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b="1" u="sng" dirty="0">
                <a:latin typeface="Calibri" panose="020F0502020204030204" charset="0"/>
                <a:cs typeface="Calibri" panose="020F0502020204030204" charset="0"/>
              </a:rPr>
              <a:t>PID Pretuning Using Matlab Simulator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13"/>
          <p:cNvSpPr>
            <a:spLocks noGrp="1"/>
          </p:cNvSpPr>
          <p:nvPr/>
        </p:nvSpPr>
        <p:spPr>
          <a:xfrm>
            <a:off x="5097780" y="1164590"/>
            <a:ext cx="2475865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u="sng" dirty="0">
                <a:latin typeface="Calibri" panose="020F0502020204030204" charset="0"/>
                <a:cs typeface="Calibri" panose="020F0502020204030204" charset="0"/>
              </a:rPr>
              <a:t>Step in XY</a:t>
            </a:r>
            <a:endParaRPr lang="en-GB" sz="4000" u="sng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XY step"/>
          <p:cNvPicPr>
            <a:picLocks noChangeAspect="1"/>
          </p:cNvPicPr>
          <p:nvPr/>
        </p:nvPicPr>
        <p:blipFill>
          <a:blip r:embed="rId1"/>
          <a:srcRect l="11005" t="5441" r="8380" b="6895"/>
          <a:stretch>
            <a:fillRect/>
          </a:stretch>
        </p:blipFill>
        <p:spPr>
          <a:xfrm>
            <a:off x="1877060" y="1816735"/>
            <a:ext cx="8917940" cy="486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b="1" u="sng" dirty="0">
                <a:latin typeface="Calibri" panose="020F0502020204030204" charset="0"/>
                <a:cs typeface="Calibri" panose="020F0502020204030204" charset="0"/>
              </a:rPr>
              <a:t>PID Pretuning Using Matlab Simulator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13"/>
          <p:cNvSpPr>
            <a:spLocks noGrp="1"/>
          </p:cNvSpPr>
          <p:nvPr/>
        </p:nvSpPr>
        <p:spPr>
          <a:xfrm>
            <a:off x="3120390" y="1103630"/>
            <a:ext cx="6350635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4000" u="sng" dirty="0">
                <a:latin typeface="Calibri" panose="020F0502020204030204" charset="0"/>
                <a:cs typeface="Calibri" panose="020F0502020204030204" charset="0"/>
              </a:rPr>
              <a:t>Step in XY </a:t>
            </a:r>
            <a:r>
              <a:rPr lang="en-US" sz="4000" u="sng" dirty="0">
                <a:latin typeface="Calibri" panose="020F0502020204030204" charset="0"/>
                <a:cs typeface="Calibri" panose="020F0502020204030204" charset="0"/>
              </a:rPr>
              <a:t>(roll, pitch, yaw)</a:t>
            </a:r>
            <a:endParaRPr lang="en-US" sz="4000" u="sng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Content Placeholder 1" descr="XY step 2"/>
          <p:cNvPicPr>
            <a:picLocks noChangeAspect="1"/>
          </p:cNvPicPr>
          <p:nvPr>
            <p:ph idx="1"/>
          </p:nvPr>
        </p:nvPicPr>
        <p:blipFill>
          <a:blip r:embed="rId1"/>
          <a:srcRect l="10598" t="5603" r="8505" b="6756"/>
          <a:stretch>
            <a:fillRect/>
          </a:stretch>
        </p:blipFill>
        <p:spPr>
          <a:xfrm>
            <a:off x="1758315" y="1846580"/>
            <a:ext cx="8676005" cy="471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/>
        </p:nvSpPr>
        <p:spPr>
          <a:xfrm>
            <a:off x="389890" y="278765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4000" b="1" u="sng" dirty="0">
                <a:latin typeface="Calibri" panose="020F0502020204030204" charset="0"/>
                <a:cs typeface="Calibri" panose="020F0502020204030204" charset="0"/>
              </a:rPr>
              <a:t>Subtasks</a:t>
            </a:r>
            <a:endParaRPr lang="en-GB" altLang="en-US" sz="4000" b="1" u="sng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/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Placeholder 13"/>
          <p:cNvSpPr>
            <a:spLocks noGrp="1"/>
          </p:cNvSpPr>
          <p:nvPr/>
        </p:nvSpPr>
        <p:spPr>
          <a:xfrm>
            <a:off x="457200" y="876300"/>
            <a:ext cx="10822305" cy="532320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Identify and simulate different operating modes for the underwater vehicle.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Design a single-model feedback control law for the underwater vehicle.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Design and code communication interface between Python and OceanRINGS+.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Tune system level controllers for each operating mode (produce stable control region).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ₓ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Implement uniform blended control for control mixing.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ₓ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Implement learning-based blended control.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389890" y="155956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4000" b="1" u="sng" dirty="0">
                <a:latin typeface="Calibri" panose="020F0502020204030204" charset="0"/>
                <a:cs typeface="Calibri" panose="020F0502020204030204" charset="0"/>
              </a:rPr>
              <a:t>Task Description</a:t>
            </a:r>
            <a:endParaRPr lang="en-US" altLang="en-GB" sz="4000" b="1" u="sng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GB" altLang="en-US" sz="4000" b="1" u="sng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/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389890" y="2302510"/>
            <a:ext cx="10822305" cy="227139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Implement a Stochastic Multiple-Model Adaptive Control framework for an underwater vehicle that is compatible with the OceanRINGS+ set of software and hardware tools.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/>
        </p:nvSpPr>
        <p:spPr>
          <a:xfrm>
            <a:off x="389890" y="278765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4000" b="1" u="sng" dirty="0">
                <a:latin typeface="Calibri" panose="020F0502020204030204" charset="0"/>
                <a:cs typeface="Calibri" panose="020F0502020204030204" charset="0"/>
              </a:rPr>
              <a:t>Subtasks</a:t>
            </a:r>
            <a:endParaRPr lang="en-GB" altLang="en-US" sz="4000" b="1" u="sng" dirty="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/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IE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Placeholder 13"/>
          <p:cNvSpPr>
            <a:spLocks noGrp="1"/>
          </p:cNvSpPr>
          <p:nvPr/>
        </p:nvSpPr>
        <p:spPr>
          <a:xfrm>
            <a:off x="457200" y="876300"/>
            <a:ext cx="10822305" cy="532320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Identify and simulate different operating modes for the underwater vehicle.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Design a single-model feedback control law for the underwater vehicle.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Design and code communication interface between Python and OceanRINGS+.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Tune system level controllers for each operating mode (produce stable control region).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Implement uniform blended control for control mixing.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Calibri" panose="020F0502020204030204" charset="0"/>
                <a:cs typeface="Calibri" panose="020F0502020204030204" charset="0"/>
              </a:rPr>
              <a:t>Implement learning-based blended control.</a:t>
            </a: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ROV Model</a:t>
            </a:r>
            <a:endParaRPr lang="en-US" altLang="en-IE" sz="40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IE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966970" y="749935"/>
            <a:ext cx="7143115" cy="171005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Two layers of thrusters: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Horizontal layer: X, Y, and yaw.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Vertical layer: Z, roll, and pitch.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 descr="RO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03630"/>
            <a:ext cx="4610100" cy="3634740"/>
          </a:xfrm>
          <a:prstGeom prst="rect">
            <a:avLst/>
          </a:prstGeom>
        </p:spPr>
      </p:pic>
      <p:sp>
        <p:nvSpPr>
          <p:cNvPr id="3" name="Text Placeholder 13"/>
          <p:cNvSpPr>
            <a:spLocks noGrp="1"/>
          </p:cNvSpPr>
          <p:nvPr/>
        </p:nvSpPr>
        <p:spPr>
          <a:xfrm>
            <a:off x="699770" y="4972685"/>
            <a:ext cx="10231755" cy="1250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Focus only on XY trajectories (no change in depth).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MMAC only for X and Y controllers.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Placeholder 13"/>
          <p:cNvSpPr>
            <a:spLocks noGrp="1"/>
          </p:cNvSpPr>
          <p:nvPr/>
        </p:nvSpPr>
        <p:spPr>
          <a:xfrm>
            <a:off x="4787900" y="2574290"/>
            <a:ext cx="7417435" cy="171005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Six degrees of freedom: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XYZ forces and roll, pitch, yaw torques.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Allocated to 8 thrusters.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ROV Operating Modes</a:t>
            </a:r>
            <a:endParaRPr lang="en-US" altLang="en-IE" sz="40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IE" sz="4000" dirty="0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13"/>
              <p:cNvSpPr>
                <a:spLocks noGrp="1"/>
              </p:cNvSpPr>
              <p:nvPr/>
            </p:nvSpPr>
            <p:spPr>
              <a:xfrm>
                <a:off x="457200" y="1103630"/>
                <a:ext cx="10822305" cy="456565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1pPr>
                <a:lvl2pPr marL="2286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2pPr>
                <a:lvl3pPr marL="4572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3pPr>
                <a:lvl4pPr marL="6858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4pPr>
                <a:lvl5pPr marL="9144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Nominal conditions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Single-thruster fault (Only thrusters in the horizontal layer)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50% loss of effectiveness.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100% loss of effectiveness.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Parameters: 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mbria Math" panose="02040503050406030204" charset="0"/>
                    <a:cs typeface="Cambria Math" panose="02040503050406030204" charset="0"/>
                  </a:rPr>
                  <a:t>loss of effectiveness coefficient: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β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 ∈{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sz="3200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thruster index: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𝛵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sz="32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charset="0"/>
                    <a:cs typeface="Calibri" panose="020F0502020204030204" charset="0"/>
                  </a:rPr>
                  <a:t>Near-surface wave conditions</a:t>
                </a: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latin typeface="Calibri" panose="020F0502020204030204" charset="0"/>
                    <a:cs typeface="Calibri" panose="020F0502020204030204" charset="0"/>
                  </a:rPr>
                  <a:t>Depth as a parameter for wave conditions</a:t>
                </a:r>
                <a:r>
                  <a:rPr lang="en-US" altLang="en-GB" sz="3200" dirty="0">
                    <a:latin typeface="Calibri" panose="020F0502020204030204" charset="0"/>
                    <a:cs typeface="Calibri" panose="020F05020202040302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 ∈{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en-GB" sz="3200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0" name="Text Placeholder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03630"/>
                <a:ext cx="10822305" cy="4565650"/>
              </a:xfrm>
              <a:prstGeom prst="rect">
                <a:avLst/>
              </a:prstGeom>
              <a:blipFill rotWithShape="1">
                <a:blip r:embed="rId1"/>
                <a:stretch>
                  <a:fillRect b="-785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ROV Control.</a:t>
            </a:r>
            <a:r>
              <a:rPr lang="es-ES" altLang="en-US" sz="4000" b="1" u="sng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OceanRings+</a:t>
            </a:r>
            <a:endParaRPr lang="es-ES" altLang="en-US" sz="4000" b="1" u="sng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 descr="Nom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445385"/>
            <a:ext cx="11948160" cy="270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ROV Control. New Approach</a:t>
            </a:r>
            <a:endParaRPr lang="en-US" altLang="en-IE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 descr="Nom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849880"/>
            <a:ext cx="11948160" cy="2700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618105" y="1425575"/>
            <a:ext cx="1863090" cy="11029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s-ES" altLang="en-GB" sz="2400"/>
              <a:t>New Control Law</a:t>
            </a:r>
            <a:endParaRPr lang="es-ES" altLang="en-GB" sz="2400"/>
          </a:p>
        </p:txBody>
      </p:sp>
      <p:cxnSp>
        <p:nvCxnSpPr>
          <p:cNvPr id="4" name="Elbow Connector 3"/>
          <p:cNvCxnSpPr>
            <a:endCxn id="3" idx="1"/>
          </p:cNvCxnSpPr>
          <p:nvPr/>
        </p:nvCxnSpPr>
        <p:spPr>
          <a:xfrm rot="16200000">
            <a:off x="1612265" y="2473325"/>
            <a:ext cx="1501775" cy="50927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3"/>
          </p:cNvCxnSpPr>
          <p:nvPr/>
        </p:nvCxnSpPr>
        <p:spPr>
          <a:xfrm>
            <a:off x="4481195" y="1977390"/>
            <a:ext cx="609600" cy="149161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&quot;No&quot; Symbol 5"/>
          <p:cNvSpPr/>
          <p:nvPr/>
        </p:nvSpPr>
        <p:spPr>
          <a:xfrm>
            <a:off x="2484120" y="2759075"/>
            <a:ext cx="1744980" cy="15113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90600" y="1544320"/>
            <a:ext cx="2168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GB" sz="1400">
                <a:solidFill>
                  <a:srgbClr val="00B050"/>
                </a:solidFill>
              </a:rPr>
              <a:t>Python-OceanRings+ Interface</a:t>
            </a:r>
            <a:endParaRPr lang="es-ES" altLang="en-GB" sz="1400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20895" y="1506855"/>
            <a:ext cx="2168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GB" sz="1400">
                <a:solidFill>
                  <a:srgbClr val="00B050"/>
                </a:solidFill>
              </a:rPr>
              <a:t>Python-OceanRings+ Interface</a:t>
            </a:r>
            <a:endParaRPr lang="es-ES" altLang="en-GB" sz="14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altLang="en-US" sz="4000" b="1" u="sng" dirty="0">
                <a:latin typeface="Calibri" panose="020F0502020204030204" charset="0"/>
                <a:cs typeface="Calibri" panose="020F0502020204030204" charset="0"/>
              </a:rPr>
              <a:t>New Single-Model Feedback Control Law</a:t>
            </a:r>
            <a:endParaRPr lang="es-ES" altLang="en-US" sz="4000" b="1" u="sng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H="1">
            <a:off x="1649730" y="2534920"/>
            <a:ext cx="7980045" cy="297815"/>
          </a:xfrm>
          <a:prstGeom prst="bentConnector4">
            <a:avLst>
              <a:gd name="adj1" fmla="val -23649"/>
              <a:gd name="adj2" fmla="val 69275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0130" y="1929130"/>
            <a:ext cx="1102360" cy="121031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400">
                <a:solidFill>
                  <a:schemeClr val="tx1"/>
                </a:solidFill>
              </a:rPr>
              <a:t>PID</a:t>
            </a:r>
            <a:endParaRPr lang="en-GB" altLang="en-US" sz="2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3665" y="1931035"/>
            <a:ext cx="1825625" cy="120967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Control Allocation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21" idx="1"/>
          </p:cNvCxnSpPr>
          <p:nvPr/>
        </p:nvCxnSpPr>
        <p:spPr>
          <a:xfrm flipV="1">
            <a:off x="8289290" y="2534920"/>
            <a:ext cx="692785" cy="127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834380" y="3063240"/>
            <a:ext cx="1120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Torques and thrusts</a:t>
            </a:r>
            <a:endParaRPr 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7983855" y="3140710"/>
            <a:ext cx="1515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Thruster commands</a:t>
            </a:r>
            <a:endParaRPr lang="en-US" sz="2000" b="1"/>
          </a:p>
        </p:txBody>
      </p:sp>
      <p:sp>
        <p:nvSpPr>
          <p:cNvPr id="16" name="Text Box 15"/>
          <p:cNvSpPr txBox="1"/>
          <p:nvPr/>
        </p:nvSpPr>
        <p:spPr>
          <a:xfrm>
            <a:off x="10309860" y="2012315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Measurements</a:t>
            </a:r>
            <a:endParaRPr lang="en-US" sz="2000" b="1"/>
          </a:p>
        </p:txBody>
      </p: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952490" y="2534285"/>
            <a:ext cx="511175" cy="190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52550" y="2238375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/>
          </a:p>
        </p:txBody>
      </p:sp>
      <p:cxnSp>
        <p:nvCxnSpPr>
          <p:cNvPr id="22" name="Straight Arrow Connector 21"/>
          <p:cNvCxnSpPr>
            <a:stCxn id="18" idx="6"/>
            <a:endCxn id="23" idx="1"/>
          </p:cNvCxnSpPr>
          <p:nvPr/>
        </p:nvCxnSpPr>
        <p:spPr>
          <a:xfrm>
            <a:off x="1946910" y="2535555"/>
            <a:ext cx="709295" cy="698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3595" y="2535555"/>
            <a:ext cx="528955" cy="63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34620" y="2335530"/>
            <a:ext cx="629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Ref</a:t>
            </a:r>
            <a:endParaRPr lang="en-US" sz="2000" b="1"/>
          </a:p>
        </p:txBody>
      </p:sp>
      <p:sp>
        <p:nvSpPr>
          <p:cNvPr id="19" name="Text Box 18"/>
          <p:cNvSpPr txBox="1"/>
          <p:nvPr/>
        </p:nvSpPr>
        <p:spPr>
          <a:xfrm>
            <a:off x="165100" y="2645410"/>
            <a:ext cx="1484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s-ES" altLang="en-US" sz="1400" b="1"/>
              <a:t>-Position</a:t>
            </a:r>
            <a:endParaRPr lang="es-ES" altLang="en-US" sz="1400" b="1"/>
          </a:p>
        </p:txBody>
      </p:sp>
      <p:sp>
        <p:nvSpPr>
          <p:cNvPr id="21" name="Rounded Rectangle 20"/>
          <p:cNvSpPr/>
          <p:nvPr/>
        </p:nvSpPr>
        <p:spPr>
          <a:xfrm>
            <a:off x="8982075" y="2071370"/>
            <a:ext cx="1295400" cy="9271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tx1"/>
                </a:solidFill>
              </a:rPr>
              <a:t>ROV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56205" y="2132330"/>
            <a:ext cx="1356360" cy="820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GB" sz="2400">
                <a:solidFill>
                  <a:schemeClr val="tx1"/>
                </a:solidFill>
              </a:rPr>
              <a:t>Velocity Curve</a:t>
            </a:r>
            <a:endParaRPr lang="es-ES" altLang="en-GB" sz="24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1" idx="1"/>
          </p:cNvCxnSpPr>
          <p:nvPr/>
        </p:nvCxnSpPr>
        <p:spPr>
          <a:xfrm flipV="1">
            <a:off x="4012565" y="2534285"/>
            <a:ext cx="837565" cy="8255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46680" y="3386455"/>
            <a:ext cx="1734185" cy="902335"/>
          </a:xfrm>
          <a:prstGeom prst="roundRect">
            <a:avLst/>
          </a:prstGeom>
          <a:ln w="285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1832610" y="1733550"/>
            <a:ext cx="810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000" b="1"/>
              <a:t>x_err</a:t>
            </a:r>
            <a:endParaRPr lang="es-ES" altLang="en-US" sz="2000" b="1"/>
          </a:p>
        </p:txBody>
      </p:sp>
      <p:sp>
        <p:nvSpPr>
          <p:cNvPr id="28" name="Text Box 27"/>
          <p:cNvSpPr txBox="1"/>
          <p:nvPr/>
        </p:nvSpPr>
        <p:spPr>
          <a:xfrm>
            <a:off x="3870960" y="1733550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000" b="1"/>
              <a:t>v</a:t>
            </a:r>
            <a:r>
              <a:rPr lang="en-GB" altLang="en-US" sz="2000" b="1"/>
              <a:t>_target</a:t>
            </a:r>
            <a:endParaRPr lang="en-GB" altLang="en-US" sz="2000" b="1"/>
          </a:p>
        </p:txBody>
      </p:sp>
      <p:cxnSp>
        <p:nvCxnSpPr>
          <p:cNvPr id="29" name="Straight Connector 28"/>
          <p:cNvCxnSpPr/>
          <p:nvPr/>
        </p:nvCxnSpPr>
        <p:spPr>
          <a:xfrm>
            <a:off x="3021965" y="3619500"/>
            <a:ext cx="0" cy="5073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12440" y="4126865"/>
            <a:ext cx="958215" cy="571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3725" y="3883025"/>
            <a:ext cx="182245" cy="2336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10890" y="3883025"/>
            <a:ext cx="6394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696970" y="4038600"/>
            <a:ext cx="810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200" b="1"/>
              <a:t>x_err</a:t>
            </a:r>
            <a:endParaRPr lang="es-ES" altLang="en-US" sz="1200" b="1"/>
          </a:p>
        </p:txBody>
      </p:sp>
      <p:sp>
        <p:nvSpPr>
          <p:cNvPr id="34" name="Text Box 33"/>
          <p:cNvSpPr txBox="1"/>
          <p:nvPr/>
        </p:nvSpPr>
        <p:spPr>
          <a:xfrm>
            <a:off x="2611120" y="3394710"/>
            <a:ext cx="715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200" b="1"/>
              <a:t>v</a:t>
            </a:r>
            <a:r>
              <a:rPr lang="en-GB" altLang="en-US" sz="1200" b="1"/>
              <a:t>_target</a:t>
            </a:r>
            <a:endParaRPr lang="en-GB" altLang="en-US" sz="1200" b="1"/>
          </a:p>
        </p:txBody>
      </p:sp>
      <p:sp>
        <p:nvSpPr>
          <p:cNvPr id="35" name="Text Placeholder 13"/>
          <p:cNvSpPr>
            <a:spLocks noGrp="1"/>
          </p:cNvSpPr>
          <p:nvPr/>
        </p:nvSpPr>
        <p:spPr>
          <a:xfrm>
            <a:off x="228600" y="5166995"/>
            <a:ext cx="10822305" cy="110998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*Max Velocity: 2.5m/s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*Min Error: 0.1m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4000" b="1" u="sng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GB" altLang="en-US" sz="4000" b="1" u="sng" dirty="0">
                <a:latin typeface="Calibri" panose="020F0502020204030204" charset="0"/>
                <a:cs typeface="Calibri" panose="020F0502020204030204" charset="0"/>
              </a:rPr>
              <a:t>eference Trajectories</a:t>
            </a:r>
            <a:endParaRPr lang="en-GB" altLang="en-US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57200" y="1103630"/>
            <a:ext cx="10822305" cy="436308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Trajectory Types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Step signal in X, Y, or XY.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Single Waypoint.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Square Trajectory.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Circular Trajectory.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  <a:sym typeface="+mn-ea"/>
              </a:rPr>
              <a:t>All reference trajectories are in the XY plane.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Calibri" panose="020F0502020204030204" charset="0"/>
                <a:cs typeface="Calibri" panose="020F0502020204030204" charset="0"/>
              </a:rPr>
              <a:t>Z, roll, pitch, and yaw references are fixed.</a:t>
            </a: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WPS Presentation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Barlow</vt:lpstr>
      <vt:lpstr>Segoe Print</vt:lpstr>
      <vt:lpstr>Helvetica</vt:lpstr>
      <vt:lpstr>Calibri</vt:lpstr>
      <vt:lpstr>Cambria Math</vt:lpstr>
      <vt:lpstr>Wingdings</vt:lpstr>
      <vt:lpstr>Calibri Light</vt:lpstr>
      <vt:lpstr>Microsoft YaHei</vt:lpstr>
      <vt:lpstr>Arial Unicode MS</vt:lpstr>
      <vt:lpstr>Office Theme</vt:lpstr>
      <vt:lpstr>Underwater Vehicle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HP</cp:lastModifiedBy>
  <cp:revision>312</cp:revision>
  <dcterms:created xsi:type="dcterms:W3CDTF">2022-01-26T17:16:00Z</dcterms:created>
  <dcterms:modified xsi:type="dcterms:W3CDTF">2023-05-26T12:15:46Z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708B430774754747AC44F453C9D1A993</vt:lpwstr>
  </property>
  <property fmtid="{D5CDD505-2E9C-101B-9397-08002B2CF9AE}" pid="3" name="KSOProductBuildVer">
    <vt:lpwstr>2057-11.2.0.11537</vt:lpwstr>
  </property>
</Properties>
</file>