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72" r:id="rId3"/>
    <p:sldId id="257" r:id="rId4"/>
    <p:sldId id="258" r:id="rId5"/>
    <p:sldId id="289" r:id="rId6"/>
    <p:sldId id="268" r:id="rId7"/>
    <p:sldId id="261" r:id="rId8"/>
    <p:sldId id="285" r:id="rId9"/>
    <p:sldId id="286" r:id="rId10"/>
    <p:sldId id="283" r:id="rId11"/>
    <p:sldId id="269" r:id="rId12"/>
    <p:sldId id="273" r:id="rId13"/>
    <p:sldId id="276" r:id="rId14"/>
    <p:sldId id="277" r:id="rId15"/>
    <p:sldId id="279" r:id="rId16"/>
    <p:sldId id="287" r:id="rId17"/>
    <p:sldId id="280" r:id="rId18"/>
    <p:sldId id="281" r:id="rId19"/>
    <p:sldId id="284" r:id="rId20"/>
    <p:sldId id="270" r:id="rId21"/>
    <p:sldId id="263" r:id="rId22"/>
    <p:sldId id="271" r:id="rId23"/>
    <p:sldId id="264" r:id="rId2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71"/>
  </p:normalViewPr>
  <p:slideViewPr>
    <p:cSldViewPr snapToGrid="0" snapToObjects="1">
      <p:cViewPr varScale="1">
        <p:scale>
          <a:sx n="102" d="100"/>
          <a:sy n="10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F5147C-9F25-E149-B719-31520FF3DD70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78F146-DE1B-F948-A548-50F41764FB79}" type="pres">
      <dgm:prSet presAssocID="{ACF5147C-9F25-E149-B719-31520FF3DD70}" presName="Name0" presStyleCnt="0">
        <dgm:presLayoutVars>
          <dgm:dir/>
          <dgm:animLvl val="lvl"/>
          <dgm:resizeHandles val="exact"/>
        </dgm:presLayoutVars>
      </dgm:prSet>
      <dgm:spPr/>
    </dgm:pt>
    <dgm:pt modelId="{96632750-AE27-1145-84B0-DCF163BA6C2B}" type="pres">
      <dgm:prSet presAssocID="{ACF5147C-9F25-E149-B719-31520FF3DD70}" presName="dummy" presStyleCnt="0"/>
      <dgm:spPr/>
    </dgm:pt>
    <dgm:pt modelId="{1B48BD70-2ED4-9648-AF11-1B5C468CA556}" type="pres">
      <dgm:prSet presAssocID="{ACF5147C-9F25-E149-B719-31520FF3DD70}" presName="linH" presStyleCnt="0"/>
      <dgm:spPr/>
    </dgm:pt>
    <dgm:pt modelId="{246208E0-ECAF-9545-BEE6-14B52E293077}" type="pres">
      <dgm:prSet presAssocID="{ACF5147C-9F25-E149-B719-31520FF3DD70}" presName="padding1" presStyleCnt="0"/>
      <dgm:spPr/>
    </dgm:pt>
    <dgm:pt modelId="{6C5E0D06-9B74-AF47-B816-63803242BCAD}" type="pres">
      <dgm:prSet presAssocID="{ACF5147C-9F25-E149-B719-31520FF3DD70}" presName="padding2" presStyleCnt="0"/>
      <dgm:spPr/>
    </dgm:pt>
    <dgm:pt modelId="{F1E173B2-5D04-814E-B3E6-078E0539D5B3}" type="pres">
      <dgm:prSet presAssocID="{ACF5147C-9F25-E149-B719-31520FF3DD70}" presName="negArrow" presStyleCnt="0"/>
      <dgm:spPr/>
    </dgm:pt>
    <dgm:pt modelId="{959E6DEF-884F-C044-8297-008D950CCF35}" type="pres">
      <dgm:prSet presAssocID="{ACF5147C-9F25-E149-B719-31520FF3DD70}" presName="backgroundArrow" presStyleLbl="node1" presStyleIdx="0" presStyleCnt="1" custScaleX="24487" custScaleY="23687" custLinFactNeighborX="37757" custLinFactNeighborY="5621"/>
      <dgm:spPr/>
    </dgm:pt>
  </dgm:ptLst>
  <dgm:cxnLst>
    <dgm:cxn modelId="{616897B1-0208-434C-9101-AB2F8032FAE6}" type="presOf" srcId="{ACF5147C-9F25-E149-B719-31520FF3DD70}" destId="{8478F146-DE1B-F948-A548-50F41764FB79}" srcOrd="0" destOrd="0" presId="urn:microsoft.com/office/officeart/2005/8/layout/hProcess3"/>
    <dgm:cxn modelId="{F9FF4F8E-EDED-F44B-B952-41A423C41C61}" type="presParOf" srcId="{8478F146-DE1B-F948-A548-50F41764FB79}" destId="{96632750-AE27-1145-84B0-DCF163BA6C2B}" srcOrd="0" destOrd="0" presId="urn:microsoft.com/office/officeart/2005/8/layout/hProcess3"/>
    <dgm:cxn modelId="{DFDAD5D1-BE24-A14B-9516-E8810459D99D}" type="presParOf" srcId="{8478F146-DE1B-F948-A548-50F41764FB79}" destId="{1B48BD70-2ED4-9648-AF11-1B5C468CA556}" srcOrd="1" destOrd="0" presId="urn:microsoft.com/office/officeart/2005/8/layout/hProcess3"/>
    <dgm:cxn modelId="{B7A9E67D-8DA9-394C-ADA3-C0DB07C5AC7B}" type="presParOf" srcId="{1B48BD70-2ED4-9648-AF11-1B5C468CA556}" destId="{246208E0-ECAF-9545-BEE6-14B52E293077}" srcOrd="0" destOrd="0" presId="urn:microsoft.com/office/officeart/2005/8/layout/hProcess3"/>
    <dgm:cxn modelId="{F77A8EA8-0C02-B34F-B811-06F634A656F0}" type="presParOf" srcId="{1B48BD70-2ED4-9648-AF11-1B5C468CA556}" destId="{6C5E0D06-9B74-AF47-B816-63803242BCAD}" srcOrd="1" destOrd="0" presId="urn:microsoft.com/office/officeart/2005/8/layout/hProcess3"/>
    <dgm:cxn modelId="{DF152A1A-AE0C-A448-B356-80BACCB5FD78}" type="presParOf" srcId="{1B48BD70-2ED4-9648-AF11-1B5C468CA556}" destId="{F1E173B2-5D04-814E-B3E6-078E0539D5B3}" srcOrd="2" destOrd="0" presId="urn:microsoft.com/office/officeart/2005/8/layout/hProcess3"/>
    <dgm:cxn modelId="{550B98AF-8D8E-BD4B-A773-4BD0A88168C3}" type="presParOf" srcId="{1B48BD70-2ED4-9648-AF11-1B5C468CA556}" destId="{959E6DEF-884F-C044-8297-008D950CCF35}" srcOrd="3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9E6DEF-884F-C044-8297-008D950CCF35}">
      <dsp:nvSpPr>
        <dsp:cNvPr id="0" name=""/>
        <dsp:cNvSpPr/>
      </dsp:nvSpPr>
      <dsp:spPr>
        <a:xfrm>
          <a:off x="3068888" y="2418120"/>
          <a:ext cx="1990303" cy="1108551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9EE70-06A6-5645-802D-4F9862C567B5}" type="datetimeFigureOut">
              <a:rPr lang="pl-PL" smtClean="0"/>
              <a:t>23.11.2019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B93A8-DA20-AF40-AAB7-97274E8C4E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943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B93A8-DA20-AF40-AAB7-97274E8C4E9F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5457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B93A8-DA20-AF40-AAB7-97274E8C4E9F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4668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B93A8-DA20-AF40-AAB7-97274E8C4E9F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2620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B93A8-DA20-AF40-AAB7-97274E8C4E9F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2112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B93A8-DA20-AF40-AAB7-97274E8C4E9F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1794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B93A8-DA20-AF40-AAB7-97274E8C4E9F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504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B93A8-DA20-AF40-AAB7-97274E8C4E9F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7875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B93A8-DA20-AF40-AAB7-97274E8C4E9F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7330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B93A8-DA20-AF40-AAB7-97274E8C4E9F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3673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4475-9DC1-584C-8F88-25065FBED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F5BC5-9006-6B4F-9169-340FC836C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E48BF-6B88-2247-A424-BF728929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21.11.2019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6E5CE-0B91-A84D-995C-6B536808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1624B-5924-F848-82F6-83030708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943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820A-F819-EE45-8453-3DED9C5F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8B438-35EC-4549-A8FC-BD6447F6D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A70EF-4569-FB4D-B278-523B9CAC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21.11.2019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E3517-6A80-C843-9375-10F7507D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EDEDC-6F77-F64F-97DD-8A8A09DD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037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959249-1650-2149-8E16-77A20C717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AF06A-2938-FE4B-AB19-A7F36591A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1F568-8177-2741-AF47-950FDE94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21.11.2019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DE15F-7810-894D-9051-69877EF4B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53664-5BFD-5549-87AB-1753E210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095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E3FFD-CE65-D341-B1A8-CBA1EF637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F5818-9D4C-EE4A-91F1-E79B1D469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97636-0852-CD46-B8F9-2CD2E7E3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21.11.2019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72CC2-1527-9643-B68D-81B4C9C5A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F17DC-45A6-3746-8A9C-7FA10891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093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A2EF4-1B66-EF4A-B27A-1CE22796E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EF3A3-3401-DA45-881B-2E01E3DC3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B3152-A4A5-0E4B-AB2E-2F1D094D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21.11.2019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C8D65-71F0-1348-BCA0-7C6A5EE84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96618-7637-0E4D-88B9-7561B527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838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600D-D116-B74F-B908-A1786A38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811C8-18F7-A740-BD3E-DF00FD843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E51E3-F5EB-0C49-B0D9-A9F959B15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10380-5D0A-264B-A452-08C24B911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21.11.2019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F9169-4003-CE46-BA59-E03B77CC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409CF-708C-A740-AEC9-D88E862B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894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6B753-BA60-1E4B-8CB0-23521689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3D12C-7D5D-9B48-8A8F-6DC173E30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F96D2-698D-C345-A47C-305F25635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99D3EF-6E37-5D49-9016-8D662085C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415B63-4520-734D-AE9B-68E79356C6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60BAB-7116-1349-B4C4-1134FD989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21.11.2019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818303-840A-CD43-8119-B7EECB68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104941-91CF-984E-8961-F4187A24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239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A0678-941F-5440-B009-BE2A423D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0C0D2C-DE59-6E4E-9F09-D797E836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21.11.2019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72F76-0655-3A4C-9FD6-EF6F9F743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4123F-2168-1142-8337-82EB187C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912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16DC61-4EF7-1448-88AB-21E9BDFF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21.11.2019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F566E-1775-2347-9161-C28566B4A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C1154-05E1-C846-A455-E33D27F7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1876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6AED9-4980-0E42-9B4E-3036607C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61A49-43F1-5D4C-B5EA-FDA1B4477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F310F-A3AD-9D45-92B5-6E5801C7B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F00E6-5545-844B-AEC1-6D2B8975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21.11.2019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D8100-7B02-4044-BDBD-207F2D033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5E878-6B23-2E40-A45A-A6C3A836F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97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15B84-5F62-564C-AA30-C63A850E3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D2B82-CA80-334A-9DF0-BF200AED4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7C5FE-6BBD-D748-A06C-6236EE18C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6CF7A-94C7-A94D-B4DF-E31AB8CAB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21.11.2019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81554-F5DB-3E47-B579-1ADF9448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1C431-6DB7-534D-AFD8-DE96E436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6018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98766-6B31-8E41-A5E1-BF864F52C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D4841-28C4-B94E-BC58-0C73406B6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3B64E-471C-4443-88C3-F58698C55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90D4E-B4B4-AA4D-8C3E-EED2DA1EB551}" type="datetimeFigureOut">
              <a:rPr lang="pl-PL" smtClean="0"/>
              <a:t>21.11.2019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2E847-4C4C-244C-AEE4-6E9D61545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37546-21D6-AD41-A1B5-056A37BEA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222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F89B-E951-034F-85F9-D006F436AA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Predict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new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success</a:t>
            </a:r>
            <a:endParaRPr lang="pl-PL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D5D93-3226-9F41-84E8-870D4C27A2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Mateusz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Jasieczko</a:t>
            </a:r>
            <a:endParaRPr lang="pl-PL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29th of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November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394976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trend?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E673A-D2E0-4C45-8275-36C71B08A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81202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F6D4-89AF-724D-982F-87CBD8F2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7E70-E983-FC41-9D5E-32F7CA04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Problem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overview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features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transformation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Insights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What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mostly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impacted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Deliverables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41074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8EEB3-4D62-394D-BE9C-0A9F58A47A27}"/>
              </a:ext>
            </a:extLst>
          </p:cNvPr>
          <p:cNvSpPr txBox="1"/>
          <p:nvPr/>
        </p:nvSpPr>
        <p:spPr>
          <a:xfrm>
            <a:off x="7390357" y="1788090"/>
            <a:ext cx="3963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quality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assessed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on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sampled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unseen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learning. 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258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Recall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0.71</a:t>
            </a:r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aa</a:t>
            </a: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Precision: 0.69</a:t>
            </a: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Accuracy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0.77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these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metrics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ranges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from 0 to 1,</a:t>
            </a:r>
          </a:p>
          <a:p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where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closer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1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better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96117B-25D0-7C45-AD7C-F0EF3EF6C6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8985088"/>
              </p:ext>
            </p:extLst>
          </p:nvPr>
        </p:nvGraphicFramePr>
        <p:xfrm>
          <a:off x="8795360" y="3286102"/>
          <a:ext cx="1153438" cy="76726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76719">
                  <a:extLst>
                    <a:ext uri="{9D8B030D-6E8A-4147-A177-3AD203B41FA5}">
                      <a16:colId xmlns:a16="http://schemas.microsoft.com/office/drawing/2014/main" val="2860351509"/>
                    </a:ext>
                  </a:extLst>
                </a:gridCol>
                <a:gridCol w="576719">
                  <a:extLst>
                    <a:ext uri="{9D8B030D-6E8A-4147-A177-3AD203B41FA5}">
                      <a16:colId xmlns:a16="http://schemas.microsoft.com/office/drawing/2014/main" val="3575409589"/>
                    </a:ext>
                  </a:extLst>
                </a:gridCol>
              </a:tblGrid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129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31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35575"/>
                  </a:ext>
                </a:extLst>
              </a:tr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28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70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56221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6D0AB-DA74-BC4B-BD6C-CDB08DF99F42}"/>
              </a:ext>
            </a:extLst>
          </p:cNvPr>
          <p:cNvSpPr txBox="1"/>
          <p:nvPr/>
        </p:nvSpPr>
        <p:spPr>
          <a:xfrm>
            <a:off x="713984" y="1565753"/>
            <a:ext cx="3757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Story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about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56FC0-4668-4146-8702-1762DAF08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0" y="1997814"/>
            <a:ext cx="3215623" cy="178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29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8EEB3-4D62-394D-BE9C-0A9F58A47A27}"/>
              </a:ext>
            </a:extLst>
          </p:cNvPr>
          <p:cNvSpPr txBox="1"/>
          <p:nvPr/>
        </p:nvSpPr>
        <p:spPr>
          <a:xfrm>
            <a:off x="7390357" y="1788090"/>
            <a:ext cx="3963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quality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assessed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on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sampled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unseen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learning. 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258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Recall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0.71</a:t>
            </a:r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aa</a:t>
            </a: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Precision: 0.69</a:t>
            </a: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Accuracy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0.77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these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metrics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ranges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from 0 to 1,</a:t>
            </a:r>
          </a:p>
          <a:p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where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closer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1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better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96117B-25D0-7C45-AD7C-F0EF3EF6C6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9175866"/>
              </p:ext>
            </p:extLst>
          </p:nvPr>
        </p:nvGraphicFramePr>
        <p:xfrm>
          <a:off x="8795360" y="3286102"/>
          <a:ext cx="1153438" cy="76726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76719">
                  <a:extLst>
                    <a:ext uri="{9D8B030D-6E8A-4147-A177-3AD203B41FA5}">
                      <a16:colId xmlns:a16="http://schemas.microsoft.com/office/drawing/2014/main" val="2860351509"/>
                    </a:ext>
                  </a:extLst>
                </a:gridCol>
                <a:gridCol w="576719">
                  <a:extLst>
                    <a:ext uri="{9D8B030D-6E8A-4147-A177-3AD203B41FA5}">
                      <a16:colId xmlns:a16="http://schemas.microsoft.com/office/drawing/2014/main" val="3575409589"/>
                    </a:ext>
                  </a:extLst>
                </a:gridCol>
              </a:tblGrid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129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31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35575"/>
                  </a:ext>
                </a:extLst>
              </a:tr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28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70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56221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6D0AB-DA74-BC4B-BD6C-CDB08DF99F42}"/>
              </a:ext>
            </a:extLst>
          </p:cNvPr>
          <p:cNvSpPr txBox="1"/>
          <p:nvPr/>
        </p:nvSpPr>
        <p:spPr>
          <a:xfrm>
            <a:off x="713984" y="1565753"/>
            <a:ext cx="3757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Story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about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56FC0-4668-4146-8702-1762DAF08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0" y="1997814"/>
            <a:ext cx="3215623" cy="1787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33260-D186-1E4A-A1D5-851121666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013" y="1917861"/>
            <a:ext cx="3111524" cy="194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28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8EEB3-4D62-394D-BE9C-0A9F58A47A27}"/>
              </a:ext>
            </a:extLst>
          </p:cNvPr>
          <p:cNvSpPr txBox="1"/>
          <p:nvPr/>
        </p:nvSpPr>
        <p:spPr>
          <a:xfrm>
            <a:off x="7390357" y="1788090"/>
            <a:ext cx="3963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quality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assessed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on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sampled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unseen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learning. 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258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Recall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0.71</a:t>
            </a:r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aa</a:t>
            </a: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Precision: 0.69</a:t>
            </a: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Accuracy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0.77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these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metrics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ranges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from 0 to 1,</a:t>
            </a:r>
          </a:p>
          <a:p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where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closer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1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better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96117B-25D0-7C45-AD7C-F0EF3EF6C6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599782"/>
              </p:ext>
            </p:extLst>
          </p:nvPr>
        </p:nvGraphicFramePr>
        <p:xfrm>
          <a:off x="8795360" y="3286102"/>
          <a:ext cx="1153438" cy="76726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76719">
                  <a:extLst>
                    <a:ext uri="{9D8B030D-6E8A-4147-A177-3AD203B41FA5}">
                      <a16:colId xmlns:a16="http://schemas.microsoft.com/office/drawing/2014/main" val="2860351509"/>
                    </a:ext>
                  </a:extLst>
                </a:gridCol>
                <a:gridCol w="576719">
                  <a:extLst>
                    <a:ext uri="{9D8B030D-6E8A-4147-A177-3AD203B41FA5}">
                      <a16:colId xmlns:a16="http://schemas.microsoft.com/office/drawing/2014/main" val="3575409589"/>
                    </a:ext>
                  </a:extLst>
                </a:gridCol>
              </a:tblGrid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129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31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35575"/>
                  </a:ext>
                </a:extLst>
              </a:tr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28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70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56221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6D0AB-DA74-BC4B-BD6C-CDB08DF99F42}"/>
              </a:ext>
            </a:extLst>
          </p:cNvPr>
          <p:cNvSpPr txBox="1"/>
          <p:nvPr/>
        </p:nvSpPr>
        <p:spPr>
          <a:xfrm>
            <a:off x="713984" y="1565753"/>
            <a:ext cx="3757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Story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about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56FC0-4668-4146-8702-1762DAF08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0" y="1997814"/>
            <a:ext cx="3215623" cy="1787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33260-D186-1E4A-A1D5-851121666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013" y="1917861"/>
            <a:ext cx="3111524" cy="1946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A58BFA-617C-EC4A-82C0-E348396062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r="11970" b="988"/>
          <a:stretch/>
        </p:blipFill>
        <p:spPr>
          <a:xfrm>
            <a:off x="638979" y="3989053"/>
            <a:ext cx="2830732" cy="176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01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8EEB3-4D62-394D-BE9C-0A9F58A47A27}"/>
              </a:ext>
            </a:extLst>
          </p:cNvPr>
          <p:cNvSpPr txBox="1"/>
          <p:nvPr/>
        </p:nvSpPr>
        <p:spPr>
          <a:xfrm>
            <a:off x="7390357" y="1788090"/>
            <a:ext cx="3963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The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quality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model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assessed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based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on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sampled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unseen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the model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learning. </a:t>
            </a: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258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Recall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0.71</a:t>
            </a:r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aa</a:t>
            </a:r>
          </a:p>
          <a:p>
            <a:pPr algn="ctr"/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Precision: 0.69</a:t>
            </a:r>
          </a:p>
          <a:p>
            <a:pPr algn="ctr"/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Accuracy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0.77</a:t>
            </a: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all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these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metrics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ranges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from 0 to 1,</a:t>
            </a:r>
          </a:p>
          <a:p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where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the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closer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1 the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better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96117B-25D0-7C45-AD7C-F0EF3EF6C6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7998123"/>
              </p:ext>
            </p:extLst>
          </p:nvPr>
        </p:nvGraphicFramePr>
        <p:xfrm>
          <a:off x="8795360" y="3286102"/>
          <a:ext cx="1153438" cy="76726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76719">
                  <a:extLst>
                    <a:ext uri="{9D8B030D-6E8A-4147-A177-3AD203B41FA5}">
                      <a16:colId xmlns:a16="http://schemas.microsoft.com/office/drawing/2014/main" val="2860351509"/>
                    </a:ext>
                  </a:extLst>
                </a:gridCol>
                <a:gridCol w="576719">
                  <a:extLst>
                    <a:ext uri="{9D8B030D-6E8A-4147-A177-3AD203B41FA5}">
                      <a16:colId xmlns:a16="http://schemas.microsoft.com/office/drawing/2014/main" val="3575409589"/>
                    </a:ext>
                  </a:extLst>
                </a:gridCol>
              </a:tblGrid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129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31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35575"/>
                  </a:ext>
                </a:extLst>
              </a:tr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28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70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56221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6D0AB-DA74-BC4B-BD6C-CDB08DF99F42}"/>
              </a:ext>
            </a:extLst>
          </p:cNvPr>
          <p:cNvSpPr txBox="1"/>
          <p:nvPr/>
        </p:nvSpPr>
        <p:spPr>
          <a:xfrm>
            <a:off x="713984" y="1565753"/>
            <a:ext cx="3757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Story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about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56FC0-4668-4146-8702-1762DAF08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0" y="1997814"/>
            <a:ext cx="3215623" cy="1787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33260-D186-1E4A-A1D5-851121666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013" y="1917861"/>
            <a:ext cx="3111524" cy="1946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A58BFA-617C-EC4A-82C0-E348396062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r="11970" b="988"/>
          <a:stretch/>
        </p:blipFill>
        <p:spPr>
          <a:xfrm>
            <a:off x="638979" y="3989053"/>
            <a:ext cx="2830732" cy="17693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64CC51-C126-404C-92E3-3B78A80ADA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969"/>
          <a:stretch/>
        </p:blipFill>
        <p:spPr>
          <a:xfrm>
            <a:off x="3472232" y="3989053"/>
            <a:ext cx="2830732" cy="178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62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8EEB3-4D62-394D-BE9C-0A9F58A47A27}"/>
              </a:ext>
            </a:extLst>
          </p:cNvPr>
          <p:cNvSpPr txBox="1"/>
          <p:nvPr/>
        </p:nvSpPr>
        <p:spPr>
          <a:xfrm>
            <a:off x="7390357" y="1788090"/>
            <a:ext cx="3963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quality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model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assessed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based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on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sampled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unseen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the model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learning. </a:t>
            </a:r>
          </a:p>
          <a:p>
            <a:endParaRPr lang="pl-PL" sz="14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258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Recall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0.71</a:t>
            </a:r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aa</a:t>
            </a:r>
          </a:p>
          <a:p>
            <a:pPr algn="ctr"/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Precision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0.69</a:t>
            </a:r>
          </a:p>
          <a:p>
            <a:pPr algn="ctr"/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Accuracy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0.77</a:t>
            </a: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all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these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metrics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ranges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from 0 to 1,</a:t>
            </a:r>
          </a:p>
          <a:p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where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the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closer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1 the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better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96117B-25D0-7C45-AD7C-F0EF3EF6C6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2693026"/>
              </p:ext>
            </p:extLst>
          </p:nvPr>
        </p:nvGraphicFramePr>
        <p:xfrm>
          <a:off x="8795360" y="3286102"/>
          <a:ext cx="1153438" cy="76726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76719">
                  <a:extLst>
                    <a:ext uri="{9D8B030D-6E8A-4147-A177-3AD203B41FA5}">
                      <a16:colId xmlns:a16="http://schemas.microsoft.com/office/drawing/2014/main" val="2860351509"/>
                    </a:ext>
                  </a:extLst>
                </a:gridCol>
                <a:gridCol w="576719">
                  <a:extLst>
                    <a:ext uri="{9D8B030D-6E8A-4147-A177-3AD203B41FA5}">
                      <a16:colId xmlns:a16="http://schemas.microsoft.com/office/drawing/2014/main" val="3575409589"/>
                    </a:ext>
                  </a:extLst>
                </a:gridCol>
              </a:tblGrid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129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31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35575"/>
                  </a:ext>
                </a:extLst>
              </a:tr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28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70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56221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6D0AB-DA74-BC4B-BD6C-CDB08DF99F42}"/>
              </a:ext>
            </a:extLst>
          </p:cNvPr>
          <p:cNvSpPr txBox="1"/>
          <p:nvPr/>
        </p:nvSpPr>
        <p:spPr>
          <a:xfrm>
            <a:off x="713984" y="1565753"/>
            <a:ext cx="3757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Story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about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56FC0-4668-4146-8702-1762DAF08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0" y="1997814"/>
            <a:ext cx="3215623" cy="1787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33260-D186-1E4A-A1D5-851121666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013" y="1917861"/>
            <a:ext cx="3111524" cy="1946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A58BFA-617C-EC4A-82C0-E348396062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r="11970" b="988"/>
          <a:stretch/>
        </p:blipFill>
        <p:spPr>
          <a:xfrm>
            <a:off x="638979" y="3989053"/>
            <a:ext cx="2830732" cy="17693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64CC51-C126-404C-92E3-3B78A80ADA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969"/>
          <a:stretch/>
        </p:blipFill>
        <p:spPr>
          <a:xfrm>
            <a:off x="3472232" y="3989053"/>
            <a:ext cx="2830732" cy="178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22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8EEB3-4D62-394D-BE9C-0A9F58A47A27}"/>
              </a:ext>
            </a:extLst>
          </p:cNvPr>
          <p:cNvSpPr txBox="1"/>
          <p:nvPr/>
        </p:nvSpPr>
        <p:spPr>
          <a:xfrm>
            <a:off x="7390357" y="1788090"/>
            <a:ext cx="396344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quality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assessed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on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sampled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unseen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learning. 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258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Recall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0.71</a:t>
            </a:r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aa</a:t>
            </a: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Precision: 0.69</a:t>
            </a: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Accuracy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0.77</a:t>
            </a:r>
          </a:p>
          <a:p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Ratio of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who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new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endParaRPr lang="pl-PL" sz="14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detected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the model</a:t>
            </a:r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these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metrics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ranges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from 0 to 1,</a:t>
            </a:r>
          </a:p>
          <a:p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where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closer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1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better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96117B-25D0-7C45-AD7C-F0EF3EF6C6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156529"/>
              </p:ext>
            </p:extLst>
          </p:nvPr>
        </p:nvGraphicFramePr>
        <p:xfrm>
          <a:off x="8795360" y="3286102"/>
          <a:ext cx="1153438" cy="76726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76719">
                  <a:extLst>
                    <a:ext uri="{9D8B030D-6E8A-4147-A177-3AD203B41FA5}">
                      <a16:colId xmlns:a16="http://schemas.microsoft.com/office/drawing/2014/main" val="2860351509"/>
                    </a:ext>
                  </a:extLst>
                </a:gridCol>
                <a:gridCol w="576719">
                  <a:extLst>
                    <a:ext uri="{9D8B030D-6E8A-4147-A177-3AD203B41FA5}">
                      <a16:colId xmlns:a16="http://schemas.microsoft.com/office/drawing/2014/main" val="3575409589"/>
                    </a:ext>
                  </a:extLst>
                </a:gridCol>
              </a:tblGrid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129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31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35575"/>
                  </a:ext>
                </a:extLst>
              </a:tr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accent2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28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sz="1400" dirty="0">
                          <a:solidFill>
                            <a:schemeClr val="accent2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70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56221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6D0AB-DA74-BC4B-BD6C-CDB08DF99F42}"/>
              </a:ext>
            </a:extLst>
          </p:cNvPr>
          <p:cNvSpPr txBox="1"/>
          <p:nvPr/>
        </p:nvSpPr>
        <p:spPr>
          <a:xfrm>
            <a:off x="713984" y="1565753"/>
            <a:ext cx="3757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Story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about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56FC0-4668-4146-8702-1762DAF08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0" y="1997814"/>
            <a:ext cx="3215623" cy="1787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33260-D186-1E4A-A1D5-851121666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013" y="1917861"/>
            <a:ext cx="3111524" cy="1946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A58BFA-617C-EC4A-82C0-E348396062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r="11970" b="988"/>
          <a:stretch/>
        </p:blipFill>
        <p:spPr>
          <a:xfrm>
            <a:off x="638979" y="3989053"/>
            <a:ext cx="2830732" cy="17693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64CC51-C126-404C-92E3-3B78A80ADA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969"/>
          <a:stretch/>
        </p:blipFill>
        <p:spPr>
          <a:xfrm>
            <a:off x="3472232" y="3989053"/>
            <a:ext cx="2830732" cy="178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48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8EEB3-4D62-394D-BE9C-0A9F58A47A27}"/>
              </a:ext>
            </a:extLst>
          </p:cNvPr>
          <p:cNvSpPr txBox="1"/>
          <p:nvPr/>
        </p:nvSpPr>
        <p:spPr>
          <a:xfrm>
            <a:off x="7390357" y="1788090"/>
            <a:ext cx="3963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quality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assessed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on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sampled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unseen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learning. 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258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Recall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0.71</a:t>
            </a:r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aa</a:t>
            </a:r>
          </a:p>
          <a:p>
            <a:pPr algn="ctr"/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Precision: 0.69</a:t>
            </a: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Accuracy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0.77</a:t>
            </a:r>
          </a:p>
          <a:p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How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accurate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were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positive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predictions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these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metrics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ranges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from 0 to 1,</a:t>
            </a:r>
          </a:p>
          <a:p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where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closer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1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better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96117B-25D0-7C45-AD7C-F0EF3EF6C6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1151208"/>
              </p:ext>
            </p:extLst>
          </p:nvPr>
        </p:nvGraphicFramePr>
        <p:xfrm>
          <a:off x="8795360" y="3286102"/>
          <a:ext cx="1153438" cy="76726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76719">
                  <a:extLst>
                    <a:ext uri="{9D8B030D-6E8A-4147-A177-3AD203B41FA5}">
                      <a16:colId xmlns:a16="http://schemas.microsoft.com/office/drawing/2014/main" val="2860351509"/>
                    </a:ext>
                  </a:extLst>
                </a:gridCol>
                <a:gridCol w="576719">
                  <a:extLst>
                    <a:ext uri="{9D8B030D-6E8A-4147-A177-3AD203B41FA5}">
                      <a16:colId xmlns:a16="http://schemas.microsoft.com/office/drawing/2014/main" val="3575409589"/>
                    </a:ext>
                  </a:extLst>
                </a:gridCol>
              </a:tblGrid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129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accent2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31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35575"/>
                  </a:ext>
                </a:extLst>
              </a:tr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28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sz="1400" dirty="0">
                          <a:solidFill>
                            <a:schemeClr val="accent2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70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56221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6D0AB-DA74-BC4B-BD6C-CDB08DF99F42}"/>
              </a:ext>
            </a:extLst>
          </p:cNvPr>
          <p:cNvSpPr txBox="1"/>
          <p:nvPr/>
        </p:nvSpPr>
        <p:spPr>
          <a:xfrm>
            <a:off x="713984" y="1565753"/>
            <a:ext cx="3757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Story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about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56FC0-4668-4146-8702-1762DAF08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0" y="1997814"/>
            <a:ext cx="3215623" cy="1787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33260-D186-1E4A-A1D5-851121666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013" y="1917861"/>
            <a:ext cx="3111524" cy="1946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A58BFA-617C-EC4A-82C0-E348396062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r="11970" b="988"/>
          <a:stretch/>
        </p:blipFill>
        <p:spPr>
          <a:xfrm>
            <a:off x="638979" y="3989053"/>
            <a:ext cx="2830732" cy="17693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64CC51-C126-404C-92E3-3B78A80ADA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969"/>
          <a:stretch/>
        </p:blipFill>
        <p:spPr>
          <a:xfrm>
            <a:off x="3472232" y="3989053"/>
            <a:ext cx="2830732" cy="178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40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8EEB3-4D62-394D-BE9C-0A9F58A47A27}"/>
              </a:ext>
            </a:extLst>
          </p:cNvPr>
          <p:cNvSpPr txBox="1"/>
          <p:nvPr/>
        </p:nvSpPr>
        <p:spPr>
          <a:xfrm>
            <a:off x="7390357" y="1788090"/>
            <a:ext cx="396344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quality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assessed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on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sampled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unseen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learning. 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258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Recall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0.71</a:t>
            </a:r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aa</a:t>
            </a: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Precision: 0.69</a:t>
            </a:r>
          </a:p>
          <a:p>
            <a:pPr algn="ctr"/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Accuracy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0.77</a:t>
            </a:r>
          </a:p>
          <a:p>
            <a:pPr algn="ctr"/>
            <a:endParaRPr lang="pl-PL" sz="14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Ratio of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correctly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identified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</a:p>
          <a:p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these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metrics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ranges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from 0 to 1,</a:t>
            </a:r>
          </a:p>
          <a:p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where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closer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1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better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96117B-25D0-7C45-AD7C-F0EF3EF6C6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8592059"/>
              </p:ext>
            </p:extLst>
          </p:nvPr>
        </p:nvGraphicFramePr>
        <p:xfrm>
          <a:off x="8795360" y="3286102"/>
          <a:ext cx="1153438" cy="76726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76719">
                  <a:extLst>
                    <a:ext uri="{9D8B030D-6E8A-4147-A177-3AD203B41FA5}">
                      <a16:colId xmlns:a16="http://schemas.microsoft.com/office/drawing/2014/main" val="2860351509"/>
                    </a:ext>
                  </a:extLst>
                </a:gridCol>
                <a:gridCol w="576719">
                  <a:extLst>
                    <a:ext uri="{9D8B030D-6E8A-4147-A177-3AD203B41FA5}">
                      <a16:colId xmlns:a16="http://schemas.microsoft.com/office/drawing/2014/main" val="3575409589"/>
                    </a:ext>
                  </a:extLst>
                </a:gridCol>
              </a:tblGrid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accent2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129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31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35575"/>
                  </a:ext>
                </a:extLst>
              </a:tr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28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sz="1400" dirty="0">
                          <a:solidFill>
                            <a:schemeClr val="accent2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70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56221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6D0AB-DA74-BC4B-BD6C-CDB08DF99F42}"/>
              </a:ext>
            </a:extLst>
          </p:cNvPr>
          <p:cNvSpPr txBox="1"/>
          <p:nvPr/>
        </p:nvSpPr>
        <p:spPr>
          <a:xfrm>
            <a:off x="713984" y="1565753"/>
            <a:ext cx="3757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Story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about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56FC0-4668-4146-8702-1762DAF08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0" y="1997814"/>
            <a:ext cx="3215623" cy="1787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33260-D186-1E4A-A1D5-851121666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013" y="1917861"/>
            <a:ext cx="3111524" cy="1946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A58BFA-617C-EC4A-82C0-E348396062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r="11970" b="988"/>
          <a:stretch/>
        </p:blipFill>
        <p:spPr>
          <a:xfrm>
            <a:off x="638979" y="3989053"/>
            <a:ext cx="2830732" cy="17693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64CC51-C126-404C-92E3-3B78A80ADA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969"/>
          <a:stretch/>
        </p:blipFill>
        <p:spPr>
          <a:xfrm>
            <a:off x="3472232" y="3989053"/>
            <a:ext cx="2830732" cy="178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0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F6D4-89AF-724D-982F-87CBD8F2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7E70-E983-FC41-9D5E-32F7CA04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Problem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overview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features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transformation</a:t>
            </a:r>
            <a:endParaRPr lang="pl-PL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Insights</a:t>
            </a:r>
            <a:endParaRPr lang="pl-PL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What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mostly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impacted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Deliverables</a:t>
            </a:r>
            <a:endParaRPr lang="pl-PL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73370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F6D4-89AF-724D-982F-87CBD8F2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7E70-E983-FC41-9D5E-32F7CA04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Problem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overview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features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transformation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Insights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What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mostly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impacted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Deliverables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2830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54CAF-9D2C-3449-A0F1-D88B062D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Factors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impacting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438F3A0D-24E9-B94C-AB11-5347EBD9C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6851265" cy="4351338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B6B5689-836B-8C4F-9C1E-456D2AC93E85}"/>
              </a:ext>
            </a:extLst>
          </p:cNvPr>
          <p:cNvSpPr txBox="1"/>
          <p:nvPr/>
        </p:nvSpPr>
        <p:spPr>
          <a:xfrm>
            <a:off x="7689465" y="1803748"/>
            <a:ext cx="4260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there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much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likelihood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that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woman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man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do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it</a:t>
            </a:r>
            <a:endParaRPr lang="pl-PL" sz="12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F2120C-3F1E-EE4E-B297-B52DBA30E4F2}"/>
              </a:ext>
            </a:extLst>
          </p:cNvPr>
          <p:cNvSpPr txBox="1"/>
          <p:nvPr/>
        </p:nvSpPr>
        <p:spPr>
          <a:xfrm>
            <a:off x="7689464" y="2258251"/>
            <a:ext cx="4260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there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likelihood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that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people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with cc of len 5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8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others</a:t>
            </a:r>
            <a:endParaRPr lang="pl-PL" sz="12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9F58E2-DF83-F648-AD77-E7E3C8D46CF3}"/>
              </a:ext>
            </a:extLst>
          </p:cNvPr>
          <p:cNvSpPr txBox="1"/>
          <p:nvPr/>
        </p:nvSpPr>
        <p:spPr>
          <a:xfrm>
            <a:off x="7701989" y="2712754"/>
            <a:ext cx="4260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there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likelihood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that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high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medium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premium</a:t>
            </a:r>
            <a:endParaRPr lang="pl-PL" sz="12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422CF1-01C1-4A40-B3F0-A4914C1AF42B}"/>
              </a:ext>
            </a:extLst>
          </p:cNvPr>
          <p:cNvSpPr txBox="1"/>
          <p:nvPr/>
        </p:nvSpPr>
        <p:spPr>
          <a:xfrm>
            <a:off x="7689463" y="3174419"/>
            <a:ext cx="4260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there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likelihood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that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type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C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other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endParaRPr lang="pl-PL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97D817-D889-5740-BA74-5E246EEDBFF1}"/>
              </a:ext>
            </a:extLst>
          </p:cNvPr>
          <p:cNvSpPr txBox="1"/>
          <p:nvPr/>
        </p:nvSpPr>
        <p:spPr>
          <a:xfrm>
            <a:off x="7701989" y="3629393"/>
            <a:ext cx="426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there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likelihood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that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who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didnt</a:t>
            </a:r>
            <a:endParaRPr lang="pl-PL" sz="12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called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called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more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2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times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last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</a:p>
          <a:p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quarter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reject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endParaRPr lang="pl-PL" sz="12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B5EDEB-DB13-C04A-9583-8ADE68D02379}"/>
              </a:ext>
            </a:extLst>
          </p:cNvPr>
          <p:cNvSpPr txBox="1"/>
          <p:nvPr/>
        </p:nvSpPr>
        <p:spPr>
          <a:xfrm>
            <a:off x="7701989" y="4275724"/>
            <a:ext cx="4260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likelihood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accepting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the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customer’s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estimated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expenses</a:t>
            </a:r>
            <a:endParaRPr lang="pl-PL" sz="12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A18071-3739-CC4E-8E19-4C816331A238}"/>
              </a:ext>
            </a:extLst>
          </p:cNvPr>
          <p:cNvSpPr txBox="1"/>
          <p:nvPr/>
        </p:nvSpPr>
        <p:spPr>
          <a:xfrm>
            <a:off x="7701989" y="4730698"/>
            <a:ext cx="4260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there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likelihood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that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who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gave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his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age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endParaRPr lang="pl-PL" sz="12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7D5096-5110-0649-800F-91FCB2966780}"/>
              </a:ext>
            </a:extLst>
          </p:cNvPr>
          <p:cNvSpPr txBox="1"/>
          <p:nvPr/>
        </p:nvSpPr>
        <p:spPr>
          <a:xfrm>
            <a:off x="7714513" y="5192363"/>
            <a:ext cx="426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who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didnt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contact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with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via email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last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6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months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have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likelihood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accepting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new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endParaRPr lang="pl-PL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762A94-AF5A-BA4A-B3FA-796A40FCBED9}"/>
              </a:ext>
            </a:extLst>
          </p:cNvPr>
          <p:cNvSpPr txBox="1"/>
          <p:nvPr/>
        </p:nvSpPr>
        <p:spPr>
          <a:xfrm>
            <a:off x="7689463" y="5804031"/>
            <a:ext cx="426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which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contacted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with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more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4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times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via email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last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6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months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have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likelihood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reject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endParaRPr lang="pl-PL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48975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F6D4-89AF-724D-982F-87CBD8F2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7E70-E983-FC41-9D5E-32F7CA04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Problem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overview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features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transformation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Insights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What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mostly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impacted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Deliverables</a:t>
            </a:r>
            <a:endParaRPr lang="pl-PL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07523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98A-DF26-194D-8AF2-E28890F8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Deliverables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62D6C0-AFEF-B440-BC84-4133EDA24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363" y="1861344"/>
            <a:ext cx="1554290" cy="13857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6CF849-8CA2-9D48-BDAC-A7F6E88C4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099" y="3636592"/>
            <a:ext cx="1316817" cy="11739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5FEAC3-192D-4F48-963F-DB06F9103239}"/>
              </a:ext>
            </a:extLst>
          </p:cNvPr>
          <p:cNvSpPr txBox="1"/>
          <p:nvPr/>
        </p:nvSpPr>
        <p:spPr>
          <a:xfrm>
            <a:off x="2549653" y="2127601"/>
            <a:ext cx="82922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Program </a:t>
            </a:r>
            <a:r>
              <a:rPr lang="pl-PL" sz="28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computing</a:t>
            </a:r>
            <a:r>
              <a:rPr lang="pl-PL" sz="28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8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success</a:t>
            </a:r>
            <a:r>
              <a:rPr lang="pl-PL" sz="28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8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probabilities</a:t>
            </a:r>
            <a:endParaRPr lang="pl-PL" sz="28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28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for </a:t>
            </a:r>
            <a:r>
              <a:rPr lang="pl-PL" sz="28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new</a:t>
            </a:r>
            <a:r>
              <a:rPr lang="pl-PL" sz="28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8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28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8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28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8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new</a:t>
            </a:r>
            <a:r>
              <a:rPr lang="pl-PL" sz="28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8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campaigns</a:t>
            </a:r>
            <a:endParaRPr lang="pl-PL" sz="28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725C1B-1E65-574C-AF8A-E5FB53189B0E}"/>
              </a:ext>
            </a:extLst>
          </p:cNvPr>
          <p:cNvSpPr txBox="1"/>
          <p:nvPr/>
        </p:nvSpPr>
        <p:spPr>
          <a:xfrm>
            <a:off x="2549653" y="3944210"/>
            <a:ext cx="8292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List of </a:t>
            </a:r>
            <a:r>
              <a:rPr lang="pl-PL" sz="28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success</a:t>
            </a:r>
            <a:r>
              <a:rPr lang="pl-PL" sz="28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8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probabilities</a:t>
            </a:r>
            <a:r>
              <a:rPr lang="pl-PL" sz="28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for </a:t>
            </a:r>
            <a:r>
              <a:rPr lang="pl-PL" sz="28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current</a:t>
            </a:r>
            <a:r>
              <a:rPr lang="pl-PL" sz="28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8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endParaRPr lang="pl-PL" sz="28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67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F6D4-89AF-724D-982F-87CBD8F2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7E70-E983-FC41-9D5E-32F7CA04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Problem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overview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features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transformation</a:t>
            </a:r>
            <a:endParaRPr lang="pl-PL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Insights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What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mostly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impacted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Deliverables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87740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A9CD-AF2B-E94F-8804-14A0CD2C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Problem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overview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436D9-970D-A446-8B4E-9DA85DC3A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You are business representatives of a company, which prepared special new offer for their customers. </a:t>
            </a:r>
          </a:p>
          <a:p>
            <a:endParaRPr lang="en" sz="18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My goal is to help you with current offer by providing list of customers who will accept new offer and also give you arguments to discuss with senior </a:t>
            </a:r>
            <a:r>
              <a:rPr lang="e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manag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</a:t>
            </a:r>
            <a:r>
              <a:rPr lang="e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ment</a:t>
            </a:r>
            <a:r>
              <a:rPr lang="e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on: why company should send new offer to this customers.</a:t>
            </a:r>
            <a:br>
              <a:rPr lang="e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endParaRPr lang="pl-PL" sz="18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Clients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database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with </a:t>
            </a:r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information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about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clients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</a:t>
            </a:r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how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they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reacted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</a:t>
            </a:r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previous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offers</a:t>
            </a:r>
            <a:endParaRPr lang="pl-PL" sz="18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6904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A9CD-AF2B-E94F-8804-14A0CD2C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Features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transformation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33F6011-7710-854E-9B2C-7FD6B2890B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038352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CB5BFC5-F943-9A47-B74E-46BCE8644E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168974"/>
              </p:ext>
            </p:extLst>
          </p:nvPr>
        </p:nvGraphicFramePr>
        <p:xfrm>
          <a:off x="2454056" y="1453224"/>
          <a:ext cx="234341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3411">
                  <a:extLst>
                    <a:ext uri="{9D8B030D-6E8A-4147-A177-3AD203B41FA5}">
                      <a16:colId xmlns:a16="http://schemas.microsoft.com/office/drawing/2014/main" val="10304823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l-PL" sz="1400" dirty="0">
                          <a:solidFill>
                            <a:schemeClr val="accent1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business </a:t>
                      </a:r>
                      <a:r>
                        <a:rPr lang="pl-PL" sz="1400" dirty="0" err="1">
                          <a:solidFill>
                            <a:schemeClr val="accent1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delivered</a:t>
                      </a:r>
                      <a:endParaRPr lang="pl-PL" sz="1400" dirty="0">
                        <a:solidFill>
                          <a:schemeClr val="accent1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638489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gender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368994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offer_class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79620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customer_code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441733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center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69071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customer_type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63703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phone_calls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138531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salary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43040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offer_value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532110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estimated_expenses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470793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age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25796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emails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802302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number</a:t>
                      </a:r>
                      <a:endParaRPr lang="pl-PL" sz="1400" dirty="0">
                        <a:solidFill>
                          <a:schemeClr val="bg2">
                            <a:lumMod val="9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491301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name</a:t>
                      </a:r>
                      <a:endParaRPr lang="pl-PL" sz="1400" dirty="0">
                        <a:solidFill>
                          <a:schemeClr val="bg2">
                            <a:lumMod val="9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489470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offer_code</a:t>
                      </a:r>
                      <a:endParaRPr lang="pl-PL" sz="1400" dirty="0">
                        <a:solidFill>
                          <a:schemeClr val="bg2">
                            <a:lumMod val="9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36006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accepted</a:t>
                      </a:r>
                      <a:endParaRPr lang="pl-PL" sz="1400" dirty="0">
                        <a:solidFill>
                          <a:schemeClr val="bg2">
                            <a:lumMod val="9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281802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C053C15C-D22D-354C-A6AE-0795760A7D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9270973"/>
              </p:ext>
            </p:extLst>
          </p:nvPr>
        </p:nvGraphicFramePr>
        <p:xfrm>
          <a:off x="7394535" y="1476111"/>
          <a:ext cx="2582990" cy="396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2990">
                  <a:extLst>
                    <a:ext uri="{9D8B030D-6E8A-4147-A177-3AD203B41FA5}">
                      <a16:colId xmlns:a16="http://schemas.microsoft.com/office/drawing/2014/main" val="10304823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accent1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feeded</a:t>
                      </a:r>
                      <a:r>
                        <a:rPr lang="pl-PL" sz="1400" dirty="0">
                          <a:solidFill>
                            <a:schemeClr val="accent1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sz="1400" dirty="0" err="1">
                          <a:solidFill>
                            <a:schemeClr val="accent1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into</a:t>
                      </a:r>
                      <a:r>
                        <a:rPr lang="pl-PL" sz="1400" dirty="0">
                          <a:solidFill>
                            <a:schemeClr val="accent1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model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638489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encoded_gender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368994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encoded_cc_len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79620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encoded_offer_class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441733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encoded_center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69071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encoded_cc_startswith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63703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encoded_customer_type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138531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encoded_phone_calls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43040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log_salary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532110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log_offer_value_knn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470793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log_estimated_expenses_knn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25796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not_nan_age</a:t>
                      </a:r>
                      <a:r>
                        <a:rPr lang="pl-PL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and </a:t>
                      </a:r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nan_age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802302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0_emails to 5_emails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49130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5632057-AF75-FA44-903F-27D9416BCBB3}"/>
              </a:ext>
            </a:extLst>
          </p:cNvPr>
          <p:cNvSpPr txBox="1"/>
          <p:nvPr/>
        </p:nvSpPr>
        <p:spPr>
          <a:xfrm>
            <a:off x="5135671" y="2668044"/>
            <a:ext cx="1578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transformation</a:t>
            </a:r>
            <a:endParaRPr lang="pl-PL" sz="14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77821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F6D4-89AF-724D-982F-87CBD8F2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7E70-E983-FC41-9D5E-32F7CA04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Problem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overview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features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transformation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Insights</a:t>
            </a:r>
            <a:endParaRPr lang="pl-PL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What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mostly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impacted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Deliverables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59332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Women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are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more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men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9572C0-7390-B34C-A226-FDA1910572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9576605"/>
              </p:ext>
            </p:extLst>
          </p:nvPr>
        </p:nvGraphicFramePr>
        <p:xfrm>
          <a:off x="838200" y="2552134"/>
          <a:ext cx="10515600" cy="26952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47501316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7160920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38024875"/>
                    </a:ext>
                  </a:extLst>
                </a:gridCol>
              </a:tblGrid>
              <a:tr h="890406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Men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Women</a:t>
                      </a:r>
                      <a:endParaRPr lang="pl-PL" dirty="0">
                        <a:solidFill>
                          <a:schemeClr val="accent6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084832"/>
                  </a:ext>
                </a:extLst>
              </a:tr>
              <a:tr h="890406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Ratio of </a:t>
                      </a:r>
                      <a:r>
                        <a:rPr lang="pl-PL" dirty="0" err="1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consumers</a:t>
                      </a:r>
                      <a:r>
                        <a:rPr lang="pl-PL" dirty="0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accepting</a:t>
                      </a:r>
                      <a:endParaRPr lang="pl-PL" dirty="0">
                        <a:solidFill>
                          <a:schemeClr val="accent6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 err="1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our</a:t>
                      </a:r>
                      <a:r>
                        <a:rPr lang="pl-PL" dirty="0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offers</a:t>
                      </a:r>
                      <a:endParaRPr lang="pl-PL" dirty="0">
                        <a:solidFill>
                          <a:schemeClr val="accent6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(do not sum to 100%)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19%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600" dirty="0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72.2%</a:t>
                      </a:r>
                    </a:p>
                    <a:p>
                      <a:endParaRPr lang="pl-PL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632404"/>
                  </a:ext>
                </a:extLst>
              </a:tr>
              <a:tr h="890406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 Ratio of </a:t>
                      </a:r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total</a:t>
                      </a:r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consumers</a:t>
                      </a:r>
                      <a:endParaRPr lang="pl-PL" dirty="0">
                        <a:solidFill>
                          <a:schemeClr val="bg2">
                            <a:lumMod val="9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(sum to 100%)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64.5%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35.5%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178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704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Women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are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more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men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9572C0-7390-B34C-A226-FDA1910572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297816"/>
              </p:ext>
            </p:extLst>
          </p:nvPr>
        </p:nvGraphicFramePr>
        <p:xfrm>
          <a:off x="838200" y="2552134"/>
          <a:ext cx="10515600" cy="26952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47501316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7160920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38024875"/>
                    </a:ext>
                  </a:extLst>
                </a:gridCol>
              </a:tblGrid>
              <a:tr h="890406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Men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Women</a:t>
                      </a:r>
                      <a:endParaRPr lang="pl-PL" dirty="0">
                        <a:solidFill>
                          <a:schemeClr val="bg2">
                            <a:lumMod val="9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084832"/>
                  </a:ext>
                </a:extLst>
              </a:tr>
              <a:tr h="890406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Ratio of </a:t>
                      </a:r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consumers</a:t>
                      </a:r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accepting</a:t>
                      </a:r>
                      <a:endParaRPr lang="pl-PL" dirty="0">
                        <a:solidFill>
                          <a:schemeClr val="bg2">
                            <a:lumMod val="9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our</a:t>
                      </a:r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offers</a:t>
                      </a:r>
                      <a:endParaRPr lang="pl-PL" dirty="0">
                        <a:solidFill>
                          <a:schemeClr val="bg2">
                            <a:lumMod val="9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(do not sum to 100%)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19%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72.2%</a:t>
                      </a:r>
                    </a:p>
                    <a:p>
                      <a:endParaRPr lang="pl-PL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632404"/>
                  </a:ext>
                </a:extLst>
              </a:tr>
              <a:tr h="890406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 Ratio of </a:t>
                      </a:r>
                      <a:r>
                        <a:rPr lang="pl-PL" dirty="0" err="1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total</a:t>
                      </a:r>
                      <a:r>
                        <a:rPr lang="pl-PL" dirty="0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consumers</a:t>
                      </a:r>
                      <a:endParaRPr lang="pl-PL" dirty="0">
                        <a:solidFill>
                          <a:schemeClr val="accent6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(sum to 100%)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600" dirty="0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64.5%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35.5%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178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561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Women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are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more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men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9572C0-7390-B34C-A226-FDA1910572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895100"/>
              </p:ext>
            </p:extLst>
          </p:nvPr>
        </p:nvGraphicFramePr>
        <p:xfrm>
          <a:off x="838200" y="2552134"/>
          <a:ext cx="10515600" cy="26952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47501316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7160920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38024875"/>
                    </a:ext>
                  </a:extLst>
                </a:gridCol>
              </a:tblGrid>
              <a:tr h="890406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rgbClr val="FF00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Men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Women</a:t>
                      </a:r>
                      <a:endParaRPr lang="pl-PL" dirty="0">
                        <a:solidFill>
                          <a:schemeClr val="bg2">
                            <a:lumMod val="9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084832"/>
                  </a:ext>
                </a:extLst>
              </a:tr>
              <a:tr h="890406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rgbClr val="FF00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Ratio of </a:t>
                      </a:r>
                      <a:r>
                        <a:rPr lang="pl-PL" dirty="0" err="1">
                          <a:solidFill>
                            <a:srgbClr val="FF00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consumers</a:t>
                      </a:r>
                      <a:r>
                        <a:rPr lang="pl-PL" dirty="0">
                          <a:solidFill>
                            <a:srgbClr val="FF00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rgbClr val="FF00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accepting</a:t>
                      </a:r>
                      <a:endParaRPr lang="pl-PL" dirty="0">
                        <a:solidFill>
                          <a:srgbClr val="FF0000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 err="1">
                          <a:solidFill>
                            <a:srgbClr val="FF00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our</a:t>
                      </a:r>
                      <a:r>
                        <a:rPr lang="pl-PL" dirty="0">
                          <a:solidFill>
                            <a:srgbClr val="FF00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rgbClr val="FF00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offers</a:t>
                      </a:r>
                      <a:endParaRPr lang="pl-PL" dirty="0">
                        <a:solidFill>
                          <a:srgbClr val="FF0000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(do not sum to 100%)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000" dirty="0">
                          <a:solidFill>
                            <a:srgbClr val="FF00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19%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72.2%</a:t>
                      </a:r>
                    </a:p>
                    <a:p>
                      <a:endParaRPr lang="pl-PL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632404"/>
                  </a:ext>
                </a:extLst>
              </a:tr>
              <a:tr h="890406">
                <a:tc>
                  <a:txBody>
                    <a:bodyPr/>
                    <a:lstStyle/>
                    <a:p>
                      <a:r>
                        <a:rPr lang="pl-PL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 </a:t>
                      </a:r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Ratio of </a:t>
                      </a:r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total</a:t>
                      </a:r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consumers</a:t>
                      </a:r>
                      <a:endParaRPr lang="pl-PL" dirty="0">
                        <a:solidFill>
                          <a:schemeClr val="bg2">
                            <a:lumMod val="9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(sum to 100%)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64.5%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35.5%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178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845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3845</TotalTime>
  <Words>1219</Words>
  <Application>Microsoft Macintosh PowerPoint</Application>
  <PresentationFormat>Widescreen</PresentationFormat>
  <Paragraphs>307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Futura Medium</vt:lpstr>
      <vt:lpstr>Office Theme</vt:lpstr>
      <vt:lpstr>Predict new offer success</vt:lpstr>
      <vt:lpstr>Agenda</vt:lpstr>
      <vt:lpstr>Agenda</vt:lpstr>
      <vt:lpstr>Problem overview</vt:lpstr>
      <vt:lpstr>Features transformation</vt:lpstr>
      <vt:lpstr>Agenda</vt:lpstr>
      <vt:lpstr>Women are more likely to accept our offer than men</vt:lpstr>
      <vt:lpstr>Women are more likely to accept our offer than men</vt:lpstr>
      <vt:lpstr>Women are more likely to accept our offer than men</vt:lpstr>
      <vt:lpstr>Customer code – anomaly or trend?</vt:lpstr>
      <vt:lpstr>Agenda</vt:lpstr>
      <vt:lpstr>A little bit of technical details</vt:lpstr>
      <vt:lpstr>A little bit of technical details</vt:lpstr>
      <vt:lpstr>A little bit of technical details</vt:lpstr>
      <vt:lpstr>A little bit of technical details</vt:lpstr>
      <vt:lpstr>A little bit of technical details</vt:lpstr>
      <vt:lpstr>A little bit of technical details</vt:lpstr>
      <vt:lpstr>A little bit of technical details</vt:lpstr>
      <vt:lpstr>A little bit of technical details</vt:lpstr>
      <vt:lpstr>Agenda</vt:lpstr>
      <vt:lpstr>Factors impacting results</vt:lpstr>
      <vt:lpstr>Agenda</vt:lpstr>
      <vt:lpstr>Deliverables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new offer success</dc:title>
  <dc:creator>Jasieczko, Mateusz</dc:creator>
  <cp:lastModifiedBy>Jasieczko, Mateusz</cp:lastModifiedBy>
  <cp:revision>43</cp:revision>
  <dcterms:created xsi:type="dcterms:W3CDTF">2019-11-21T11:01:02Z</dcterms:created>
  <dcterms:modified xsi:type="dcterms:W3CDTF">2019-11-24T03:06:34Z</dcterms:modified>
</cp:coreProperties>
</file>