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8" r:id="rId3"/>
    <p:sldId id="256" r:id="rId4"/>
    <p:sldId id="264" r:id="rId5"/>
    <p:sldId id="257" r:id="rId6"/>
    <p:sldId id="265" r:id="rId7"/>
    <p:sldId id="259" r:id="rId8"/>
    <p:sldId id="260" r:id="rId9"/>
    <p:sldId id="261" r:id="rId10"/>
    <p:sldId id="266" r:id="rId11"/>
    <p:sldId id="263" r:id="rId12"/>
    <p:sldId id="267" r:id="rId13"/>
    <p:sldId id="269" r:id="rId14"/>
    <p:sldId id="270"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1B3"/>
    <a:srgbClr val="FF96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D302-C308-4125-AA14-EFCE3DFF9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1A988D-8691-4D0B-B02C-2A82DBBA2E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905219-E866-4C4C-A1CD-DBFAEBE695B6}"/>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5" name="Footer Placeholder 4">
            <a:extLst>
              <a:ext uri="{FF2B5EF4-FFF2-40B4-BE49-F238E27FC236}">
                <a16:creationId xmlns:a16="http://schemas.microsoft.com/office/drawing/2014/main" id="{A93229D3-BF20-4D8F-AB20-AAB457349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2B9C9-C265-403D-905E-98131C02BE3A}"/>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273729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3952-A953-479B-AE7C-9D2773DC46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8543DF-91F0-4246-BB1F-DF6CDA6F7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89C3E-8518-44E6-953A-004F8543FA68}"/>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5" name="Footer Placeholder 4">
            <a:extLst>
              <a:ext uri="{FF2B5EF4-FFF2-40B4-BE49-F238E27FC236}">
                <a16:creationId xmlns:a16="http://schemas.microsoft.com/office/drawing/2014/main" id="{0FDB1891-5E37-4091-9661-8E75DD960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BCF9E-885B-4E1B-B61C-CB97F2C5835A}"/>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303752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A1D055-925B-4AE5-ABF3-6B4A1AC12B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1640E5-B288-401F-B3DD-B669A3C782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08F22-822F-401C-B35E-B87EE316EC8F}"/>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5" name="Footer Placeholder 4">
            <a:extLst>
              <a:ext uri="{FF2B5EF4-FFF2-40B4-BE49-F238E27FC236}">
                <a16:creationId xmlns:a16="http://schemas.microsoft.com/office/drawing/2014/main" id="{33123000-46C3-46AA-8D2D-83C440025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7DB7E-82C3-424C-B3CB-8B5AF1386327}"/>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259244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8B22-6BAE-4B2B-86A4-FE3CF14A2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DFDDA-0ABD-4CE5-975B-48B6F52CF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1D247-F024-4E6B-A7DE-398F3C2B50D2}"/>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5" name="Footer Placeholder 4">
            <a:extLst>
              <a:ext uri="{FF2B5EF4-FFF2-40B4-BE49-F238E27FC236}">
                <a16:creationId xmlns:a16="http://schemas.microsoft.com/office/drawing/2014/main" id="{E5CA910B-EDD3-48F1-9025-1FF77E080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28D6-49D5-4D3E-8795-A4F65BE4FEFD}"/>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15265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374A-7D8D-45BB-92F0-6EA0F816A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84543B-9175-4321-9A61-0F2B79C0C5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CBEF50-9AB6-4F49-A630-B04A5FF22DCD}"/>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5" name="Footer Placeholder 4">
            <a:extLst>
              <a:ext uri="{FF2B5EF4-FFF2-40B4-BE49-F238E27FC236}">
                <a16:creationId xmlns:a16="http://schemas.microsoft.com/office/drawing/2014/main" id="{8423C3BB-F4BA-4D35-B74A-A9F402D48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3C23F-B99A-4A2B-8EC7-902BD7855369}"/>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301640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D982-ED96-4842-88DE-E8D41BE54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30CC3-14E7-4A1E-B252-EA3DBFD6F2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B1EC60-BC32-412D-BE03-84EE9D237B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028A26-6E74-41E2-BF63-38F451B0517D}"/>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6" name="Footer Placeholder 5">
            <a:extLst>
              <a:ext uri="{FF2B5EF4-FFF2-40B4-BE49-F238E27FC236}">
                <a16:creationId xmlns:a16="http://schemas.microsoft.com/office/drawing/2014/main" id="{F483A949-5E84-4C2F-A4F2-F59C9D973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483D9-9477-46EF-8239-42910B211398}"/>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404289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14F8-D126-466A-B3D6-816BA3CCD6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69A65B-3623-4ED0-87E7-128DEFEB5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12A30-A4EB-4111-A2A4-2604EB58F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79348D-93D7-4ED5-AEDC-D2D4560C5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0F4DC-C99B-400D-ACD6-3B5A61030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4EB8E0-8011-4C71-AEBD-015FB7079844}"/>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8" name="Footer Placeholder 7">
            <a:extLst>
              <a:ext uri="{FF2B5EF4-FFF2-40B4-BE49-F238E27FC236}">
                <a16:creationId xmlns:a16="http://schemas.microsoft.com/office/drawing/2014/main" id="{BFA914BE-5B11-4310-93BC-02F18D800F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5CD439-7419-4526-A963-AB70C2279966}"/>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192409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F1A6-8E56-402F-9304-917F2122BD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1C7C68-5D3D-4BEF-8E55-55195A6AF98B}"/>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4" name="Footer Placeholder 3">
            <a:extLst>
              <a:ext uri="{FF2B5EF4-FFF2-40B4-BE49-F238E27FC236}">
                <a16:creationId xmlns:a16="http://schemas.microsoft.com/office/drawing/2014/main" id="{7850FAAA-A66F-45E9-B99D-7EEE7B3AB2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A3FD4E-2E18-4A94-9E14-B10B02D41434}"/>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382491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519B6-9B97-4402-8E16-7D58BC2F2C96}"/>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3" name="Footer Placeholder 2">
            <a:extLst>
              <a:ext uri="{FF2B5EF4-FFF2-40B4-BE49-F238E27FC236}">
                <a16:creationId xmlns:a16="http://schemas.microsoft.com/office/drawing/2014/main" id="{47D5C4C2-C380-4047-A6F2-B892504F3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80A652-E158-4226-BEDF-F1D7E7B2E761}"/>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103118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7B5F-0615-4421-A829-2409E3E0A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F8BB8D-0522-4234-9739-7701F5A13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ED1E42-4810-43C6-8017-D8B040A0B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8494F-BB2F-4730-8D5A-838CE369C45A}"/>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6" name="Footer Placeholder 5">
            <a:extLst>
              <a:ext uri="{FF2B5EF4-FFF2-40B4-BE49-F238E27FC236}">
                <a16:creationId xmlns:a16="http://schemas.microsoft.com/office/drawing/2014/main" id="{B9B6D60B-BD4A-432D-87D0-9115A1D25C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5CF9E-7C77-4466-B2C0-EF7E31C84658}"/>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282829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952D-4E8D-491D-A547-B6F0F2662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1AA704-0CA5-41EE-A726-1CE696827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F9EF04-576E-48CE-B00F-CC898C8B1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9113E-B214-493D-BB14-66DD855962A6}"/>
              </a:ext>
            </a:extLst>
          </p:cNvPr>
          <p:cNvSpPr>
            <a:spLocks noGrp="1"/>
          </p:cNvSpPr>
          <p:nvPr>
            <p:ph type="dt" sz="half" idx="10"/>
          </p:nvPr>
        </p:nvSpPr>
        <p:spPr/>
        <p:txBody>
          <a:bodyPr/>
          <a:lstStyle/>
          <a:p>
            <a:fld id="{0B7A4099-14A2-4B54-B8AF-C39A98921248}" type="datetimeFigureOut">
              <a:rPr lang="en-US" smtClean="0"/>
              <a:t>7/5/2020</a:t>
            </a:fld>
            <a:endParaRPr lang="en-US"/>
          </a:p>
        </p:txBody>
      </p:sp>
      <p:sp>
        <p:nvSpPr>
          <p:cNvPr id="6" name="Footer Placeholder 5">
            <a:extLst>
              <a:ext uri="{FF2B5EF4-FFF2-40B4-BE49-F238E27FC236}">
                <a16:creationId xmlns:a16="http://schemas.microsoft.com/office/drawing/2014/main" id="{87A6AF8E-65CE-4B45-AFFB-76F794EF9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111FF-C83A-49BE-90B1-CFB936932C1B}"/>
              </a:ext>
            </a:extLst>
          </p:cNvPr>
          <p:cNvSpPr>
            <a:spLocks noGrp="1"/>
          </p:cNvSpPr>
          <p:nvPr>
            <p:ph type="sldNum" sz="quarter" idx="12"/>
          </p:nvPr>
        </p:nvSpPr>
        <p:spPr/>
        <p:txBody>
          <a:bodyPr/>
          <a:lstStyle/>
          <a:p>
            <a:fld id="{78311114-2590-40B5-8E3F-5E407824B413}" type="slidenum">
              <a:rPr lang="en-US" smtClean="0"/>
              <a:t>‹#›</a:t>
            </a:fld>
            <a:endParaRPr lang="en-US"/>
          </a:p>
        </p:txBody>
      </p:sp>
    </p:spTree>
    <p:extLst>
      <p:ext uri="{BB962C8B-B14F-4D97-AF65-F5344CB8AC3E}">
        <p14:creationId xmlns:p14="http://schemas.microsoft.com/office/powerpoint/2010/main" val="104918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97B60C-C0AD-4309-A40B-EA76D9B45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BD969D-021E-4DCC-A9DC-F5729E21C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446B1-1F80-4208-BB02-7965AF2BE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A4099-14A2-4B54-B8AF-C39A98921248}" type="datetimeFigureOut">
              <a:rPr lang="en-US" smtClean="0"/>
              <a:t>7/5/2020</a:t>
            </a:fld>
            <a:endParaRPr lang="en-US"/>
          </a:p>
        </p:txBody>
      </p:sp>
      <p:sp>
        <p:nvSpPr>
          <p:cNvPr id="5" name="Footer Placeholder 4">
            <a:extLst>
              <a:ext uri="{FF2B5EF4-FFF2-40B4-BE49-F238E27FC236}">
                <a16:creationId xmlns:a16="http://schemas.microsoft.com/office/drawing/2014/main" id="{296D5987-D619-417D-AFE5-B9A089240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3CC7B4-7698-4F6F-85A9-601FD634D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11114-2590-40B5-8E3F-5E407824B413}" type="slidenum">
              <a:rPr lang="en-US" smtClean="0"/>
              <a:t>‹#›</a:t>
            </a:fld>
            <a:endParaRPr lang="en-US"/>
          </a:p>
        </p:txBody>
      </p:sp>
    </p:spTree>
    <p:extLst>
      <p:ext uri="{BB962C8B-B14F-4D97-AF65-F5344CB8AC3E}">
        <p14:creationId xmlns:p14="http://schemas.microsoft.com/office/powerpoint/2010/main" val="28701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bail.github.io/SICSS_Topic_Model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D725-0965-472D-85B2-872A6544911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9CF0322-C09D-4A9B-B2E9-10E1F6C0D931}"/>
              </a:ext>
            </a:extLst>
          </p:cNvPr>
          <p:cNvSpPr>
            <a:spLocks noGrp="1"/>
          </p:cNvSpPr>
          <p:nvPr>
            <p:ph idx="1"/>
          </p:nvPr>
        </p:nvSpPr>
        <p:spPr>
          <a:xfrm>
            <a:off x="838200" y="1825625"/>
            <a:ext cx="9137074" cy="4351338"/>
          </a:xfrm>
        </p:spPr>
        <p:txBody>
          <a:bodyPr>
            <a:normAutofit/>
          </a:bodyPr>
          <a:lstStyle/>
          <a:p>
            <a:r>
              <a:rPr lang="en-US" sz="2400" dirty="0"/>
              <a:t>1. Identifying how much text data have been covered by users by exploring the data.</a:t>
            </a:r>
          </a:p>
          <a:p>
            <a:endParaRPr lang="en-US" sz="2400" dirty="0"/>
          </a:p>
          <a:p>
            <a:r>
              <a:rPr lang="en-US" sz="2400" dirty="0"/>
              <a:t>2. Visualize their data coverage. </a:t>
            </a:r>
          </a:p>
          <a:p>
            <a:endParaRPr lang="en-US" sz="2400" dirty="0"/>
          </a:p>
          <a:p>
            <a:r>
              <a:rPr lang="en-US" sz="2400" dirty="0"/>
              <a:t>3. Extract serendipitous information from uncovered data</a:t>
            </a:r>
          </a:p>
          <a:p>
            <a:endParaRPr lang="en-US" sz="2400" dirty="0"/>
          </a:p>
          <a:p>
            <a:r>
              <a:rPr lang="en-US" sz="2400" dirty="0"/>
              <a:t>4. Visualize serendipitous information to strike user interest so that they will explore more.</a:t>
            </a:r>
          </a:p>
        </p:txBody>
      </p:sp>
    </p:spTree>
    <p:extLst>
      <p:ext uri="{BB962C8B-B14F-4D97-AF65-F5344CB8AC3E}">
        <p14:creationId xmlns:p14="http://schemas.microsoft.com/office/powerpoint/2010/main" val="2949642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8B3A4-AED2-4F73-A9BE-0FC453444F46}"/>
              </a:ext>
            </a:extLst>
          </p:cNvPr>
          <p:cNvSpPr>
            <a:spLocks noGrp="1"/>
          </p:cNvSpPr>
          <p:nvPr>
            <p:ph type="title"/>
          </p:nvPr>
        </p:nvSpPr>
        <p:spPr/>
        <p:txBody>
          <a:bodyPr/>
          <a:lstStyle/>
          <a:p>
            <a:r>
              <a:rPr lang="en-US" dirty="0"/>
              <a:t>DISTRIBUTION</a:t>
            </a:r>
          </a:p>
        </p:txBody>
      </p:sp>
    </p:spTree>
    <p:extLst>
      <p:ext uri="{BB962C8B-B14F-4D97-AF65-F5344CB8AC3E}">
        <p14:creationId xmlns:p14="http://schemas.microsoft.com/office/powerpoint/2010/main" val="253928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26B2FA8-281C-4C0A-867B-AB21209DC7D3}"/>
              </a:ext>
            </a:extLst>
          </p:cNvPr>
          <p:cNvSpPr/>
          <p:nvPr/>
        </p:nvSpPr>
        <p:spPr>
          <a:xfrm>
            <a:off x="4260732" y="1558577"/>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F46D6302-E77C-4F97-8563-7BEB0F883488}"/>
              </a:ext>
            </a:extLst>
          </p:cNvPr>
          <p:cNvSpPr/>
          <p:nvPr/>
        </p:nvSpPr>
        <p:spPr>
          <a:xfrm>
            <a:off x="4260732" y="1957588"/>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2C346F1-978E-44B8-84E6-02A986C8AEC2}"/>
              </a:ext>
            </a:extLst>
          </p:cNvPr>
          <p:cNvSpPr/>
          <p:nvPr/>
        </p:nvSpPr>
        <p:spPr>
          <a:xfrm>
            <a:off x="4260732" y="235659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B4BED11-C41A-4DAD-8FD7-766B6235CFA7}"/>
              </a:ext>
            </a:extLst>
          </p:cNvPr>
          <p:cNvSpPr/>
          <p:nvPr/>
        </p:nvSpPr>
        <p:spPr>
          <a:xfrm>
            <a:off x="4260732" y="2755610"/>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44D6172-48F3-4F4A-BBE1-DE6BD3325E7F}"/>
              </a:ext>
            </a:extLst>
          </p:cNvPr>
          <p:cNvSpPr/>
          <p:nvPr/>
        </p:nvSpPr>
        <p:spPr>
          <a:xfrm>
            <a:off x="4260732" y="3154621"/>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BF58593-6E36-47B0-9F40-6FDDFC039E13}"/>
              </a:ext>
            </a:extLst>
          </p:cNvPr>
          <p:cNvSpPr/>
          <p:nvPr/>
        </p:nvSpPr>
        <p:spPr>
          <a:xfrm>
            <a:off x="4260732" y="3553632"/>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A22DCF0-8632-4262-82B2-4C876B6088AA}"/>
              </a:ext>
            </a:extLst>
          </p:cNvPr>
          <p:cNvSpPr/>
          <p:nvPr/>
        </p:nvSpPr>
        <p:spPr>
          <a:xfrm>
            <a:off x="4260732" y="3952643"/>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05EAE28-DC95-4C5B-93F6-87973A381225}"/>
              </a:ext>
            </a:extLst>
          </p:cNvPr>
          <p:cNvSpPr/>
          <p:nvPr/>
        </p:nvSpPr>
        <p:spPr>
          <a:xfrm>
            <a:off x="4260732" y="4351654"/>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952CFBFA-8D5D-4F08-A952-F180A4CF1F35}"/>
              </a:ext>
            </a:extLst>
          </p:cNvPr>
          <p:cNvSpPr/>
          <p:nvPr/>
        </p:nvSpPr>
        <p:spPr>
          <a:xfrm>
            <a:off x="4260732" y="4750665"/>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D7C57F18-CAE9-4DDA-928A-D8B7CBBE72AE}"/>
              </a:ext>
            </a:extLst>
          </p:cNvPr>
          <p:cNvSpPr/>
          <p:nvPr/>
        </p:nvSpPr>
        <p:spPr>
          <a:xfrm>
            <a:off x="4260732" y="5149676"/>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8CB76417-5628-4EE7-B3D4-D0892F8B2519}"/>
              </a:ext>
            </a:extLst>
          </p:cNvPr>
          <p:cNvSpPr/>
          <p:nvPr/>
        </p:nvSpPr>
        <p:spPr>
          <a:xfrm>
            <a:off x="4260732" y="5548687"/>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4FF95313-B1A7-4FEE-A0F3-AA5153D2FCBE}"/>
              </a:ext>
            </a:extLst>
          </p:cNvPr>
          <p:cNvSpPr/>
          <p:nvPr/>
        </p:nvSpPr>
        <p:spPr>
          <a:xfrm>
            <a:off x="4824148" y="1558577"/>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4C5A684-31BC-46AE-A056-BE28890C6483}"/>
              </a:ext>
            </a:extLst>
          </p:cNvPr>
          <p:cNvSpPr/>
          <p:nvPr/>
        </p:nvSpPr>
        <p:spPr>
          <a:xfrm>
            <a:off x="4824148" y="1957588"/>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364340-E37B-4E5F-AB60-BE6B4F867655}"/>
              </a:ext>
            </a:extLst>
          </p:cNvPr>
          <p:cNvSpPr/>
          <p:nvPr/>
        </p:nvSpPr>
        <p:spPr>
          <a:xfrm>
            <a:off x="4824148" y="2356599"/>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98DD47CC-C0F7-4DAA-84F5-D75909FB39F6}"/>
              </a:ext>
            </a:extLst>
          </p:cNvPr>
          <p:cNvSpPr/>
          <p:nvPr/>
        </p:nvSpPr>
        <p:spPr>
          <a:xfrm>
            <a:off x="4824148" y="2755610"/>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76280CEA-57CF-49C5-AC81-F1046E2C857C}"/>
              </a:ext>
            </a:extLst>
          </p:cNvPr>
          <p:cNvSpPr/>
          <p:nvPr/>
        </p:nvSpPr>
        <p:spPr>
          <a:xfrm>
            <a:off x="4824148" y="3154621"/>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11E75AD1-C94F-43D1-9A8F-63D9E7729617}"/>
              </a:ext>
            </a:extLst>
          </p:cNvPr>
          <p:cNvSpPr/>
          <p:nvPr/>
        </p:nvSpPr>
        <p:spPr>
          <a:xfrm>
            <a:off x="4824148" y="3553632"/>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8B5785CC-CC66-4E78-9F01-504E59107B7E}"/>
              </a:ext>
            </a:extLst>
          </p:cNvPr>
          <p:cNvSpPr/>
          <p:nvPr/>
        </p:nvSpPr>
        <p:spPr>
          <a:xfrm>
            <a:off x="4824148" y="3952643"/>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40909A6E-8CB1-457E-9152-FAD8D87F8096}"/>
              </a:ext>
            </a:extLst>
          </p:cNvPr>
          <p:cNvSpPr/>
          <p:nvPr/>
        </p:nvSpPr>
        <p:spPr>
          <a:xfrm>
            <a:off x="4824148" y="4351654"/>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3A7176D8-3031-4E9A-9D50-C20115126FDD}"/>
              </a:ext>
            </a:extLst>
          </p:cNvPr>
          <p:cNvSpPr/>
          <p:nvPr/>
        </p:nvSpPr>
        <p:spPr>
          <a:xfrm>
            <a:off x="4824148" y="4750665"/>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4961551F-FFFD-4CE8-830A-8D4B55763469}"/>
              </a:ext>
            </a:extLst>
          </p:cNvPr>
          <p:cNvSpPr/>
          <p:nvPr/>
        </p:nvSpPr>
        <p:spPr>
          <a:xfrm>
            <a:off x="4824148" y="514967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CC5EDDC-E289-4D99-A2B0-AD1D39FDB5EA}"/>
              </a:ext>
            </a:extLst>
          </p:cNvPr>
          <p:cNvSpPr/>
          <p:nvPr/>
        </p:nvSpPr>
        <p:spPr>
          <a:xfrm>
            <a:off x="4824148" y="5548687"/>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564F2D83-8C97-46E4-872A-D75D2FCE5A8E}"/>
              </a:ext>
            </a:extLst>
          </p:cNvPr>
          <p:cNvSpPr/>
          <p:nvPr/>
        </p:nvSpPr>
        <p:spPr>
          <a:xfrm>
            <a:off x="5391260" y="1558577"/>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E4AC3C11-164D-4E73-8C94-F89B315D8803}"/>
              </a:ext>
            </a:extLst>
          </p:cNvPr>
          <p:cNvSpPr/>
          <p:nvPr/>
        </p:nvSpPr>
        <p:spPr>
          <a:xfrm>
            <a:off x="5391260" y="1957588"/>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5717394E-5F47-4AF7-8070-74C8BA46E025}"/>
              </a:ext>
            </a:extLst>
          </p:cNvPr>
          <p:cNvSpPr/>
          <p:nvPr/>
        </p:nvSpPr>
        <p:spPr>
          <a:xfrm>
            <a:off x="5391260" y="2356599"/>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DE14472-898D-49BB-ACAF-541F1250F058}"/>
              </a:ext>
            </a:extLst>
          </p:cNvPr>
          <p:cNvSpPr/>
          <p:nvPr/>
        </p:nvSpPr>
        <p:spPr>
          <a:xfrm>
            <a:off x="5391260" y="2755610"/>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EFCB996-5521-4EDE-AD95-2134819E111A}"/>
              </a:ext>
            </a:extLst>
          </p:cNvPr>
          <p:cNvSpPr/>
          <p:nvPr/>
        </p:nvSpPr>
        <p:spPr>
          <a:xfrm>
            <a:off x="5391260" y="3154621"/>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A5EA9DC-6A25-45E5-8A57-0FF9297E77CD}"/>
              </a:ext>
            </a:extLst>
          </p:cNvPr>
          <p:cNvSpPr/>
          <p:nvPr/>
        </p:nvSpPr>
        <p:spPr>
          <a:xfrm>
            <a:off x="5391260" y="355363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4554673-4658-47F9-B253-EC1C09CC8427}"/>
              </a:ext>
            </a:extLst>
          </p:cNvPr>
          <p:cNvSpPr/>
          <p:nvPr/>
        </p:nvSpPr>
        <p:spPr>
          <a:xfrm>
            <a:off x="5391260" y="3952643"/>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6E8BA29E-D74A-4832-9A13-CF20EFE2E150}"/>
              </a:ext>
            </a:extLst>
          </p:cNvPr>
          <p:cNvSpPr/>
          <p:nvPr/>
        </p:nvSpPr>
        <p:spPr>
          <a:xfrm>
            <a:off x="5391260" y="435165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084375CE-177E-4FD0-9DEF-8AAD5CA1CDC3}"/>
              </a:ext>
            </a:extLst>
          </p:cNvPr>
          <p:cNvSpPr/>
          <p:nvPr/>
        </p:nvSpPr>
        <p:spPr>
          <a:xfrm>
            <a:off x="5391260" y="4750665"/>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260B5CAC-3E3E-4272-BD09-33A90D62E8A1}"/>
              </a:ext>
            </a:extLst>
          </p:cNvPr>
          <p:cNvSpPr/>
          <p:nvPr/>
        </p:nvSpPr>
        <p:spPr>
          <a:xfrm>
            <a:off x="5391260" y="5149676"/>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1A9B970B-9768-474B-9A79-98F5D7F9CAF8}"/>
              </a:ext>
            </a:extLst>
          </p:cNvPr>
          <p:cNvSpPr/>
          <p:nvPr/>
        </p:nvSpPr>
        <p:spPr>
          <a:xfrm>
            <a:off x="5391260" y="5548687"/>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23DBC51-06F4-4503-8A73-B0AD2A966D46}"/>
              </a:ext>
            </a:extLst>
          </p:cNvPr>
          <p:cNvSpPr/>
          <p:nvPr/>
        </p:nvSpPr>
        <p:spPr>
          <a:xfrm>
            <a:off x="5957452" y="1558577"/>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6F016E35-2066-4938-80A5-06D6F8E58F88}"/>
              </a:ext>
            </a:extLst>
          </p:cNvPr>
          <p:cNvSpPr/>
          <p:nvPr/>
        </p:nvSpPr>
        <p:spPr>
          <a:xfrm>
            <a:off x="5957452" y="1957813"/>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58F18FF-FF62-47F3-9A77-2B49F6DB195A}"/>
              </a:ext>
            </a:extLst>
          </p:cNvPr>
          <p:cNvSpPr/>
          <p:nvPr/>
        </p:nvSpPr>
        <p:spPr>
          <a:xfrm>
            <a:off x="5957452" y="2357049"/>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4A6CCE25-DD6A-4E24-B881-E75316C27C64}"/>
              </a:ext>
            </a:extLst>
          </p:cNvPr>
          <p:cNvSpPr/>
          <p:nvPr/>
        </p:nvSpPr>
        <p:spPr>
          <a:xfrm>
            <a:off x="5957452" y="2756285"/>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E06E8C59-0957-4225-B973-DBD18711719D}"/>
              </a:ext>
            </a:extLst>
          </p:cNvPr>
          <p:cNvSpPr/>
          <p:nvPr/>
        </p:nvSpPr>
        <p:spPr>
          <a:xfrm>
            <a:off x="5957452" y="3155521"/>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B9591D71-03CE-481A-8DF2-060712C21477}"/>
              </a:ext>
            </a:extLst>
          </p:cNvPr>
          <p:cNvSpPr/>
          <p:nvPr/>
        </p:nvSpPr>
        <p:spPr>
          <a:xfrm>
            <a:off x="5957452" y="3554757"/>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C6668B07-936B-4270-A3B3-2AA3CE2D76D1}"/>
              </a:ext>
            </a:extLst>
          </p:cNvPr>
          <p:cNvSpPr/>
          <p:nvPr/>
        </p:nvSpPr>
        <p:spPr>
          <a:xfrm>
            <a:off x="5957452" y="3953993"/>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3739DC1C-391F-4A77-B860-0E80098CA7BC}"/>
              </a:ext>
            </a:extLst>
          </p:cNvPr>
          <p:cNvSpPr/>
          <p:nvPr/>
        </p:nvSpPr>
        <p:spPr>
          <a:xfrm>
            <a:off x="5957452" y="4353229"/>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7A78F333-AC4B-4F34-AF9E-672C059D112D}"/>
              </a:ext>
            </a:extLst>
          </p:cNvPr>
          <p:cNvSpPr/>
          <p:nvPr/>
        </p:nvSpPr>
        <p:spPr>
          <a:xfrm>
            <a:off x="5957452" y="4752465"/>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59133E9-C744-4B22-B2A1-C86A11661B49}"/>
              </a:ext>
            </a:extLst>
          </p:cNvPr>
          <p:cNvSpPr/>
          <p:nvPr/>
        </p:nvSpPr>
        <p:spPr>
          <a:xfrm>
            <a:off x="5957452" y="5151701"/>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D166D7EF-DF91-4137-99D4-74D9C62445E0}"/>
              </a:ext>
            </a:extLst>
          </p:cNvPr>
          <p:cNvSpPr/>
          <p:nvPr/>
        </p:nvSpPr>
        <p:spPr>
          <a:xfrm>
            <a:off x="5957452" y="5550936"/>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53E70FBC-A966-4701-924C-515FBD542522}"/>
              </a:ext>
            </a:extLst>
          </p:cNvPr>
          <p:cNvSpPr/>
          <p:nvPr/>
        </p:nvSpPr>
        <p:spPr>
          <a:xfrm>
            <a:off x="6520868" y="1558577"/>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D0A3B047-ED8D-4EF6-8988-DB6CED5413F1}"/>
              </a:ext>
            </a:extLst>
          </p:cNvPr>
          <p:cNvSpPr/>
          <p:nvPr/>
        </p:nvSpPr>
        <p:spPr>
          <a:xfrm>
            <a:off x="6520868" y="195758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AA45537-0EB5-4CC7-90D0-B3589DDBA16C}"/>
              </a:ext>
            </a:extLst>
          </p:cNvPr>
          <p:cNvSpPr/>
          <p:nvPr/>
        </p:nvSpPr>
        <p:spPr>
          <a:xfrm>
            <a:off x="6520868" y="2356599"/>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08034299-3F2F-484B-8632-EA815109930E}"/>
              </a:ext>
            </a:extLst>
          </p:cNvPr>
          <p:cNvSpPr/>
          <p:nvPr/>
        </p:nvSpPr>
        <p:spPr>
          <a:xfrm>
            <a:off x="6520868" y="275561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A552D61B-FE44-4AE1-8FCF-531AB2101CD5}"/>
              </a:ext>
            </a:extLst>
          </p:cNvPr>
          <p:cNvSpPr/>
          <p:nvPr/>
        </p:nvSpPr>
        <p:spPr>
          <a:xfrm>
            <a:off x="6520868" y="3154621"/>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8014DF6B-514F-4E22-9F65-1FFC6407DCAA}"/>
              </a:ext>
            </a:extLst>
          </p:cNvPr>
          <p:cNvSpPr/>
          <p:nvPr/>
        </p:nvSpPr>
        <p:spPr>
          <a:xfrm>
            <a:off x="6520868" y="3553632"/>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F18D83B9-06EB-4855-83BD-462BF0DC0CC3}"/>
              </a:ext>
            </a:extLst>
          </p:cNvPr>
          <p:cNvSpPr/>
          <p:nvPr/>
        </p:nvSpPr>
        <p:spPr>
          <a:xfrm>
            <a:off x="6520868" y="3952643"/>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a:extLst>
              <a:ext uri="{FF2B5EF4-FFF2-40B4-BE49-F238E27FC236}">
                <a16:creationId xmlns:a16="http://schemas.microsoft.com/office/drawing/2014/main" id="{45BE88E2-B799-480B-8C5C-CC423EF99E2C}"/>
              </a:ext>
            </a:extLst>
          </p:cNvPr>
          <p:cNvSpPr/>
          <p:nvPr/>
        </p:nvSpPr>
        <p:spPr>
          <a:xfrm>
            <a:off x="6520868" y="4351654"/>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a:extLst>
              <a:ext uri="{FF2B5EF4-FFF2-40B4-BE49-F238E27FC236}">
                <a16:creationId xmlns:a16="http://schemas.microsoft.com/office/drawing/2014/main" id="{C42C8574-F3B9-41CE-B5F1-3A4FFD5FABC8}"/>
              </a:ext>
            </a:extLst>
          </p:cNvPr>
          <p:cNvSpPr/>
          <p:nvPr/>
        </p:nvSpPr>
        <p:spPr>
          <a:xfrm>
            <a:off x="6520868" y="4750665"/>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a:extLst>
              <a:ext uri="{FF2B5EF4-FFF2-40B4-BE49-F238E27FC236}">
                <a16:creationId xmlns:a16="http://schemas.microsoft.com/office/drawing/2014/main" id="{BFB040F2-DEFD-4ABD-8368-62432590E40A}"/>
              </a:ext>
            </a:extLst>
          </p:cNvPr>
          <p:cNvSpPr/>
          <p:nvPr/>
        </p:nvSpPr>
        <p:spPr>
          <a:xfrm>
            <a:off x="6520868" y="5149676"/>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a:extLst>
              <a:ext uri="{FF2B5EF4-FFF2-40B4-BE49-F238E27FC236}">
                <a16:creationId xmlns:a16="http://schemas.microsoft.com/office/drawing/2014/main" id="{2C260E31-8540-4038-A368-BEA43EA9F187}"/>
              </a:ext>
            </a:extLst>
          </p:cNvPr>
          <p:cNvSpPr/>
          <p:nvPr/>
        </p:nvSpPr>
        <p:spPr>
          <a:xfrm>
            <a:off x="6520868" y="5548687"/>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FFDDC37-C138-42EF-970D-88EA31234C6E}"/>
              </a:ext>
            </a:extLst>
          </p:cNvPr>
          <p:cNvSpPr txBox="1"/>
          <p:nvPr/>
        </p:nvSpPr>
        <p:spPr>
          <a:xfrm>
            <a:off x="397164" y="341745"/>
            <a:ext cx="11610109" cy="646331"/>
          </a:xfrm>
          <a:prstGeom prst="rect">
            <a:avLst/>
          </a:prstGeom>
          <a:noFill/>
        </p:spPr>
        <p:txBody>
          <a:bodyPr wrap="square" rtlCol="0">
            <a:spAutoFit/>
          </a:bodyPr>
          <a:lstStyle/>
          <a:p>
            <a:r>
              <a:rPr lang="en-US" dirty="0"/>
              <a:t>The same 50 comments categorized into 5 categories using a prediction model. It can be affect, discourse, sentiment, profanity, or any other text classification model. At the beginning, the comments are unexplored (faded colors).</a:t>
            </a:r>
          </a:p>
        </p:txBody>
      </p:sp>
      <p:sp>
        <p:nvSpPr>
          <p:cNvPr id="59" name="TextBox 58">
            <a:extLst>
              <a:ext uri="{FF2B5EF4-FFF2-40B4-BE49-F238E27FC236}">
                <a16:creationId xmlns:a16="http://schemas.microsoft.com/office/drawing/2014/main" id="{6DF20185-B15A-4ABD-86A6-52AF42B2F6C9}"/>
              </a:ext>
            </a:extLst>
          </p:cNvPr>
          <p:cNvSpPr txBox="1"/>
          <p:nvPr/>
        </p:nvSpPr>
        <p:spPr>
          <a:xfrm>
            <a:off x="4187304" y="1080376"/>
            <a:ext cx="350053" cy="369332"/>
          </a:xfrm>
          <a:prstGeom prst="rect">
            <a:avLst/>
          </a:prstGeom>
          <a:noFill/>
        </p:spPr>
        <p:txBody>
          <a:bodyPr wrap="square">
            <a:spAutoFit/>
          </a:bodyPr>
          <a:lstStyle/>
          <a:p>
            <a:r>
              <a:rPr lang="en-US" sz="1800" b="1" dirty="0">
                <a:solidFill>
                  <a:srgbClr val="FF0000"/>
                </a:solidFill>
              </a:rPr>
              <a:t>A</a:t>
            </a:r>
            <a:endParaRPr lang="en-US" dirty="0"/>
          </a:p>
        </p:txBody>
      </p:sp>
      <p:sp>
        <p:nvSpPr>
          <p:cNvPr id="61" name="TextBox 60">
            <a:extLst>
              <a:ext uri="{FF2B5EF4-FFF2-40B4-BE49-F238E27FC236}">
                <a16:creationId xmlns:a16="http://schemas.microsoft.com/office/drawing/2014/main" id="{94066116-1C78-4359-9AC8-F85A1B6913A7}"/>
              </a:ext>
            </a:extLst>
          </p:cNvPr>
          <p:cNvSpPr txBox="1"/>
          <p:nvPr/>
        </p:nvSpPr>
        <p:spPr>
          <a:xfrm>
            <a:off x="4747024" y="1080376"/>
            <a:ext cx="320502" cy="369332"/>
          </a:xfrm>
          <a:prstGeom prst="rect">
            <a:avLst/>
          </a:prstGeom>
          <a:noFill/>
        </p:spPr>
        <p:txBody>
          <a:bodyPr wrap="square">
            <a:spAutoFit/>
          </a:bodyPr>
          <a:lstStyle/>
          <a:p>
            <a:r>
              <a:rPr lang="en-US" sz="1800" b="1" dirty="0">
                <a:solidFill>
                  <a:schemeClr val="accent1"/>
                </a:solidFill>
              </a:rPr>
              <a:t>B</a:t>
            </a:r>
            <a:endParaRPr lang="en-US" dirty="0"/>
          </a:p>
        </p:txBody>
      </p:sp>
      <p:sp>
        <p:nvSpPr>
          <p:cNvPr id="66" name="TextBox 65">
            <a:extLst>
              <a:ext uri="{FF2B5EF4-FFF2-40B4-BE49-F238E27FC236}">
                <a16:creationId xmlns:a16="http://schemas.microsoft.com/office/drawing/2014/main" id="{0F1F2B3D-5CC3-4081-9468-FB106CB93F44}"/>
              </a:ext>
            </a:extLst>
          </p:cNvPr>
          <p:cNvSpPr txBox="1"/>
          <p:nvPr/>
        </p:nvSpPr>
        <p:spPr>
          <a:xfrm>
            <a:off x="5318754" y="1080376"/>
            <a:ext cx="311266" cy="369332"/>
          </a:xfrm>
          <a:prstGeom prst="rect">
            <a:avLst/>
          </a:prstGeom>
          <a:noFill/>
        </p:spPr>
        <p:txBody>
          <a:bodyPr wrap="square">
            <a:spAutoFit/>
          </a:bodyPr>
          <a:lstStyle/>
          <a:p>
            <a:r>
              <a:rPr lang="en-US" sz="1800" b="1" dirty="0">
                <a:solidFill>
                  <a:schemeClr val="accent4"/>
                </a:solidFill>
              </a:rPr>
              <a:t>C</a:t>
            </a:r>
            <a:endParaRPr lang="en-US" dirty="0"/>
          </a:p>
        </p:txBody>
      </p:sp>
      <p:sp>
        <p:nvSpPr>
          <p:cNvPr id="68" name="TextBox 67">
            <a:extLst>
              <a:ext uri="{FF2B5EF4-FFF2-40B4-BE49-F238E27FC236}">
                <a16:creationId xmlns:a16="http://schemas.microsoft.com/office/drawing/2014/main" id="{A7B81F12-E8A8-49AF-BDAA-31B120214810}"/>
              </a:ext>
            </a:extLst>
          </p:cNvPr>
          <p:cNvSpPr txBox="1"/>
          <p:nvPr/>
        </p:nvSpPr>
        <p:spPr>
          <a:xfrm>
            <a:off x="5890485" y="1078351"/>
            <a:ext cx="320502" cy="369332"/>
          </a:xfrm>
          <a:prstGeom prst="rect">
            <a:avLst/>
          </a:prstGeom>
          <a:noFill/>
        </p:spPr>
        <p:txBody>
          <a:bodyPr wrap="square">
            <a:spAutoFit/>
          </a:bodyPr>
          <a:lstStyle/>
          <a:p>
            <a:r>
              <a:rPr lang="en-US" sz="1800" b="1" dirty="0">
                <a:solidFill>
                  <a:schemeClr val="accent6"/>
                </a:solidFill>
              </a:rPr>
              <a:t>D</a:t>
            </a:r>
            <a:endParaRPr lang="en-US" dirty="0"/>
          </a:p>
        </p:txBody>
      </p:sp>
      <p:sp>
        <p:nvSpPr>
          <p:cNvPr id="92" name="TextBox 91">
            <a:extLst>
              <a:ext uri="{FF2B5EF4-FFF2-40B4-BE49-F238E27FC236}">
                <a16:creationId xmlns:a16="http://schemas.microsoft.com/office/drawing/2014/main" id="{7E8C1F93-29E9-4377-A19D-AAEDEB687091}"/>
              </a:ext>
            </a:extLst>
          </p:cNvPr>
          <p:cNvSpPr txBox="1"/>
          <p:nvPr/>
        </p:nvSpPr>
        <p:spPr>
          <a:xfrm>
            <a:off x="6471452" y="1080376"/>
            <a:ext cx="292793" cy="369332"/>
          </a:xfrm>
          <a:prstGeom prst="rect">
            <a:avLst/>
          </a:prstGeom>
          <a:noFill/>
        </p:spPr>
        <p:txBody>
          <a:bodyPr wrap="square">
            <a:spAutoFit/>
          </a:bodyPr>
          <a:lstStyle/>
          <a:p>
            <a:r>
              <a:rPr lang="en-US" sz="1800" b="1" dirty="0">
                <a:solidFill>
                  <a:schemeClr val="accent2"/>
                </a:solidFill>
              </a:rPr>
              <a:t>E</a:t>
            </a:r>
            <a:endParaRPr lang="en-US" dirty="0"/>
          </a:p>
        </p:txBody>
      </p:sp>
    </p:spTree>
    <p:extLst>
      <p:ext uri="{BB962C8B-B14F-4D97-AF65-F5344CB8AC3E}">
        <p14:creationId xmlns:p14="http://schemas.microsoft.com/office/powerpoint/2010/main" val="226470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26B2FA8-281C-4C0A-867B-AB21209DC7D3}"/>
              </a:ext>
            </a:extLst>
          </p:cNvPr>
          <p:cNvSpPr/>
          <p:nvPr/>
        </p:nvSpPr>
        <p:spPr>
          <a:xfrm>
            <a:off x="6422041" y="1613995"/>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F46D6302-E77C-4F97-8563-7BEB0F883488}"/>
              </a:ext>
            </a:extLst>
          </p:cNvPr>
          <p:cNvSpPr/>
          <p:nvPr/>
        </p:nvSpPr>
        <p:spPr>
          <a:xfrm>
            <a:off x="6422041" y="2013006"/>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2C346F1-978E-44B8-84E6-02A986C8AEC2}"/>
              </a:ext>
            </a:extLst>
          </p:cNvPr>
          <p:cNvSpPr/>
          <p:nvPr/>
        </p:nvSpPr>
        <p:spPr>
          <a:xfrm>
            <a:off x="6422041" y="24120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B4BED11-C41A-4DAD-8FD7-766B6235CFA7}"/>
              </a:ext>
            </a:extLst>
          </p:cNvPr>
          <p:cNvSpPr/>
          <p:nvPr/>
        </p:nvSpPr>
        <p:spPr>
          <a:xfrm>
            <a:off x="6422041" y="2811028"/>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44D6172-48F3-4F4A-BBE1-DE6BD3325E7F}"/>
              </a:ext>
            </a:extLst>
          </p:cNvPr>
          <p:cNvSpPr/>
          <p:nvPr/>
        </p:nvSpPr>
        <p:spPr>
          <a:xfrm>
            <a:off x="6422041" y="3210039"/>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BF58593-6E36-47B0-9F40-6FDDFC039E13}"/>
              </a:ext>
            </a:extLst>
          </p:cNvPr>
          <p:cNvSpPr/>
          <p:nvPr/>
        </p:nvSpPr>
        <p:spPr>
          <a:xfrm>
            <a:off x="6422041" y="3609050"/>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A22DCF0-8632-4262-82B2-4C876B6088AA}"/>
              </a:ext>
            </a:extLst>
          </p:cNvPr>
          <p:cNvSpPr/>
          <p:nvPr/>
        </p:nvSpPr>
        <p:spPr>
          <a:xfrm>
            <a:off x="6422041" y="4008061"/>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05EAE28-DC95-4C5B-93F6-87973A381225}"/>
              </a:ext>
            </a:extLst>
          </p:cNvPr>
          <p:cNvSpPr/>
          <p:nvPr/>
        </p:nvSpPr>
        <p:spPr>
          <a:xfrm>
            <a:off x="6422041" y="4407072"/>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952CFBFA-8D5D-4F08-A952-F180A4CF1F35}"/>
              </a:ext>
            </a:extLst>
          </p:cNvPr>
          <p:cNvSpPr/>
          <p:nvPr/>
        </p:nvSpPr>
        <p:spPr>
          <a:xfrm>
            <a:off x="6422041" y="4806083"/>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D7C57F18-CAE9-4DDA-928A-D8B7CBBE72AE}"/>
              </a:ext>
            </a:extLst>
          </p:cNvPr>
          <p:cNvSpPr/>
          <p:nvPr/>
        </p:nvSpPr>
        <p:spPr>
          <a:xfrm>
            <a:off x="6422041" y="5205094"/>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8CB76417-5628-4EE7-B3D4-D0892F8B2519}"/>
              </a:ext>
            </a:extLst>
          </p:cNvPr>
          <p:cNvSpPr/>
          <p:nvPr/>
        </p:nvSpPr>
        <p:spPr>
          <a:xfrm>
            <a:off x="6422041" y="5604105"/>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4FF95313-B1A7-4FEE-A0F3-AA5153D2FCBE}"/>
              </a:ext>
            </a:extLst>
          </p:cNvPr>
          <p:cNvSpPr/>
          <p:nvPr/>
        </p:nvSpPr>
        <p:spPr>
          <a:xfrm>
            <a:off x="6985457" y="1613995"/>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4C5A684-31BC-46AE-A056-BE28890C6483}"/>
              </a:ext>
            </a:extLst>
          </p:cNvPr>
          <p:cNvSpPr/>
          <p:nvPr/>
        </p:nvSpPr>
        <p:spPr>
          <a:xfrm>
            <a:off x="6985457" y="2013006"/>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364340-E37B-4E5F-AB60-BE6B4F867655}"/>
              </a:ext>
            </a:extLst>
          </p:cNvPr>
          <p:cNvSpPr/>
          <p:nvPr/>
        </p:nvSpPr>
        <p:spPr>
          <a:xfrm>
            <a:off x="6985457" y="2412017"/>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98DD47CC-C0F7-4DAA-84F5-D75909FB39F6}"/>
              </a:ext>
            </a:extLst>
          </p:cNvPr>
          <p:cNvSpPr/>
          <p:nvPr/>
        </p:nvSpPr>
        <p:spPr>
          <a:xfrm>
            <a:off x="6985457" y="2811028"/>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76280CEA-57CF-49C5-AC81-F1046E2C857C}"/>
              </a:ext>
            </a:extLst>
          </p:cNvPr>
          <p:cNvSpPr/>
          <p:nvPr/>
        </p:nvSpPr>
        <p:spPr>
          <a:xfrm>
            <a:off x="6985457" y="3210039"/>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11E75AD1-C94F-43D1-9A8F-63D9E7729617}"/>
              </a:ext>
            </a:extLst>
          </p:cNvPr>
          <p:cNvSpPr/>
          <p:nvPr/>
        </p:nvSpPr>
        <p:spPr>
          <a:xfrm>
            <a:off x="6985457" y="3609050"/>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8B5785CC-CC66-4E78-9F01-504E59107B7E}"/>
              </a:ext>
            </a:extLst>
          </p:cNvPr>
          <p:cNvSpPr/>
          <p:nvPr/>
        </p:nvSpPr>
        <p:spPr>
          <a:xfrm>
            <a:off x="6985457" y="4008061"/>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40909A6E-8CB1-457E-9152-FAD8D87F8096}"/>
              </a:ext>
            </a:extLst>
          </p:cNvPr>
          <p:cNvSpPr/>
          <p:nvPr/>
        </p:nvSpPr>
        <p:spPr>
          <a:xfrm>
            <a:off x="6985457" y="4407072"/>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3A7176D8-3031-4E9A-9D50-C20115126FDD}"/>
              </a:ext>
            </a:extLst>
          </p:cNvPr>
          <p:cNvSpPr/>
          <p:nvPr/>
        </p:nvSpPr>
        <p:spPr>
          <a:xfrm>
            <a:off x="6985457" y="4806083"/>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4961551F-FFFD-4CE8-830A-8D4B55763469}"/>
              </a:ext>
            </a:extLst>
          </p:cNvPr>
          <p:cNvSpPr/>
          <p:nvPr/>
        </p:nvSpPr>
        <p:spPr>
          <a:xfrm>
            <a:off x="6985457" y="520509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CC5EDDC-E289-4D99-A2B0-AD1D39FDB5EA}"/>
              </a:ext>
            </a:extLst>
          </p:cNvPr>
          <p:cNvSpPr/>
          <p:nvPr/>
        </p:nvSpPr>
        <p:spPr>
          <a:xfrm>
            <a:off x="6985457" y="5604105"/>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564F2D83-8C97-46E4-872A-D75D2FCE5A8E}"/>
              </a:ext>
            </a:extLst>
          </p:cNvPr>
          <p:cNvSpPr/>
          <p:nvPr/>
        </p:nvSpPr>
        <p:spPr>
          <a:xfrm>
            <a:off x="7552569" y="1613995"/>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E4AC3C11-164D-4E73-8C94-F89B315D8803}"/>
              </a:ext>
            </a:extLst>
          </p:cNvPr>
          <p:cNvSpPr/>
          <p:nvPr/>
        </p:nvSpPr>
        <p:spPr>
          <a:xfrm>
            <a:off x="7552569" y="2013006"/>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5717394E-5F47-4AF7-8070-74C8BA46E025}"/>
              </a:ext>
            </a:extLst>
          </p:cNvPr>
          <p:cNvSpPr/>
          <p:nvPr/>
        </p:nvSpPr>
        <p:spPr>
          <a:xfrm>
            <a:off x="7552569" y="2412017"/>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DE14472-898D-49BB-ACAF-541F1250F058}"/>
              </a:ext>
            </a:extLst>
          </p:cNvPr>
          <p:cNvSpPr/>
          <p:nvPr/>
        </p:nvSpPr>
        <p:spPr>
          <a:xfrm>
            <a:off x="7552569" y="2811028"/>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EFCB996-5521-4EDE-AD95-2134819E111A}"/>
              </a:ext>
            </a:extLst>
          </p:cNvPr>
          <p:cNvSpPr/>
          <p:nvPr/>
        </p:nvSpPr>
        <p:spPr>
          <a:xfrm>
            <a:off x="7552569" y="3210039"/>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A5EA9DC-6A25-45E5-8A57-0FF9297E77CD}"/>
              </a:ext>
            </a:extLst>
          </p:cNvPr>
          <p:cNvSpPr/>
          <p:nvPr/>
        </p:nvSpPr>
        <p:spPr>
          <a:xfrm>
            <a:off x="7552569" y="3609050"/>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4554673-4658-47F9-B253-EC1C09CC8427}"/>
              </a:ext>
            </a:extLst>
          </p:cNvPr>
          <p:cNvSpPr/>
          <p:nvPr/>
        </p:nvSpPr>
        <p:spPr>
          <a:xfrm>
            <a:off x="7552569" y="4008061"/>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6E8BA29E-D74A-4832-9A13-CF20EFE2E150}"/>
              </a:ext>
            </a:extLst>
          </p:cNvPr>
          <p:cNvSpPr/>
          <p:nvPr/>
        </p:nvSpPr>
        <p:spPr>
          <a:xfrm>
            <a:off x="7552569" y="4407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084375CE-177E-4FD0-9DEF-8AAD5CA1CDC3}"/>
              </a:ext>
            </a:extLst>
          </p:cNvPr>
          <p:cNvSpPr/>
          <p:nvPr/>
        </p:nvSpPr>
        <p:spPr>
          <a:xfrm>
            <a:off x="7552569" y="4806083"/>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260B5CAC-3E3E-4272-BD09-33A90D62E8A1}"/>
              </a:ext>
            </a:extLst>
          </p:cNvPr>
          <p:cNvSpPr/>
          <p:nvPr/>
        </p:nvSpPr>
        <p:spPr>
          <a:xfrm>
            <a:off x="7552569" y="520509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1A9B970B-9768-474B-9A79-98F5D7F9CAF8}"/>
              </a:ext>
            </a:extLst>
          </p:cNvPr>
          <p:cNvSpPr/>
          <p:nvPr/>
        </p:nvSpPr>
        <p:spPr>
          <a:xfrm>
            <a:off x="7552569" y="5604105"/>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23DBC51-06F4-4503-8A73-B0AD2A966D46}"/>
              </a:ext>
            </a:extLst>
          </p:cNvPr>
          <p:cNvSpPr/>
          <p:nvPr/>
        </p:nvSpPr>
        <p:spPr>
          <a:xfrm>
            <a:off x="8118761" y="1613995"/>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6F016E35-2066-4938-80A5-06D6F8E58F88}"/>
              </a:ext>
            </a:extLst>
          </p:cNvPr>
          <p:cNvSpPr/>
          <p:nvPr/>
        </p:nvSpPr>
        <p:spPr>
          <a:xfrm>
            <a:off x="8118761" y="2013231"/>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58F18FF-FF62-47F3-9A77-2B49F6DB195A}"/>
              </a:ext>
            </a:extLst>
          </p:cNvPr>
          <p:cNvSpPr/>
          <p:nvPr/>
        </p:nvSpPr>
        <p:spPr>
          <a:xfrm>
            <a:off x="8118761" y="2412467"/>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4A6CCE25-DD6A-4E24-B881-E75316C27C64}"/>
              </a:ext>
            </a:extLst>
          </p:cNvPr>
          <p:cNvSpPr/>
          <p:nvPr/>
        </p:nvSpPr>
        <p:spPr>
          <a:xfrm>
            <a:off x="8118761" y="2811703"/>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E06E8C59-0957-4225-B973-DBD18711719D}"/>
              </a:ext>
            </a:extLst>
          </p:cNvPr>
          <p:cNvSpPr/>
          <p:nvPr/>
        </p:nvSpPr>
        <p:spPr>
          <a:xfrm>
            <a:off x="8118761" y="3210939"/>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B9591D71-03CE-481A-8DF2-060712C21477}"/>
              </a:ext>
            </a:extLst>
          </p:cNvPr>
          <p:cNvSpPr/>
          <p:nvPr/>
        </p:nvSpPr>
        <p:spPr>
          <a:xfrm>
            <a:off x="8118761" y="3610175"/>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C6668B07-936B-4270-A3B3-2AA3CE2D76D1}"/>
              </a:ext>
            </a:extLst>
          </p:cNvPr>
          <p:cNvSpPr/>
          <p:nvPr/>
        </p:nvSpPr>
        <p:spPr>
          <a:xfrm>
            <a:off x="8118761" y="4009411"/>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3739DC1C-391F-4A77-B860-0E80098CA7BC}"/>
              </a:ext>
            </a:extLst>
          </p:cNvPr>
          <p:cNvSpPr/>
          <p:nvPr/>
        </p:nvSpPr>
        <p:spPr>
          <a:xfrm>
            <a:off x="8118761" y="4408647"/>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7A78F333-AC4B-4F34-AF9E-672C059D112D}"/>
              </a:ext>
            </a:extLst>
          </p:cNvPr>
          <p:cNvSpPr/>
          <p:nvPr/>
        </p:nvSpPr>
        <p:spPr>
          <a:xfrm>
            <a:off x="8118761" y="4807883"/>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59133E9-C744-4B22-B2A1-C86A11661B49}"/>
              </a:ext>
            </a:extLst>
          </p:cNvPr>
          <p:cNvSpPr/>
          <p:nvPr/>
        </p:nvSpPr>
        <p:spPr>
          <a:xfrm>
            <a:off x="8118761" y="5207119"/>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D166D7EF-DF91-4137-99D4-74D9C62445E0}"/>
              </a:ext>
            </a:extLst>
          </p:cNvPr>
          <p:cNvSpPr/>
          <p:nvPr/>
        </p:nvSpPr>
        <p:spPr>
          <a:xfrm>
            <a:off x="8118761" y="5606354"/>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53E70FBC-A966-4701-924C-515FBD542522}"/>
              </a:ext>
            </a:extLst>
          </p:cNvPr>
          <p:cNvSpPr/>
          <p:nvPr/>
        </p:nvSpPr>
        <p:spPr>
          <a:xfrm>
            <a:off x="8682177" y="1613995"/>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D0A3B047-ED8D-4EF6-8988-DB6CED5413F1}"/>
              </a:ext>
            </a:extLst>
          </p:cNvPr>
          <p:cNvSpPr/>
          <p:nvPr/>
        </p:nvSpPr>
        <p:spPr>
          <a:xfrm>
            <a:off x="8682177" y="2013006"/>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AA45537-0EB5-4CC7-90D0-B3589DDBA16C}"/>
              </a:ext>
            </a:extLst>
          </p:cNvPr>
          <p:cNvSpPr/>
          <p:nvPr/>
        </p:nvSpPr>
        <p:spPr>
          <a:xfrm>
            <a:off x="8682177" y="2412017"/>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08034299-3F2F-484B-8632-EA815109930E}"/>
              </a:ext>
            </a:extLst>
          </p:cNvPr>
          <p:cNvSpPr/>
          <p:nvPr/>
        </p:nvSpPr>
        <p:spPr>
          <a:xfrm>
            <a:off x="8682177" y="28110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A552D61B-FE44-4AE1-8FCF-531AB2101CD5}"/>
              </a:ext>
            </a:extLst>
          </p:cNvPr>
          <p:cNvSpPr/>
          <p:nvPr/>
        </p:nvSpPr>
        <p:spPr>
          <a:xfrm>
            <a:off x="8682177" y="3210039"/>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8014DF6B-514F-4E22-9F65-1FFC6407DCAA}"/>
              </a:ext>
            </a:extLst>
          </p:cNvPr>
          <p:cNvSpPr/>
          <p:nvPr/>
        </p:nvSpPr>
        <p:spPr>
          <a:xfrm>
            <a:off x="8682177" y="360905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F18D83B9-06EB-4855-83BD-462BF0DC0CC3}"/>
              </a:ext>
            </a:extLst>
          </p:cNvPr>
          <p:cNvSpPr/>
          <p:nvPr/>
        </p:nvSpPr>
        <p:spPr>
          <a:xfrm>
            <a:off x="8682177" y="4008061"/>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a:extLst>
              <a:ext uri="{FF2B5EF4-FFF2-40B4-BE49-F238E27FC236}">
                <a16:creationId xmlns:a16="http://schemas.microsoft.com/office/drawing/2014/main" id="{45BE88E2-B799-480B-8C5C-CC423EF99E2C}"/>
              </a:ext>
            </a:extLst>
          </p:cNvPr>
          <p:cNvSpPr/>
          <p:nvPr/>
        </p:nvSpPr>
        <p:spPr>
          <a:xfrm>
            <a:off x="8682177" y="4407072"/>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a:extLst>
              <a:ext uri="{FF2B5EF4-FFF2-40B4-BE49-F238E27FC236}">
                <a16:creationId xmlns:a16="http://schemas.microsoft.com/office/drawing/2014/main" id="{C42C8574-F3B9-41CE-B5F1-3A4FFD5FABC8}"/>
              </a:ext>
            </a:extLst>
          </p:cNvPr>
          <p:cNvSpPr/>
          <p:nvPr/>
        </p:nvSpPr>
        <p:spPr>
          <a:xfrm>
            <a:off x="8682177" y="4806083"/>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a:extLst>
              <a:ext uri="{FF2B5EF4-FFF2-40B4-BE49-F238E27FC236}">
                <a16:creationId xmlns:a16="http://schemas.microsoft.com/office/drawing/2014/main" id="{BFB040F2-DEFD-4ABD-8368-62432590E40A}"/>
              </a:ext>
            </a:extLst>
          </p:cNvPr>
          <p:cNvSpPr/>
          <p:nvPr/>
        </p:nvSpPr>
        <p:spPr>
          <a:xfrm>
            <a:off x="8682177" y="5205094"/>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a:extLst>
              <a:ext uri="{FF2B5EF4-FFF2-40B4-BE49-F238E27FC236}">
                <a16:creationId xmlns:a16="http://schemas.microsoft.com/office/drawing/2014/main" id="{2C260E31-8540-4038-A368-BEA43EA9F187}"/>
              </a:ext>
            </a:extLst>
          </p:cNvPr>
          <p:cNvSpPr/>
          <p:nvPr/>
        </p:nvSpPr>
        <p:spPr>
          <a:xfrm>
            <a:off x="8682177" y="5604105"/>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FFDDC37-C138-42EF-970D-88EA31234C6E}"/>
              </a:ext>
            </a:extLst>
          </p:cNvPr>
          <p:cNvSpPr txBox="1"/>
          <p:nvPr/>
        </p:nvSpPr>
        <p:spPr>
          <a:xfrm>
            <a:off x="397164" y="341745"/>
            <a:ext cx="11610109" cy="369332"/>
          </a:xfrm>
          <a:prstGeom prst="rect">
            <a:avLst/>
          </a:prstGeom>
          <a:noFill/>
        </p:spPr>
        <p:txBody>
          <a:bodyPr wrap="square" rtlCol="0">
            <a:spAutoFit/>
          </a:bodyPr>
          <a:lstStyle/>
          <a:p>
            <a:r>
              <a:rPr lang="en-US" dirty="0"/>
              <a:t>DISTRIBUTION: </a:t>
            </a:r>
            <a:r>
              <a:rPr lang="en-US" dirty="0">
                <a:solidFill>
                  <a:srgbClr val="000000"/>
                </a:solidFill>
                <a:latin typeface="Arial" panose="020B0604020202020204" pitchFamily="34" charset="0"/>
              </a:rPr>
              <a:t>M</a:t>
            </a:r>
            <a:r>
              <a:rPr lang="en-US" sz="1800" b="0" i="0" u="none" strike="noStrike" dirty="0">
                <a:solidFill>
                  <a:srgbClr val="000000"/>
                </a:solidFill>
                <a:effectLst/>
                <a:latin typeface="Arial" panose="020B0604020202020204" pitchFamily="34" charset="0"/>
              </a:rPr>
              <a:t>easure the exploration of categorical information distribution from the data. </a:t>
            </a:r>
            <a:endParaRPr lang="en-US" dirty="0"/>
          </a:p>
        </p:txBody>
      </p:sp>
      <p:sp>
        <p:nvSpPr>
          <p:cNvPr id="59" name="TextBox 58">
            <a:extLst>
              <a:ext uri="{FF2B5EF4-FFF2-40B4-BE49-F238E27FC236}">
                <a16:creationId xmlns:a16="http://schemas.microsoft.com/office/drawing/2014/main" id="{6DF20185-B15A-4ABD-86A6-52AF42B2F6C9}"/>
              </a:ext>
            </a:extLst>
          </p:cNvPr>
          <p:cNvSpPr txBox="1"/>
          <p:nvPr/>
        </p:nvSpPr>
        <p:spPr>
          <a:xfrm>
            <a:off x="6348613" y="1135794"/>
            <a:ext cx="350053" cy="369332"/>
          </a:xfrm>
          <a:prstGeom prst="rect">
            <a:avLst/>
          </a:prstGeom>
          <a:noFill/>
        </p:spPr>
        <p:txBody>
          <a:bodyPr wrap="square">
            <a:spAutoFit/>
          </a:bodyPr>
          <a:lstStyle/>
          <a:p>
            <a:r>
              <a:rPr lang="en-US" sz="1800" b="1" dirty="0">
                <a:solidFill>
                  <a:srgbClr val="FF0000"/>
                </a:solidFill>
              </a:rPr>
              <a:t>A</a:t>
            </a:r>
            <a:endParaRPr lang="en-US" dirty="0"/>
          </a:p>
        </p:txBody>
      </p:sp>
      <p:sp>
        <p:nvSpPr>
          <p:cNvPr id="61" name="TextBox 60">
            <a:extLst>
              <a:ext uri="{FF2B5EF4-FFF2-40B4-BE49-F238E27FC236}">
                <a16:creationId xmlns:a16="http://schemas.microsoft.com/office/drawing/2014/main" id="{94066116-1C78-4359-9AC8-F85A1B6913A7}"/>
              </a:ext>
            </a:extLst>
          </p:cNvPr>
          <p:cNvSpPr txBox="1"/>
          <p:nvPr/>
        </p:nvSpPr>
        <p:spPr>
          <a:xfrm>
            <a:off x="6908333" y="1135794"/>
            <a:ext cx="320502" cy="369332"/>
          </a:xfrm>
          <a:prstGeom prst="rect">
            <a:avLst/>
          </a:prstGeom>
          <a:noFill/>
        </p:spPr>
        <p:txBody>
          <a:bodyPr wrap="square">
            <a:spAutoFit/>
          </a:bodyPr>
          <a:lstStyle/>
          <a:p>
            <a:r>
              <a:rPr lang="en-US" sz="1800" b="1" dirty="0">
                <a:solidFill>
                  <a:schemeClr val="accent1"/>
                </a:solidFill>
              </a:rPr>
              <a:t>B</a:t>
            </a:r>
            <a:endParaRPr lang="en-US" dirty="0"/>
          </a:p>
        </p:txBody>
      </p:sp>
      <p:sp>
        <p:nvSpPr>
          <p:cNvPr id="66" name="TextBox 65">
            <a:extLst>
              <a:ext uri="{FF2B5EF4-FFF2-40B4-BE49-F238E27FC236}">
                <a16:creationId xmlns:a16="http://schemas.microsoft.com/office/drawing/2014/main" id="{0F1F2B3D-5CC3-4081-9468-FB106CB93F44}"/>
              </a:ext>
            </a:extLst>
          </p:cNvPr>
          <p:cNvSpPr txBox="1"/>
          <p:nvPr/>
        </p:nvSpPr>
        <p:spPr>
          <a:xfrm>
            <a:off x="7480063" y="1135794"/>
            <a:ext cx="311266" cy="369332"/>
          </a:xfrm>
          <a:prstGeom prst="rect">
            <a:avLst/>
          </a:prstGeom>
          <a:noFill/>
        </p:spPr>
        <p:txBody>
          <a:bodyPr wrap="square">
            <a:spAutoFit/>
          </a:bodyPr>
          <a:lstStyle/>
          <a:p>
            <a:r>
              <a:rPr lang="en-US" sz="1800" b="1" dirty="0">
                <a:solidFill>
                  <a:schemeClr val="accent4"/>
                </a:solidFill>
              </a:rPr>
              <a:t>C</a:t>
            </a:r>
            <a:endParaRPr lang="en-US" dirty="0"/>
          </a:p>
        </p:txBody>
      </p:sp>
      <p:sp>
        <p:nvSpPr>
          <p:cNvPr id="68" name="TextBox 67">
            <a:extLst>
              <a:ext uri="{FF2B5EF4-FFF2-40B4-BE49-F238E27FC236}">
                <a16:creationId xmlns:a16="http://schemas.microsoft.com/office/drawing/2014/main" id="{A7B81F12-E8A8-49AF-BDAA-31B120214810}"/>
              </a:ext>
            </a:extLst>
          </p:cNvPr>
          <p:cNvSpPr txBox="1"/>
          <p:nvPr/>
        </p:nvSpPr>
        <p:spPr>
          <a:xfrm>
            <a:off x="8051794" y="1133769"/>
            <a:ext cx="320502" cy="369332"/>
          </a:xfrm>
          <a:prstGeom prst="rect">
            <a:avLst/>
          </a:prstGeom>
          <a:noFill/>
        </p:spPr>
        <p:txBody>
          <a:bodyPr wrap="square">
            <a:spAutoFit/>
          </a:bodyPr>
          <a:lstStyle/>
          <a:p>
            <a:r>
              <a:rPr lang="en-US" sz="1800" b="1" dirty="0">
                <a:solidFill>
                  <a:schemeClr val="accent6"/>
                </a:solidFill>
              </a:rPr>
              <a:t>D</a:t>
            </a:r>
            <a:endParaRPr lang="en-US" dirty="0"/>
          </a:p>
        </p:txBody>
      </p:sp>
      <p:sp>
        <p:nvSpPr>
          <p:cNvPr id="92" name="TextBox 91">
            <a:extLst>
              <a:ext uri="{FF2B5EF4-FFF2-40B4-BE49-F238E27FC236}">
                <a16:creationId xmlns:a16="http://schemas.microsoft.com/office/drawing/2014/main" id="{7E8C1F93-29E9-4377-A19D-AAEDEB687091}"/>
              </a:ext>
            </a:extLst>
          </p:cNvPr>
          <p:cNvSpPr txBox="1"/>
          <p:nvPr/>
        </p:nvSpPr>
        <p:spPr>
          <a:xfrm>
            <a:off x="8632761" y="1135794"/>
            <a:ext cx="292793" cy="369332"/>
          </a:xfrm>
          <a:prstGeom prst="rect">
            <a:avLst/>
          </a:prstGeom>
          <a:noFill/>
        </p:spPr>
        <p:txBody>
          <a:bodyPr wrap="square">
            <a:spAutoFit/>
          </a:bodyPr>
          <a:lstStyle/>
          <a:p>
            <a:r>
              <a:rPr lang="en-US" sz="1800" b="1" dirty="0">
                <a:solidFill>
                  <a:schemeClr val="accent2"/>
                </a:solidFill>
              </a:rPr>
              <a:t>E</a:t>
            </a:r>
            <a:endParaRPr lang="en-US" dirty="0"/>
          </a:p>
        </p:txBody>
      </p:sp>
      <p:sp>
        <p:nvSpPr>
          <p:cNvPr id="63" name="TextBox 62">
            <a:extLst>
              <a:ext uri="{FF2B5EF4-FFF2-40B4-BE49-F238E27FC236}">
                <a16:creationId xmlns:a16="http://schemas.microsoft.com/office/drawing/2014/main" id="{C55B95CC-94D5-4A8F-A269-FBEE2AD2014C}"/>
              </a:ext>
            </a:extLst>
          </p:cNvPr>
          <p:cNvSpPr txBox="1"/>
          <p:nvPr/>
        </p:nvSpPr>
        <p:spPr>
          <a:xfrm>
            <a:off x="397164" y="1188204"/>
            <a:ext cx="4729018" cy="2308324"/>
          </a:xfrm>
          <a:prstGeom prst="rect">
            <a:avLst/>
          </a:prstGeom>
          <a:noFill/>
        </p:spPr>
        <p:txBody>
          <a:bodyPr wrap="square" rtlCol="0">
            <a:spAutoFit/>
          </a:bodyPr>
          <a:lstStyle/>
          <a:p>
            <a:r>
              <a:rPr lang="en-US" dirty="0"/>
              <a:t>Scenario - 1: </a:t>
            </a:r>
            <a:r>
              <a:rPr lang="en-US" dirty="0">
                <a:solidFill>
                  <a:srgbClr val="000000"/>
                </a:solidFill>
                <a:latin typeface="Arial" panose="020B0604020202020204" pitchFamily="34" charset="0"/>
              </a:rPr>
              <a:t>The reader is exploring categories A and B only. This represents that the reader is only interested in categories A and B and might be missing useful information categorized as C, D, or E. These information from C, D, or E categories might help the reader make better decisions that currently the reader is not considering.</a:t>
            </a:r>
            <a:endParaRPr lang="en-US" dirty="0"/>
          </a:p>
        </p:txBody>
      </p:sp>
      <p:sp>
        <p:nvSpPr>
          <p:cNvPr id="64" name="Right Brace 63">
            <a:extLst>
              <a:ext uri="{FF2B5EF4-FFF2-40B4-BE49-F238E27FC236}">
                <a16:creationId xmlns:a16="http://schemas.microsoft.com/office/drawing/2014/main" id="{3E336500-B8C3-43F4-A5FB-A33751C2629A}"/>
              </a:ext>
            </a:extLst>
          </p:cNvPr>
          <p:cNvSpPr/>
          <p:nvPr/>
        </p:nvSpPr>
        <p:spPr>
          <a:xfrm rot="5400000">
            <a:off x="6550010" y="5317240"/>
            <a:ext cx="397164" cy="1207097"/>
          </a:xfrm>
          <a:prstGeom prst="rightBrace">
            <a:avLst>
              <a:gd name="adj1" fmla="val 8333"/>
              <a:gd name="adj2" fmla="val 4913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0F864C2B-56F9-4EFA-A1BF-3D3741931C81}"/>
              </a:ext>
            </a:extLst>
          </p:cNvPr>
          <p:cNvSpPr txBox="1"/>
          <p:nvPr/>
        </p:nvSpPr>
        <p:spPr>
          <a:xfrm>
            <a:off x="6235972" y="6146923"/>
            <a:ext cx="1025240" cy="369332"/>
          </a:xfrm>
          <a:prstGeom prst="rect">
            <a:avLst/>
          </a:prstGeom>
          <a:noFill/>
        </p:spPr>
        <p:txBody>
          <a:bodyPr wrap="square">
            <a:spAutoFit/>
          </a:bodyPr>
          <a:lstStyle/>
          <a:p>
            <a:r>
              <a:rPr lang="en-US" dirty="0"/>
              <a:t>Explored</a:t>
            </a:r>
          </a:p>
        </p:txBody>
      </p:sp>
      <p:sp>
        <p:nvSpPr>
          <p:cNvPr id="69" name="Right Brace 68">
            <a:extLst>
              <a:ext uri="{FF2B5EF4-FFF2-40B4-BE49-F238E27FC236}">
                <a16:creationId xmlns:a16="http://schemas.microsoft.com/office/drawing/2014/main" id="{AD389B56-5B13-469A-9B28-DDC4F2062546}"/>
              </a:ext>
            </a:extLst>
          </p:cNvPr>
          <p:cNvSpPr/>
          <p:nvPr/>
        </p:nvSpPr>
        <p:spPr>
          <a:xfrm rot="5400000">
            <a:off x="8022490" y="5216309"/>
            <a:ext cx="397166" cy="1408961"/>
          </a:xfrm>
          <a:prstGeom prst="rightBrace">
            <a:avLst>
              <a:gd name="adj1" fmla="val 8333"/>
              <a:gd name="adj2" fmla="val 4913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3" name="TextBox 92">
            <a:extLst>
              <a:ext uri="{FF2B5EF4-FFF2-40B4-BE49-F238E27FC236}">
                <a16:creationId xmlns:a16="http://schemas.microsoft.com/office/drawing/2014/main" id="{D7450E68-09A8-456D-BFF7-146B99E6CA8F}"/>
              </a:ext>
            </a:extLst>
          </p:cNvPr>
          <p:cNvSpPr txBox="1"/>
          <p:nvPr/>
        </p:nvSpPr>
        <p:spPr>
          <a:xfrm>
            <a:off x="7672636" y="6146923"/>
            <a:ext cx="1647315" cy="369332"/>
          </a:xfrm>
          <a:prstGeom prst="rect">
            <a:avLst/>
          </a:prstGeom>
          <a:noFill/>
        </p:spPr>
        <p:txBody>
          <a:bodyPr wrap="square">
            <a:spAutoFit/>
          </a:bodyPr>
          <a:lstStyle/>
          <a:p>
            <a:r>
              <a:rPr lang="en-US" dirty="0"/>
              <a:t>Unexplored</a:t>
            </a:r>
          </a:p>
        </p:txBody>
      </p:sp>
    </p:spTree>
    <p:extLst>
      <p:ext uri="{BB962C8B-B14F-4D97-AF65-F5344CB8AC3E}">
        <p14:creationId xmlns:p14="http://schemas.microsoft.com/office/powerpoint/2010/main" val="1746275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26B2FA8-281C-4C0A-867B-AB21209DC7D3}"/>
              </a:ext>
            </a:extLst>
          </p:cNvPr>
          <p:cNvSpPr/>
          <p:nvPr/>
        </p:nvSpPr>
        <p:spPr>
          <a:xfrm>
            <a:off x="6298737" y="1577049"/>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F46D6302-E77C-4F97-8563-7BEB0F883488}"/>
              </a:ext>
            </a:extLst>
          </p:cNvPr>
          <p:cNvSpPr/>
          <p:nvPr/>
        </p:nvSpPr>
        <p:spPr>
          <a:xfrm>
            <a:off x="6298737" y="1976060"/>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2C346F1-978E-44B8-84E6-02A986C8AEC2}"/>
              </a:ext>
            </a:extLst>
          </p:cNvPr>
          <p:cNvSpPr/>
          <p:nvPr/>
        </p:nvSpPr>
        <p:spPr>
          <a:xfrm>
            <a:off x="6298737" y="2375071"/>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B4BED11-C41A-4DAD-8FD7-766B6235CFA7}"/>
              </a:ext>
            </a:extLst>
          </p:cNvPr>
          <p:cNvSpPr/>
          <p:nvPr/>
        </p:nvSpPr>
        <p:spPr>
          <a:xfrm>
            <a:off x="6298737" y="2774082"/>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44D6172-48F3-4F4A-BBE1-DE6BD3325E7F}"/>
              </a:ext>
            </a:extLst>
          </p:cNvPr>
          <p:cNvSpPr/>
          <p:nvPr/>
        </p:nvSpPr>
        <p:spPr>
          <a:xfrm>
            <a:off x="6298737" y="3173093"/>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BF58593-6E36-47B0-9F40-6FDDFC039E13}"/>
              </a:ext>
            </a:extLst>
          </p:cNvPr>
          <p:cNvSpPr/>
          <p:nvPr/>
        </p:nvSpPr>
        <p:spPr>
          <a:xfrm>
            <a:off x="6298737" y="3572104"/>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A22DCF0-8632-4262-82B2-4C876B6088AA}"/>
              </a:ext>
            </a:extLst>
          </p:cNvPr>
          <p:cNvSpPr/>
          <p:nvPr/>
        </p:nvSpPr>
        <p:spPr>
          <a:xfrm>
            <a:off x="6298737" y="3971115"/>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05EAE28-DC95-4C5B-93F6-87973A381225}"/>
              </a:ext>
            </a:extLst>
          </p:cNvPr>
          <p:cNvSpPr/>
          <p:nvPr/>
        </p:nvSpPr>
        <p:spPr>
          <a:xfrm>
            <a:off x="6298737" y="4370126"/>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952CFBFA-8D5D-4F08-A952-F180A4CF1F35}"/>
              </a:ext>
            </a:extLst>
          </p:cNvPr>
          <p:cNvSpPr/>
          <p:nvPr/>
        </p:nvSpPr>
        <p:spPr>
          <a:xfrm>
            <a:off x="6298737" y="4769137"/>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D7C57F18-CAE9-4DDA-928A-D8B7CBBE72AE}"/>
              </a:ext>
            </a:extLst>
          </p:cNvPr>
          <p:cNvSpPr/>
          <p:nvPr/>
        </p:nvSpPr>
        <p:spPr>
          <a:xfrm>
            <a:off x="6298737" y="5168148"/>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8CB76417-5628-4EE7-B3D4-D0892F8B2519}"/>
              </a:ext>
            </a:extLst>
          </p:cNvPr>
          <p:cNvSpPr/>
          <p:nvPr/>
        </p:nvSpPr>
        <p:spPr>
          <a:xfrm>
            <a:off x="6298737" y="556715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4FF95313-B1A7-4FEE-A0F3-AA5153D2FCBE}"/>
              </a:ext>
            </a:extLst>
          </p:cNvPr>
          <p:cNvSpPr/>
          <p:nvPr/>
        </p:nvSpPr>
        <p:spPr>
          <a:xfrm>
            <a:off x="6862153" y="1577049"/>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4C5A684-31BC-46AE-A056-BE28890C6483}"/>
              </a:ext>
            </a:extLst>
          </p:cNvPr>
          <p:cNvSpPr/>
          <p:nvPr/>
        </p:nvSpPr>
        <p:spPr>
          <a:xfrm>
            <a:off x="6862153" y="1976060"/>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364340-E37B-4E5F-AB60-BE6B4F867655}"/>
              </a:ext>
            </a:extLst>
          </p:cNvPr>
          <p:cNvSpPr/>
          <p:nvPr/>
        </p:nvSpPr>
        <p:spPr>
          <a:xfrm>
            <a:off x="6862153" y="2375071"/>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98DD47CC-C0F7-4DAA-84F5-D75909FB39F6}"/>
              </a:ext>
            </a:extLst>
          </p:cNvPr>
          <p:cNvSpPr/>
          <p:nvPr/>
        </p:nvSpPr>
        <p:spPr>
          <a:xfrm>
            <a:off x="6862153" y="2774082"/>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76280CEA-57CF-49C5-AC81-F1046E2C857C}"/>
              </a:ext>
            </a:extLst>
          </p:cNvPr>
          <p:cNvSpPr/>
          <p:nvPr/>
        </p:nvSpPr>
        <p:spPr>
          <a:xfrm>
            <a:off x="6862153" y="3173093"/>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11E75AD1-C94F-43D1-9A8F-63D9E7729617}"/>
              </a:ext>
            </a:extLst>
          </p:cNvPr>
          <p:cNvSpPr/>
          <p:nvPr/>
        </p:nvSpPr>
        <p:spPr>
          <a:xfrm>
            <a:off x="6862153" y="3572104"/>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8B5785CC-CC66-4E78-9F01-504E59107B7E}"/>
              </a:ext>
            </a:extLst>
          </p:cNvPr>
          <p:cNvSpPr/>
          <p:nvPr/>
        </p:nvSpPr>
        <p:spPr>
          <a:xfrm>
            <a:off x="6862153" y="3971115"/>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40909A6E-8CB1-457E-9152-FAD8D87F8096}"/>
              </a:ext>
            </a:extLst>
          </p:cNvPr>
          <p:cNvSpPr/>
          <p:nvPr/>
        </p:nvSpPr>
        <p:spPr>
          <a:xfrm>
            <a:off x="6862153" y="437012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3A7176D8-3031-4E9A-9D50-C20115126FDD}"/>
              </a:ext>
            </a:extLst>
          </p:cNvPr>
          <p:cNvSpPr/>
          <p:nvPr/>
        </p:nvSpPr>
        <p:spPr>
          <a:xfrm>
            <a:off x="6862153" y="4769137"/>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4961551F-FFFD-4CE8-830A-8D4B55763469}"/>
              </a:ext>
            </a:extLst>
          </p:cNvPr>
          <p:cNvSpPr/>
          <p:nvPr/>
        </p:nvSpPr>
        <p:spPr>
          <a:xfrm>
            <a:off x="6862153" y="5168148"/>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CC5EDDC-E289-4D99-A2B0-AD1D39FDB5EA}"/>
              </a:ext>
            </a:extLst>
          </p:cNvPr>
          <p:cNvSpPr/>
          <p:nvPr/>
        </p:nvSpPr>
        <p:spPr>
          <a:xfrm>
            <a:off x="6862153" y="5567159"/>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564F2D83-8C97-46E4-872A-D75D2FCE5A8E}"/>
              </a:ext>
            </a:extLst>
          </p:cNvPr>
          <p:cNvSpPr/>
          <p:nvPr/>
        </p:nvSpPr>
        <p:spPr>
          <a:xfrm>
            <a:off x="7429265" y="1577049"/>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E4AC3C11-164D-4E73-8C94-F89B315D8803}"/>
              </a:ext>
            </a:extLst>
          </p:cNvPr>
          <p:cNvSpPr/>
          <p:nvPr/>
        </p:nvSpPr>
        <p:spPr>
          <a:xfrm>
            <a:off x="7429265" y="1976060"/>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5717394E-5F47-4AF7-8070-74C8BA46E025}"/>
              </a:ext>
            </a:extLst>
          </p:cNvPr>
          <p:cNvSpPr/>
          <p:nvPr/>
        </p:nvSpPr>
        <p:spPr>
          <a:xfrm>
            <a:off x="7429265" y="2375071"/>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DE14472-898D-49BB-ACAF-541F1250F058}"/>
              </a:ext>
            </a:extLst>
          </p:cNvPr>
          <p:cNvSpPr/>
          <p:nvPr/>
        </p:nvSpPr>
        <p:spPr>
          <a:xfrm>
            <a:off x="7429265" y="277408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EFCB996-5521-4EDE-AD95-2134819E111A}"/>
              </a:ext>
            </a:extLst>
          </p:cNvPr>
          <p:cNvSpPr/>
          <p:nvPr/>
        </p:nvSpPr>
        <p:spPr>
          <a:xfrm>
            <a:off x="7429265" y="3173093"/>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A5EA9DC-6A25-45E5-8A57-0FF9297E77CD}"/>
              </a:ext>
            </a:extLst>
          </p:cNvPr>
          <p:cNvSpPr/>
          <p:nvPr/>
        </p:nvSpPr>
        <p:spPr>
          <a:xfrm>
            <a:off x="7429265" y="357210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4554673-4658-47F9-B253-EC1C09CC8427}"/>
              </a:ext>
            </a:extLst>
          </p:cNvPr>
          <p:cNvSpPr/>
          <p:nvPr/>
        </p:nvSpPr>
        <p:spPr>
          <a:xfrm>
            <a:off x="7429265" y="3971115"/>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6E8BA29E-D74A-4832-9A13-CF20EFE2E150}"/>
              </a:ext>
            </a:extLst>
          </p:cNvPr>
          <p:cNvSpPr/>
          <p:nvPr/>
        </p:nvSpPr>
        <p:spPr>
          <a:xfrm>
            <a:off x="7429265" y="4370126"/>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084375CE-177E-4FD0-9DEF-8AAD5CA1CDC3}"/>
              </a:ext>
            </a:extLst>
          </p:cNvPr>
          <p:cNvSpPr/>
          <p:nvPr/>
        </p:nvSpPr>
        <p:spPr>
          <a:xfrm>
            <a:off x="7429265" y="4769137"/>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260B5CAC-3E3E-4272-BD09-33A90D62E8A1}"/>
              </a:ext>
            </a:extLst>
          </p:cNvPr>
          <p:cNvSpPr/>
          <p:nvPr/>
        </p:nvSpPr>
        <p:spPr>
          <a:xfrm>
            <a:off x="7429265" y="5168148"/>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1A9B970B-9768-474B-9A79-98F5D7F9CAF8}"/>
              </a:ext>
            </a:extLst>
          </p:cNvPr>
          <p:cNvSpPr/>
          <p:nvPr/>
        </p:nvSpPr>
        <p:spPr>
          <a:xfrm>
            <a:off x="7429265" y="5567159"/>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23DBC51-06F4-4503-8A73-B0AD2A966D46}"/>
              </a:ext>
            </a:extLst>
          </p:cNvPr>
          <p:cNvSpPr/>
          <p:nvPr/>
        </p:nvSpPr>
        <p:spPr>
          <a:xfrm>
            <a:off x="7995457" y="1577049"/>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6F016E35-2066-4938-80A5-06D6F8E58F88}"/>
              </a:ext>
            </a:extLst>
          </p:cNvPr>
          <p:cNvSpPr/>
          <p:nvPr/>
        </p:nvSpPr>
        <p:spPr>
          <a:xfrm>
            <a:off x="7995457" y="1976285"/>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58F18FF-FF62-47F3-9A77-2B49F6DB195A}"/>
              </a:ext>
            </a:extLst>
          </p:cNvPr>
          <p:cNvSpPr/>
          <p:nvPr/>
        </p:nvSpPr>
        <p:spPr>
          <a:xfrm>
            <a:off x="7995457" y="2375521"/>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4A6CCE25-DD6A-4E24-B881-E75316C27C64}"/>
              </a:ext>
            </a:extLst>
          </p:cNvPr>
          <p:cNvSpPr/>
          <p:nvPr/>
        </p:nvSpPr>
        <p:spPr>
          <a:xfrm>
            <a:off x="7995457" y="2774757"/>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E06E8C59-0957-4225-B973-DBD18711719D}"/>
              </a:ext>
            </a:extLst>
          </p:cNvPr>
          <p:cNvSpPr/>
          <p:nvPr/>
        </p:nvSpPr>
        <p:spPr>
          <a:xfrm>
            <a:off x="7995457" y="3173993"/>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B9591D71-03CE-481A-8DF2-060712C21477}"/>
              </a:ext>
            </a:extLst>
          </p:cNvPr>
          <p:cNvSpPr/>
          <p:nvPr/>
        </p:nvSpPr>
        <p:spPr>
          <a:xfrm>
            <a:off x="7995457" y="3573229"/>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C6668B07-936B-4270-A3B3-2AA3CE2D76D1}"/>
              </a:ext>
            </a:extLst>
          </p:cNvPr>
          <p:cNvSpPr/>
          <p:nvPr/>
        </p:nvSpPr>
        <p:spPr>
          <a:xfrm>
            <a:off x="7995457" y="3972465"/>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3739DC1C-391F-4A77-B860-0E80098CA7BC}"/>
              </a:ext>
            </a:extLst>
          </p:cNvPr>
          <p:cNvSpPr/>
          <p:nvPr/>
        </p:nvSpPr>
        <p:spPr>
          <a:xfrm>
            <a:off x="7995457" y="4371701"/>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7A78F333-AC4B-4F34-AF9E-672C059D112D}"/>
              </a:ext>
            </a:extLst>
          </p:cNvPr>
          <p:cNvSpPr/>
          <p:nvPr/>
        </p:nvSpPr>
        <p:spPr>
          <a:xfrm>
            <a:off x="7995457" y="4770937"/>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59133E9-C744-4B22-B2A1-C86A11661B49}"/>
              </a:ext>
            </a:extLst>
          </p:cNvPr>
          <p:cNvSpPr/>
          <p:nvPr/>
        </p:nvSpPr>
        <p:spPr>
          <a:xfrm>
            <a:off x="7995457" y="5170173"/>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D166D7EF-DF91-4137-99D4-74D9C62445E0}"/>
              </a:ext>
            </a:extLst>
          </p:cNvPr>
          <p:cNvSpPr/>
          <p:nvPr/>
        </p:nvSpPr>
        <p:spPr>
          <a:xfrm>
            <a:off x="7995457" y="5569408"/>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53E70FBC-A966-4701-924C-515FBD542522}"/>
              </a:ext>
            </a:extLst>
          </p:cNvPr>
          <p:cNvSpPr/>
          <p:nvPr/>
        </p:nvSpPr>
        <p:spPr>
          <a:xfrm>
            <a:off x="8558873" y="1577049"/>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D0A3B047-ED8D-4EF6-8988-DB6CED5413F1}"/>
              </a:ext>
            </a:extLst>
          </p:cNvPr>
          <p:cNvSpPr/>
          <p:nvPr/>
        </p:nvSpPr>
        <p:spPr>
          <a:xfrm>
            <a:off x="8558873" y="1976060"/>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AA45537-0EB5-4CC7-90D0-B3589DDBA16C}"/>
              </a:ext>
            </a:extLst>
          </p:cNvPr>
          <p:cNvSpPr/>
          <p:nvPr/>
        </p:nvSpPr>
        <p:spPr>
          <a:xfrm>
            <a:off x="8558873" y="2375071"/>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08034299-3F2F-484B-8632-EA815109930E}"/>
              </a:ext>
            </a:extLst>
          </p:cNvPr>
          <p:cNvSpPr/>
          <p:nvPr/>
        </p:nvSpPr>
        <p:spPr>
          <a:xfrm>
            <a:off x="8558873" y="2774082"/>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A552D61B-FE44-4AE1-8FCF-531AB2101CD5}"/>
              </a:ext>
            </a:extLst>
          </p:cNvPr>
          <p:cNvSpPr/>
          <p:nvPr/>
        </p:nvSpPr>
        <p:spPr>
          <a:xfrm>
            <a:off x="8558873" y="3173093"/>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8014DF6B-514F-4E22-9F65-1FFC6407DCAA}"/>
              </a:ext>
            </a:extLst>
          </p:cNvPr>
          <p:cNvSpPr/>
          <p:nvPr/>
        </p:nvSpPr>
        <p:spPr>
          <a:xfrm>
            <a:off x="8558873" y="3572104"/>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F18D83B9-06EB-4855-83BD-462BF0DC0CC3}"/>
              </a:ext>
            </a:extLst>
          </p:cNvPr>
          <p:cNvSpPr/>
          <p:nvPr/>
        </p:nvSpPr>
        <p:spPr>
          <a:xfrm>
            <a:off x="8558873" y="3971115"/>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a:extLst>
              <a:ext uri="{FF2B5EF4-FFF2-40B4-BE49-F238E27FC236}">
                <a16:creationId xmlns:a16="http://schemas.microsoft.com/office/drawing/2014/main" id="{45BE88E2-B799-480B-8C5C-CC423EF99E2C}"/>
              </a:ext>
            </a:extLst>
          </p:cNvPr>
          <p:cNvSpPr/>
          <p:nvPr/>
        </p:nvSpPr>
        <p:spPr>
          <a:xfrm>
            <a:off x="8558873" y="4370126"/>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a:extLst>
              <a:ext uri="{FF2B5EF4-FFF2-40B4-BE49-F238E27FC236}">
                <a16:creationId xmlns:a16="http://schemas.microsoft.com/office/drawing/2014/main" id="{C42C8574-F3B9-41CE-B5F1-3A4FFD5FABC8}"/>
              </a:ext>
            </a:extLst>
          </p:cNvPr>
          <p:cNvSpPr/>
          <p:nvPr/>
        </p:nvSpPr>
        <p:spPr>
          <a:xfrm>
            <a:off x="8558873" y="4769137"/>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a:extLst>
              <a:ext uri="{FF2B5EF4-FFF2-40B4-BE49-F238E27FC236}">
                <a16:creationId xmlns:a16="http://schemas.microsoft.com/office/drawing/2014/main" id="{BFB040F2-DEFD-4ABD-8368-62432590E40A}"/>
              </a:ext>
            </a:extLst>
          </p:cNvPr>
          <p:cNvSpPr/>
          <p:nvPr/>
        </p:nvSpPr>
        <p:spPr>
          <a:xfrm>
            <a:off x="8558873" y="516814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a:extLst>
              <a:ext uri="{FF2B5EF4-FFF2-40B4-BE49-F238E27FC236}">
                <a16:creationId xmlns:a16="http://schemas.microsoft.com/office/drawing/2014/main" id="{2C260E31-8540-4038-A368-BEA43EA9F187}"/>
              </a:ext>
            </a:extLst>
          </p:cNvPr>
          <p:cNvSpPr/>
          <p:nvPr/>
        </p:nvSpPr>
        <p:spPr>
          <a:xfrm>
            <a:off x="8558873" y="5567159"/>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FFDDC37-C138-42EF-970D-88EA31234C6E}"/>
              </a:ext>
            </a:extLst>
          </p:cNvPr>
          <p:cNvSpPr txBox="1"/>
          <p:nvPr/>
        </p:nvSpPr>
        <p:spPr>
          <a:xfrm>
            <a:off x="397164" y="341745"/>
            <a:ext cx="11610109" cy="369332"/>
          </a:xfrm>
          <a:prstGeom prst="rect">
            <a:avLst/>
          </a:prstGeom>
          <a:noFill/>
        </p:spPr>
        <p:txBody>
          <a:bodyPr wrap="square" rtlCol="0">
            <a:spAutoFit/>
          </a:bodyPr>
          <a:lstStyle/>
          <a:p>
            <a:r>
              <a:rPr lang="en-US" dirty="0"/>
              <a:t>DISTRIBUTION: </a:t>
            </a:r>
            <a:r>
              <a:rPr lang="en-US" dirty="0">
                <a:solidFill>
                  <a:srgbClr val="000000"/>
                </a:solidFill>
                <a:latin typeface="Arial" panose="020B0604020202020204" pitchFamily="34" charset="0"/>
              </a:rPr>
              <a:t>M</a:t>
            </a:r>
            <a:r>
              <a:rPr lang="en-US" sz="1800" b="0" i="0" u="none" strike="noStrike" dirty="0">
                <a:solidFill>
                  <a:srgbClr val="000000"/>
                </a:solidFill>
                <a:effectLst/>
                <a:latin typeface="Arial" panose="020B0604020202020204" pitchFamily="34" charset="0"/>
              </a:rPr>
              <a:t>easure the exploration of categorical information distribution from the data. </a:t>
            </a:r>
            <a:endParaRPr lang="en-US" dirty="0"/>
          </a:p>
        </p:txBody>
      </p:sp>
      <p:sp>
        <p:nvSpPr>
          <p:cNvPr id="59" name="TextBox 58">
            <a:extLst>
              <a:ext uri="{FF2B5EF4-FFF2-40B4-BE49-F238E27FC236}">
                <a16:creationId xmlns:a16="http://schemas.microsoft.com/office/drawing/2014/main" id="{6DF20185-B15A-4ABD-86A6-52AF42B2F6C9}"/>
              </a:ext>
            </a:extLst>
          </p:cNvPr>
          <p:cNvSpPr txBox="1"/>
          <p:nvPr/>
        </p:nvSpPr>
        <p:spPr>
          <a:xfrm>
            <a:off x="6225309" y="1098848"/>
            <a:ext cx="350053" cy="369332"/>
          </a:xfrm>
          <a:prstGeom prst="rect">
            <a:avLst/>
          </a:prstGeom>
          <a:noFill/>
        </p:spPr>
        <p:txBody>
          <a:bodyPr wrap="square">
            <a:spAutoFit/>
          </a:bodyPr>
          <a:lstStyle/>
          <a:p>
            <a:r>
              <a:rPr lang="en-US" sz="1800" b="1" dirty="0">
                <a:solidFill>
                  <a:srgbClr val="FF0000"/>
                </a:solidFill>
              </a:rPr>
              <a:t>A</a:t>
            </a:r>
            <a:endParaRPr lang="en-US" dirty="0"/>
          </a:p>
        </p:txBody>
      </p:sp>
      <p:sp>
        <p:nvSpPr>
          <p:cNvPr id="61" name="TextBox 60">
            <a:extLst>
              <a:ext uri="{FF2B5EF4-FFF2-40B4-BE49-F238E27FC236}">
                <a16:creationId xmlns:a16="http://schemas.microsoft.com/office/drawing/2014/main" id="{94066116-1C78-4359-9AC8-F85A1B6913A7}"/>
              </a:ext>
            </a:extLst>
          </p:cNvPr>
          <p:cNvSpPr txBox="1"/>
          <p:nvPr/>
        </p:nvSpPr>
        <p:spPr>
          <a:xfrm>
            <a:off x="6785029" y="1098848"/>
            <a:ext cx="320502" cy="369332"/>
          </a:xfrm>
          <a:prstGeom prst="rect">
            <a:avLst/>
          </a:prstGeom>
          <a:noFill/>
        </p:spPr>
        <p:txBody>
          <a:bodyPr wrap="square">
            <a:spAutoFit/>
          </a:bodyPr>
          <a:lstStyle/>
          <a:p>
            <a:r>
              <a:rPr lang="en-US" sz="1800" b="1" dirty="0">
                <a:solidFill>
                  <a:schemeClr val="accent1"/>
                </a:solidFill>
              </a:rPr>
              <a:t>B</a:t>
            </a:r>
            <a:endParaRPr lang="en-US" dirty="0"/>
          </a:p>
        </p:txBody>
      </p:sp>
      <p:sp>
        <p:nvSpPr>
          <p:cNvPr id="66" name="TextBox 65">
            <a:extLst>
              <a:ext uri="{FF2B5EF4-FFF2-40B4-BE49-F238E27FC236}">
                <a16:creationId xmlns:a16="http://schemas.microsoft.com/office/drawing/2014/main" id="{0F1F2B3D-5CC3-4081-9468-FB106CB93F44}"/>
              </a:ext>
            </a:extLst>
          </p:cNvPr>
          <p:cNvSpPr txBox="1"/>
          <p:nvPr/>
        </p:nvSpPr>
        <p:spPr>
          <a:xfrm>
            <a:off x="7356759" y="1098848"/>
            <a:ext cx="311266" cy="369332"/>
          </a:xfrm>
          <a:prstGeom prst="rect">
            <a:avLst/>
          </a:prstGeom>
          <a:noFill/>
        </p:spPr>
        <p:txBody>
          <a:bodyPr wrap="square">
            <a:spAutoFit/>
          </a:bodyPr>
          <a:lstStyle/>
          <a:p>
            <a:r>
              <a:rPr lang="en-US" sz="1800" b="1" dirty="0">
                <a:solidFill>
                  <a:schemeClr val="accent4"/>
                </a:solidFill>
              </a:rPr>
              <a:t>C</a:t>
            </a:r>
            <a:endParaRPr lang="en-US" dirty="0"/>
          </a:p>
        </p:txBody>
      </p:sp>
      <p:sp>
        <p:nvSpPr>
          <p:cNvPr id="68" name="TextBox 67">
            <a:extLst>
              <a:ext uri="{FF2B5EF4-FFF2-40B4-BE49-F238E27FC236}">
                <a16:creationId xmlns:a16="http://schemas.microsoft.com/office/drawing/2014/main" id="{A7B81F12-E8A8-49AF-BDAA-31B120214810}"/>
              </a:ext>
            </a:extLst>
          </p:cNvPr>
          <p:cNvSpPr txBox="1"/>
          <p:nvPr/>
        </p:nvSpPr>
        <p:spPr>
          <a:xfrm>
            <a:off x="7928490" y="1096823"/>
            <a:ext cx="320502" cy="369332"/>
          </a:xfrm>
          <a:prstGeom prst="rect">
            <a:avLst/>
          </a:prstGeom>
          <a:noFill/>
        </p:spPr>
        <p:txBody>
          <a:bodyPr wrap="square">
            <a:spAutoFit/>
          </a:bodyPr>
          <a:lstStyle/>
          <a:p>
            <a:r>
              <a:rPr lang="en-US" sz="1800" b="1" dirty="0">
                <a:solidFill>
                  <a:schemeClr val="accent6"/>
                </a:solidFill>
              </a:rPr>
              <a:t>D</a:t>
            </a:r>
            <a:endParaRPr lang="en-US" dirty="0"/>
          </a:p>
        </p:txBody>
      </p:sp>
      <p:sp>
        <p:nvSpPr>
          <p:cNvPr id="92" name="TextBox 91">
            <a:extLst>
              <a:ext uri="{FF2B5EF4-FFF2-40B4-BE49-F238E27FC236}">
                <a16:creationId xmlns:a16="http://schemas.microsoft.com/office/drawing/2014/main" id="{7E8C1F93-29E9-4377-A19D-AAEDEB687091}"/>
              </a:ext>
            </a:extLst>
          </p:cNvPr>
          <p:cNvSpPr txBox="1"/>
          <p:nvPr/>
        </p:nvSpPr>
        <p:spPr>
          <a:xfrm>
            <a:off x="8509457" y="1098848"/>
            <a:ext cx="292793" cy="369332"/>
          </a:xfrm>
          <a:prstGeom prst="rect">
            <a:avLst/>
          </a:prstGeom>
          <a:noFill/>
        </p:spPr>
        <p:txBody>
          <a:bodyPr wrap="square">
            <a:spAutoFit/>
          </a:bodyPr>
          <a:lstStyle/>
          <a:p>
            <a:r>
              <a:rPr lang="en-US" sz="1800" b="1" dirty="0">
                <a:solidFill>
                  <a:schemeClr val="accent2"/>
                </a:solidFill>
              </a:rPr>
              <a:t>E</a:t>
            </a:r>
            <a:endParaRPr lang="en-US" dirty="0"/>
          </a:p>
        </p:txBody>
      </p:sp>
      <p:sp>
        <p:nvSpPr>
          <p:cNvPr id="63" name="TextBox 62">
            <a:extLst>
              <a:ext uri="{FF2B5EF4-FFF2-40B4-BE49-F238E27FC236}">
                <a16:creationId xmlns:a16="http://schemas.microsoft.com/office/drawing/2014/main" id="{8DFB0995-F53A-47B4-BE50-64E77E796A99}"/>
              </a:ext>
            </a:extLst>
          </p:cNvPr>
          <p:cNvSpPr txBox="1"/>
          <p:nvPr/>
        </p:nvSpPr>
        <p:spPr>
          <a:xfrm>
            <a:off x="397164" y="1188204"/>
            <a:ext cx="4729018" cy="646331"/>
          </a:xfrm>
          <a:prstGeom prst="rect">
            <a:avLst/>
          </a:prstGeom>
          <a:noFill/>
        </p:spPr>
        <p:txBody>
          <a:bodyPr wrap="square" rtlCol="0">
            <a:spAutoFit/>
          </a:bodyPr>
          <a:lstStyle/>
          <a:p>
            <a:r>
              <a:rPr lang="en-US" dirty="0"/>
              <a:t>Scenario - 2: </a:t>
            </a:r>
            <a:r>
              <a:rPr lang="en-US" dirty="0">
                <a:solidFill>
                  <a:srgbClr val="000000"/>
                </a:solidFill>
                <a:latin typeface="Arial" panose="020B0604020202020204" pitchFamily="34" charset="0"/>
              </a:rPr>
              <a:t>The reader is exploring all  categories as they read the comments. </a:t>
            </a:r>
            <a:endParaRPr lang="en-US" dirty="0"/>
          </a:p>
        </p:txBody>
      </p:sp>
    </p:spTree>
    <p:extLst>
      <p:ext uri="{BB962C8B-B14F-4D97-AF65-F5344CB8AC3E}">
        <p14:creationId xmlns:p14="http://schemas.microsoft.com/office/powerpoint/2010/main" val="292430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C152-9E1E-4062-8B53-3E23C8AD6F39}"/>
              </a:ext>
            </a:extLst>
          </p:cNvPr>
          <p:cNvSpPr>
            <a:spLocks noGrp="1"/>
          </p:cNvSpPr>
          <p:nvPr>
            <p:ph type="title"/>
          </p:nvPr>
        </p:nvSpPr>
        <p:spPr/>
        <p:txBody>
          <a:bodyPr/>
          <a:lstStyle/>
          <a:p>
            <a:r>
              <a:rPr lang="en-US" dirty="0"/>
              <a:t>DISTRIBUTION + COVERAGE</a:t>
            </a:r>
          </a:p>
        </p:txBody>
      </p:sp>
    </p:spTree>
    <p:extLst>
      <p:ext uri="{BB962C8B-B14F-4D97-AF65-F5344CB8AC3E}">
        <p14:creationId xmlns:p14="http://schemas.microsoft.com/office/powerpoint/2010/main" val="344904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26B2FA8-281C-4C0A-867B-AB21209DC7D3}"/>
              </a:ext>
            </a:extLst>
          </p:cNvPr>
          <p:cNvSpPr/>
          <p:nvPr/>
        </p:nvSpPr>
        <p:spPr>
          <a:xfrm>
            <a:off x="6298737" y="1577049"/>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F46D6302-E77C-4F97-8563-7BEB0F883488}"/>
              </a:ext>
            </a:extLst>
          </p:cNvPr>
          <p:cNvSpPr/>
          <p:nvPr/>
        </p:nvSpPr>
        <p:spPr>
          <a:xfrm>
            <a:off x="6298737" y="1976060"/>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2C346F1-978E-44B8-84E6-02A986C8AEC2}"/>
              </a:ext>
            </a:extLst>
          </p:cNvPr>
          <p:cNvSpPr/>
          <p:nvPr/>
        </p:nvSpPr>
        <p:spPr>
          <a:xfrm>
            <a:off x="6298737" y="2375071"/>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B4BED11-C41A-4DAD-8FD7-766B6235CFA7}"/>
              </a:ext>
            </a:extLst>
          </p:cNvPr>
          <p:cNvSpPr/>
          <p:nvPr/>
        </p:nvSpPr>
        <p:spPr>
          <a:xfrm>
            <a:off x="6298737" y="2774082"/>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44D6172-48F3-4F4A-BBE1-DE6BD3325E7F}"/>
              </a:ext>
            </a:extLst>
          </p:cNvPr>
          <p:cNvSpPr/>
          <p:nvPr/>
        </p:nvSpPr>
        <p:spPr>
          <a:xfrm>
            <a:off x="6298737" y="3173093"/>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BF58593-6E36-47B0-9F40-6FDDFC039E13}"/>
              </a:ext>
            </a:extLst>
          </p:cNvPr>
          <p:cNvSpPr/>
          <p:nvPr/>
        </p:nvSpPr>
        <p:spPr>
          <a:xfrm>
            <a:off x="6298737" y="3572104"/>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A22DCF0-8632-4262-82B2-4C876B6088AA}"/>
              </a:ext>
            </a:extLst>
          </p:cNvPr>
          <p:cNvSpPr/>
          <p:nvPr/>
        </p:nvSpPr>
        <p:spPr>
          <a:xfrm>
            <a:off x="6298737" y="3971115"/>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05EAE28-DC95-4C5B-93F6-87973A381225}"/>
              </a:ext>
            </a:extLst>
          </p:cNvPr>
          <p:cNvSpPr/>
          <p:nvPr/>
        </p:nvSpPr>
        <p:spPr>
          <a:xfrm>
            <a:off x="6298737" y="4370126"/>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952CFBFA-8D5D-4F08-A952-F180A4CF1F35}"/>
              </a:ext>
            </a:extLst>
          </p:cNvPr>
          <p:cNvSpPr/>
          <p:nvPr/>
        </p:nvSpPr>
        <p:spPr>
          <a:xfrm>
            <a:off x="6298737" y="4769137"/>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D7C57F18-CAE9-4DDA-928A-D8B7CBBE72AE}"/>
              </a:ext>
            </a:extLst>
          </p:cNvPr>
          <p:cNvSpPr/>
          <p:nvPr/>
        </p:nvSpPr>
        <p:spPr>
          <a:xfrm>
            <a:off x="6298737" y="5168148"/>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8CB76417-5628-4EE7-B3D4-D0892F8B2519}"/>
              </a:ext>
            </a:extLst>
          </p:cNvPr>
          <p:cNvSpPr/>
          <p:nvPr/>
        </p:nvSpPr>
        <p:spPr>
          <a:xfrm>
            <a:off x="6298737" y="556715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4FF95313-B1A7-4FEE-A0F3-AA5153D2FCBE}"/>
              </a:ext>
            </a:extLst>
          </p:cNvPr>
          <p:cNvSpPr/>
          <p:nvPr/>
        </p:nvSpPr>
        <p:spPr>
          <a:xfrm>
            <a:off x="6862153" y="1577049"/>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4C5A684-31BC-46AE-A056-BE28890C6483}"/>
              </a:ext>
            </a:extLst>
          </p:cNvPr>
          <p:cNvSpPr/>
          <p:nvPr/>
        </p:nvSpPr>
        <p:spPr>
          <a:xfrm>
            <a:off x="6862153" y="1976060"/>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364340-E37B-4E5F-AB60-BE6B4F867655}"/>
              </a:ext>
            </a:extLst>
          </p:cNvPr>
          <p:cNvSpPr/>
          <p:nvPr/>
        </p:nvSpPr>
        <p:spPr>
          <a:xfrm>
            <a:off x="6862153" y="2375071"/>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98DD47CC-C0F7-4DAA-84F5-D75909FB39F6}"/>
              </a:ext>
            </a:extLst>
          </p:cNvPr>
          <p:cNvSpPr/>
          <p:nvPr/>
        </p:nvSpPr>
        <p:spPr>
          <a:xfrm>
            <a:off x="6862153" y="2774082"/>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76280CEA-57CF-49C5-AC81-F1046E2C857C}"/>
              </a:ext>
            </a:extLst>
          </p:cNvPr>
          <p:cNvSpPr/>
          <p:nvPr/>
        </p:nvSpPr>
        <p:spPr>
          <a:xfrm>
            <a:off x="6862153" y="3173093"/>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11E75AD1-C94F-43D1-9A8F-63D9E7729617}"/>
              </a:ext>
            </a:extLst>
          </p:cNvPr>
          <p:cNvSpPr/>
          <p:nvPr/>
        </p:nvSpPr>
        <p:spPr>
          <a:xfrm>
            <a:off x="6862153" y="3572104"/>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8B5785CC-CC66-4E78-9F01-504E59107B7E}"/>
              </a:ext>
            </a:extLst>
          </p:cNvPr>
          <p:cNvSpPr/>
          <p:nvPr/>
        </p:nvSpPr>
        <p:spPr>
          <a:xfrm>
            <a:off x="6862153" y="3971115"/>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40909A6E-8CB1-457E-9152-FAD8D87F8096}"/>
              </a:ext>
            </a:extLst>
          </p:cNvPr>
          <p:cNvSpPr/>
          <p:nvPr/>
        </p:nvSpPr>
        <p:spPr>
          <a:xfrm>
            <a:off x="6862153" y="437012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3A7176D8-3031-4E9A-9D50-C20115126FDD}"/>
              </a:ext>
            </a:extLst>
          </p:cNvPr>
          <p:cNvSpPr/>
          <p:nvPr/>
        </p:nvSpPr>
        <p:spPr>
          <a:xfrm>
            <a:off x="6862153" y="4769137"/>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4961551F-FFFD-4CE8-830A-8D4B55763469}"/>
              </a:ext>
            </a:extLst>
          </p:cNvPr>
          <p:cNvSpPr/>
          <p:nvPr/>
        </p:nvSpPr>
        <p:spPr>
          <a:xfrm>
            <a:off x="6862153" y="5168148"/>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CC5EDDC-E289-4D99-A2B0-AD1D39FDB5EA}"/>
              </a:ext>
            </a:extLst>
          </p:cNvPr>
          <p:cNvSpPr/>
          <p:nvPr/>
        </p:nvSpPr>
        <p:spPr>
          <a:xfrm>
            <a:off x="6862153" y="5567159"/>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564F2D83-8C97-46E4-872A-D75D2FCE5A8E}"/>
              </a:ext>
            </a:extLst>
          </p:cNvPr>
          <p:cNvSpPr/>
          <p:nvPr/>
        </p:nvSpPr>
        <p:spPr>
          <a:xfrm>
            <a:off x="7429265" y="1577049"/>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E4AC3C11-164D-4E73-8C94-F89B315D8803}"/>
              </a:ext>
            </a:extLst>
          </p:cNvPr>
          <p:cNvSpPr/>
          <p:nvPr/>
        </p:nvSpPr>
        <p:spPr>
          <a:xfrm>
            <a:off x="7429265" y="1976060"/>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5717394E-5F47-4AF7-8070-74C8BA46E025}"/>
              </a:ext>
            </a:extLst>
          </p:cNvPr>
          <p:cNvSpPr/>
          <p:nvPr/>
        </p:nvSpPr>
        <p:spPr>
          <a:xfrm>
            <a:off x="7429265" y="2375071"/>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DE14472-898D-49BB-ACAF-541F1250F058}"/>
              </a:ext>
            </a:extLst>
          </p:cNvPr>
          <p:cNvSpPr/>
          <p:nvPr/>
        </p:nvSpPr>
        <p:spPr>
          <a:xfrm>
            <a:off x="7429265" y="277408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EFCB996-5521-4EDE-AD95-2134819E111A}"/>
              </a:ext>
            </a:extLst>
          </p:cNvPr>
          <p:cNvSpPr/>
          <p:nvPr/>
        </p:nvSpPr>
        <p:spPr>
          <a:xfrm>
            <a:off x="7429265" y="3173093"/>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A5EA9DC-6A25-45E5-8A57-0FF9297E77CD}"/>
              </a:ext>
            </a:extLst>
          </p:cNvPr>
          <p:cNvSpPr/>
          <p:nvPr/>
        </p:nvSpPr>
        <p:spPr>
          <a:xfrm>
            <a:off x="7429265" y="357210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4554673-4658-47F9-B253-EC1C09CC8427}"/>
              </a:ext>
            </a:extLst>
          </p:cNvPr>
          <p:cNvSpPr/>
          <p:nvPr/>
        </p:nvSpPr>
        <p:spPr>
          <a:xfrm>
            <a:off x="7429265" y="3971115"/>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6E8BA29E-D74A-4832-9A13-CF20EFE2E150}"/>
              </a:ext>
            </a:extLst>
          </p:cNvPr>
          <p:cNvSpPr/>
          <p:nvPr/>
        </p:nvSpPr>
        <p:spPr>
          <a:xfrm>
            <a:off x="7429265" y="4370126"/>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084375CE-177E-4FD0-9DEF-8AAD5CA1CDC3}"/>
              </a:ext>
            </a:extLst>
          </p:cNvPr>
          <p:cNvSpPr/>
          <p:nvPr/>
        </p:nvSpPr>
        <p:spPr>
          <a:xfrm>
            <a:off x="7429265" y="4769137"/>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260B5CAC-3E3E-4272-BD09-33A90D62E8A1}"/>
              </a:ext>
            </a:extLst>
          </p:cNvPr>
          <p:cNvSpPr/>
          <p:nvPr/>
        </p:nvSpPr>
        <p:spPr>
          <a:xfrm>
            <a:off x="7429265" y="5168148"/>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1A9B970B-9768-474B-9A79-98F5D7F9CAF8}"/>
              </a:ext>
            </a:extLst>
          </p:cNvPr>
          <p:cNvSpPr/>
          <p:nvPr/>
        </p:nvSpPr>
        <p:spPr>
          <a:xfrm>
            <a:off x="7429265" y="5567159"/>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23DBC51-06F4-4503-8A73-B0AD2A966D46}"/>
              </a:ext>
            </a:extLst>
          </p:cNvPr>
          <p:cNvSpPr/>
          <p:nvPr/>
        </p:nvSpPr>
        <p:spPr>
          <a:xfrm>
            <a:off x="7995457" y="1577049"/>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6F016E35-2066-4938-80A5-06D6F8E58F88}"/>
              </a:ext>
            </a:extLst>
          </p:cNvPr>
          <p:cNvSpPr/>
          <p:nvPr/>
        </p:nvSpPr>
        <p:spPr>
          <a:xfrm>
            <a:off x="7995457" y="1976285"/>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58F18FF-FF62-47F3-9A77-2B49F6DB195A}"/>
              </a:ext>
            </a:extLst>
          </p:cNvPr>
          <p:cNvSpPr/>
          <p:nvPr/>
        </p:nvSpPr>
        <p:spPr>
          <a:xfrm>
            <a:off x="7995457" y="2375521"/>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4A6CCE25-DD6A-4E24-B881-E75316C27C64}"/>
              </a:ext>
            </a:extLst>
          </p:cNvPr>
          <p:cNvSpPr/>
          <p:nvPr/>
        </p:nvSpPr>
        <p:spPr>
          <a:xfrm>
            <a:off x="7995457" y="2774757"/>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E06E8C59-0957-4225-B973-DBD18711719D}"/>
              </a:ext>
            </a:extLst>
          </p:cNvPr>
          <p:cNvSpPr/>
          <p:nvPr/>
        </p:nvSpPr>
        <p:spPr>
          <a:xfrm>
            <a:off x="7995457" y="3173993"/>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B9591D71-03CE-481A-8DF2-060712C21477}"/>
              </a:ext>
            </a:extLst>
          </p:cNvPr>
          <p:cNvSpPr/>
          <p:nvPr/>
        </p:nvSpPr>
        <p:spPr>
          <a:xfrm>
            <a:off x="7995457" y="3573229"/>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C6668B07-936B-4270-A3B3-2AA3CE2D76D1}"/>
              </a:ext>
            </a:extLst>
          </p:cNvPr>
          <p:cNvSpPr/>
          <p:nvPr/>
        </p:nvSpPr>
        <p:spPr>
          <a:xfrm>
            <a:off x="7995457" y="3972465"/>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3739DC1C-391F-4A77-B860-0E80098CA7BC}"/>
              </a:ext>
            </a:extLst>
          </p:cNvPr>
          <p:cNvSpPr/>
          <p:nvPr/>
        </p:nvSpPr>
        <p:spPr>
          <a:xfrm>
            <a:off x="7995457" y="4371701"/>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7A78F333-AC4B-4F34-AF9E-672C059D112D}"/>
              </a:ext>
            </a:extLst>
          </p:cNvPr>
          <p:cNvSpPr/>
          <p:nvPr/>
        </p:nvSpPr>
        <p:spPr>
          <a:xfrm>
            <a:off x="7995457" y="4770937"/>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59133E9-C744-4B22-B2A1-C86A11661B49}"/>
              </a:ext>
            </a:extLst>
          </p:cNvPr>
          <p:cNvSpPr/>
          <p:nvPr/>
        </p:nvSpPr>
        <p:spPr>
          <a:xfrm>
            <a:off x="7995457" y="5170173"/>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D166D7EF-DF91-4137-99D4-74D9C62445E0}"/>
              </a:ext>
            </a:extLst>
          </p:cNvPr>
          <p:cNvSpPr/>
          <p:nvPr/>
        </p:nvSpPr>
        <p:spPr>
          <a:xfrm>
            <a:off x="7995457" y="5569408"/>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53E70FBC-A966-4701-924C-515FBD542522}"/>
              </a:ext>
            </a:extLst>
          </p:cNvPr>
          <p:cNvSpPr/>
          <p:nvPr/>
        </p:nvSpPr>
        <p:spPr>
          <a:xfrm>
            <a:off x="8558873" y="1577049"/>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D0A3B047-ED8D-4EF6-8988-DB6CED5413F1}"/>
              </a:ext>
            </a:extLst>
          </p:cNvPr>
          <p:cNvSpPr/>
          <p:nvPr/>
        </p:nvSpPr>
        <p:spPr>
          <a:xfrm>
            <a:off x="8558873" y="1976060"/>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AA45537-0EB5-4CC7-90D0-B3589DDBA16C}"/>
              </a:ext>
            </a:extLst>
          </p:cNvPr>
          <p:cNvSpPr/>
          <p:nvPr/>
        </p:nvSpPr>
        <p:spPr>
          <a:xfrm>
            <a:off x="8558873" y="2375071"/>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08034299-3F2F-484B-8632-EA815109930E}"/>
              </a:ext>
            </a:extLst>
          </p:cNvPr>
          <p:cNvSpPr/>
          <p:nvPr/>
        </p:nvSpPr>
        <p:spPr>
          <a:xfrm>
            <a:off x="8558873" y="2774082"/>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A552D61B-FE44-4AE1-8FCF-531AB2101CD5}"/>
              </a:ext>
            </a:extLst>
          </p:cNvPr>
          <p:cNvSpPr/>
          <p:nvPr/>
        </p:nvSpPr>
        <p:spPr>
          <a:xfrm>
            <a:off x="8558873" y="3173093"/>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8014DF6B-514F-4E22-9F65-1FFC6407DCAA}"/>
              </a:ext>
            </a:extLst>
          </p:cNvPr>
          <p:cNvSpPr/>
          <p:nvPr/>
        </p:nvSpPr>
        <p:spPr>
          <a:xfrm>
            <a:off x="8558873" y="3572104"/>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F18D83B9-06EB-4855-83BD-462BF0DC0CC3}"/>
              </a:ext>
            </a:extLst>
          </p:cNvPr>
          <p:cNvSpPr/>
          <p:nvPr/>
        </p:nvSpPr>
        <p:spPr>
          <a:xfrm>
            <a:off x="8558873" y="3971115"/>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a:extLst>
              <a:ext uri="{FF2B5EF4-FFF2-40B4-BE49-F238E27FC236}">
                <a16:creationId xmlns:a16="http://schemas.microsoft.com/office/drawing/2014/main" id="{45BE88E2-B799-480B-8C5C-CC423EF99E2C}"/>
              </a:ext>
            </a:extLst>
          </p:cNvPr>
          <p:cNvSpPr/>
          <p:nvPr/>
        </p:nvSpPr>
        <p:spPr>
          <a:xfrm>
            <a:off x="8558873" y="4370126"/>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a:extLst>
              <a:ext uri="{FF2B5EF4-FFF2-40B4-BE49-F238E27FC236}">
                <a16:creationId xmlns:a16="http://schemas.microsoft.com/office/drawing/2014/main" id="{C42C8574-F3B9-41CE-B5F1-3A4FFD5FABC8}"/>
              </a:ext>
            </a:extLst>
          </p:cNvPr>
          <p:cNvSpPr/>
          <p:nvPr/>
        </p:nvSpPr>
        <p:spPr>
          <a:xfrm>
            <a:off x="8558873" y="4769137"/>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a:extLst>
              <a:ext uri="{FF2B5EF4-FFF2-40B4-BE49-F238E27FC236}">
                <a16:creationId xmlns:a16="http://schemas.microsoft.com/office/drawing/2014/main" id="{BFB040F2-DEFD-4ABD-8368-62432590E40A}"/>
              </a:ext>
            </a:extLst>
          </p:cNvPr>
          <p:cNvSpPr/>
          <p:nvPr/>
        </p:nvSpPr>
        <p:spPr>
          <a:xfrm>
            <a:off x="8558873" y="516814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a:extLst>
              <a:ext uri="{FF2B5EF4-FFF2-40B4-BE49-F238E27FC236}">
                <a16:creationId xmlns:a16="http://schemas.microsoft.com/office/drawing/2014/main" id="{2C260E31-8540-4038-A368-BEA43EA9F187}"/>
              </a:ext>
            </a:extLst>
          </p:cNvPr>
          <p:cNvSpPr/>
          <p:nvPr/>
        </p:nvSpPr>
        <p:spPr>
          <a:xfrm>
            <a:off x="8558873" y="5567159"/>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FFDDC37-C138-42EF-970D-88EA31234C6E}"/>
              </a:ext>
            </a:extLst>
          </p:cNvPr>
          <p:cNvSpPr txBox="1"/>
          <p:nvPr/>
        </p:nvSpPr>
        <p:spPr>
          <a:xfrm>
            <a:off x="397164" y="341745"/>
            <a:ext cx="11610109" cy="369332"/>
          </a:xfrm>
          <a:prstGeom prst="rect">
            <a:avLst/>
          </a:prstGeom>
          <a:noFill/>
        </p:spPr>
        <p:txBody>
          <a:bodyPr wrap="square" rtlCol="0">
            <a:spAutoFit/>
          </a:bodyPr>
          <a:lstStyle/>
          <a:p>
            <a:r>
              <a:rPr lang="en-US" dirty="0"/>
              <a:t>DISTRIBUTION + COVERAGE:</a:t>
            </a:r>
          </a:p>
        </p:txBody>
      </p:sp>
      <p:sp>
        <p:nvSpPr>
          <p:cNvPr id="59" name="TextBox 58">
            <a:extLst>
              <a:ext uri="{FF2B5EF4-FFF2-40B4-BE49-F238E27FC236}">
                <a16:creationId xmlns:a16="http://schemas.microsoft.com/office/drawing/2014/main" id="{6DF20185-B15A-4ABD-86A6-52AF42B2F6C9}"/>
              </a:ext>
            </a:extLst>
          </p:cNvPr>
          <p:cNvSpPr txBox="1"/>
          <p:nvPr/>
        </p:nvSpPr>
        <p:spPr>
          <a:xfrm>
            <a:off x="6225309" y="1098848"/>
            <a:ext cx="350053" cy="369332"/>
          </a:xfrm>
          <a:prstGeom prst="rect">
            <a:avLst/>
          </a:prstGeom>
          <a:noFill/>
        </p:spPr>
        <p:txBody>
          <a:bodyPr wrap="square">
            <a:spAutoFit/>
          </a:bodyPr>
          <a:lstStyle/>
          <a:p>
            <a:r>
              <a:rPr lang="en-US" sz="1800" b="1" dirty="0">
                <a:solidFill>
                  <a:srgbClr val="FF0000"/>
                </a:solidFill>
              </a:rPr>
              <a:t>A</a:t>
            </a:r>
            <a:endParaRPr lang="en-US" dirty="0"/>
          </a:p>
        </p:txBody>
      </p:sp>
      <p:sp>
        <p:nvSpPr>
          <p:cNvPr id="61" name="TextBox 60">
            <a:extLst>
              <a:ext uri="{FF2B5EF4-FFF2-40B4-BE49-F238E27FC236}">
                <a16:creationId xmlns:a16="http://schemas.microsoft.com/office/drawing/2014/main" id="{94066116-1C78-4359-9AC8-F85A1B6913A7}"/>
              </a:ext>
            </a:extLst>
          </p:cNvPr>
          <p:cNvSpPr txBox="1"/>
          <p:nvPr/>
        </p:nvSpPr>
        <p:spPr>
          <a:xfrm>
            <a:off x="6785029" y="1098848"/>
            <a:ext cx="320502" cy="369332"/>
          </a:xfrm>
          <a:prstGeom prst="rect">
            <a:avLst/>
          </a:prstGeom>
          <a:noFill/>
        </p:spPr>
        <p:txBody>
          <a:bodyPr wrap="square">
            <a:spAutoFit/>
          </a:bodyPr>
          <a:lstStyle/>
          <a:p>
            <a:r>
              <a:rPr lang="en-US" sz="1800" b="1" dirty="0">
                <a:solidFill>
                  <a:schemeClr val="accent1"/>
                </a:solidFill>
              </a:rPr>
              <a:t>B</a:t>
            </a:r>
            <a:endParaRPr lang="en-US" dirty="0"/>
          </a:p>
        </p:txBody>
      </p:sp>
      <p:sp>
        <p:nvSpPr>
          <p:cNvPr id="66" name="TextBox 65">
            <a:extLst>
              <a:ext uri="{FF2B5EF4-FFF2-40B4-BE49-F238E27FC236}">
                <a16:creationId xmlns:a16="http://schemas.microsoft.com/office/drawing/2014/main" id="{0F1F2B3D-5CC3-4081-9468-FB106CB93F44}"/>
              </a:ext>
            </a:extLst>
          </p:cNvPr>
          <p:cNvSpPr txBox="1"/>
          <p:nvPr/>
        </p:nvSpPr>
        <p:spPr>
          <a:xfrm>
            <a:off x="7356759" y="1098848"/>
            <a:ext cx="311266" cy="369332"/>
          </a:xfrm>
          <a:prstGeom prst="rect">
            <a:avLst/>
          </a:prstGeom>
          <a:noFill/>
        </p:spPr>
        <p:txBody>
          <a:bodyPr wrap="square">
            <a:spAutoFit/>
          </a:bodyPr>
          <a:lstStyle/>
          <a:p>
            <a:r>
              <a:rPr lang="en-US" sz="1800" b="1" dirty="0">
                <a:solidFill>
                  <a:schemeClr val="accent4"/>
                </a:solidFill>
              </a:rPr>
              <a:t>C</a:t>
            </a:r>
            <a:endParaRPr lang="en-US" dirty="0"/>
          </a:p>
        </p:txBody>
      </p:sp>
      <p:sp>
        <p:nvSpPr>
          <p:cNvPr id="68" name="TextBox 67">
            <a:extLst>
              <a:ext uri="{FF2B5EF4-FFF2-40B4-BE49-F238E27FC236}">
                <a16:creationId xmlns:a16="http://schemas.microsoft.com/office/drawing/2014/main" id="{A7B81F12-E8A8-49AF-BDAA-31B120214810}"/>
              </a:ext>
            </a:extLst>
          </p:cNvPr>
          <p:cNvSpPr txBox="1"/>
          <p:nvPr/>
        </p:nvSpPr>
        <p:spPr>
          <a:xfrm>
            <a:off x="7928490" y="1096823"/>
            <a:ext cx="320502" cy="369332"/>
          </a:xfrm>
          <a:prstGeom prst="rect">
            <a:avLst/>
          </a:prstGeom>
          <a:noFill/>
        </p:spPr>
        <p:txBody>
          <a:bodyPr wrap="square">
            <a:spAutoFit/>
          </a:bodyPr>
          <a:lstStyle/>
          <a:p>
            <a:r>
              <a:rPr lang="en-US" sz="1800" b="1" dirty="0">
                <a:solidFill>
                  <a:schemeClr val="accent6"/>
                </a:solidFill>
              </a:rPr>
              <a:t>D</a:t>
            </a:r>
            <a:endParaRPr lang="en-US" dirty="0"/>
          </a:p>
        </p:txBody>
      </p:sp>
      <p:sp>
        <p:nvSpPr>
          <p:cNvPr id="92" name="TextBox 91">
            <a:extLst>
              <a:ext uri="{FF2B5EF4-FFF2-40B4-BE49-F238E27FC236}">
                <a16:creationId xmlns:a16="http://schemas.microsoft.com/office/drawing/2014/main" id="{7E8C1F93-29E9-4377-A19D-AAEDEB687091}"/>
              </a:ext>
            </a:extLst>
          </p:cNvPr>
          <p:cNvSpPr txBox="1"/>
          <p:nvPr/>
        </p:nvSpPr>
        <p:spPr>
          <a:xfrm>
            <a:off x="8509457" y="1098848"/>
            <a:ext cx="292793" cy="369332"/>
          </a:xfrm>
          <a:prstGeom prst="rect">
            <a:avLst/>
          </a:prstGeom>
          <a:noFill/>
        </p:spPr>
        <p:txBody>
          <a:bodyPr wrap="square">
            <a:spAutoFit/>
          </a:bodyPr>
          <a:lstStyle/>
          <a:p>
            <a:r>
              <a:rPr lang="en-US" sz="1800" b="1" dirty="0">
                <a:solidFill>
                  <a:schemeClr val="accent2"/>
                </a:solidFill>
              </a:rPr>
              <a:t>E</a:t>
            </a:r>
            <a:endParaRPr lang="en-US" dirty="0"/>
          </a:p>
        </p:txBody>
      </p:sp>
      <p:sp>
        <p:nvSpPr>
          <p:cNvPr id="63" name="TextBox 62">
            <a:extLst>
              <a:ext uri="{FF2B5EF4-FFF2-40B4-BE49-F238E27FC236}">
                <a16:creationId xmlns:a16="http://schemas.microsoft.com/office/drawing/2014/main" id="{8DFB0995-F53A-47B4-BE50-64E77E796A99}"/>
              </a:ext>
            </a:extLst>
          </p:cNvPr>
          <p:cNvSpPr txBox="1"/>
          <p:nvPr/>
        </p:nvSpPr>
        <p:spPr>
          <a:xfrm>
            <a:off x="397164" y="1188204"/>
            <a:ext cx="4729018" cy="1200329"/>
          </a:xfrm>
          <a:prstGeom prst="rect">
            <a:avLst/>
          </a:prstGeom>
          <a:noFill/>
        </p:spPr>
        <p:txBody>
          <a:bodyPr wrap="square" rtlCol="0">
            <a:spAutoFit/>
          </a:bodyPr>
          <a:lstStyle/>
          <a:p>
            <a:r>
              <a:rPr lang="en-US" dirty="0"/>
              <a:t>Scenario - X: </a:t>
            </a:r>
            <a:r>
              <a:rPr lang="en-US" dirty="0">
                <a:solidFill>
                  <a:srgbClr val="000000"/>
                </a:solidFill>
                <a:latin typeface="Arial" panose="020B0604020202020204" pitchFamily="34" charset="0"/>
              </a:rPr>
              <a:t>Consider the last scenario once again where the reader is exploring the comments on the car by properly distributing their attention to all categories. </a:t>
            </a:r>
            <a:endParaRPr lang="en-US" dirty="0"/>
          </a:p>
        </p:txBody>
      </p:sp>
    </p:spTree>
    <p:extLst>
      <p:ext uri="{BB962C8B-B14F-4D97-AF65-F5344CB8AC3E}">
        <p14:creationId xmlns:p14="http://schemas.microsoft.com/office/powerpoint/2010/main" val="3243482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26B2FA8-281C-4C0A-867B-AB21209DC7D3}"/>
              </a:ext>
            </a:extLst>
          </p:cNvPr>
          <p:cNvSpPr/>
          <p:nvPr/>
        </p:nvSpPr>
        <p:spPr>
          <a:xfrm>
            <a:off x="6298737" y="1577049"/>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F46D6302-E77C-4F97-8563-7BEB0F883488}"/>
              </a:ext>
            </a:extLst>
          </p:cNvPr>
          <p:cNvSpPr/>
          <p:nvPr/>
        </p:nvSpPr>
        <p:spPr>
          <a:xfrm>
            <a:off x="6298737" y="1976060"/>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2C346F1-978E-44B8-84E6-02A986C8AEC2}"/>
              </a:ext>
            </a:extLst>
          </p:cNvPr>
          <p:cNvSpPr/>
          <p:nvPr/>
        </p:nvSpPr>
        <p:spPr>
          <a:xfrm>
            <a:off x="6298737" y="2375071"/>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B4BED11-C41A-4DAD-8FD7-766B6235CFA7}"/>
              </a:ext>
            </a:extLst>
          </p:cNvPr>
          <p:cNvSpPr/>
          <p:nvPr/>
        </p:nvSpPr>
        <p:spPr>
          <a:xfrm>
            <a:off x="6298737" y="2774082"/>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44D6172-48F3-4F4A-BBE1-DE6BD3325E7F}"/>
              </a:ext>
            </a:extLst>
          </p:cNvPr>
          <p:cNvSpPr/>
          <p:nvPr/>
        </p:nvSpPr>
        <p:spPr>
          <a:xfrm>
            <a:off x="6298737" y="3173093"/>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BF58593-6E36-47B0-9F40-6FDDFC039E13}"/>
              </a:ext>
            </a:extLst>
          </p:cNvPr>
          <p:cNvSpPr/>
          <p:nvPr/>
        </p:nvSpPr>
        <p:spPr>
          <a:xfrm>
            <a:off x="6298737" y="3572104"/>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A22DCF0-8632-4262-82B2-4C876B6088AA}"/>
              </a:ext>
            </a:extLst>
          </p:cNvPr>
          <p:cNvSpPr/>
          <p:nvPr/>
        </p:nvSpPr>
        <p:spPr>
          <a:xfrm>
            <a:off x="6298737" y="3971115"/>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05EAE28-DC95-4C5B-93F6-87973A381225}"/>
              </a:ext>
            </a:extLst>
          </p:cNvPr>
          <p:cNvSpPr/>
          <p:nvPr/>
        </p:nvSpPr>
        <p:spPr>
          <a:xfrm>
            <a:off x="6298737" y="4370126"/>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952CFBFA-8D5D-4F08-A952-F180A4CF1F35}"/>
              </a:ext>
            </a:extLst>
          </p:cNvPr>
          <p:cNvSpPr/>
          <p:nvPr/>
        </p:nvSpPr>
        <p:spPr>
          <a:xfrm>
            <a:off x="6298737" y="4769137"/>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D7C57F18-CAE9-4DDA-928A-D8B7CBBE72AE}"/>
              </a:ext>
            </a:extLst>
          </p:cNvPr>
          <p:cNvSpPr/>
          <p:nvPr/>
        </p:nvSpPr>
        <p:spPr>
          <a:xfrm>
            <a:off x="6298737" y="5168148"/>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8CB76417-5628-4EE7-B3D4-D0892F8B2519}"/>
              </a:ext>
            </a:extLst>
          </p:cNvPr>
          <p:cNvSpPr/>
          <p:nvPr/>
        </p:nvSpPr>
        <p:spPr>
          <a:xfrm>
            <a:off x="6298737" y="556715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4FF95313-B1A7-4FEE-A0F3-AA5153D2FCBE}"/>
              </a:ext>
            </a:extLst>
          </p:cNvPr>
          <p:cNvSpPr/>
          <p:nvPr/>
        </p:nvSpPr>
        <p:spPr>
          <a:xfrm>
            <a:off x="6862153" y="1577049"/>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4C5A684-31BC-46AE-A056-BE28890C6483}"/>
              </a:ext>
            </a:extLst>
          </p:cNvPr>
          <p:cNvSpPr/>
          <p:nvPr/>
        </p:nvSpPr>
        <p:spPr>
          <a:xfrm>
            <a:off x="6862153" y="1976060"/>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364340-E37B-4E5F-AB60-BE6B4F867655}"/>
              </a:ext>
            </a:extLst>
          </p:cNvPr>
          <p:cNvSpPr/>
          <p:nvPr/>
        </p:nvSpPr>
        <p:spPr>
          <a:xfrm>
            <a:off x="6862153" y="2375071"/>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98DD47CC-C0F7-4DAA-84F5-D75909FB39F6}"/>
              </a:ext>
            </a:extLst>
          </p:cNvPr>
          <p:cNvSpPr/>
          <p:nvPr/>
        </p:nvSpPr>
        <p:spPr>
          <a:xfrm>
            <a:off x="6862153" y="2774082"/>
            <a:ext cx="166254" cy="166254"/>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76280CEA-57CF-49C5-AC81-F1046E2C857C}"/>
              </a:ext>
            </a:extLst>
          </p:cNvPr>
          <p:cNvSpPr/>
          <p:nvPr/>
        </p:nvSpPr>
        <p:spPr>
          <a:xfrm>
            <a:off x="6862153" y="3173093"/>
            <a:ext cx="166254" cy="166254"/>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11E75AD1-C94F-43D1-9A8F-63D9E7729617}"/>
              </a:ext>
            </a:extLst>
          </p:cNvPr>
          <p:cNvSpPr/>
          <p:nvPr/>
        </p:nvSpPr>
        <p:spPr>
          <a:xfrm>
            <a:off x="6862153" y="3572104"/>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8B5785CC-CC66-4E78-9F01-504E59107B7E}"/>
              </a:ext>
            </a:extLst>
          </p:cNvPr>
          <p:cNvSpPr/>
          <p:nvPr/>
        </p:nvSpPr>
        <p:spPr>
          <a:xfrm>
            <a:off x="6862153" y="3971115"/>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40909A6E-8CB1-457E-9152-FAD8D87F8096}"/>
              </a:ext>
            </a:extLst>
          </p:cNvPr>
          <p:cNvSpPr/>
          <p:nvPr/>
        </p:nvSpPr>
        <p:spPr>
          <a:xfrm>
            <a:off x="6862153" y="437012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3A7176D8-3031-4E9A-9D50-C20115126FDD}"/>
              </a:ext>
            </a:extLst>
          </p:cNvPr>
          <p:cNvSpPr/>
          <p:nvPr/>
        </p:nvSpPr>
        <p:spPr>
          <a:xfrm>
            <a:off x="6862153" y="4769137"/>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4961551F-FFFD-4CE8-830A-8D4B55763469}"/>
              </a:ext>
            </a:extLst>
          </p:cNvPr>
          <p:cNvSpPr/>
          <p:nvPr/>
        </p:nvSpPr>
        <p:spPr>
          <a:xfrm>
            <a:off x="6862153" y="5168148"/>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CC5EDDC-E289-4D99-A2B0-AD1D39FDB5EA}"/>
              </a:ext>
            </a:extLst>
          </p:cNvPr>
          <p:cNvSpPr/>
          <p:nvPr/>
        </p:nvSpPr>
        <p:spPr>
          <a:xfrm>
            <a:off x="6862153" y="5567159"/>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564F2D83-8C97-46E4-872A-D75D2FCE5A8E}"/>
              </a:ext>
            </a:extLst>
          </p:cNvPr>
          <p:cNvSpPr/>
          <p:nvPr/>
        </p:nvSpPr>
        <p:spPr>
          <a:xfrm>
            <a:off x="7429265" y="1577049"/>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E4AC3C11-164D-4E73-8C94-F89B315D8803}"/>
              </a:ext>
            </a:extLst>
          </p:cNvPr>
          <p:cNvSpPr/>
          <p:nvPr/>
        </p:nvSpPr>
        <p:spPr>
          <a:xfrm>
            <a:off x="7429265" y="1976060"/>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5717394E-5F47-4AF7-8070-74C8BA46E025}"/>
              </a:ext>
            </a:extLst>
          </p:cNvPr>
          <p:cNvSpPr/>
          <p:nvPr/>
        </p:nvSpPr>
        <p:spPr>
          <a:xfrm>
            <a:off x="7429265" y="2375071"/>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DE14472-898D-49BB-ACAF-541F1250F058}"/>
              </a:ext>
            </a:extLst>
          </p:cNvPr>
          <p:cNvSpPr/>
          <p:nvPr/>
        </p:nvSpPr>
        <p:spPr>
          <a:xfrm>
            <a:off x="7429265" y="2774082"/>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EFCB996-5521-4EDE-AD95-2134819E111A}"/>
              </a:ext>
            </a:extLst>
          </p:cNvPr>
          <p:cNvSpPr/>
          <p:nvPr/>
        </p:nvSpPr>
        <p:spPr>
          <a:xfrm>
            <a:off x="7429265" y="3173093"/>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A5EA9DC-6A25-45E5-8A57-0FF9297E77CD}"/>
              </a:ext>
            </a:extLst>
          </p:cNvPr>
          <p:cNvSpPr/>
          <p:nvPr/>
        </p:nvSpPr>
        <p:spPr>
          <a:xfrm>
            <a:off x="7429265" y="3572104"/>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4554673-4658-47F9-B253-EC1C09CC8427}"/>
              </a:ext>
            </a:extLst>
          </p:cNvPr>
          <p:cNvSpPr/>
          <p:nvPr/>
        </p:nvSpPr>
        <p:spPr>
          <a:xfrm>
            <a:off x="7429265" y="3971115"/>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6E8BA29E-D74A-4832-9A13-CF20EFE2E150}"/>
              </a:ext>
            </a:extLst>
          </p:cNvPr>
          <p:cNvSpPr/>
          <p:nvPr/>
        </p:nvSpPr>
        <p:spPr>
          <a:xfrm>
            <a:off x="7429265" y="4370126"/>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084375CE-177E-4FD0-9DEF-8AAD5CA1CDC3}"/>
              </a:ext>
            </a:extLst>
          </p:cNvPr>
          <p:cNvSpPr/>
          <p:nvPr/>
        </p:nvSpPr>
        <p:spPr>
          <a:xfrm>
            <a:off x="7429265" y="4769137"/>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260B5CAC-3E3E-4272-BD09-33A90D62E8A1}"/>
              </a:ext>
            </a:extLst>
          </p:cNvPr>
          <p:cNvSpPr/>
          <p:nvPr/>
        </p:nvSpPr>
        <p:spPr>
          <a:xfrm>
            <a:off x="7429265" y="5168148"/>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1A9B970B-9768-474B-9A79-98F5D7F9CAF8}"/>
              </a:ext>
            </a:extLst>
          </p:cNvPr>
          <p:cNvSpPr/>
          <p:nvPr/>
        </p:nvSpPr>
        <p:spPr>
          <a:xfrm>
            <a:off x="7429265" y="5567159"/>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23DBC51-06F4-4503-8A73-B0AD2A966D46}"/>
              </a:ext>
            </a:extLst>
          </p:cNvPr>
          <p:cNvSpPr/>
          <p:nvPr/>
        </p:nvSpPr>
        <p:spPr>
          <a:xfrm>
            <a:off x="7995457" y="1577049"/>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6F016E35-2066-4938-80A5-06D6F8E58F88}"/>
              </a:ext>
            </a:extLst>
          </p:cNvPr>
          <p:cNvSpPr/>
          <p:nvPr/>
        </p:nvSpPr>
        <p:spPr>
          <a:xfrm>
            <a:off x="7995457" y="1976285"/>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58F18FF-FF62-47F3-9A77-2B49F6DB195A}"/>
              </a:ext>
            </a:extLst>
          </p:cNvPr>
          <p:cNvSpPr/>
          <p:nvPr/>
        </p:nvSpPr>
        <p:spPr>
          <a:xfrm>
            <a:off x="7995457" y="2375521"/>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4A6CCE25-DD6A-4E24-B881-E75316C27C64}"/>
              </a:ext>
            </a:extLst>
          </p:cNvPr>
          <p:cNvSpPr/>
          <p:nvPr/>
        </p:nvSpPr>
        <p:spPr>
          <a:xfrm>
            <a:off x="7995457" y="2774757"/>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E06E8C59-0957-4225-B973-DBD18711719D}"/>
              </a:ext>
            </a:extLst>
          </p:cNvPr>
          <p:cNvSpPr/>
          <p:nvPr/>
        </p:nvSpPr>
        <p:spPr>
          <a:xfrm>
            <a:off x="7995457" y="3173993"/>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B9591D71-03CE-481A-8DF2-060712C21477}"/>
              </a:ext>
            </a:extLst>
          </p:cNvPr>
          <p:cNvSpPr/>
          <p:nvPr/>
        </p:nvSpPr>
        <p:spPr>
          <a:xfrm>
            <a:off x="7995457" y="3573229"/>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C6668B07-936B-4270-A3B3-2AA3CE2D76D1}"/>
              </a:ext>
            </a:extLst>
          </p:cNvPr>
          <p:cNvSpPr/>
          <p:nvPr/>
        </p:nvSpPr>
        <p:spPr>
          <a:xfrm>
            <a:off x="7995457" y="3972465"/>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3739DC1C-391F-4A77-B860-0E80098CA7BC}"/>
              </a:ext>
            </a:extLst>
          </p:cNvPr>
          <p:cNvSpPr/>
          <p:nvPr/>
        </p:nvSpPr>
        <p:spPr>
          <a:xfrm>
            <a:off x="7995457" y="4371701"/>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7A78F333-AC4B-4F34-AF9E-672C059D112D}"/>
              </a:ext>
            </a:extLst>
          </p:cNvPr>
          <p:cNvSpPr/>
          <p:nvPr/>
        </p:nvSpPr>
        <p:spPr>
          <a:xfrm>
            <a:off x="7995457" y="4770937"/>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59133E9-C744-4B22-B2A1-C86A11661B49}"/>
              </a:ext>
            </a:extLst>
          </p:cNvPr>
          <p:cNvSpPr/>
          <p:nvPr/>
        </p:nvSpPr>
        <p:spPr>
          <a:xfrm>
            <a:off x="7995457" y="5170173"/>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D166D7EF-DF91-4137-99D4-74D9C62445E0}"/>
              </a:ext>
            </a:extLst>
          </p:cNvPr>
          <p:cNvSpPr/>
          <p:nvPr/>
        </p:nvSpPr>
        <p:spPr>
          <a:xfrm>
            <a:off x="7995457" y="5569408"/>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53E70FBC-A966-4701-924C-515FBD542522}"/>
              </a:ext>
            </a:extLst>
          </p:cNvPr>
          <p:cNvSpPr/>
          <p:nvPr/>
        </p:nvSpPr>
        <p:spPr>
          <a:xfrm>
            <a:off x="8558873" y="1577049"/>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D0A3B047-ED8D-4EF6-8988-DB6CED5413F1}"/>
              </a:ext>
            </a:extLst>
          </p:cNvPr>
          <p:cNvSpPr/>
          <p:nvPr/>
        </p:nvSpPr>
        <p:spPr>
          <a:xfrm>
            <a:off x="8558873" y="1976060"/>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AA45537-0EB5-4CC7-90D0-B3589DDBA16C}"/>
              </a:ext>
            </a:extLst>
          </p:cNvPr>
          <p:cNvSpPr/>
          <p:nvPr/>
        </p:nvSpPr>
        <p:spPr>
          <a:xfrm>
            <a:off x="8558873" y="2375071"/>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08034299-3F2F-484B-8632-EA815109930E}"/>
              </a:ext>
            </a:extLst>
          </p:cNvPr>
          <p:cNvSpPr/>
          <p:nvPr/>
        </p:nvSpPr>
        <p:spPr>
          <a:xfrm>
            <a:off x="8558873" y="2774082"/>
            <a:ext cx="166254" cy="16625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A552D61B-FE44-4AE1-8FCF-531AB2101CD5}"/>
              </a:ext>
            </a:extLst>
          </p:cNvPr>
          <p:cNvSpPr/>
          <p:nvPr/>
        </p:nvSpPr>
        <p:spPr>
          <a:xfrm>
            <a:off x="8558873" y="3173093"/>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8014DF6B-514F-4E22-9F65-1FFC6407DCAA}"/>
              </a:ext>
            </a:extLst>
          </p:cNvPr>
          <p:cNvSpPr/>
          <p:nvPr/>
        </p:nvSpPr>
        <p:spPr>
          <a:xfrm>
            <a:off x="8558873" y="3572104"/>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F18D83B9-06EB-4855-83BD-462BF0DC0CC3}"/>
              </a:ext>
            </a:extLst>
          </p:cNvPr>
          <p:cNvSpPr/>
          <p:nvPr/>
        </p:nvSpPr>
        <p:spPr>
          <a:xfrm>
            <a:off x="8558873" y="3971115"/>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a:extLst>
              <a:ext uri="{FF2B5EF4-FFF2-40B4-BE49-F238E27FC236}">
                <a16:creationId xmlns:a16="http://schemas.microsoft.com/office/drawing/2014/main" id="{45BE88E2-B799-480B-8C5C-CC423EF99E2C}"/>
              </a:ext>
            </a:extLst>
          </p:cNvPr>
          <p:cNvSpPr/>
          <p:nvPr/>
        </p:nvSpPr>
        <p:spPr>
          <a:xfrm>
            <a:off x="8558873" y="4370126"/>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a:extLst>
              <a:ext uri="{FF2B5EF4-FFF2-40B4-BE49-F238E27FC236}">
                <a16:creationId xmlns:a16="http://schemas.microsoft.com/office/drawing/2014/main" id="{C42C8574-F3B9-41CE-B5F1-3A4FFD5FABC8}"/>
              </a:ext>
            </a:extLst>
          </p:cNvPr>
          <p:cNvSpPr/>
          <p:nvPr/>
        </p:nvSpPr>
        <p:spPr>
          <a:xfrm>
            <a:off x="8558873" y="4769137"/>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a:extLst>
              <a:ext uri="{FF2B5EF4-FFF2-40B4-BE49-F238E27FC236}">
                <a16:creationId xmlns:a16="http://schemas.microsoft.com/office/drawing/2014/main" id="{BFB040F2-DEFD-4ABD-8368-62432590E40A}"/>
              </a:ext>
            </a:extLst>
          </p:cNvPr>
          <p:cNvSpPr/>
          <p:nvPr/>
        </p:nvSpPr>
        <p:spPr>
          <a:xfrm>
            <a:off x="8558873" y="516814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a:extLst>
              <a:ext uri="{FF2B5EF4-FFF2-40B4-BE49-F238E27FC236}">
                <a16:creationId xmlns:a16="http://schemas.microsoft.com/office/drawing/2014/main" id="{2C260E31-8540-4038-A368-BEA43EA9F187}"/>
              </a:ext>
            </a:extLst>
          </p:cNvPr>
          <p:cNvSpPr/>
          <p:nvPr/>
        </p:nvSpPr>
        <p:spPr>
          <a:xfrm>
            <a:off x="8558873" y="5567159"/>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FFDDC37-C138-42EF-970D-88EA31234C6E}"/>
              </a:ext>
            </a:extLst>
          </p:cNvPr>
          <p:cNvSpPr txBox="1"/>
          <p:nvPr/>
        </p:nvSpPr>
        <p:spPr>
          <a:xfrm>
            <a:off x="397164" y="341745"/>
            <a:ext cx="11610109" cy="369332"/>
          </a:xfrm>
          <a:prstGeom prst="rect">
            <a:avLst/>
          </a:prstGeom>
          <a:noFill/>
        </p:spPr>
        <p:txBody>
          <a:bodyPr wrap="square" rtlCol="0">
            <a:spAutoFit/>
          </a:bodyPr>
          <a:lstStyle/>
          <a:p>
            <a:r>
              <a:rPr lang="en-US" dirty="0"/>
              <a:t>DISTRIBUTION + COVERAGE:</a:t>
            </a:r>
          </a:p>
        </p:txBody>
      </p:sp>
      <p:sp>
        <p:nvSpPr>
          <p:cNvPr id="59" name="TextBox 58">
            <a:extLst>
              <a:ext uri="{FF2B5EF4-FFF2-40B4-BE49-F238E27FC236}">
                <a16:creationId xmlns:a16="http://schemas.microsoft.com/office/drawing/2014/main" id="{6DF20185-B15A-4ABD-86A6-52AF42B2F6C9}"/>
              </a:ext>
            </a:extLst>
          </p:cNvPr>
          <p:cNvSpPr txBox="1"/>
          <p:nvPr/>
        </p:nvSpPr>
        <p:spPr>
          <a:xfrm>
            <a:off x="6225309" y="1098848"/>
            <a:ext cx="350053" cy="369332"/>
          </a:xfrm>
          <a:prstGeom prst="rect">
            <a:avLst/>
          </a:prstGeom>
          <a:noFill/>
        </p:spPr>
        <p:txBody>
          <a:bodyPr wrap="square">
            <a:spAutoFit/>
          </a:bodyPr>
          <a:lstStyle/>
          <a:p>
            <a:r>
              <a:rPr lang="en-US" sz="1800" b="1" dirty="0">
                <a:solidFill>
                  <a:srgbClr val="FF0000"/>
                </a:solidFill>
              </a:rPr>
              <a:t>A</a:t>
            </a:r>
            <a:endParaRPr lang="en-US" dirty="0"/>
          </a:p>
        </p:txBody>
      </p:sp>
      <p:sp>
        <p:nvSpPr>
          <p:cNvPr id="61" name="TextBox 60">
            <a:extLst>
              <a:ext uri="{FF2B5EF4-FFF2-40B4-BE49-F238E27FC236}">
                <a16:creationId xmlns:a16="http://schemas.microsoft.com/office/drawing/2014/main" id="{94066116-1C78-4359-9AC8-F85A1B6913A7}"/>
              </a:ext>
            </a:extLst>
          </p:cNvPr>
          <p:cNvSpPr txBox="1"/>
          <p:nvPr/>
        </p:nvSpPr>
        <p:spPr>
          <a:xfrm>
            <a:off x="6785029" y="1098848"/>
            <a:ext cx="320502" cy="369332"/>
          </a:xfrm>
          <a:prstGeom prst="rect">
            <a:avLst/>
          </a:prstGeom>
          <a:noFill/>
        </p:spPr>
        <p:txBody>
          <a:bodyPr wrap="square">
            <a:spAutoFit/>
          </a:bodyPr>
          <a:lstStyle/>
          <a:p>
            <a:r>
              <a:rPr lang="en-US" sz="1800" b="1" dirty="0">
                <a:solidFill>
                  <a:schemeClr val="accent1"/>
                </a:solidFill>
              </a:rPr>
              <a:t>B</a:t>
            </a:r>
            <a:endParaRPr lang="en-US" dirty="0"/>
          </a:p>
        </p:txBody>
      </p:sp>
      <p:sp>
        <p:nvSpPr>
          <p:cNvPr id="66" name="TextBox 65">
            <a:extLst>
              <a:ext uri="{FF2B5EF4-FFF2-40B4-BE49-F238E27FC236}">
                <a16:creationId xmlns:a16="http://schemas.microsoft.com/office/drawing/2014/main" id="{0F1F2B3D-5CC3-4081-9468-FB106CB93F44}"/>
              </a:ext>
            </a:extLst>
          </p:cNvPr>
          <p:cNvSpPr txBox="1"/>
          <p:nvPr/>
        </p:nvSpPr>
        <p:spPr>
          <a:xfrm>
            <a:off x="7356759" y="1098848"/>
            <a:ext cx="311266" cy="369332"/>
          </a:xfrm>
          <a:prstGeom prst="rect">
            <a:avLst/>
          </a:prstGeom>
          <a:noFill/>
        </p:spPr>
        <p:txBody>
          <a:bodyPr wrap="square">
            <a:spAutoFit/>
          </a:bodyPr>
          <a:lstStyle/>
          <a:p>
            <a:r>
              <a:rPr lang="en-US" sz="1800" b="1" dirty="0">
                <a:solidFill>
                  <a:schemeClr val="accent4"/>
                </a:solidFill>
              </a:rPr>
              <a:t>C</a:t>
            </a:r>
            <a:endParaRPr lang="en-US" dirty="0"/>
          </a:p>
        </p:txBody>
      </p:sp>
      <p:sp>
        <p:nvSpPr>
          <p:cNvPr id="68" name="TextBox 67">
            <a:extLst>
              <a:ext uri="{FF2B5EF4-FFF2-40B4-BE49-F238E27FC236}">
                <a16:creationId xmlns:a16="http://schemas.microsoft.com/office/drawing/2014/main" id="{A7B81F12-E8A8-49AF-BDAA-31B120214810}"/>
              </a:ext>
            </a:extLst>
          </p:cNvPr>
          <p:cNvSpPr txBox="1"/>
          <p:nvPr/>
        </p:nvSpPr>
        <p:spPr>
          <a:xfrm>
            <a:off x="7928490" y="1096823"/>
            <a:ext cx="320502" cy="369332"/>
          </a:xfrm>
          <a:prstGeom prst="rect">
            <a:avLst/>
          </a:prstGeom>
          <a:noFill/>
        </p:spPr>
        <p:txBody>
          <a:bodyPr wrap="square">
            <a:spAutoFit/>
          </a:bodyPr>
          <a:lstStyle/>
          <a:p>
            <a:r>
              <a:rPr lang="en-US" sz="1800" b="1" dirty="0">
                <a:solidFill>
                  <a:schemeClr val="accent6"/>
                </a:solidFill>
              </a:rPr>
              <a:t>D</a:t>
            </a:r>
            <a:endParaRPr lang="en-US" dirty="0"/>
          </a:p>
        </p:txBody>
      </p:sp>
      <p:sp>
        <p:nvSpPr>
          <p:cNvPr id="92" name="TextBox 91">
            <a:extLst>
              <a:ext uri="{FF2B5EF4-FFF2-40B4-BE49-F238E27FC236}">
                <a16:creationId xmlns:a16="http://schemas.microsoft.com/office/drawing/2014/main" id="{7E8C1F93-29E9-4377-A19D-AAEDEB687091}"/>
              </a:ext>
            </a:extLst>
          </p:cNvPr>
          <p:cNvSpPr txBox="1"/>
          <p:nvPr/>
        </p:nvSpPr>
        <p:spPr>
          <a:xfrm>
            <a:off x="8509457" y="1098848"/>
            <a:ext cx="292793" cy="369332"/>
          </a:xfrm>
          <a:prstGeom prst="rect">
            <a:avLst/>
          </a:prstGeom>
          <a:noFill/>
        </p:spPr>
        <p:txBody>
          <a:bodyPr wrap="square">
            <a:spAutoFit/>
          </a:bodyPr>
          <a:lstStyle/>
          <a:p>
            <a:r>
              <a:rPr lang="en-US" sz="1800" b="1" dirty="0">
                <a:solidFill>
                  <a:schemeClr val="accent2"/>
                </a:solidFill>
              </a:rPr>
              <a:t>E</a:t>
            </a:r>
            <a:endParaRPr lang="en-US" dirty="0"/>
          </a:p>
        </p:txBody>
      </p:sp>
      <p:sp>
        <p:nvSpPr>
          <p:cNvPr id="63" name="TextBox 62">
            <a:extLst>
              <a:ext uri="{FF2B5EF4-FFF2-40B4-BE49-F238E27FC236}">
                <a16:creationId xmlns:a16="http://schemas.microsoft.com/office/drawing/2014/main" id="{8DFB0995-F53A-47B4-BE50-64E77E796A99}"/>
              </a:ext>
            </a:extLst>
          </p:cNvPr>
          <p:cNvSpPr txBox="1"/>
          <p:nvPr/>
        </p:nvSpPr>
        <p:spPr>
          <a:xfrm>
            <a:off x="397164" y="1188204"/>
            <a:ext cx="4729018" cy="3139321"/>
          </a:xfrm>
          <a:prstGeom prst="rect">
            <a:avLst/>
          </a:prstGeom>
          <a:noFill/>
        </p:spPr>
        <p:txBody>
          <a:bodyPr wrap="square" rtlCol="0">
            <a:spAutoFit/>
          </a:bodyPr>
          <a:lstStyle/>
          <a:p>
            <a:r>
              <a:rPr lang="en-US" dirty="0">
                <a:solidFill>
                  <a:srgbClr val="000000"/>
                </a:solidFill>
                <a:latin typeface="Arial" panose="020B0604020202020204" pitchFamily="34" charset="0"/>
              </a:rPr>
              <a:t>Coverage play a further role here. As the reader is exploring comments, COVERAGE is keeping track of semantically similar comments in the background. As a result, while the reader is EXPLORING comments from different categories, they are also COVERING semantically similar comments. This will help them cover the whole dataset, significantly cutting down on redundancy, while exploring all unique concepts and categories. </a:t>
            </a:r>
            <a:endParaRPr lang="en-US" dirty="0"/>
          </a:p>
        </p:txBody>
      </p:sp>
      <p:sp>
        <p:nvSpPr>
          <p:cNvPr id="65" name="TextBox 64">
            <a:extLst>
              <a:ext uri="{FF2B5EF4-FFF2-40B4-BE49-F238E27FC236}">
                <a16:creationId xmlns:a16="http://schemas.microsoft.com/office/drawing/2014/main" id="{BA13CB29-D1EB-4BC1-B37E-A542622DFAFD}"/>
              </a:ext>
            </a:extLst>
          </p:cNvPr>
          <p:cNvSpPr txBox="1"/>
          <p:nvPr/>
        </p:nvSpPr>
        <p:spPr>
          <a:xfrm>
            <a:off x="397164" y="4726956"/>
            <a:ext cx="4137891" cy="1200329"/>
          </a:xfrm>
          <a:prstGeom prst="rect">
            <a:avLst/>
          </a:prstGeom>
          <a:noFill/>
        </p:spPr>
        <p:txBody>
          <a:bodyPr wrap="square">
            <a:spAutoFit/>
          </a:bodyPr>
          <a:lstStyle/>
          <a:p>
            <a:r>
              <a:rPr lang="en-US" dirty="0">
                <a:highlight>
                  <a:srgbClr val="FFFF00"/>
                </a:highlight>
              </a:rPr>
              <a:t>Note: </a:t>
            </a:r>
            <a:r>
              <a:rPr lang="en-US" dirty="0"/>
              <a:t>Similar to COVERAGE, DISTRIBUTION is not for </a:t>
            </a:r>
            <a:r>
              <a:rPr lang="en-US" dirty="0" err="1"/>
              <a:t>completionists</a:t>
            </a:r>
            <a:r>
              <a:rPr lang="en-US" dirty="0"/>
              <a:t> or perfect accountability. VISIT is the only option for those. </a:t>
            </a:r>
          </a:p>
        </p:txBody>
      </p:sp>
      <p:sp>
        <p:nvSpPr>
          <p:cNvPr id="67" name="Oval 66">
            <a:extLst>
              <a:ext uri="{FF2B5EF4-FFF2-40B4-BE49-F238E27FC236}">
                <a16:creationId xmlns:a16="http://schemas.microsoft.com/office/drawing/2014/main" id="{3A3D07C1-4D31-43B0-81D9-B393D2CED79E}"/>
              </a:ext>
            </a:extLst>
          </p:cNvPr>
          <p:cNvSpPr/>
          <p:nvPr/>
        </p:nvSpPr>
        <p:spPr>
          <a:xfrm>
            <a:off x="9575339" y="1567694"/>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TextBox 68">
            <a:extLst>
              <a:ext uri="{FF2B5EF4-FFF2-40B4-BE49-F238E27FC236}">
                <a16:creationId xmlns:a16="http://schemas.microsoft.com/office/drawing/2014/main" id="{BE86BC53-9351-4F7D-89A8-429B47F162EC}"/>
              </a:ext>
            </a:extLst>
          </p:cNvPr>
          <p:cNvSpPr txBox="1"/>
          <p:nvPr/>
        </p:nvSpPr>
        <p:spPr>
          <a:xfrm>
            <a:off x="9741593" y="1466155"/>
            <a:ext cx="2441170" cy="369332"/>
          </a:xfrm>
          <a:prstGeom prst="rect">
            <a:avLst/>
          </a:prstGeom>
          <a:noFill/>
        </p:spPr>
        <p:txBody>
          <a:bodyPr wrap="square" rtlCol="0">
            <a:spAutoFit/>
          </a:bodyPr>
          <a:lstStyle/>
          <a:p>
            <a:r>
              <a:rPr lang="en-US" dirty="0"/>
              <a:t>Explored AND covered</a:t>
            </a:r>
          </a:p>
        </p:txBody>
      </p:sp>
      <p:sp>
        <p:nvSpPr>
          <p:cNvPr id="93" name="Oval 92">
            <a:extLst>
              <a:ext uri="{FF2B5EF4-FFF2-40B4-BE49-F238E27FC236}">
                <a16:creationId xmlns:a16="http://schemas.microsoft.com/office/drawing/2014/main" id="{1BCFEF86-FF43-4A0D-8608-05106486D089}"/>
              </a:ext>
            </a:extLst>
          </p:cNvPr>
          <p:cNvSpPr/>
          <p:nvPr/>
        </p:nvSpPr>
        <p:spPr>
          <a:xfrm>
            <a:off x="9575339" y="1976060"/>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TextBox 93">
            <a:extLst>
              <a:ext uri="{FF2B5EF4-FFF2-40B4-BE49-F238E27FC236}">
                <a16:creationId xmlns:a16="http://schemas.microsoft.com/office/drawing/2014/main" id="{7E896B8D-EFAF-4C28-B8AF-F96FEE3F3698}"/>
              </a:ext>
            </a:extLst>
          </p:cNvPr>
          <p:cNvSpPr txBox="1"/>
          <p:nvPr/>
        </p:nvSpPr>
        <p:spPr>
          <a:xfrm>
            <a:off x="9741594" y="1866763"/>
            <a:ext cx="2605120" cy="646331"/>
          </a:xfrm>
          <a:prstGeom prst="rect">
            <a:avLst/>
          </a:prstGeom>
          <a:noFill/>
        </p:spPr>
        <p:txBody>
          <a:bodyPr wrap="square">
            <a:spAutoFit/>
          </a:bodyPr>
          <a:lstStyle/>
          <a:p>
            <a:r>
              <a:rPr lang="en-US" dirty="0"/>
              <a:t>Not explicitly Explored</a:t>
            </a:r>
          </a:p>
          <a:p>
            <a:r>
              <a:rPr lang="en-US" dirty="0"/>
              <a:t>BUT covered</a:t>
            </a:r>
          </a:p>
        </p:txBody>
      </p:sp>
      <p:sp>
        <p:nvSpPr>
          <p:cNvPr id="95" name="Oval 94">
            <a:extLst>
              <a:ext uri="{FF2B5EF4-FFF2-40B4-BE49-F238E27FC236}">
                <a16:creationId xmlns:a16="http://schemas.microsoft.com/office/drawing/2014/main" id="{7EDE475B-B403-4F43-A24C-F7EF51597A06}"/>
              </a:ext>
            </a:extLst>
          </p:cNvPr>
          <p:cNvSpPr/>
          <p:nvPr/>
        </p:nvSpPr>
        <p:spPr>
          <a:xfrm>
            <a:off x="9575339" y="2774082"/>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173C636C-4269-4724-84BA-7D241C7FF9F9}"/>
              </a:ext>
            </a:extLst>
          </p:cNvPr>
          <p:cNvSpPr txBox="1"/>
          <p:nvPr/>
        </p:nvSpPr>
        <p:spPr>
          <a:xfrm>
            <a:off x="9741593" y="2687887"/>
            <a:ext cx="2177472" cy="646331"/>
          </a:xfrm>
          <a:prstGeom prst="rect">
            <a:avLst/>
          </a:prstGeom>
          <a:noFill/>
        </p:spPr>
        <p:txBody>
          <a:bodyPr wrap="square">
            <a:spAutoFit/>
          </a:bodyPr>
          <a:lstStyle/>
          <a:p>
            <a:r>
              <a:rPr lang="en-US" dirty="0"/>
              <a:t>Unexplored AND uncovered</a:t>
            </a:r>
          </a:p>
        </p:txBody>
      </p:sp>
    </p:spTree>
    <p:extLst>
      <p:ext uri="{BB962C8B-B14F-4D97-AF65-F5344CB8AC3E}">
        <p14:creationId xmlns:p14="http://schemas.microsoft.com/office/powerpoint/2010/main" val="2430170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EF97-3BE5-4D95-B05B-8952BC9F48D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1FBE783-7B5D-4C64-8009-A9B2BCE826E3}"/>
              </a:ext>
            </a:extLst>
          </p:cNvPr>
          <p:cNvSpPr>
            <a:spLocks noGrp="1"/>
          </p:cNvSpPr>
          <p:nvPr>
            <p:ph idx="1"/>
          </p:nvPr>
        </p:nvSpPr>
        <p:spPr>
          <a:xfrm>
            <a:off x="838200" y="1825625"/>
            <a:ext cx="9682018" cy="4351338"/>
          </a:xfrm>
        </p:spPr>
        <p:txBody>
          <a:bodyPr>
            <a:normAutofit/>
          </a:bodyPr>
          <a:lstStyle/>
          <a:p>
            <a:r>
              <a:rPr lang="en-US" sz="2400" dirty="0"/>
              <a:t>COVERAGE and DISTRIBUTION are two separate measurements</a:t>
            </a:r>
          </a:p>
          <a:p>
            <a:endParaRPr lang="en-US" sz="2400" dirty="0"/>
          </a:p>
          <a:p>
            <a:r>
              <a:rPr lang="en-US" sz="2400" dirty="0"/>
              <a:t>They can work in tandem, but they are not dependent on each other or part of each other</a:t>
            </a:r>
          </a:p>
          <a:p>
            <a:endParaRPr lang="en-US" sz="2400" dirty="0"/>
          </a:p>
          <a:p>
            <a:r>
              <a:rPr lang="en-US" sz="2400" dirty="0"/>
              <a:t> Both COVERAGE and DISTRIBUTION are </a:t>
            </a:r>
            <a:r>
              <a:rPr lang="en-US" sz="2400" b="1" dirty="0"/>
              <a:t>Exploration Metrics</a:t>
            </a:r>
            <a:r>
              <a:rPr lang="en-US" sz="2400" dirty="0"/>
              <a:t> and measure how the reader is exploring the data</a:t>
            </a:r>
          </a:p>
          <a:p>
            <a:endParaRPr lang="en-US" sz="2400" dirty="0"/>
          </a:p>
          <a:p>
            <a:r>
              <a:rPr lang="en-US" sz="2400" dirty="0"/>
              <a:t>Based on these metrics we will extract reader-dependent attention-based </a:t>
            </a:r>
            <a:r>
              <a:rPr lang="en-US" sz="2400" b="1" dirty="0"/>
              <a:t>Serendipitous Information</a:t>
            </a:r>
          </a:p>
        </p:txBody>
      </p:sp>
    </p:spTree>
    <p:extLst>
      <p:ext uri="{BB962C8B-B14F-4D97-AF65-F5344CB8AC3E}">
        <p14:creationId xmlns:p14="http://schemas.microsoft.com/office/powerpoint/2010/main" val="78184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07D-DD77-496D-BDC9-9504E9FEA0D6}"/>
              </a:ext>
            </a:extLst>
          </p:cNvPr>
          <p:cNvSpPr>
            <a:spLocks noGrp="1"/>
          </p:cNvSpPr>
          <p:nvPr>
            <p:ph type="title"/>
          </p:nvPr>
        </p:nvSpPr>
        <p:spPr/>
        <p:txBody>
          <a:bodyPr/>
          <a:lstStyle/>
          <a:p>
            <a:r>
              <a:rPr lang="en-US" dirty="0"/>
              <a:t>Example Scenario</a:t>
            </a:r>
          </a:p>
        </p:txBody>
      </p:sp>
      <p:sp>
        <p:nvSpPr>
          <p:cNvPr id="3" name="Content Placeholder 2">
            <a:extLst>
              <a:ext uri="{FF2B5EF4-FFF2-40B4-BE49-F238E27FC236}">
                <a16:creationId xmlns:a16="http://schemas.microsoft.com/office/drawing/2014/main" id="{3A621436-FCC4-48EB-AE9D-6157685C9682}"/>
              </a:ext>
            </a:extLst>
          </p:cNvPr>
          <p:cNvSpPr>
            <a:spLocks noGrp="1"/>
          </p:cNvSpPr>
          <p:nvPr>
            <p:ph idx="1"/>
          </p:nvPr>
        </p:nvSpPr>
        <p:spPr>
          <a:xfrm>
            <a:off x="838200" y="1825624"/>
            <a:ext cx="10515600" cy="4667251"/>
          </a:xfrm>
        </p:spPr>
        <p:txBody>
          <a:bodyPr>
            <a:normAutofit/>
          </a:bodyPr>
          <a:lstStyle/>
          <a:p>
            <a:pPr algn="just"/>
            <a:r>
              <a:rPr lang="en-US" sz="2400" dirty="0"/>
              <a:t>Example scenario: Consider a dataset containing 50 comments on a car you want to buy. These comments have 5 different IMPLICIT semantic concepts - </a:t>
            </a:r>
            <a:r>
              <a:rPr lang="en-US" sz="2400" b="1" dirty="0">
                <a:solidFill>
                  <a:srgbClr val="FF0000"/>
                </a:solidFill>
              </a:rPr>
              <a:t>Power</a:t>
            </a:r>
            <a:r>
              <a:rPr lang="en-US" sz="2400" b="1" dirty="0"/>
              <a:t>, </a:t>
            </a:r>
            <a:r>
              <a:rPr lang="en-US" sz="2400" b="1" dirty="0">
                <a:solidFill>
                  <a:schemeClr val="accent1"/>
                </a:solidFill>
              </a:rPr>
              <a:t>Mileage</a:t>
            </a:r>
            <a:r>
              <a:rPr lang="en-US" sz="2400" b="1" dirty="0"/>
              <a:t>, </a:t>
            </a:r>
            <a:r>
              <a:rPr lang="en-US" sz="2400" b="1" dirty="0">
                <a:solidFill>
                  <a:schemeClr val="accent4"/>
                </a:solidFill>
              </a:rPr>
              <a:t>Year</a:t>
            </a:r>
            <a:r>
              <a:rPr lang="en-US" sz="2400" b="1" dirty="0"/>
              <a:t>, </a:t>
            </a:r>
            <a:r>
              <a:rPr lang="en-US" sz="2400" b="1" dirty="0">
                <a:solidFill>
                  <a:schemeClr val="accent6"/>
                </a:solidFill>
              </a:rPr>
              <a:t>Color</a:t>
            </a:r>
            <a:r>
              <a:rPr lang="en-US" sz="2400" b="1" dirty="0"/>
              <a:t>, </a:t>
            </a:r>
            <a:r>
              <a:rPr lang="en-US" sz="2400" b="1" dirty="0">
                <a:solidFill>
                  <a:schemeClr val="accent2"/>
                </a:solidFill>
              </a:rPr>
              <a:t>Price</a:t>
            </a:r>
            <a:r>
              <a:rPr lang="en-US" sz="2400" dirty="0"/>
              <a:t>. Please note that topics from the topic modeling are </a:t>
            </a:r>
            <a:r>
              <a:rPr lang="en-US" sz="2400" dirty="0">
                <a:solidFill>
                  <a:srgbClr val="FF0000"/>
                </a:solidFill>
              </a:rPr>
              <a:t>NOT THE SAME (</a:t>
            </a:r>
            <a:r>
              <a:rPr lang="en-US" sz="2400" dirty="0">
                <a:hlinkClick r:id="rId2"/>
              </a:rPr>
              <a:t>https://cbail.github.io/SICSS_Topic_Modeling.html</a:t>
            </a:r>
            <a:r>
              <a:rPr lang="en-US" sz="2400" dirty="0">
                <a:solidFill>
                  <a:srgbClr val="FF0000"/>
                </a:solidFill>
              </a:rPr>
              <a:t>) </a:t>
            </a:r>
            <a:r>
              <a:rPr lang="en-US" sz="2400" dirty="0"/>
              <a:t>as semantically similar concepts. Semantic similarity is implicit and does not have a defined representation such as topic keywords in topic modeling. We are naming these concepts just to explain the scenario. </a:t>
            </a:r>
          </a:p>
          <a:p>
            <a:pPr marL="0" indent="0" algn="just">
              <a:buNone/>
            </a:pPr>
            <a:endParaRPr lang="en-US" sz="2400" dirty="0"/>
          </a:p>
          <a:p>
            <a:pPr algn="just"/>
            <a:r>
              <a:rPr lang="en-US" sz="2400" b="1" dirty="0"/>
              <a:t>In addition</a:t>
            </a:r>
            <a:r>
              <a:rPr lang="en-US" sz="2400" dirty="0"/>
              <a:t>, these 50 comments have also been categorized (</a:t>
            </a:r>
            <a:r>
              <a:rPr lang="en-US" sz="2400" b="1" dirty="0"/>
              <a:t>predicted via a text classification model</a:t>
            </a:r>
            <a:r>
              <a:rPr lang="en-US" sz="2400" dirty="0"/>
              <a:t>) into five categories: </a:t>
            </a:r>
            <a:r>
              <a:rPr lang="en-US" sz="2400" b="1" dirty="0">
                <a:solidFill>
                  <a:srgbClr val="FF0000"/>
                </a:solidFill>
              </a:rPr>
              <a:t>A</a:t>
            </a:r>
            <a:r>
              <a:rPr lang="en-US" sz="2400" b="1" dirty="0"/>
              <a:t>, </a:t>
            </a:r>
            <a:r>
              <a:rPr lang="en-US" sz="2400" b="1" dirty="0">
                <a:solidFill>
                  <a:schemeClr val="accent1"/>
                </a:solidFill>
              </a:rPr>
              <a:t>B</a:t>
            </a:r>
            <a:r>
              <a:rPr lang="en-US" sz="2400" b="1" dirty="0"/>
              <a:t>, </a:t>
            </a:r>
            <a:r>
              <a:rPr lang="en-US" sz="2400" b="1" dirty="0">
                <a:solidFill>
                  <a:schemeClr val="accent4"/>
                </a:solidFill>
              </a:rPr>
              <a:t>C</a:t>
            </a:r>
            <a:r>
              <a:rPr lang="en-US" sz="2400" b="1" dirty="0"/>
              <a:t>, </a:t>
            </a:r>
            <a:r>
              <a:rPr lang="en-US" sz="2400" b="1" dirty="0">
                <a:solidFill>
                  <a:schemeClr val="accent6"/>
                </a:solidFill>
              </a:rPr>
              <a:t>D</a:t>
            </a:r>
            <a:r>
              <a:rPr lang="en-US" sz="2400" b="1" dirty="0"/>
              <a:t>, </a:t>
            </a:r>
            <a:r>
              <a:rPr lang="en-US" sz="2400" b="1" dirty="0">
                <a:solidFill>
                  <a:schemeClr val="accent2"/>
                </a:solidFill>
              </a:rPr>
              <a:t>E</a:t>
            </a:r>
            <a:r>
              <a:rPr lang="en-US" sz="2400" dirty="0"/>
              <a:t>. </a:t>
            </a:r>
            <a:r>
              <a:rPr lang="en-US" sz="2400" b="1" dirty="0"/>
              <a:t>These categories are different from topic modeling topics or implicit semantically different concepts. </a:t>
            </a:r>
          </a:p>
        </p:txBody>
      </p:sp>
    </p:spTree>
    <p:extLst>
      <p:ext uri="{BB962C8B-B14F-4D97-AF65-F5344CB8AC3E}">
        <p14:creationId xmlns:p14="http://schemas.microsoft.com/office/powerpoint/2010/main" val="11666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26B2FA8-281C-4C0A-867B-AB21209DC7D3}"/>
              </a:ext>
            </a:extLst>
          </p:cNvPr>
          <p:cNvSpPr/>
          <p:nvPr/>
        </p:nvSpPr>
        <p:spPr>
          <a:xfrm>
            <a:off x="3084945"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F46D6302-E77C-4F97-8563-7BEB0F883488}"/>
              </a:ext>
            </a:extLst>
          </p:cNvPr>
          <p:cNvSpPr/>
          <p:nvPr/>
        </p:nvSpPr>
        <p:spPr>
          <a:xfrm>
            <a:off x="3614189"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2C346F1-978E-44B8-84E6-02A986C8AEC2}"/>
              </a:ext>
            </a:extLst>
          </p:cNvPr>
          <p:cNvSpPr/>
          <p:nvPr/>
        </p:nvSpPr>
        <p:spPr>
          <a:xfrm>
            <a:off x="4143433"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B4BED11-C41A-4DAD-8FD7-766B6235CFA7}"/>
              </a:ext>
            </a:extLst>
          </p:cNvPr>
          <p:cNvSpPr/>
          <p:nvPr/>
        </p:nvSpPr>
        <p:spPr>
          <a:xfrm>
            <a:off x="4672677"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44D6172-48F3-4F4A-BBE1-DE6BD3325E7F}"/>
              </a:ext>
            </a:extLst>
          </p:cNvPr>
          <p:cNvSpPr/>
          <p:nvPr/>
        </p:nvSpPr>
        <p:spPr>
          <a:xfrm>
            <a:off x="5201921"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BF58593-6E36-47B0-9F40-6FDDFC039E13}"/>
              </a:ext>
            </a:extLst>
          </p:cNvPr>
          <p:cNvSpPr/>
          <p:nvPr/>
        </p:nvSpPr>
        <p:spPr>
          <a:xfrm>
            <a:off x="5731165"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A22DCF0-8632-4262-82B2-4C876B6088AA}"/>
              </a:ext>
            </a:extLst>
          </p:cNvPr>
          <p:cNvSpPr/>
          <p:nvPr/>
        </p:nvSpPr>
        <p:spPr>
          <a:xfrm>
            <a:off x="6260409"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05EAE28-DC95-4C5B-93F6-87973A381225}"/>
              </a:ext>
            </a:extLst>
          </p:cNvPr>
          <p:cNvSpPr/>
          <p:nvPr/>
        </p:nvSpPr>
        <p:spPr>
          <a:xfrm>
            <a:off x="6789653"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952CFBFA-8D5D-4F08-A952-F180A4CF1F35}"/>
              </a:ext>
            </a:extLst>
          </p:cNvPr>
          <p:cNvSpPr/>
          <p:nvPr/>
        </p:nvSpPr>
        <p:spPr>
          <a:xfrm>
            <a:off x="7318897"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D7C57F18-CAE9-4DDA-928A-D8B7CBBE72AE}"/>
              </a:ext>
            </a:extLst>
          </p:cNvPr>
          <p:cNvSpPr/>
          <p:nvPr/>
        </p:nvSpPr>
        <p:spPr>
          <a:xfrm>
            <a:off x="7848141"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8CB76417-5628-4EE7-B3D4-D0892F8B2519}"/>
              </a:ext>
            </a:extLst>
          </p:cNvPr>
          <p:cNvSpPr/>
          <p:nvPr/>
        </p:nvSpPr>
        <p:spPr>
          <a:xfrm>
            <a:off x="8377382" y="2034309"/>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4FF95313-B1A7-4FEE-A0F3-AA5153D2FCBE}"/>
              </a:ext>
            </a:extLst>
          </p:cNvPr>
          <p:cNvSpPr/>
          <p:nvPr/>
        </p:nvSpPr>
        <p:spPr>
          <a:xfrm>
            <a:off x="3084945"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4C5A684-31BC-46AE-A056-BE28890C6483}"/>
              </a:ext>
            </a:extLst>
          </p:cNvPr>
          <p:cNvSpPr/>
          <p:nvPr/>
        </p:nvSpPr>
        <p:spPr>
          <a:xfrm>
            <a:off x="3614189"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364340-E37B-4E5F-AB60-BE6B4F867655}"/>
              </a:ext>
            </a:extLst>
          </p:cNvPr>
          <p:cNvSpPr/>
          <p:nvPr/>
        </p:nvSpPr>
        <p:spPr>
          <a:xfrm>
            <a:off x="4143433"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98DD47CC-C0F7-4DAA-84F5-D75909FB39F6}"/>
              </a:ext>
            </a:extLst>
          </p:cNvPr>
          <p:cNvSpPr/>
          <p:nvPr/>
        </p:nvSpPr>
        <p:spPr>
          <a:xfrm>
            <a:off x="4672677"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76280CEA-57CF-49C5-AC81-F1046E2C857C}"/>
              </a:ext>
            </a:extLst>
          </p:cNvPr>
          <p:cNvSpPr/>
          <p:nvPr/>
        </p:nvSpPr>
        <p:spPr>
          <a:xfrm>
            <a:off x="5201921"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11E75AD1-C94F-43D1-9A8F-63D9E7729617}"/>
              </a:ext>
            </a:extLst>
          </p:cNvPr>
          <p:cNvSpPr/>
          <p:nvPr/>
        </p:nvSpPr>
        <p:spPr>
          <a:xfrm>
            <a:off x="5731165"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8B5785CC-CC66-4E78-9F01-504E59107B7E}"/>
              </a:ext>
            </a:extLst>
          </p:cNvPr>
          <p:cNvSpPr/>
          <p:nvPr/>
        </p:nvSpPr>
        <p:spPr>
          <a:xfrm>
            <a:off x="6260409"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40909A6E-8CB1-457E-9152-FAD8D87F8096}"/>
              </a:ext>
            </a:extLst>
          </p:cNvPr>
          <p:cNvSpPr/>
          <p:nvPr/>
        </p:nvSpPr>
        <p:spPr>
          <a:xfrm>
            <a:off x="6789653"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3A7176D8-3031-4E9A-9D50-C20115126FDD}"/>
              </a:ext>
            </a:extLst>
          </p:cNvPr>
          <p:cNvSpPr/>
          <p:nvPr/>
        </p:nvSpPr>
        <p:spPr>
          <a:xfrm>
            <a:off x="7318897"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4961551F-FFFD-4CE8-830A-8D4B55763469}"/>
              </a:ext>
            </a:extLst>
          </p:cNvPr>
          <p:cNvSpPr/>
          <p:nvPr/>
        </p:nvSpPr>
        <p:spPr>
          <a:xfrm>
            <a:off x="7848141"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CC5EDDC-E289-4D99-A2B0-AD1D39FDB5EA}"/>
              </a:ext>
            </a:extLst>
          </p:cNvPr>
          <p:cNvSpPr/>
          <p:nvPr/>
        </p:nvSpPr>
        <p:spPr>
          <a:xfrm>
            <a:off x="8377382" y="2676236"/>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564F2D83-8C97-46E4-872A-D75D2FCE5A8E}"/>
              </a:ext>
            </a:extLst>
          </p:cNvPr>
          <p:cNvSpPr/>
          <p:nvPr/>
        </p:nvSpPr>
        <p:spPr>
          <a:xfrm>
            <a:off x="3084945"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E4AC3C11-164D-4E73-8C94-F89B315D8803}"/>
              </a:ext>
            </a:extLst>
          </p:cNvPr>
          <p:cNvSpPr/>
          <p:nvPr/>
        </p:nvSpPr>
        <p:spPr>
          <a:xfrm>
            <a:off x="3614189"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5717394E-5F47-4AF7-8070-74C8BA46E025}"/>
              </a:ext>
            </a:extLst>
          </p:cNvPr>
          <p:cNvSpPr/>
          <p:nvPr/>
        </p:nvSpPr>
        <p:spPr>
          <a:xfrm>
            <a:off x="4143433"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DE14472-898D-49BB-ACAF-541F1250F058}"/>
              </a:ext>
            </a:extLst>
          </p:cNvPr>
          <p:cNvSpPr/>
          <p:nvPr/>
        </p:nvSpPr>
        <p:spPr>
          <a:xfrm>
            <a:off x="4672677"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EFCB996-5521-4EDE-AD95-2134819E111A}"/>
              </a:ext>
            </a:extLst>
          </p:cNvPr>
          <p:cNvSpPr/>
          <p:nvPr/>
        </p:nvSpPr>
        <p:spPr>
          <a:xfrm>
            <a:off x="5201921"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A5EA9DC-6A25-45E5-8A57-0FF9297E77CD}"/>
              </a:ext>
            </a:extLst>
          </p:cNvPr>
          <p:cNvSpPr/>
          <p:nvPr/>
        </p:nvSpPr>
        <p:spPr>
          <a:xfrm>
            <a:off x="5731165"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4554673-4658-47F9-B253-EC1C09CC8427}"/>
              </a:ext>
            </a:extLst>
          </p:cNvPr>
          <p:cNvSpPr/>
          <p:nvPr/>
        </p:nvSpPr>
        <p:spPr>
          <a:xfrm>
            <a:off x="6260409"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6E8BA29E-D74A-4832-9A13-CF20EFE2E150}"/>
              </a:ext>
            </a:extLst>
          </p:cNvPr>
          <p:cNvSpPr/>
          <p:nvPr/>
        </p:nvSpPr>
        <p:spPr>
          <a:xfrm>
            <a:off x="6789653"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084375CE-177E-4FD0-9DEF-8AAD5CA1CDC3}"/>
              </a:ext>
            </a:extLst>
          </p:cNvPr>
          <p:cNvSpPr/>
          <p:nvPr/>
        </p:nvSpPr>
        <p:spPr>
          <a:xfrm>
            <a:off x="7318897"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260B5CAC-3E3E-4272-BD09-33A90D62E8A1}"/>
              </a:ext>
            </a:extLst>
          </p:cNvPr>
          <p:cNvSpPr/>
          <p:nvPr/>
        </p:nvSpPr>
        <p:spPr>
          <a:xfrm>
            <a:off x="7848141"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1A9B970B-9768-474B-9A79-98F5D7F9CAF8}"/>
              </a:ext>
            </a:extLst>
          </p:cNvPr>
          <p:cNvSpPr/>
          <p:nvPr/>
        </p:nvSpPr>
        <p:spPr>
          <a:xfrm>
            <a:off x="8377382"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23DBC51-06F4-4503-8A73-B0AD2A966D46}"/>
              </a:ext>
            </a:extLst>
          </p:cNvPr>
          <p:cNvSpPr/>
          <p:nvPr/>
        </p:nvSpPr>
        <p:spPr>
          <a:xfrm>
            <a:off x="3084945"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6F016E35-2066-4938-80A5-06D6F8E58F88}"/>
              </a:ext>
            </a:extLst>
          </p:cNvPr>
          <p:cNvSpPr/>
          <p:nvPr/>
        </p:nvSpPr>
        <p:spPr>
          <a:xfrm>
            <a:off x="3614189"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58F18FF-FF62-47F3-9A77-2B49F6DB195A}"/>
              </a:ext>
            </a:extLst>
          </p:cNvPr>
          <p:cNvSpPr/>
          <p:nvPr/>
        </p:nvSpPr>
        <p:spPr>
          <a:xfrm>
            <a:off x="4143433"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4A6CCE25-DD6A-4E24-B881-E75316C27C64}"/>
              </a:ext>
            </a:extLst>
          </p:cNvPr>
          <p:cNvSpPr/>
          <p:nvPr/>
        </p:nvSpPr>
        <p:spPr>
          <a:xfrm>
            <a:off x="4672677"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E06E8C59-0957-4225-B973-DBD18711719D}"/>
              </a:ext>
            </a:extLst>
          </p:cNvPr>
          <p:cNvSpPr/>
          <p:nvPr/>
        </p:nvSpPr>
        <p:spPr>
          <a:xfrm>
            <a:off x="5201921"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B9591D71-03CE-481A-8DF2-060712C21477}"/>
              </a:ext>
            </a:extLst>
          </p:cNvPr>
          <p:cNvSpPr/>
          <p:nvPr/>
        </p:nvSpPr>
        <p:spPr>
          <a:xfrm>
            <a:off x="5731165"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C6668B07-936B-4270-A3B3-2AA3CE2D76D1}"/>
              </a:ext>
            </a:extLst>
          </p:cNvPr>
          <p:cNvSpPr/>
          <p:nvPr/>
        </p:nvSpPr>
        <p:spPr>
          <a:xfrm>
            <a:off x="6260409"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3739DC1C-391F-4A77-B860-0E80098CA7BC}"/>
              </a:ext>
            </a:extLst>
          </p:cNvPr>
          <p:cNvSpPr/>
          <p:nvPr/>
        </p:nvSpPr>
        <p:spPr>
          <a:xfrm>
            <a:off x="6789653"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7A78F333-AC4B-4F34-AF9E-672C059D112D}"/>
              </a:ext>
            </a:extLst>
          </p:cNvPr>
          <p:cNvSpPr/>
          <p:nvPr/>
        </p:nvSpPr>
        <p:spPr>
          <a:xfrm>
            <a:off x="7318897"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59133E9-C744-4B22-B2A1-C86A11661B49}"/>
              </a:ext>
            </a:extLst>
          </p:cNvPr>
          <p:cNvSpPr/>
          <p:nvPr/>
        </p:nvSpPr>
        <p:spPr>
          <a:xfrm>
            <a:off x="7848141"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D166D7EF-DF91-4137-99D4-74D9C62445E0}"/>
              </a:ext>
            </a:extLst>
          </p:cNvPr>
          <p:cNvSpPr/>
          <p:nvPr/>
        </p:nvSpPr>
        <p:spPr>
          <a:xfrm>
            <a:off x="8377382"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53E70FBC-A966-4701-924C-515FBD542522}"/>
              </a:ext>
            </a:extLst>
          </p:cNvPr>
          <p:cNvSpPr/>
          <p:nvPr/>
        </p:nvSpPr>
        <p:spPr>
          <a:xfrm>
            <a:off x="3084945"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D0A3B047-ED8D-4EF6-8988-DB6CED5413F1}"/>
              </a:ext>
            </a:extLst>
          </p:cNvPr>
          <p:cNvSpPr/>
          <p:nvPr/>
        </p:nvSpPr>
        <p:spPr>
          <a:xfrm>
            <a:off x="3614189"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AA45537-0EB5-4CC7-90D0-B3589DDBA16C}"/>
              </a:ext>
            </a:extLst>
          </p:cNvPr>
          <p:cNvSpPr/>
          <p:nvPr/>
        </p:nvSpPr>
        <p:spPr>
          <a:xfrm>
            <a:off x="4143433"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08034299-3F2F-484B-8632-EA815109930E}"/>
              </a:ext>
            </a:extLst>
          </p:cNvPr>
          <p:cNvSpPr/>
          <p:nvPr/>
        </p:nvSpPr>
        <p:spPr>
          <a:xfrm>
            <a:off x="4672677"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A552D61B-FE44-4AE1-8FCF-531AB2101CD5}"/>
              </a:ext>
            </a:extLst>
          </p:cNvPr>
          <p:cNvSpPr/>
          <p:nvPr/>
        </p:nvSpPr>
        <p:spPr>
          <a:xfrm>
            <a:off x="5201921"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8014DF6B-514F-4E22-9F65-1FFC6407DCAA}"/>
              </a:ext>
            </a:extLst>
          </p:cNvPr>
          <p:cNvSpPr/>
          <p:nvPr/>
        </p:nvSpPr>
        <p:spPr>
          <a:xfrm>
            <a:off x="5731165"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F18D83B9-06EB-4855-83BD-462BF0DC0CC3}"/>
              </a:ext>
            </a:extLst>
          </p:cNvPr>
          <p:cNvSpPr/>
          <p:nvPr/>
        </p:nvSpPr>
        <p:spPr>
          <a:xfrm>
            <a:off x="6260409"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a:extLst>
              <a:ext uri="{FF2B5EF4-FFF2-40B4-BE49-F238E27FC236}">
                <a16:creationId xmlns:a16="http://schemas.microsoft.com/office/drawing/2014/main" id="{45BE88E2-B799-480B-8C5C-CC423EF99E2C}"/>
              </a:ext>
            </a:extLst>
          </p:cNvPr>
          <p:cNvSpPr/>
          <p:nvPr/>
        </p:nvSpPr>
        <p:spPr>
          <a:xfrm>
            <a:off x="6789653"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a:extLst>
              <a:ext uri="{FF2B5EF4-FFF2-40B4-BE49-F238E27FC236}">
                <a16:creationId xmlns:a16="http://schemas.microsoft.com/office/drawing/2014/main" id="{C42C8574-F3B9-41CE-B5F1-3A4FFD5FABC8}"/>
              </a:ext>
            </a:extLst>
          </p:cNvPr>
          <p:cNvSpPr/>
          <p:nvPr/>
        </p:nvSpPr>
        <p:spPr>
          <a:xfrm>
            <a:off x="7318897"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a:extLst>
              <a:ext uri="{FF2B5EF4-FFF2-40B4-BE49-F238E27FC236}">
                <a16:creationId xmlns:a16="http://schemas.microsoft.com/office/drawing/2014/main" id="{BFB040F2-DEFD-4ABD-8368-62432590E40A}"/>
              </a:ext>
            </a:extLst>
          </p:cNvPr>
          <p:cNvSpPr/>
          <p:nvPr/>
        </p:nvSpPr>
        <p:spPr>
          <a:xfrm>
            <a:off x="7848141"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a:extLst>
              <a:ext uri="{FF2B5EF4-FFF2-40B4-BE49-F238E27FC236}">
                <a16:creationId xmlns:a16="http://schemas.microsoft.com/office/drawing/2014/main" id="{2C260E31-8540-4038-A368-BEA43EA9F187}"/>
              </a:ext>
            </a:extLst>
          </p:cNvPr>
          <p:cNvSpPr/>
          <p:nvPr/>
        </p:nvSpPr>
        <p:spPr>
          <a:xfrm>
            <a:off x="8377382"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FFDDC37-C138-42EF-970D-88EA31234C6E}"/>
              </a:ext>
            </a:extLst>
          </p:cNvPr>
          <p:cNvSpPr txBox="1"/>
          <p:nvPr/>
        </p:nvSpPr>
        <p:spPr>
          <a:xfrm>
            <a:off x="397164" y="341745"/>
            <a:ext cx="2462982" cy="369332"/>
          </a:xfrm>
          <a:prstGeom prst="rect">
            <a:avLst/>
          </a:prstGeom>
          <a:noFill/>
        </p:spPr>
        <p:txBody>
          <a:bodyPr wrap="none" rtlCol="0">
            <a:spAutoFit/>
          </a:bodyPr>
          <a:lstStyle/>
          <a:p>
            <a:r>
              <a:rPr lang="en-US" dirty="0"/>
              <a:t>50 comments on the car</a:t>
            </a:r>
          </a:p>
        </p:txBody>
      </p:sp>
    </p:spTree>
    <p:extLst>
      <p:ext uri="{BB962C8B-B14F-4D97-AF65-F5344CB8AC3E}">
        <p14:creationId xmlns:p14="http://schemas.microsoft.com/office/powerpoint/2010/main" val="120440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C49A-C6D5-4800-899B-47C1CFDA1F0A}"/>
              </a:ext>
            </a:extLst>
          </p:cNvPr>
          <p:cNvSpPr>
            <a:spLocks noGrp="1"/>
          </p:cNvSpPr>
          <p:nvPr>
            <p:ph type="title"/>
          </p:nvPr>
        </p:nvSpPr>
        <p:spPr/>
        <p:txBody>
          <a:bodyPr/>
          <a:lstStyle/>
          <a:p>
            <a:r>
              <a:rPr lang="en-US" dirty="0"/>
              <a:t>VISIT</a:t>
            </a:r>
          </a:p>
        </p:txBody>
      </p:sp>
    </p:spTree>
    <p:extLst>
      <p:ext uri="{BB962C8B-B14F-4D97-AF65-F5344CB8AC3E}">
        <p14:creationId xmlns:p14="http://schemas.microsoft.com/office/powerpoint/2010/main" val="327728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26B2FA8-281C-4C0A-867B-AB21209DC7D3}"/>
              </a:ext>
            </a:extLst>
          </p:cNvPr>
          <p:cNvSpPr/>
          <p:nvPr/>
        </p:nvSpPr>
        <p:spPr>
          <a:xfrm>
            <a:off x="3084945"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46D6302-E77C-4F97-8563-7BEB0F883488}"/>
              </a:ext>
            </a:extLst>
          </p:cNvPr>
          <p:cNvSpPr/>
          <p:nvPr/>
        </p:nvSpPr>
        <p:spPr>
          <a:xfrm>
            <a:off x="3614189"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C346F1-978E-44B8-84E6-02A986C8AEC2}"/>
              </a:ext>
            </a:extLst>
          </p:cNvPr>
          <p:cNvSpPr/>
          <p:nvPr/>
        </p:nvSpPr>
        <p:spPr>
          <a:xfrm>
            <a:off x="4143433"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B4BED11-C41A-4DAD-8FD7-766B6235CFA7}"/>
              </a:ext>
            </a:extLst>
          </p:cNvPr>
          <p:cNvSpPr/>
          <p:nvPr/>
        </p:nvSpPr>
        <p:spPr>
          <a:xfrm>
            <a:off x="4672677"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4D6172-48F3-4F4A-BBE1-DE6BD3325E7F}"/>
              </a:ext>
            </a:extLst>
          </p:cNvPr>
          <p:cNvSpPr/>
          <p:nvPr/>
        </p:nvSpPr>
        <p:spPr>
          <a:xfrm>
            <a:off x="5201921"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BF58593-6E36-47B0-9F40-6FDDFC039E13}"/>
              </a:ext>
            </a:extLst>
          </p:cNvPr>
          <p:cNvSpPr/>
          <p:nvPr/>
        </p:nvSpPr>
        <p:spPr>
          <a:xfrm>
            <a:off x="5731165"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A22DCF0-8632-4262-82B2-4C876B6088AA}"/>
              </a:ext>
            </a:extLst>
          </p:cNvPr>
          <p:cNvSpPr/>
          <p:nvPr/>
        </p:nvSpPr>
        <p:spPr>
          <a:xfrm>
            <a:off x="6260409"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05EAE28-DC95-4C5B-93F6-87973A381225}"/>
              </a:ext>
            </a:extLst>
          </p:cNvPr>
          <p:cNvSpPr/>
          <p:nvPr/>
        </p:nvSpPr>
        <p:spPr>
          <a:xfrm>
            <a:off x="6789653"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2CFBFA-8D5D-4F08-A952-F180A4CF1F35}"/>
              </a:ext>
            </a:extLst>
          </p:cNvPr>
          <p:cNvSpPr/>
          <p:nvPr/>
        </p:nvSpPr>
        <p:spPr>
          <a:xfrm>
            <a:off x="7318897"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7C57F18-CAE9-4DDA-928A-D8B7CBBE72AE}"/>
              </a:ext>
            </a:extLst>
          </p:cNvPr>
          <p:cNvSpPr/>
          <p:nvPr/>
        </p:nvSpPr>
        <p:spPr>
          <a:xfrm>
            <a:off x="7848141"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CB76417-5628-4EE7-B3D4-D0892F8B2519}"/>
              </a:ext>
            </a:extLst>
          </p:cNvPr>
          <p:cNvSpPr/>
          <p:nvPr/>
        </p:nvSpPr>
        <p:spPr>
          <a:xfrm>
            <a:off x="8377382"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FF95313-B1A7-4FEE-A0F3-AA5153D2FCBE}"/>
              </a:ext>
            </a:extLst>
          </p:cNvPr>
          <p:cNvSpPr/>
          <p:nvPr/>
        </p:nvSpPr>
        <p:spPr>
          <a:xfrm>
            <a:off x="3084945"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4C5A684-31BC-46AE-A056-BE28890C6483}"/>
              </a:ext>
            </a:extLst>
          </p:cNvPr>
          <p:cNvSpPr/>
          <p:nvPr/>
        </p:nvSpPr>
        <p:spPr>
          <a:xfrm>
            <a:off x="3614189"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0364340-E37B-4E5F-AB60-BE6B4F867655}"/>
              </a:ext>
            </a:extLst>
          </p:cNvPr>
          <p:cNvSpPr/>
          <p:nvPr/>
        </p:nvSpPr>
        <p:spPr>
          <a:xfrm>
            <a:off x="4143433"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8DD47CC-C0F7-4DAA-84F5-D75909FB39F6}"/>
              </a:ext>
            </a:extLst>
          </p:cNvPr>
          <p:cNvSpPr/>
          <p:nvPr/>
        </p:nvSpPr>
        <p:spPr>
          <a:xfrm>
            <a:off x="4672677"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280CEA-57CF-49C5-AC81-F1046E2C857C}"/>
              </a:ext>
            </a:extLst>
          </p:cNvPr>
          <p:cNvSpPr/>
          <p:nvPr/>
        </p:nvSpPr>
        <p:spPr>
          <a:xfrm>
            <a:off x="5201921"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E75AD1-C94F-43D1-9A8F-63D9E7729617}"/>
              </a:ext>
            </a:extLst>
          </p:cNvPr>
          <p:cNvSpPr/>
          <p:nvPr/>
        </p:nvSpPr>
        <p:spPr>
          <a:xfrm>
            <a:off x="5731165"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B5785CC-CC66-4E78-9F01-504E59107B7E}"/>
              </a:ext>
            </a:extLst>
          </p:cNvPr>
          <p:cNvSpPr/>
          <p:nvPr/>
        </p:nvSpPr>
        <p:spPr>
          <a:xfrm>
            <a:off x="6260409"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0909A6E-8CB1-457E-9152-FAD8D87F8096}"/>
              </a:ext>
            </a:extLst>
          </p:cNvPr>
          <p:cNvSpPr/>
          <p:nvPr/>
        </p:nvSpPr>
        <p:spPr>
          <a:xfrm>
            <a:off x="6789653"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7176D8-3031-4E9A-9D50-C20115126FDD}"/>
              </a:ext>
            </a:extLst>
          </p:cNvPr>
          <p:cNvSpPr/>
          <p:nvPr/>
        </p:nvSpPr>
        <p:spPr>
          <a:xfrm>
            <a:off x="7318897"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961551F-FFFD-4CE8-830A-8D4B55763469}"/>
              </a:ext>
            </a:extLst>
          </p:cNvPr>
          <p:cNvSpPr/>
          <p:nvPr/>
        </p:nvSpPr>
        <p:spPr>
          <a:xfrm>
            <a:off x="7848141"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CC5EDDC-E289-4D99-A2B0-AD1D39FDB5EA}"/>
              </a:ext>
            </a:extLst>
          </p:cNvPr>
          <p:cNvSpPr/>
          <p:nvPr/>
        </p:nvSpPr>
        <p:spPr>
          <a:xfrm>
            <a:off x="8377382" y="2676236"/>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64F2D83-8C97-46E4-872A-D75D2FCE5A8E}"/>
              </a:ext>
            </a:extLst>
          </p:cNvPr>
          <p:cNvSpPr/>
          <p:nvPr/>
        </p:nvSpPr>
        <p:spPr>
          <a:xfrm>
            <a:off x="3084945" y="3318164"/>
            <a:ext cx="166254" cy="16625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AC3C11-164D-4E73-8C94-F89B315D8803}"/>
              </a:ext>
            </a:extLst>
          </p:cNvPr>
          <p:cNvSpPr/>
          <p:nvPr/>
        </p:nvSpPr>
        <p:spPr>
          <a:xfrm>
            <a:off x="3614189" y="3318164"/>
            <a:ext cx="166254" cy="16625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717394E-5F47-4AF7-8070-74C8BA46E025}"/>
              </a:ext>
            </a:extLst>
          </p:cNvPr>
          <p:cNvSpPr/>
          <p:nvPr/>
        </p:nvSpPr>
        <p:spPr>
          <a:xfrm>
            <a:off x="4143433" y="3318164"/>
            <a:ext cx="166254" cy="16625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DE14472-898D-49BB-ACAF-541F1250F058}"/>
              </a:ext>
            </a:extLst>
          </p:cNvPr>
          <p:cNvSpPr/>
          <p:nvPr/>
        </p:nvSpPr>
        <p:spPr>
          <a:xfrm>
            <a:off x="4672677" y="3318164"/>
            <a:ext cx="166254" cy="16625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EFCB996-5521-4EDE-AD95-2134819E111A}"/>
              </a:ext>
            </a:extLst>
          </p:cNvPr>
          <p:cNvSpPr/>
          <p:nvPr/>
        </p:nvSpPr>
        <p:spPr>
          <a:xfrm>
            <a:off x="5201921"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A5EA9DC-6A25-45E5-8A57-0FF9297E77CD}"/>
              </a:ext>
            </a:extLst>
          </p:cNvPr>
          <p:cNvSpPr/>
          <p:nvPr/>
        </p:nvSpPr>
        <p:spPr>
          <a:xfrm>
            <a:off x="5731165"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4554673-4658-47F9-B253-EC1C09CC8427}"/>
              </a:ext>
            </a:extLst>
          </p:cNvPr>
          <p:cNvSpPr/>
          <p:nvPr/>
        </p:nvSpPr>
        <p:spPr>
          <a:xfrm>
            <a:off x="6260409"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6E8BA29E-D74A-4832-9A13-CF20EFE2E150}"/>
              </a:ext>
            </a:extLst>
          </p:cNvPr>
          <p:cNvSpPr/>
          <p:nvPr/>
        </p:nvSpPr>
        <p:spPr>
          <a:xfrm>
            <a:off x="6789653"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084375CE-177E-4FD0-9DEF-8AAD5CA1CDC3}"/>
              </a:ext>
            </a:extLst>
          </p:cNvPr>
          <p:cNvSpPr/>
          <p:nvPr/>
        </p:nvSpPr>
        <p:spPr>
          <a:xfrm>
            <a:off x="7318897"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260B5CAC-3E3E-4272-BD09-33A90D62E8A1}"/>
              </a:ext>
            </a:extLst>
          </p:cNvPr>
          <p:cNvSpPr/>
          <p:nvPr/>
        </p:nvSpPr>
        <p:spPr>
          <a:xfrm>
            <a:off x="7848141"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1A9B970B-9768-474B-9A79-98F5D7F9CAF8}"/>
              </a:ext>
            </a:extLst>
          </p:cNvPr>
          <p:cNvSpPr/>
          <p:nvPr/>
        </p:nvSpPr>
        <p:spPr>
          <a:xfrm>
            <a:off x="8377382" y="3318164"/>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23DBC51-06F4-4503-8A73-B0AD2A966D46}"/>
              </a:ext>
            </a:extLst>
          </p:cNvPr>
          <p:cNvSpPr/>
          <p:nvPr/>
        </p:nvSpPr>
        <p:spPr>
          <a:xfrm>
            <a:off x="3084945"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6F016E35-2066-4938-80A5-06D6F8E58F88}"/>
              </a:ext>
            </a:extLst>
          </p:cNvPr>
          <p:cNvSpPr/>
          <p:nvPr/>
        </p:nvSpPr>
        <p:spPr>
          <a:xfrm>
            <a:off x="3614189"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58F18FF-FF62-47F3-9A77-2B49F6DB195A}"/>
              </a:ext>
            </a:extLst>
          </p:cNvPr>
          <p:cNvSpPr/>
          <p:nvPr/>
        </p:nvSpPr>
        <p:spPr>
          <a:xfrm>
            <a:off x="4143433"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4A6CCE25-DD6A-4E24-B881-E75316C27C64}"/>
              </a:ext>
            </a:extLst>
          </p:cNvPr>
          <p:cNvSpPr/>
          <p:nvPr/>
        </p:nvSpPr>
        <p:spPr>
          <a:xfrm>
            <a:off x="4672677"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E06E8C59-0957-4225-B973-DBD18711719D}"/>
              </a:ext>
            </a:extLst>
          </p:cNvPr>
          <p:cNvSpPr/>
          <p:nvPr/>
        </p:nvSpPr>
        <p:spPr>
          <a:xfrm>
            <a:off x="5201921"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B9591D71-03CE-481A-8DF2-060712C21477}"/>
              </a:ext>
            </a:extLst>
          </p:cNvPr>
          <p:cNvSpPr/>
          <p:nvPr/>
        </p:nvSpPr>
        <p:spPr>
          <a:xfrm>
            <a:off x="5731165"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C6668B07-936B-4270-A3B3-2AA3CE2D76D1}"/>
              </a:ext>
            </a:extLst>
          </p:cNvPr>
          <p:cNvSpPr/>
          <p:nvPr/>
        </p:nvSpPr>
        <p:spPr>
          <a:xfrm>
            <a:off x="6260409"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3739DC1C-391F-4A77-B860-0E80098CA7BC}"/>
              </a:ext>
            </a:extLst>
          </p:cNvPr>
          <p:cNvSpPr/>
          <p:nvPr/>
        </p:nvSpPr>
        <p:spPr>
          <a:xfrm>
            <a:off x="6789653"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7A78F333-AC4B-4F34-AF9E-672C059D112D}"/>
              </a:ext>
            </a:extLst>
          </p:cNvPr>
          <p:cNvSpPr/>
          <p:nvPr/>
        </p:nvSpPr>
        <p:spPr>
          <a:xfrm>
            <a:off x="7318897"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59133E9-C744-4B22-B2A1-C86A11661B49}"/>
              </a:ext>
            </a:extLst>
          </p:cNvPr>
          <p:cNvSpPr/>
          <p:nvPr/>
        </p:nvSpPr>
        <p:spPr>
          <a:xfrm>
            <a:off x="7848141"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D166D7EF-DF91-4137-99D4-74D9C62445E0}"/>
              </a:ext>
            </a:extLst>
          </p:cNvPr>
          <p:cNvSpPr/>
          <p:nvPr/>
        </p:nvSpPr>
        <p:spPr>
          <a:xfrm>
            <a:off x="8377382" y="3960092"/>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53E70FBC-A966-4701-924C-515FBD542522}"/>
              </a:ext>
            </a:extLst>
          </p:cNvPr>
          <p:cNvSpPr/>
          <p:nvPr/>
        </p:nvSpPr>
        <p:spPr>
          <a:xfrm>
            <a:off x="3084945"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D0A3B047-ED8D-4EF6-8988-DB6CED5413F1}"/>
              </a:ext>
            </a:extLst>
          </p:cNvPr>
          <p:cNvSpPr/>
          <p:nvPr/>
        </p:nvSpPr>
        <p:spPr>
          <a:xfrm>
            <a:off x="3614189"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AA45537-0EB5-4CC7-90D0-B3589DDBA16C}"/>
              </a:ext>
            </a:extLst>
          </p:cNvPr>
          <p:cNvSpPr/>
          <p:nvPr/>
        </p:nvSpPr>
        <p:spPr>
          <a:xfrm>
            <a:off x="4143433"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08034299-3F2F-484B-8632-EA815109930E}"/>
              </a:ext>
            </a:extLst>
          </p:cNvPr>
          <p:cNvSpPr/>
          <p:nvPr/>
        </p:nvSpPr>
        <p:spPr>
          <a:xfrm>
            <a:off x="4672677"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A552D61B-FE44-4AE1-8FCF-531AB2101CD5}"/>
              </a:ext>
            </a:extLst>
          </p:cNvPr>
          <p:cNvSpPr/>
          <p:nvPr/>
        </p:nvSpPr>
        <p:spPr>
          <a:xfrm>
            <a:off x="5201921"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8014DF6B-514F-4E22-9F65-1FFC6407DCAA}"/>
              </a:ext>
            </a:extLst>
          </p:cNvPr>
          <p:cNvSpPr/>
          <p:nvPr/>
        </p:nvSpPr>
        <p:spPr>
          <a:xfrm>
            <a:off x="5731165"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F18D83B9-06EB-4855-83BD-462BF0DC0CC3}"/>
              </a:ext>
            </a:extLst>
          </p:cNvPr>
          <p:cNvSpPr/>
          <p:nvPr/>
        </p:nvSpPr>
        <p:spPr>
          <a:xfrm>
            <a:off x="6260409"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a:extLst>
              <a:ext uri="{FF2B5EF4-FFF2-40B4-BE49-F238E27FC236}">
                <a16:creationId xmlns:a16="http://schemas.microsoft.com/office/drawing/2014/main" id="{45BE88E2-B799-480B-8C5C-CC423EF99E2C}"/>
              </a:ext>
            </a:extLst>
          </p:cNvPr>
          <p:cNvSpPr/>
          <p:nvPr/>
        </p:nvSpPr>
        <p:spPr>
          <a:xfrm>
            <a:off x="6789653"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a:extLst>
              <a:ext uri="{FF2B5EF4-FFF2-40B4-BE49-F238E27FC236}">
                <a16:creationId xmlns:a16="http://schemas.microsoft.com/office/drawing/2014/main" id="{C42C8574-F3B9-41CE-B5F1-3A4FFD5FABC8}"/>
              </a:ext>
            </a:extLst>
          </p:cNvPr>
          <p:cNvSpPr/>
          <p:nvPr/>
        </p:nvSpPr>
        <p:spPr>
          <a:xfrm>
            <a:off x="7318897"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a:extLst>
              <a:ext uri="{FF2B5EF4-FFF2-40B4-BE49-F238E27FC236}">
                <a16:creationId xmlns:a16="http://schemas.microsoft.com/office/drawing/2014/main" id="{BFB040F2-DEFD-4ABD-8368-62432590E40A}"/>
              </a:ext>
            </a:extLst>
          </p:cNvPr>
          <p:cNvSpPr/>
          <p:nvPr/>
        </p:nvSpPr>
        <p:spPr>
          <a:xfrm>
            <a:off x="7848141"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a:extLst>
              <a:ext uri="{FF2B5EF4-FFF2-40B4-BE49-F238E27FC236}">
                <a16:creationId xmlns:a16="http://schemas.microsoft.com/office/drawing/2014/main" id="{2C260E31-8540-4038-A368-BEA43EA9F187}"/>
              </a:ext>
            </a:extLst>
          </p:cNvPr>
          <p:cNvSpPr/>
          <p:nvPr/>
        </p:nvSpPr>
        <p:spPr>
          <a:xfrm>
            <a:off x="8377382" y="4602020"/>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FFDDC37-C138-42EF-970D-88EA31234C6E}"/>
              </a:ext>
            </a:extLst>
          </p:cNvPr>
          <p:cNvSpPr txBox="1"/>
          <p:nvPr/>
        </p:nvSpPr>
        <p:spPr>
          <a:xfrm>
            <a:off x="397164" y="341745"/>
            <a:ext cx="11231418" cy="646331"/>
          </a:xfrm>
          <a:prstGeom prst="rect">
            <a:avLst/>
          </a:prstGeom>
          <a:noFill/>
        </p:spPr>
        <p:txBody>
          <a:bodyPr wrap="square" rtlCol="0">
            <a:spAutoFit/>
          </a:bodyPr>
          <a:lstStyle/>
          <a:p>
            <a:r>
              <a:rPr lang="en-US" dirty="0"/>
              <a:t>VISIT. Numerical representation of how many comments have been explored without any consideration of their categorization, semantic similarity, or anything else. </a:t>
            </a:r>
          </a:p>
        </p:txBody>
      </p:sp>
      <p:sp>
        <p:nvSpPr>
          <p:cNvPr id="58" name="Oval 57">
            <a:extLst>
              <a:ext uri="{FF2B5EF4-FFF2-40B4-BE49-F238E27FC236}">
                <a16:creationId xmlns:a16="http://schemas.microsoft.com/office/drawing/2014/main" id="{868DE496-7C34-419A-8285-8E5AFC4D7FAD}"/>
              </a:ext>
            </a:extLst>
          </p:cNvPr>
          <p:cNvSpPr/>
          <p:nvPr/>
        </p:nvSpPr>
        <p:spPr>
          <a:xfrm>
            <a:off x="10303163" y="2034309"/>
            <a:ext cx="166254" cy="1662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9E09718D-227A-471A-87DC-389705CA421E}"/>
              </a:ext>
            </a:extLst>
          </p:cNvPr>
          <p:cNvCxnSpPr/>
          <p:nvPr/>
        </p:nvCxnSpPr>
        <p:spPr>
          <a:xfrm>
            <a:off x="9578109" y="1708727"/>
            <a:ext cx="0" cy="3666837"/>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89B09FEC-15D0-4FF9-A2ED-9CC4C58CF92B}"/>
              </a:ext>
            </a:extLst>
          </p:cNvPr>
          <p:cNvSpPr txBox="1"/>
          <p:nvPr/>
        </p:nvSpPr>
        <p:spPr>
          <a:xfrm>
            <a:off x="10612583" y="1932770"/>
            <a:ext cx="1007199" cy="369332"/>
          </a:xfrm>
          <a:prstGeom prst="rect">
            <a:avLst/>
          </a:prstGeom>
          <a:noFill/>
        </p:spPr>
        <p:txBody>
          <a:bodyPr wrap="none" rtlCol="0">
            <a:spAutoFit/>
          </a:bodyPr>
          <a:lstStyle/>
          <a:p>
            <a:r>
              <a:rPr lang="en-US" dirty="0"/>
              <a:t>Explored</a:t>
            </a:r>
          </a:p>
        </p:txBody>
      </p:sp>
      <p:sp>
        <p:nvSpPr>
          <p:cNvPr id="62" name="Oval 61">
            <a:extLst>
              <a:ext uri="{FF2B5EF4-FFF2-40B4-BE49-F238E27FC236}">
                <a16:creationId xmlns:a16="http://schemas.microsoft.com/office/drawing/2014/main" id="{3BCD7C74-D7E6-49CA-A673-D2AE57680C50}"/>
              </a:ext>
            </a:extLst>
          </p:cNvPr>
          <p:cNvSpPr/>
          <p:nvPr/>
        </p:nvSpPr>
        <p:spPr>
          <a:xfrm>
            <a:off x="10311963" y="2759363"/>
            <a:ext cx="166254" cy="1662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TextBox 62">
            <a:extLst>
              <a:ext uri="{FF2B5EF4-FFF2-40B4-BE49-F238E27FC236}">
                <a16:creationId xmlns:a16="http://schemas.microsoft.com/office/drawing/2014/main" id="{4D34B666-5A79-4709-993E-97FFDB75798F}"/>
              </a:ext>
            </a:extLst>
          </p:cNvPr>
          <p:cNvSpPr txBox="1"/>
          <p:nvPr/>
        </p:nvSpPr>
        <p:spPr>
          <a:xfrm>
            <a:off x="10621383" y="2657824"/>
            <a:ext cx="1276247" cy="369332"/>
          </a:xfrm>
          <a:prstGeom prst="rect">
            <a:avLst/>
          </a:prstGeom>
          <a:noFill/>
        </p:spPr>
        <p:txBody>
          <a:bodyPr wrap="none" rtlCol="0">
            <a:spAutoFit/>
          </a:bodyPr>
          <a:lstStyle/>
          <a:p>
            <a:r>
              <a:rPr lang="en-US" dirty="0"/>
              <a:t>Unexplored</a:t>
            </a:r>
          </a:p>
        </p:txBody>
      </p:sp>
    </p:spTree>
    <p:extLst>
      <p:ext uri="{BB962C8B-B14F-4D97-AF65-F5344CB8AC3E}">
        <p14:creationId xmlns:p14="http://schemas.microsoft.com/office/powerpoint/2010/main" val="384349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C9D5-EC78-4698-8101-6EEE82E7D9ED}"/>
              </a:ext>
            </a:extLst>
          </p:cNvPr>
          <p:cNvSpPr>
            <a:spLocks noGrp="1"/>
          </p:cNvSpPr>
          <p:nvPr>
            <p:ph type="title"/>
          </p:nvPr>
        </p:nvSpPr>
        <p:spPr/>
        <p:txBody>
          <a:bodyPr/>
          <a:lstStyle/>
          <a:p>
            <a:r>
              <a:rPr lang="en-US" dirty="0"/>
              <a:t>COVERAGE</a:t>
            </a:r>
          </a:p>
        </p:txBody>
      </p:sp>
    </p:spTree>
    <p:extLst>
      <p:ext uri="{BB962C8B-B14F-4D97-AF65-F5344CB8AC3E}">
        <p14:creationId xmlns:p14="http://schemas.microsoft.com/office/powerpoint/2010/main" val="182695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26B2FA8-281C-4C0A-867B-AB21209DC7D3}"/>
              </a:ext>
            </a:extLst>
          </p:cNvPr>
          <p:cNvSpPr/>
          <p:nvPr/>
        </p:nvSpPr>
        <p:spPr>
          <a:xfrm>
            <a:off x="3084945"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F46D6302-E77C-4F97-8563-7BEB0F883488}"/>
              </a:ext>
            </a:extLst>
          </p:cNvPr>
          <p:cNvSpPr/>
          <p:nvPr/>
        </p:nvSpPr>
        <p:spPr>
          <a:xfrm>
            <a:off x="3614189"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2C346F1-978E-44B8-84E6-02A986C8AEC2}"/>
              </a:ext>
            </a:extLst>
          </p:cNvPr>
          <p:cNvSpPr/>
          <p:nvPr/>
        </p:nvSpPr>
        <p:spPr>
          <a:xfrm>
            <a:off x="4143433"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B4BED11-C41A-4DAD-8FD7-766B6235CFA7}"/>
              </a:ext>
            </a:extLst>
          </p:cNvPr>
          <p:cNvSpPr/>
          <p:nvPr/>
        </p:nvSpPr>
        <p:spPr>
          <a:xfrm>
            <a:off x="4672677"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44D6172-48F3-4F4A-BBE1-DE6BD3325E7F}"/>
              </a:ext>
            </a:extLst>
          </p:cNvPr>
          <p:cNvSpPr/>
          <p:nvPr/>
        </p:nvSpPr>
        <p:spPr>
          <a:xfrm>
            <a:off x="5201921"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BF58593-6E36-47B0-9F40-6FDDFC039E13}"/>
              </a:ext>
            </a:extLst>
          </p:cNvPr>
          <p:cNvSpPr/>
          <p:nvPr/>
        </p:nvSpPr>
        <p:spPr>
          <a:xfrm>
            <a:off x="5731165"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A22DCF0-8632-4262-82B2-4C876B6088AA}"/>
              </a:ext>
            </a:extLst>
          </p:cNvPr>
          <p:cNvSpPr/>
          <p:nvPr/>
        </p:nvSpPr>
        <p:spPr>
          <a:xfrm>
            <a:off x="6260409"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05EAE28-DC95-4C5B-93F6-87973A381225}"/>
              </a:ext>
            </a:extLst>
          </p:cNvPr>
          <p:cNvSpPr/>
          <p:nvPr/>
        </p:nvSpPr>
        <p:spPr>
          <a:xfrm>
            <a:off x="6789653"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952CFBFA-8D5D-4F08-A952-F180A4CF1F35}"/>
              </a:ext>
            </a:extLst>
          </p:cNvPr>
          <p:cNvSpPr/>
          <p:nvPr/>
        </p:nvSpPr>
        <p:spPr>
          <a:xfrm>
            <a:off x="7318897"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D7C57F18-CAE9-4DDA-928A-D8B7CBBE72AE}"/>
              </a:ext>
            </a:extLst>
          </p:cNvPr>
          <p:cNvSpPr/>
          <p:nvPr/>
        </p:nvSpPr>
        <p:spPr>
          <a:xfrm>
            <a:off x="7848141"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8CB76417-5628-4EE7-B3D4-D0892F8B2519}"/>
              </a:ext>
            </a:extLst>
          </p:cNvPr>
          <p:cNvSpPr/>
          <p:nvPr/>
        </p:nvSpPr>
        <p:spPr>
          <a:xfrm>
            <a:off x="8377382" y="2034309"/>
            <a:ext cx="166254" cy="166254"/>
          </a:xfrm>
          <a:prstGeom prst="ellipse">
            <a:avLst/>
          </a:prstGeom>
          <a:solidFill>
            <a:srgbClr val="FFC1B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4FF95313-B1A7-4FEE-A0F3-AA5153D2FCBE}"/>
              </a:ext>
            </a:extLst>
          </p:cNvPr>
          <p:cNvSpPr/>
          <p:nvPr/>
        </p:nvSpPr>
        <p:spPr>
          <a:xfrm>
            <a:off x="3084945"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4C5A684-31BC-46AE-A056-BE28890C6483}"/>
              </a:ext>
            </a:extLst>
          </p:cNvPr>
          <p:cNvSpPr/>
          <p:nvPr/>
        </p:nvSpPr>
        <p:spPr>
          <a:xfrm>
            <a:off x="3614189"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364340-E37B-4E5F-AB60-BE6B4F867655}"/>
              </a:ext>
            </a:extLst>
          </p:cNvPr>
          <p:cNvSpPr/>
          <p:nvPr/>
        </p:nvSpPr>
        <p:spPr>
          <a:xfrm>
            <a:off x="4143433"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98DD47CC-C0F7-4DAA-84F5-D75909FB39F6}"/>
              </a:ext>
            </a:extLst>
          </p:cNvPr>
          <p:cNvSpPr/>
          <p:nvPr/>
        </p:nvSpPr>
        <p:spPr>
          <a:xfrm>
            <a:off x="4672677"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76280CEA-57CF-49C5-AC81-F1046E2C857C}"/>
              </a:ext>
            </a:extLst>
          </p:cNvPr>
          <p:cNvSpPr/>
          <p:nvPr/>
        </p:nvSpPr>
        <p:spPr>
          <a:xfrm>
            <a:off x="5201921"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11E75AD1-C94F-43D1-9A8F-63D9E7729617}"/>
              </a:ext>
            </a:extLst>
          </p:cNvPr>
          <p:cNvSpPr/>
          <p:nvPr/>
        </p:nvSpPr>
        <p:spPr>
          <a:xfrm>
            <a:off x="5731165"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8B5785CC-CC66-4E78-9F01-504E59107B7E}"/>
              </a:ext>
            </a:extLst>
          </p:cNvPr>
          <p:cNvSpPr/>
          <p:nvPr/>
        </p:nvSpPr>
        <p:spPr>
          <a:xfrm>
            <a:off x="6260409"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40909A6E-8CB1-457E-9152-FAD8D87F8096}"/>
              </a:ext>
            </a:extLst>
          </p:cNvPr>
          <p:cNvSpPr/>
          <p:nvPr/>
        </p:nvSpPr>
        <p:spPr>
          <a:xfrm>
            <a:off x="6789653"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3A7176D8-3031-4E9A-9D50-C20115126FDD}"/>
              </a:ext>
            </a:extLst>
          </p:cNvPr>
          <p:cNvSpPr/>
          <p:nvPr/>
        </p:nvSpPr>
        <p:spPr>
          <a:xfrm>
            <a:off x="7318897"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4961551F-FFFD-4CE8-830A-8D4B55763469}"/>
              </a:ext>
            </a:extLst>
          </p:cNvPr>
          <p:cNvSpPr/>
          <p:nvPr/>
        </p:nvSpPr>
        <p:spPr>
          <a:xfrm>
            <a:off x="7848141"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CC5EDDC-E289-4D99-A2B0-AD1D39FDB5EA}"/>
              </a:ext>
            </a:extLst>
          </p:cNvPr>
          <p:cNvSpPr/>
          <p:nvPr/>
        </p:nvSpPr>
        <p:spPr>
          <a:xfrm>
            <a:off x="8377382" y="2676236"/>
            <a:ext cx="166254" cy="166254"/>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564F2D83-8C97-46E4-872A-D75D2FCE5A8E}"/>
              </a:ext>
            </a:extLst>
          </p:cNvPr>
          <p:cNvSpPr/>
          <p:nvPr/>
        </p:nvSpPr>
        <p:spPr>
          <a:xfrm>
            <a:off x="3084945"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E4AC3C11-164D-4E73-8C94-F89B315D8803}"/>
              </a:ext>
            </a:extLst>
          </p:cNvPr>
          <p:cNvSpPr/>
          <p:nvPr/>
        </p:nvSpPr>
        <p:spPr>
          <a:xfrm>
            <a:off x="3614189"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5717394E-5F47-4AF7-8070-74C8BA46E025}"/>
              </a:ext>
            </a:extLst>
          </p:cNvPr>
          <p:cNvSpPr/>
          <p:nvPr/>
        </p:nvSpPr>
        <p:spPr>
          <a:xfrm>
            <a:off x="4143433"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DE14472-898D-49BB-ACAF-541F1250F058}"/>
              </a:ext>
            </a:extLst>
          </p:cNvPr>
          <p:cNvSpPr/>
          <p:nvPr/>
        </p:nvSpPr>
        <p:spPr>
          <a:xfrm>
            <a:off x="4672677"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EFCB996-5521-4EDE-AD95-2134819E111A}"/>
              </a:ext>
            </a:extLst>
          </p:cNvPr>
          <p:cNvSpPr/>
          <p:nvPr/>
        </p:nvSpPr>
        <p:spPr>
          <a:xfrm>
            <a:off x="5201921"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A5EA9DC-6A25-45E5-8A57-0FF9297E77CD}"/>
              </a:ext>
            </a:extLst>
          </p:cNvPr>
          <p:cNvSpPr/>
          <p:nvPr/>
        </p:nvSpPr>
        <p:spPr>
          <a:xfrm>
            <a:off x="5731165"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4554673-4658-47F9-B253-EC1C09CC8427}"/>
              </a:ext>
            </a:extLst>
          </p:cNvPr>
          <p:cNvSpPr/>
          <p:nvPr/>
        </p:nvSpPr>
        <p:spPr>
          <a:xfrm>
            <a:off x="6260409"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6E8BA29E-D74A-4832-9A13-CF20EFE2E150}"/>
              </a:ext>
            </a:extLst>
          </p:cNvPr>
          <p:cNvSpPr/>
          <p:nvPr/>
        </p:nvSpPr>
        <p:spPr>
          <a:xfrm>
            <a:off x="6789653"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084375CE-177E-4FD0-9DEF-8AAD5CA1CDC3}"/>
              </a:ext>
            </a:extLst>
          </p:cNvPr>
          <p:cNvSpPr/>
          <p:nvPr/>
        </p:nvSpPr>
        <p:spPr>
          <a:xfrm>
            <a:off x="7318897"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260B5CAC-3E3E-4272-BD09-33A90D62E8A1}"/>
              </a:ext>
            </a:extLst>
          </p:cNvPr>
          <p:cNvSpPr/>
          <p:nvPr/>
        </p:nvSpPr>
        <p:spPr>
          <a:xfrm>
            <a:off x="7848141"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1A9B970B-9768-474B-9A79-98F5D7F9CAF8}"/>
              </a:ext>
            </a:extLst>
          </p:cNvPr>
          <p:cNvSpPr/>
          <p:nvPr/>
        </p:nvSpPr>
        <p:spPr>
          <a:xfrm>
            <a:off x="8377382" y="3318164"/>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23DBC51-06F4-4503-8A73-B0AD2A966D46}"/>
              </a:ext>
            </a:extLst>
          </p:cNvPr>
          <p:cNvSpPr/>
          <p:nvPr/>
        </p:nvSpPr>
        <p:spPr>
          <a:xfrm>
            <a:off x="3084945"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6F016E35-2066-4938-80A5-06D6F8E58F88}"/>
              </a:ext>
            </a:extLst>
          </p:cNvPr>
          <p:cNvSpPr/>
          <p:nvPr/>
        </p:nvSpPr>
        <p:spPr>
          <a:xfrm>
            <a:off x="3614189"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58F18FF-FF62-47F3-9A77-2B49F6DB195A}"/>
              </a:ext>
            </a:extLst>
          </p:cNvPr>
          <p:cNvSpPr/>
          <p:nvPr/>
        </p:nvSpPr>
        <p:spPr>
          <a:xfrm>
            <a:off x="4143433"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4A6CCE25-DD6A-4E24-B881-E75316C27C64}"/>
              </a:ext>
            </a:extLst>
          </p:cNvPr>
          <p:cNvSpPr/>
          <p:nvPr/>
        </p:nvSpPr>
        <p:spPr>
          <a:xfrm>
            <a:off x="4672677"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E06E8C59-0957-4225-B973-DBD18711719D}"/>
              </a:ext>
            </a:extLst>
          </p:cNvPr>
          <p:cNvSpPr/>
          <p:nvPr/>
        </p:nvSpPr>
        <p:spPr>
          <a:xfrm>
            <a:off x="5201921"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B9591D71-03CE-481A-8DF2-060712C21477}"/>
              </a:ext>
            </a:extLst>
          </p:cNvPr>
          <p:cNvSpPr/>
          <p:nvPr/>
        </p:nvSpPr>
        <p:spPr>
          <a:xfrm>
            <a:off x="5731165"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C6668B07-936B-4270-A3B3-2AA3CE2D76D1}"/>
              </a:ext>
            </a:extLst>
          </p:cNvPr>
          <p:cNvSpPr/>
          <p:nvPr/>
        </p:nvSpPr>
        <p:spPr>
          <a:xfrm>
            <a:off x="6260409"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3739DC1C-391F-4A77-B860-0E80098CA7BC}"/>
              </a:ext>
            </a:extLst>
          </p:cNvPr>
          <p:cNvSpPr/>
          <p:nvPr/>
        </p:nvSpPr>
        <p:spPr>
          <a:xfrm>
            <a:off x="6789653"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7A78F333-AC4B-4F34-AF9E-672C059D112D}"/>
              </a:ext>
            </a:extLst>
          </p:cNvPr>
          <p:cNvSpPr/>
          <p:nvPr/>
        </p:nvSpPr>
        <p:spPr>
          <a:xfrm>
            <a:off x="7318897"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59133E9-C744-4B22-B2A1-C86A11661B49}"/>
              </a:ext>
            </a:extLst>
          </p:cNvPr>
          <p:cNvSpPr/>
          <p:nvPr/>
        </p:nvSpPr>
        <p:spPr>
          <a:xfrm>
            <a:off x="7848141"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D166D7EF-DF91-4137-99D4-74D9C62445E0}"/>
              </a:ext>
            </a:extLst>
          </p:cNvPr>
          <p:cNvSpPr/>
          <p:nvPr/>
        </p:nvSpPr>
        <p:spPr>
          <a:xfrm>
            <a:off x="8377382" y="3960092"/>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53E70FBC-A966-4701-924C-515FBD542522}"/>
              </a:ext>
            </a:extLst>
          </p:cNvPr>
          <p:cNvSpPr/>
          <p:nvPr/>
        </p:nvSpPr>
        <p:spPr>
          <a:xfrm>
            <a:off x="3084945"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D0A3B047-ED8D-4EF6-8988-DB6CED5413F1}"/>
              </a:ext>
            </a:extLst>
          </p:cNvPr>
          <p:cNvSpPr/>
          <p:nvPr/>
        </p:nvSpPr>
        <p:spPr>
          <a:xfrm>
            <a:off x="3614189"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AA45537-0EB5-4CC7-90D0-B3589DDBA16C}"/>
              </a:ext>
            </a:extLst>
          </p:cNvPr>
          <p:cNvSpPr/>
          <p:nvPr/>
        </p:nvSpPr>
        <p:spPr>
          <a:xfrm>
            <a:off x="4143433"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08034299-3F2F-484B-8632-EA815109930E}"/>
              </a:ext>
            </a:extLst>
          </p:cNvPr>
          <p:cNvSpPr/>
          <p:nvPr/>
        </p:nvSpPr>
        <p:spPr>
          <a:xfrm>
            <a:off x="4672677"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A552D61B-FE44-4AE1-8FCF-531AB2101CD5}"/>
              </a:ext>
            </a:extLst>
          </p:cNvPr>
          <p:cNvSpPr/>
          <p:nvPr/>
        </p:nvSpPr>
        <p:spPr>
          <a:xfrm>
            <a:off x="5201921"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8014DF6B-514F-4E22-9F65-1FFC6407DCAA}"/>
              </a:ext>
            </a:extLst>
          </p:cNvPr>
          <p:cNvSpPr/>
          <p:nvPr/>
        </p:nvSpPr>
        <p:spPr>
          <a:xfrm>
            <a:off x="5731165"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F18D83B9-06EB-4855-83BD-462BF0DC0CC3}"/>
              </a:ext>
            </a:extLst>
          </p:cNvPr>
          <p:cNvSpPr/>
          <p:nvPr/>
        </p:nvSpPr>
        <p:spPr>
          <a:xfrm>
            <a:off x="6260409"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a:extLst>
              <a:ext uri="{FF2B5EF4-FFF2-40B4-BE49-F238E27FC236}">
                <a16:creationId xmlns:a16="http://schemas.microsoft.com/office/drawing/2014/main" id="{45BE88E2-B799-480B-8C5C-CC423EF99E2C}"/>
              </a:ext>
            </a:extLst>
          </p:cNvPr>
          <p:cNvSpPr/>
          <p:nvPr/>
        </p:nvSpPr>
        <p:spPr>
          <a:xfrm>
            <a:off x="6789653"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a:extLst>
              <a:ext uri="{FF2B5EF4-FFF2-40B4-BE49-F238E27FC236}">
                <a16:creationId xmlns:a16="http://schemas.microsoft.com/office/drawing/2014/main" id="{C42C8574-F3B9-41CE-B5F1-3A4FFD5FABC8}"/>
              </a:ext>
            </a:extLst>
          </p:cNvPr>
          <p:cNvSpPr/>
          <p:nvPr/>
        </p:nvSpPr>
        <p:spPr>
          <a:xfrm>
            <a:off x="7318897"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a:extLst>
              <a:ext uri="{FF2B5EF4-FFF2-40B4-BE49-F238E27FC236}">
                <a16:creationId xmlns:a16="http://schemas.microsoft.com/office/drawing/2014/main" id="{BFB040F2-DEFD-4ABD-8368-62432590E40A}"/>
              </a:ext>
            </a:extLst>
          </p:cNvPr>
          <p:cNvSpPr/>
          <p:nvPr/>
        </p:nvSpPr>
        <p:spPr>
          <a:xfrm>
            <a:off x="7848141"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a:extLst>
              <a:ext uri="{FF2B5EF4-FFF2-40B4-BE49-F238E27FC236}">
                <a16:creationId xmlns:a16="http://schemas.microsoft.com/office/drawing/2014/main" id="{2C260E31-8540-4038-A368-BEA43EA9F187}"/>
              </a:ext>
            </a:extLst>
          </p:cNvPr>
          <p:cNvSpPr/>
          <p:nvPr/>
        </p:nvSpPr>
        <p:spPr>
          <a:xfrm>
            <a:off x="8377382" y="4602020"/>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FFDDC37-C138-42EF-970D-88EA31234C6E}"/>
              </a:ext>
            </a:extLst>
          </p:cNvPr>
          <p:cNvSpPr txBox="1"/>
          <p:nvPr/>
        </p:nvSpPr>
        <p:spPr>
          <a:xfrm>
            <a:off x="397164" y="341745"/>
            <a:ext cx="11203709" cy="646331"/>
          </a:xfrm>
          <a:prstGeom prst="rect">
            <a:avLst/>
          </a:prstGeom>
          <a:noFill/>
        </p:spPr>
        <p:txBody>
          <a:bodyPr wrap="square" rtlCol="0">
            <a:spAutoFit/>
          </a:bodyPr>
          <a:lstStyle/>
          <a:p>
            <a:r>
              <a:rPr lang="en-US" dirty="0"/>
              <a:t>5 </a:t>
            </a:r>
            <a:r>
              <a:rPr lang="en-US" b="1" dirty="0"/>
              <a:t>implicit</a:t>
            </a:r>
            <a:r>
              <a:rPr lang="en-US" dirty="0"/>
              <a:t> semantically different concepts in 50 comments. At the beginning, they are all unexplored and uncovered (faded colors with light border)</a:t>
            </a:r>
          </a:p>
        </p:txBody>
      </p:sp>
      <p:sp>
        <p:nvSpPr>
          <p:cNvPr id="59" name="TextBox 58">
            <a:extLst>
              <a:ext uri="{FF2B5EF4-FFF2-40B4-BE49-F238E27FC236}">
                <a16:creationId xmlns:a16="http://schemas.microsoft.com/office/drawing/2014/main" id="{6DF20185-B15A-4ABD-86A6-52AF42B2F6C9}"/>
              </a:ext>
            </a:extLst>
          </p:cNvPr>
          <p:cNvSpPr txBox="1"/>
          <p:nvPr/>
        </p:nvSpPr>
        <p:spPr>
          <a:xfrm>
            <a:off x="776780" y="1928123"/>
            <a:ext cx="950420" cy="369332"/>
          </a:xfrm>
          <a:prstGeom prst="rect">
            <a:avLst/>
          </a:prstGeom>
          <a:noFill/>
        </p:spPr>
        <p:txBody>
          <a:bodyPr wrap="square">
            <a:spAutoFit/>
          </a:bodyPr>
          <a:lstStyle/>
          <a:p>
            <a:r>
              <a:rPr lang="en-US" sz="1800" b="1" dirty="0">
                <a:solidFill>
                  <a:srgbClr val="FF0000"/>
                </a:solidFill>
              </a:rPr>
              <a:t>Power</a:t>
            </a:r>
            <a:endParaRPr lang="en-US" dirty="0"/>
          </a:p>
        </p:txBody>
      </p:sp>
      <p:sp>
        <p:nvSpPr>
          <p:cNvPr id="61" name="TextBox 60">
            <a:extLst>
              <a:ext uri="{FF2B5EF4-FFF2-40B4-BE49-F238E27FC236}">
                <a16:creationId xmlns:a16="http://schemas.microsoft.com/office/drawing/2014/main" id="{94066116-1C78-4359-9AC8-F85A1B6913A7}"/>
              </a:ext>
            </a:extLst>
          </p:cNvPr>
          <p:cNvSpPr txBox="1"/>
          <p:nvPr/>
        </p:nvSpPr>
        <p:spPr>
          <a:xfrm>
            <a:off x="732443" y="2574697"/>
            <a:ext cx="994757" cy="369332"/>
          </a:xfrm>
          <a:prstGeom prst="rect">
            <a:avLst/>
          </a:prstGeom>
          <a:noFill/>
        </p:spPr>
        <p:txBody>
          <a:bodyPr wrap="square">
            <a:spAutoFit/>
          </a:bodyPr>
          <a:lstStyle/>
          <a:p>
            <a:r>
              <a:rPr lang="en-US" sz="1800" b="1" dirty="0">
                <a:solidFill>
                  <a:schemeClr val="accent1"/>
                </a:solidFill>
              </a:rPr>
              <a:t>Mileage</a:t>
            </a:r>
            <a:endParaRPr lang="en-US" dirty="0"/>
          </a:p>
        </p:txBody>
      </p:sp>
      <p:sp>
        <p:nvSpPr>
          <p:cNvPr id="66" name="TextBox 65">
            <a:extLst>
              <a:ext uri="{FF2B5EF4-FFF2-40B4-BE49-F238E27FC236}">
                <a16:creationId xmlns:a16="http://schemas.microsoft.com/office/drawing/2014/main" id="{0F1F2B3D-5CC3-4081-9468-FB106CB93F44}"/>
              </a:ext>
            </a:extLst>
          </p:cNvPr>
          <p:cNvSpPr txBox="1"/>
          <p:nvPr/>
        </p:nvSpPr>
        <p:spPr>
          <a:xfrm>
            <a:off x="732443" y="3216625"/>
            <a:ext cx="732443" cy="369332"/>
          </a:xfrm>
          <a:prstGeom prst="rect">
            <a:avLst/>
          </a:prstGeom>
          <a:noFill/>
        </p:spPr>
        <p:txBody>
          <a:bodyPr wrap="square">
            <a:spAutoFit/>
          </a:bodyPr>
          <a:lstStyle/>
          <a:p>
            <a:r>
              <a:rPr lang="en-US" sz="1800" b="1" dirty="0">
                <a:solidFill>
                  <a:schemeClr val="accent4"/>
                </a:solidFill>
              </a:rPr>
              <a:t>Year</a:t>
            </a:r>
            <a:endParaRPr lang="en-US" dirty="0"/>
          </a:p>
        </p:txBody>
      </p:sp>
      <p:sp>
        <p:nvSpPr>
          <p:cNvPr id="68" name="TextBox 67">
            <a:extLst>
              <a:ext uri="{FF2B5EF4-FFF2-40B4-BE49-F238E27FC236}">
                <a16:creationId xmlns:a16="http://schemas.microsoft.com/office/drawing/2014/main" id="{A7B81F12-E8A8-49AF-BDAA-31B120214810}"/>
              </a:ext>
            </a:extLst>
          </p:cNvPr>
          <p:cNvSpPr txBox="1"/>
          <p:nvPr/>
        </p:nvSpPr>
        <p:spPr>
          <a:xfrm>
            <a:off x="732443" y="3858553"/>
            <a:ext cx="877455" cy="369332"/>
          </a:xfrm>
          <a:prstGeom prst="rect">
            <a:avLst/>
          </a:prstGeom>
          <a:noFill/>
        </p:spPr>
        <p:txBody>
          <a:bodyPr wrap="square">
            <a:spAutoFit/>
          </a:bodyPr>
          <a:lstStyle/>
          <a:p>
            <a:r>
              <a:rPr lang="en-US" sz="1800" b="1" dirty="0">
                <a:solidFill>
                  <a:schemeClr val="accent6"/>
                </a:solidFill>
              </a:rPr>
              <a:t>Color</a:t>
            </a:r>
            <a:endParaRPr lang="en-US" dirty="0"/>
          </a:p>
        </p:txBody>
      </p:sp>
      <p:sp>
        <p:nvSpPr>
          <p:cNvPr id="92" name="TextBox 91">
            <a:extLst>
              <a:ext uri="{FF2B5EF4-FFF2-40B4-BE49-F238E27FC236}">
                <a16:creationId xmlns:a16="http://schemas.microsoft.com/office/drawing/2014/main" id="{7E8C1F93-29E9-4377-A19D-AAEDEB687091}"/>
              </a:ext>
            </a:extLst>
          </p:cNvPr>
          <p:cNvSpPr txBox="1"/>
          <p:nvPr/>
        </p:nvSpPr>
        <p:spPr>
          <a:xfrm>
            <a:off x="732443" y="4495801"/>
            <a:ext cx="914400" cy="369332"/>
          </a:xfrm>
          <a:prstGeom prst="rect">
            <a:avLst/>
          </a:prstGeom>
          <a:noFill/>
        </p:spPr>
        <p:txBody>
          <a:bodyPr wrap="square">
            <a:spAutoFit/>
          </a:bodyPr>
          <a:lstStyle/>
          <a:p>
            <a:r>
              <a:rPr lang="en-US" sz="1800" b="1" dirty="0">
                <a:solidFill>
                  <a:schemeClr val="accent2"/>
                </a:solidFill>
              </a:rPr>
              <a:t>Price</a:t>
            </a:r>
            <a:endParaRPr lang="en-US" dirty="0"/>
          </a:p>
        </p:txBody>
      </p:sp>
    </p:spTree>
    <p:extLst>
      <p:ext uri="{BB962C8B-B14F-4D97-AF65-F5344CB8AC3E}">
        <p14:creationId xmlns:p14="http://schemas.microsoft.com/office/powerpoint/2010/main" val="226849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26B2FA8-281C-4C0A-867B-AB21209DC7D3}"/>
              </a:ext>
            </a:extLst>
          </p:cNvPr>
          <p:cNvSpPr/>
          <p:nvPr/>
        </p:nvSpPr>
        <p:spPr>
          <a:xfrm>
            <a:off x="3713018"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F46D6302-E77C-4F97-8563-7BEB0F883488}"/>
              </a:ext>
            </a:extLst>
          </p:cNvPr>
          <p:cNvSpPr/>
          <p:nvPr/>
        </p:nvSpPr>
        <p:spPr>
          <a:xfrm>
            <a:off x="4242262"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2C346F1-978E-44B8-84E6-02A986C8AEC2}"/>
              </a:ext>
            </a:extLst>
          </p:cNvPr>
          <p:cNvSpPr/>
          <p:nvPr/>
        </p:nvSpPr>
        <p:spPr>
          <a:xfrm>
            <a:off x="4771506"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B4BED11-C41A-4DAD-8FD7-766B6235CFA7}"/>
              </a:ext>
            </a:extLst>
          </p:cNvPr>
          <p:cNvSpPr/>
          <p:nvPr/>
        </p:nvSpPr>
        <p:spPr>
          <a:xfrm>
            <a:off x="5300750"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44D6172-48F3-4F4A-BBE1-DE6BD3325E7F}"/>
              </a:ext>
            </a:extLst>
          </p:cNvPr>
          <p:cNvSpPr/>
          <p:nvPr/>
        </p:nvSpPr>
        <p:spPr>
          <a:xfrm>
            <a:off x="5829994"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BF58593-6E36-47B0-9F40-6FDDFC039E13}"/>
              </a:ext>
            </a:extLst>
          </p:cNvPr>
          <p:cNvSpPr/>
          <p:nvPr/>
        </p:nvSpPr>
        <p:spPr>
          <a:xfrm>
            <a:off x="6359238"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A22DCF0-8632-4262-82B2-4C876B6088AA}"/>
              </a:ext>
            </a:extLst>
          </p:cNvPr>
          <p:cNvSpPr/>
          <p:nvPr/>
        </p:nvSpPr>
        <p:spPr>
          <a:xfrm>
            <a:off x="6888482"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05EAE28-DC95-4C5B-93F6-87973A381225}"/>
              </a:ext>
            </a:extLst>
          </p:cNvPr>
          <p:cNvSpPr/>
          <p:nvPr/>
        </p:nvSpPr>
        <p:spPr>
          <a:xfrm>
            <a:off x="7417726"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952CFBFA-8D5D-4F08-A952-F180A4CF1F35}"/>
              </a:ext>
            </a:extLst>
          </p:cNvPr>
          <p:cNvSpPr/>
          <p:nvPr/>
        </p:nvSpPr>
        <p:spPr>
          <a:xfrm>
            <a:off x="7946970"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D7C57F18-CAE9-4DDA-928A-D8B7CBBE72AE}"/>
              </a:ext>
            </a:extLst>
          </p:cNvPr>
          <p:cNvSpPr/>
          <p:nvPr/>
        </p:nvSpPr>
        <p:spPr>
          <a:xfrm>
            <a:off x="8476214"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8CB76417-5628-4EE7-B3D4-D0892F8B2519}"/>
              </a:ext>
            </a:extLst>
          </p:cNvPr>
          <p:cNvSpPr/>
          <p:nvPr/>
        </p:nvSpPr>
        <p:spPr>
          <a:xfrm>
            <a:off x="9005455" y="2471217"/>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4FF95313-B1A7-4FEE-A0F3-AA5153D2FCBE}"/>
              </a:ext>
            </a:extLst>
          </p:cNvPr>
          <p:cNvSpPr/>
          <p:nvPr/>
        </p:nvSpPr>
        <p:spPr>
          <a:xfrm>
            <a:off x="3713018"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4C5A684-31BC-46AE-A056-BE28890C6483}"/>
              </a:ext>
            </a:extLst>
          </p:cNvPr>
          <p:cNvSpPr/>
          <p:nvPr/>
        </p:nvSpPr>
        <p:spPr>
          <a:xfrm>
            <a:off x="4242262"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364340-E37B-4E5F-AB60-BE6B4F867655}"/>
              </a:ext>
            </a:extLst>
          </p:cNvPr>
          <p:cNvSpPr/>
          <p:nvPr/>
        </p:nvSpPr>
        <p:spPr>
          <a:xfrm>
            <a:off x="4771506"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98DD47CC-C0F7-4DAA-84F5-D75909FB39F6}"/>
              </a:ext>
            </a:extLst>
          </p:cNvPr>
          <p:cNvSpPr/>
          <p:nvPr/>
        </p:nvSpPr>
        <p:spPr>
          <a:xfrm>
            <a:off x="5300750"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76280CEA-57CF-49C5-AC81-F1046E2C857C}"/>
              </a:ext>
            </a:extLst>
          </p:cNvPr>
          <p:cNvSpPr/>
          <p:nvPr/>
        </p:nvSpPr>
        <p:spPr>
          <a:xfrm>
            <a:off x="5829994"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11E75AD1-C94F-43D1-9A8F-63D9E7729617}"/>
              </a:ext>
            </a:extLst>
          </p:cNvPr>
          <p:cNvSpPr/>
          <p:nvPr/>
        </p:nvSpPr>
        <p:spPr>
          <a:xfrm>
            <a:off x="6359238"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8B5785CC-CC66-4E78-9F01-504E59107B7E}"/>
              </a:ext>
            </a:extLst>
          </p:cNvPr>
          <p:cNvSpPr/>
          <p:nvPr/>
        </p:nvSpPr>
        <p:spPr>
          <a:xfrm>
            <a:off x="6888482"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40909A6E-8CB1-457E-9152-FAD8D87F8096}"/>
              </a:ext>
            </a:extLst>
          </p:cNvPr>
          <p:cNvSpPr/>
          <p:nvPr/>
        </p:nvSpPr>
        <p:spPr>
          <a:xfrm>
            <a:off x="7417726"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3A7176D8-3031-4E9A-9D50-C20115126FDD}"/>
              </a:ext>
            </a:extLst>
          </p:cNvPr>
          <p:cNvSpPr/>
          <p:nvPr/>
        </p:nvSpPr>
        <p:spPr>
          <a:xfrm>
            <a:off x="7946970"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4961551F-FFFD-4CE8-830A-8D4B55763469}"/>
              </a:ext>
            </a:extLst>
          </p:cNvPr>
          <p:cNvSpPr/>
          <p:nvPr/>
        </p:nvSpPr>
        <p:spPr>
          <a:xfrm>
            <a:off x="8476214"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CC5EDDC-E289-4D99-A2B0-AD1D39FDB5EA}"/>
              </a:ext>
            </a:extLst>
          </p:cNvPr>
          <p:cNvSpPr/>
          <p:nvPr/>
        </p:nvSpPr>
        <p:spPr>
          <a:xfrm>
            <a:off x="9005455" y="3113144"/>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564F2D83-8C97-46E4-872A-D75D2FCE5A8E}"/>
              </a:ext>
            </a:extLst>
          </p:cNvPr>
          <p:cNvSpPr/>
          <p:nvPr/>
        </p:nvSpPr>
        <p:spPr>
          <a:xfrm>
            <a:off x="3713018"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E4AC3C11-164D-4E73-8C94-F89B315D8803}"/>
              </a:ext>
            </a:extLst>
          </p:cNvPr>
          <p:cNvSpPr/>
          <p:nvPr/>
        </p:nvSpPr>
        <p:spPr>
          <a:xfrm>
            <a:off x="4242262"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5717394E-5F47-4AF7-8070-74C8BA46E025}"/>
              </a:ext>
            </a:extLst>
          </p:cNvPr>
          <p:cNvSpPr/>
          <p:nvPr/>
        </p:nvSpPr>
        <p:spPr>
          <a:xfrm>
            <a:off x="4771506"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DE14472-898D-49BB-ACAF-541F1250F058}"/>
              </a:ext>
            </a:extLst>
          </p:cNvPr>
          <p:cNvSpPr/>
          <p:nvPr/>
        </p:nvSpPr>
        <p:spPr>
          <a:xfrm>
            <a:off x="5300750"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EFCB996-5521-4EDE-AD95-2134819E111A}"/>
              </a:ext>
            </a:extLst>
          </p:cNvPr>
          <p:cNvSpPr/>
          <p:nvPr/>
        </p:nvSpPr>
        <p:spPr>
          <a:xfrm>
            <a:off x="5829994"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A5EA9DC-6A25-45E5-8A57-0FF9297E77CD}"/>
              </a:ext>
            </a:extLst>
          </p:cNvPr>
          <p:cNvSpPr/>
          <p:nvPr/>
        </p:nvSpPr>
        <p:spPr>
          <a:xfrm>
            <a:off x="6359238"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4554673-4658-47F9-B253-EC1C09CC8427}"/>
              </a:ext>
            </a:extLst>
          </p:cNvPr>
          <p:cNvSpPr/>
          <p:nvPr/>
        </p:nvSpPr>
        <p:spPr>
          <a:xfrm>
            <a:off x="6888482"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6E8BA29E-D74A-4832-9A13-CF20EFE2E150}"/>
              </a:ext>
            </a:extLst>
          </p:cNvPr>
          <p:cNvSpPr/>
          <p:nvPr/>
        </p:nvSpPr>
        <p:spPr>
          <a:xfrm>
            <a:off x="7417726"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084375CE-177E-4FD0-9DEF-8AAD5CA1CDC3}"/>
              </a:ext>
            </a:extLst>
          </p:cNvPr>
          <p:cNvSpPr/>
          <p:nvPr/>
        </p:nvSpPr>
        <p:spPr>
          <a:xfrm>
            <a:off x="7946970"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260B5CAC-3E3E-4272-BD09-33A90D62E8A1}"/>
              </a:ext>
            </a:extLst>
          </p:cNvPr>
          <p:cNvSpPr/>
          <p:nvPr/>
        </p:nvSpPr>
        <p:spPr>
          <a:xfrm>
            <a:off x="8476214"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1A9B970B-9768-474B-9A79-98F5D7F9CAF8}"/>
              </a:ext>
            </a:extLst>
          </p:cNvPr>
          <p:cNvSpPr/>
          <p:nvPr/>
        </p:nvSpPr>
        <p:spPr>
          <a:xfrm>
            <a:off x="9005455" y="3755072"/>
            <a:ext cx="166254" cy="166254"/>
          </a:xfrm>
          <a:prstGeom prst="ellipse">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23DBC51-06F4-4503-8A73-B0AD2A966D46}"/>
              </a:ext>
            </a:extLst>
          </p:cNvPr>
          <p:cNvSpPr/>
          <p:nvPr/>
        </p:nvSpPr>
        <p:spPr>
          <a:xfrm>
            <a:off x="3713018"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6F016E35-2066-4938-80A5-06D6F8E58F88}"/>
              </a:ext>
            </a:extLst>
          </p:cNvPr>
          <p:cNvSpPr/>
          <p:nvPr/>
        </p:nvSpPr>
        <p:spPr>
          <a:xfrm>
            <a:off x="4242262"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58F18FF-FF62-47F3-9A77-2B49F6DB195A}"/>
              </a:ext>
            </a:extLst>
          </p:cNvPr>
          <p:cNvSpPr/>
          <p:nvPr/>
        </p:nvSpPr>
        <p:spPr>
          <a:xfrm>
            <a:off x="4771506"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4A6CCE25-DD6A-4E24-B881-E75316C27C64}"/>
              </a:ext>
            </a:extLst>
          </p:cNvPr>
          <p:cNvSpPr/>
          <p:nvPr/>
        </p:nvSpPr>
        <p:spPr>
          <a:xfrm>
            <a:off x="5300750"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E06E8C59-0957-4225-B973-DBD18711719D}"/>
              </a:ext>
            </a:extLst>
          </p:cNvPr>
          <p:cNvSpPr/>
          <p:nvPr/>
        </p:nvSpPr>
        <p:spPr>
          <a:xfrm>
            <a:off x="5829994"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B9591D71-03CE-481A-8DF2-060712C21477}"/>
              </a:ext>
            </a:extLst>
          </p:cNvPr>
          <p:cNvSpPr/>
          <p:nvPr/>
        </p:nvSpPr>
        <p:spPr>
          <a:xfrm>
            <a:off x="6359238"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C6668B07-936B-4270-A3B3-2AA3CE2D76D1}"/>
              </a:ext>
            </a:extLst>
          </p:cNvPr>
          <p:cNvSpPr/>
          <p:nvPr/>
        </p:nvSpPr>
        <p:spPr>
          <a:xfrm>
            <a:off x="6888482"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3739DC1C-391F-4A77-B860-0E80098CA7BC}"/>
              </a:ext>
            </a:extLst>
          </p:cNvPr>
          <p:cNvSpPr/>
          <p:nvPr/>
        </p:nvSpPr>
        <p:spPr>
          <a:xfrm>
            <a:off x="7417726"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7A78F333-AC4B-4F34-AF9E-672C059D112D}"/>
              </a:ext>
            </a:extLst>
          </p:cNvPr>
          <p:cNvSpPr/>
          <p:nvPr/>
        </p:nvSpPr>
        <p:spPr>
          <a:xfrm>
            <a:off x="7946970"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59133E9-C744-4B22-B2A1-C86A11661B49}"/>
              </a:ext>
            </a:extLst>
          </p:cNvPr>
          <p:cNvSpPr/>
          <p:nvPr/>
        </p:nvSpPr>
        <p:spPr>
          <a:xfrm>
            <a:off x="8476214"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D166D7EF-DF91-4137-99D4-74D9C62445E0}"/>
              </a:ext>
            </a:extLst>
          </p:cNvPr>
          <p:cNvSpPr/>
          <p:nvPr/>
        </p:nvSpPr>
        <p:spPr>
          <a:xfrm>
            <a:off x="9005455" y="4397000"/>
            <a:ext cx="166254" cy="166254"/>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53E70FBC-A966-4701-924C-515FBD542522}"/>
              </a:ext>
            </a:extLst>
          </p:cNvPr>
          <p:cNvSpPr/>
          <p:nvPr/>
        </p:nvSpPr>
        <p:spPr>
          <a:xfrm>
            <a:off x="3713018"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D0A3B047-ED8D-4EF6-8988-DB6CED5413F1}"/>
              </a:ext>
            </a:extLst>
          </p:cNvPr>
          <p:cNvSpPr/>
          <p:nvPr/>
        </p:nvSpPr>
        <p:spPr>
          <a:xfrm>
            <a:off x="4242262"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AA45537-0EB5-4CC7-90D0-B3589DDBA16C}"/>
              </a:ext>
            </a:extLst>
          </p:cNvPr>
          <p:cNvSpPr/>
          <p:nvPr/>
        </p:nvSpPr>
        <p:spPr>
          <a:xfrm>
            <a:off x="4771506"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08034299-3F2F-484B-8632-EA815109930E}"/>
              </a:ext>
            </a:extLst>
          </p:cNvPr>
          <p:cNvSpPr/>
          <p:nvPr/>
        </p:nvSpPr>
        <p:spPr>
          <a:xfrm>
            <a:off x="5300750"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A552D61B-FE44-4AE1-8FCF-531AB2101CD5}"/>
              </a:ext>
            </a:extLst>
          </p:cNvPr>
          <p:cNvSpPr/>
          <p:nvPr/>
        </p:nvSpPr>
        <p:spPr>
          <a:xfrm>
            <a:off x="5829994"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8014DF6B-514F-4E22-9F65-1FFC6407DCAA}"/>
              </a:ext>
            </a:extLst>
          </p:cNvPr>
          <p:cNvSpPr/>
          <p:nvPr/>
        </p:nvSpPr>
        <p:spPr>
          <a:xfrm>
            <a:off x="6359238"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F18D83B9-06EB-4855-83BD-462BF0DC0CC3}"/>
              </a:ext>
            </a:extLst>
          </p:cNvPr>
          <p:cNvSpPr/>
          <p:nvPr/>
        </p:nvSpPr>
        <p:spPr>
          <a:xfrm>
            <a:off x="6888482"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a:extLst>
              <a:ext uri="{FF2B5EF4-FFF2-40B4-BE49-F238E27FC236}">
                <a16:creationId xmlns:a16="http://schemas.microsoft.com/office/drawing/2014/main" id="{45BE88E2-B799-480B-8C5C-CC423EF99E2C}"/>
              </a:ext>
            </a:extLst>
          </p:cNvPr>
          <p:cNvSpPr/>
          <p:nvPr/>
        </p:nvSpPr>
        <p:spPr>
          <a:xfrm>
            <a:off x="7417726"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a:extLst>
              <a:ext uri="{FF2B5EF4-FFF2-40B4-BE49-F238E27FC236}">
                <a16:creationId xmlns:a16="http://schemas.microsoft.com/office/drawing/2014/main" id="{C42C8574-F3B9-41CE-B5F1-3A4FFD5FABC8}"/>
              </a:ext>
            </a:extLst>
          </p:cNvPr>
          <p:cNvSpPr/>
          <p:nvPr/>
        </p:nvSpPr>
        <p:spPr>
          <a:xfrm>
            <a:off x="7946970"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a:extLst>
              <a:ext uri="{FF2B5EF4-FFF2-40B4-BE49-F238E27FC236}">
                <a16:creationId xmlns:a16="http://schemas.microsoft.com/office/drawing/2014/main" id="{BFB040F2-DEFD-4ABD-8368-62432590E40A}"/>
              </a:ext>
            </a:extLst>
          </p:cNvPr>
          <p:cNvSpPr/>
          <p:nvPr/>
        </p:nvSpPr>
        <p:spPr>
          <a:xfrm>
            <a:off x="8476214"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a:extLst>
              <a:ext uri="{FF2B5EF4-FFF2-40B4-BE49-F238E27FC236}">
                <a16:creationId xmlns:a16="http://schemas.microsoft.com/office/drawing/2014/main" id="{2C260E31-8540-4038-A368-BEA43EA9F187}"/>
              </a:ext>
            </a:extLst>
          </p:cNvPr>
          <p:cNvSpPr/>
          <p:nvPr/>
        </p:nvSpPr>
        <p:spPr>
          <a:xfrm>
            <a:off x="9005455" y="5038928"/>
            <a:ext cx="166254" cy="166254"/>
          </a:xfrm>
          <a:prstGeom prst="ellipse">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FFDDC37-C138-42EF-970D-88EA31234C6E}"/>
              </a:ext>
            </a:extLst>
          </p:cNvPr>
          <p:cNvSpPr txBox="1"/>
          <p:nvPr/>
        </p:nvSpPr>
        <p:spPr>
          <a:xfrm>
            <a:off x="397164" y="341745"/>
            <a:ext cx="11536218" cy="1477328"/>
          </a:xfrm>
          <a:prstGeom prst="rect">
            <a:avLst/>
          </a:prstGeom>
          <a:noFill/>
        </p:spPr>
        <p:txBody>
          <a:bodyPr wrap="square" rtlCol="0">
            <a:spAutoFit/>
          </a:bodyPr>
          <a:lstStyle/>
          <a:p>
            <a:r>
              <a:rPr lang="en-US" dirty="0"/>
              <a:t>COVERAGE: </a:t>
            </a:r>
            <a:r>
              <a:rPr lang="en-US" dirty="0">
                <a:solidFill>
                  <a:srgbClr val="000000"/>
                </a:solidFill>
                <a:latin typeface="Arial" panose="020B0604020202020204" pitchFamily="34" charset="0"/>
              </a:rPr>
              <a:t>M</a:t>
            </a:r>
            <a:r>
              <a:rPr lang="en-US" sz="1800" b="0" i="0" u="none" strike="noStrike" dirty="0">
                <a:solidFill>
                  <a:srgbClr val="000000"/>
                </a:solidFill>
                <a:effectLst/>
                <a:latin typeface="Arial" panose="020B0604020202020204" pitchFamily="34" charset="0"/>
              </a:rPr>
              <a:t>easures the amount of semantically different concepts explored by readers. </a:t>
            </a: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Scenario – 1: The reader has explored and covered 20 comments. However, they have been reading redundant semantically similar comments and even after reading 40% of the comments, three completely different concepts remain uncovered. </a:t>
            </a:r>
            <a:endParaRPr lang="en-US" dirty="0"/>
          </a:p>
        </p:txBody>
      </p:sp>
      <p:sp>
        <p:nvSpPr>
          <p:cNvPr id="59" name="TextBox 58">
            <a:extLst>
              <a:ext uri="{FF2B5EF4-FFF2-40B4-BE49-F238E27FC236}">
                <a16:creationId xmlns:a16="http://schemas.microsoft.com/office/drawing/2014/main" id="{6DF20185-B15A-4ABD-86A6-52AF42B2F6C9}"/>
              </a:ext>
            </a:extLst>
          </p:cNvPr>
          <p:cNvSpPr txBox="1"/>
          <p:nvPr/>
        </p:nvSpPr>
        <p:spPr>
          <a:xfrm>
            <a:off x="1404853" y="2365031"/>
            <a:ext cx="950420" cy="369332"/>
          </a:xfrm>
          <a:prstGeom prst="rect">
            <a:avLst/>
          </a:prstGeom>
          <a:noFill/>
        </p:spPr>
        <p:txBody>
          <a:bodyPr wrap="square">
            <a:spAutoFit/>
          </a:bodyPr>
          <a:lstStyle/>
          <a:p>
            <a:r>
              <a:rPr lang="en-US" sz="1800" b="1" dirty="0">
                <a:solidFill>
                  <a:srgbClr val="FF0000"/>
                </a:solidFill>
              </a:rPr>
              <a:t>Power</a:t>
            </a:r>
            <a:endParaRPr lang="en-US" dirty="0"/>
          </a:p>
        </p:txBody>
      </p:sp>
      <p:sp>
        <p:nvSpPr>
          <p:cNvPr id="61" name="TextBox 60">
            <a:extLst>
              <a:ext uri="{FF2B5EF4-FFF2-40B4-BE49-F238E27FC236}">
                <a16:creationId xmlns:a16="http://schemas.microsoft.com/office/drawing/2014/main" id="{94066116-1C78-4359-9AC8-F85A1B6913A7}"/>
              </a:ext>
            </a:extLst>
          </p:cNvPr>
          <p:cNvSpPr txBox="1"/>
          <p:nvPr/>
        </p:nvSpPr>
        <p:spPr>
          <a:xfrm>
            <a:off x="1360516" y="3011605"/>
            <a:ext cx="994757" cy="369332"/>
          </a:xfrm>
          <a:prstGeom prst="rect">
            <a:avLst/>
          </a:prstGeom>
          <a:noFill/>
        </p:spPr>
        <p:txBody>
          <a:bodyPr wrap="square">
            <a:spAutoFit/>
          </a:bodyPr>
          <a:lstStyle/>
          <a:p>
            <a:r>
              <a:rPr lang="en-US" sz="1800" b="1" dirty="0">
                <a:solidFill>
                  <a:schemeClr val="accent1"/>
                </a:solidFill>
              </a:rPr>
              <a:t>Mileage</a:t>
            </a:r>
            <a:endParaRPr lang="en-US" dirty="0"/>
          </a:p>
        </p:txBody>
      </p:sp>
      <p:sp>
        <p:nvSpPr>
          <p:cNvPr id="66" name="TextBox 65">
            <a:extLst>
              <a:ext uri="{FF2B5EF4-FFF2-40B4-BE49-F238E27FC236}">
                <a16:creationId xmlns:a16="http://schemas.microsoft.com/office/drawing/2014/main" id="{0F1F2B3D-5CC3-4081-9468-FB106CB93F44}"/>
              </a:ext>
            </a:extLst>
          </p:cNvPr>
          <p:cNvSpPr txBox="1"/>
          <p:nvPr/>
        </p:nvSpPr>
        <p:spPr>
          <a:xfrm>
            <a:off x="1360516" y="3653533"/>
            <a:ext cx="732443" cy="369332"/>
          </a:xfrm>
          <a:prstGeom prst="rect">
            <a:avLst/>
          </a:prstGeom>
          <a:noFill/>
        </p:spPr>
        <p:txBody>
          <a:bodyPr wrap="square">
            <a:spAutoFit/>
          </a:bodyPr>
          <a:lstStyle/>
          <a:p>
            <a:r>
              <a:rPr lang="en-US" sz="1800" b="1" dirty="0">
                <a:solidFill>
                  <a:schemeClr val="accent4"/>
                </a:solidFill>
              </a:rPr>
              <a:t>Year</a:t>
            </a:r>
            <a:endParaRPr lang="en-US" dirty="0"/>
          </a:p>
        </p:txBody>
      </p:sp>
      <p:sp>
        <p:nvSpPr>
          <p:cNvPr id="68" name="TextBox 67">
            <a:extLst>
              <a:ext uri="{FF2B5EF4-FFF2-40B4-BE49-F238E27FC236}">
                <a16:creationId xmlns:a16="http://schemas.microsoft.com/office/drawing/2014/main" id="{A7B81F12-E8A8-49AF-BDAA-31B120214810}"/>
              </a:ext>
            </a:extLst>
          </p:cNvPr>
          <p:cNvSpPr txBox="1"/>
          <p:nvPr/>
        </p:nvSpPr>
        <p:spPr>
          <a:xfrm>
            <a:off x="1360516" y="4295461"/>
            <a:ext cx="877455" cy="369332"/>
          </a:xfrm>
          <a:prstGeom prst="rect">
            <a:avLst/>
          </a:prstGeom>
          <a:noFill/>
        </p:spPr>
        <p:txBody>
          <a:bodyPr wrap="square">
            <a:spAutoFit/>
          </a:bodyPr>
          <a:lstStyle/>
          <a:p>
            <a:r>
              <a:rPr lang="en-US" sz="1800" b="1" dirty="0">
                <a:solidFill>
                  <a:schemeClr val="accent6"/>
                </a:solidFill>
              </a:rPr>
              <a:t>Color</a:t>
            </a:r>
            <a:endParaRPr lang="en-US" dirty="0"/>
          </a:p>
        </p:txBody>
      </p:sp>
      <p:sp>
        <p:nvSpPr>
          <p:cNvPr id="92" name="TextBox 91">
            <a:extLst>
              <a:ext uri="{FF2B5EF4-FFF2-40B4-BE49-F238E27FC236}">
                <a16:creationId xmlns:a16="http://schemas.microsoft.com/office/drawing/2014/main" id="{7E8C1F93-29E9-4377-A19D-AAEDEB687091}"/>
              </a:ext>
            </a:extLst>
          </p:cNvPr>
          <p:cNvSpPr txBox="1"/>
          <p:nvPr/>
        </p:nvSpPr>
        <p:spPr>
          <a:xfrm>
            <a:off x="1360516" y="4932709"/>
            <a:ext cx="914400" cy="369332"/>
          </a:xfrm>
          <a:prstGeom prst="rect">
            <a:avLst/>
          </a:prstGeom>
          <a:noFill/>
        </p:spPr>
        <p:txBody>
          <a:bodyPr wrap="square">
            <a:spAutoFit/>
          </a:bodyPr>
          <a:lstStyle/>
          <a:p>
            <a:r>
              <a:rPr lang="en-US" sz="1800" b="1" dirty="0">
                <a:solidFill>
                  <a:schemeClr val="accent2"/>
                </a:solidFill>
              </a:rPr>
              <a:t>Price</a:t>
            </a:r>
            <a:endParaRPr lang="en-US" dirty="0"/>
          </a:p>
        </p:txBody>
      </p:sp>
      <p:sp>
        <p:nvSpPr>
          <p:cNvPr id="37" name="Right Brace 36">
            <a:extLst>
              <a:ext uri="{FF2B5EF4-FFF2-40B4-BE49-F238E27FC236}">
                <a16:creationId xmlns:a16="http://schemas.microsoft.com/office/drawing/2014/main" id="{32EFB547-7C23-4569-9E7B-C89C1F468055}"/>
              </a:ext>
            </a:extLst>
          </p:cNvPr>
          <p:cNvSpPr/>
          <p:nvPr/>
        </p:nvSpPr>
        <p:spPr>
          <a:xfrm>
            <a:off x="9282545" y="2365032"/>
            <a:ext cx="397164" cy="1015906"/>
          </a:xfrm>
          <a:prstGeom prst="rightBrace">
            <a:avLst>
              <a:gd name="adj1" fmla="val 8333"/>
              <a:gd name="adj2" fmla="val 4913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5F0510CE-2DBF-4DA7-B229-0BCB01DAA333}"/>
              </a:ext>
            </a:extLst>
          </p:cNvPr>
          <p:cNvSpPr txBox="1"/>
          <p:nvPr/>
        </p:nvSpPr>
        <p:spPr>
          <a:xfrm>
            <a:off x="9750830" y="2687935"/>
            <a:ext cx="2441170" cy="369332"/>
          </a:xfrm>
          <a:prstGeom prst="rect">
            <a:avLst/>
          </a:prstGeom>
          <a:noFill/>
        </p:spPr>
        <p:txBody>
          <a:bodyPr wrap="square" rtlCol="0">
            <a:spAutoFit/>
          </a:bodyPr>
          <a:lstStyle/>
          <a:p>
            <a:r>
              <a:rPr lang="en-US" dirty="0"/>
              <a:t>Explored AND covered</a:t>
            </a:r>
          </a:p>
        </p:txBody>
      </p:sp>
      <p:sp>
        <p:nvSpPr>
          <p:cNvPr id="67" name="Right Brace 66">
            <a:extLst>
              <a:ext uri="{FF2B5EF4-FFF2-40B4-BE49-F238E27FC236}">
                <a16:creationId xmlns:a16="http://schemas.microsoft.com/office/drawing/2014/main" id="{0B1D7CFF-906C-41C5-8F29-AF0D93EADF7F}"/>
              </a:ext>
            </a:extLst>
          </p:cNvPr>
          <p:cNvSpPr/>
          <p:nvPr/>
        </p:nvSpPr>
        <p:spPr>
          <a:xfrm>
            <a:off x="9370291" y="3704765"/>
            <a:ext cx="397164" cy="1597276"/>
          </a:xfrm>
          <a:prstGeom prst="rightBrace">
            <a:avLst>
              <a:gd name="adj1" fmla="val 8333"/>
              <a:gd name="adj2" fmla="val 4913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9" name="TextBox 68">
            <a:extLst>
              <a:ext uri="{FF2B5EF4-FFF2-40B4-BE49-F238E27FC236}">
                <a16:creationId xmlns:a16="http://schemas.microsoft.com/office/drawing/2014/main" id="{2054CC7D-5D39-4751-B5C0-6FBF4BE546E4}"/>
              </a:ext>
            </a:extLst>
          </p:cNvPr>
          <p:cNvSpPr txBox="1"/>
          <p:nvPr/>
        </p:nvSpPr>
        <p:spPr>
          <a:xfrm>
            <a:off x="9803937" y="4156961"/>
            <a:ext cx="2441170" cy="646331"/>
          </a:xfrm>
          <a:prstGeom prst="rect">
            <a:avLst/>
          </a:prstGeom>
          <a:noFill/>
        </p:spPr>
        <p:txBody>
          <a:bodyPr wrap="square" rtlCol="0">
            <a:spAutoFit/>
          </a:bodyPr>
          <a:lstStyle/>
          <a:p>
            <a:r>
              <a:rPr lang="en-US" dirty="0"/>
              <a:t>Unexplored and Uncovered</a:t>
            </a:r>
          </a:p>
        </p:txBody>
      </p:sp>
    </p:spTree>
    <p:extLst>
      <p:ext uri="{BB962C8B-B14F-4D97-AF65-F5344CB8AC3E}">
        <p14:creationId xmlns:p14="http://schemas.microsoft.com/office/powerpoint/2010/main" val="110004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26B2FA8-281C-4C0A-867B-AB21209DC7D3}"/>
              </a:ext>
            </a:extLst>
          </p:cNvPr>
          <p:cNvSpPr/>
          <p:nvPr/>
        </p:nvSpPr>
        <p:spPr>
          <a:xfrm>
            <a:off x="2749666" y="2246998"/>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F46D6302-E77C-4F97-8563-7BEB0F883488}"/>
              </a:ext>
            </a:extLst>
          </p:cNvPr>
          <p:cNvSpPr/>
          <p:nvPr/>
        </p:nvSpPr>
        <p:spPr>
          <a:xfrm>
            <a:off x="3278910" y="2246998"/>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2C346F1-978E-44B8-84E6-02A986C8AEC2}"/>
              </a:ext>
            </a:extLst>
          </p:cNvPr>
          <p:cNvSpPr/>
          <p:nvPr/>
        </p:nvSpPr>
        <p:spPr>
          <a:xfrm>
            <a:off x="3808154" y="2246998"/>
            <a:ext cx="166254" cy="166254"/>
          </a:xfrm>
          <a:prstGeom prst="ellipse">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B4BED11-C41A-4DAD-8FD7-766B6235CFA7}"/>
              </a:ext>
            </a:extLst>
          </p:cNvPr>
          <p:cNvSpPr/>
          <p:nvPr/>
        </p:nvSpPr>
        <p:spPr>
          <a:xfrm>
            <a:off x="4337398" y="2246998"/>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44D6172-48F3-4F4A-BBE1-DE6BD3325E7F}"/>
              </a:ext>
            </a:extLst>
          </p:cNvPr>
          <p:cNvSpPr/>
          <p:nvPr/>
        </p:nvSpPr>
        <p:spPr>
          <a:xfrm>
            <a:off x="4866642" y="2246998"/>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BF58593-6E36-47B0-9F40-6FDDFC039E13}"/>
              </a:ext>
            </a:extLst>
          </p:cNvPr>
          <p:cNvSpPr/>
          <p:nvPr/>
        </p:nvSpPr>
        <p:spPr>
          <a:xfrm>
            <a:off x="5395886" y="2246998"/>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A22DCF0-8632-4262-82B2-4C876B6088AA}"/>
              </a:ext>
            </a:extLst>
          </p:cNvPr>
          <p:cNvSpPr/>
          <p:nvPr/>
        </p:nvSpPr>
        <p:spPr>
          <a:xfrm>
            <a:off x="5925130" y="2246998"/>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05EAE28-DC95-4C5B-93F6-87973A381225}"/>
              </a:ext>
            </a:extLst>
          </p:cNvPr>
          <p:cNvSpPr/>
          <p:nvPr/>
        </p:nvSpPr>
        <p:spPr>
          <a:xfrm>
            <a:off x="6454374" y="2246998"/>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952CFBFA-8D5D-4F08-A952-F180A4CF1F35}"/>
              </a:ext>
            </a:extLst>
          </p:cNvPr>
          <p:cNvSpPr/>
          <p:nvPr/>
        </p:nvSpPr>
        <p:spPr>
          <a:xfrm>
            <a:off x="6983618" y="2246998"/>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D7C57F18-CAE9-4DDA-928A-D8B7CBBE72AE}"/>
              </a:ext>
            </a:extLst>
          </p:cNvPr>
          <p:cNvSpPr/>
          <p:nvPr/>
        </p:nvSpPr>
        <p:spPr>
          <a:xfrm>
            <a:off x="7512862" y="2246998"/>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8CB76417-5628-4EE7-B3D4-D0892F8B2519}"/>
              </a:ext>
            </a:extLst>
          </p:cNvPr>
          <p:cNvSpPr/>
          <p:nvPr/>
        </p:nvSpPr>
        <p:spPr>
          <a:xfrm>
            <a:off x="8042103" y="2246998"/>
            <a:ext cx="166254" cy="16625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4FF95313-B1A7-4FEE-A0F3-AA5153D2FCBE}"/>
              </a:ext>
            </a:extLst>
          </p:cNvPr>
          <p:cNvSpPr/>
          <p:nvPr/>
        </p:nvSpPr>
        <p:spPr>
          <a:xfrm>
            <a:off x="2749666" y="2888925"/>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4C5A684-31BC-46AE-A056-BE28890C6483}"/>
              </a:ext>
            </a:extLst>
          </p:cNvPr>
          <p:cNvSpPr/>
          <p:nvPr/>
        </p:nvSpPr>
        <p:spPr>
          <a:xfrm>
            <a:off x="3278910" y="2888925"/>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364340-E37B-4E5F-AB60-BE6B4F867655}"/>
              </a:ext>
            </a:extLst>
          </p:cNvPr>
          <p:cNvSpPr/>
          <p:nvPr/>
        </p:nvSpPr>
        <p:spPr>
          <a:xfrm>
            <a:off x="3808154" y="2888925"/>
            <a:ext cx="166254" cy="166254"/>
          </a:xfrm>
          <a:prstGeom prst="ellipse">
            <a:avLst/>
          </a:prstGeom>
          <a:solidFill>
            <a:schemeClr val="accent5"/>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98DD47CC-C0F7-4DAA-84F5-D75909FB39F6}"/>
              </a:ext>
            </a:extLst>
          </p:cNvPr>
          <p:cNvSpPr/>
          <p:nvPr/>
        </p:nvSpPr>
        <p:spPr>
          <a:xfrm>
            <a:off x="4337398" y="2888925"/>
            <a:ext cx="166254" cy="166254"/>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76280CEA-57CF-49C5-AC81-F1046E2C857C}"/>
              </a:ext>
            </a:extLst>
          </p:cNvPr>
          <p:cNvSpPr/>
          <p:nvPr/>
        </p:nvSpPr>
        <p:spPr>
          <a:xfrm>
            <a:off x="4866642" y="2888925"/>
            <a:ext cx="166254" cy="166254"/>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11E75AD1-C94F-43D1-9A8F-63D9E7729617}"/>
              </a:ext>
            </a:extLst>
          </p:cNvPr>
          <p:cNvSpPr/>
          <p:nvPr/>
        </p:nvSpPr>
        <p:spPr>
          <a:xfrm>
            <a:off x="5395886" y="2888925"/>
            <a:ext cx="166254" cy="166254"/>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8B5785CC-CC66-4E78-9F01-504E59107B7E}"/>
              </a:ext>
            </a:extLst>
          </p:cNvPr>
          <p:cNvSpPr/>
          <p:nvPr/>
        </p:nvSpPr>
        <p:spPr>
          <a:xfrm>
            <a:off x="5925130" y="2888925"/>
            <a:ext cx="166254" cy="166254"/>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40909A6E-8CB1-457E-9152-FAD8D87F8096}"/>
              </a:ext>
            </a:extLst>
          </p:cNvPr>
          <p:cNvSpPr/>
          <p:nvPr/>
        </p:nvSpPr>
        <p:spPr>
          <a:xfrm>
            <a:off x="6454374" y="2888925"/>
            <a:ext cx="166254" cy="166254"/>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3A7176D8-3031-4E9A-9D50-C20115126FDD}"/>
              </a:ext>
            </a:extLst>
          </p:cNvPr>
          <p:cNvSpPr/>
          <p:nvPr/>
        </p:nvSpPr>
        <p:spPr>
          <a:xfrm>
            <a:off x="6983618" y="2888925"/>
            <a:ext cx="166254" cy="166254"/>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4961551F-FFFD-4CE8-830A-8D4B55763469}"/>
              </a:ext>
            </a:extLst>
          </p:cNvPr>
          <p:cNvSpPr/>
          <p:nvPr/>
        </p:nvSpPr>
        <p:spPr>
          <a:xfrm>
            <a:off x="7512862" y="2888925"/>
            <a:ext cx="166254" cy="166254"/>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CC5EDDC-E289-4D99-A2B0-AD1D39FDB5EA}"/>
              </a:ext>
            </a:extLst>
          </p:cNvPr>
          <p:cNvSpPr/>
          <p:nvPr/>
        </p:nvSpPr>
        <p:spPr>
          <a:xfrm>
            <a:off x="8042103" y="2888925"/>
            <a:ext cx="166254" cy="166254"/>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564F2D83-8C97-46E4-872A-D75D2FCE5A8E}"/>
              </a:ext>
            </a:extLst>
          </p:cNvPr>
          <p:cNvSpPr/>
          <p:nvPr/>
        </p:nvSpPr>
        <p:spPr>
          <a:xfrm>
            <a:off x="2749666" y="3530853"/>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E4AC3C11-164D-4E73-8C94-F89B315D8803}"/>
              </a:ext>
            </a:extLst>
          </p:cNvPr>
          <p:cNvSpPr/>
          <p:nvPr/>
        </p:nvSpPr>
        <p:spPr>
          <a:xfrm>
            <a:off x="3278910" y="3530853"/>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5717394E-5F47-4AF7-8070-74C8BA46E025}"/>
              </a:ext>
            </a:extLst>
          </p:cNvPr>
          <p:cNvSpPr/>
          <p:nvPr/>
        </p:nvSpPr>
        <p:spPr>
          <a:xfrm>
            <a:off x="3808154" y="3530853"/>
            <a:ext cx="166254" cy="166254"/>
          </a:xfrm>
          <a:prstGeom prst="ellipse">
            <a:avLst/>
          </a:prstGeom>
          <a:solidFill>
            <a:schemeClr val="accent4"/>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DE14472-898D-49BB-ACAF-541F1250F058}"/>
              </a:ext>
            </a:extLst>
          </p:cNvPr>
          <p:cNvSpPr/>
          <p:nvPr/>
        </p:nvSpPr>
        <p:spPr>
          <a:xfrm>
            <a:off x="4337398" y="3530853"/>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EFCB996-5521-4EDE-AD95-2134819E111A}"/>
              </a:ext>
            </a:extLst>
          </p:cNvPr>
          <p:cNvSpPr/>
          <p:nvPr/>
        </p:nvSpPr>
        <p:spPr>
          <a:xfrm>
            <a:off x="4866642" y="3530853"/>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A5EA9DC-6A25-45E5-8A57-0FF9297E77CD}"/>
              </a:ext>
            </a:extLst>
          </p:cNvPr>
          <p:cNvSpPr/>
          <p:nvPr/>
        </p:nvSpPr>
        <p:spPr>
          <a:xfrm>
            <a:off x="5395886" y="3530853"/>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4554673-4658-47F9-B253-EC1C09CC8427}"/>
              </a:ext>
            </a:extLst>
          </p:cNvPr>
          <p:cNvSpPr/>
          <p:nvPr/>
        </p:nvSpPr>
        <p:spPr>
          <a:xfrm>
            <a:off x="5925130" y="3530853"/>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6E8BA29E-D74A-4832-9A13-CF20EFE2E150}"/>
              </a:ext>
            </a:extLst>
          </p:cNvPr>
          <p:cNvSpPr/>
          <p:nvPr/>
        </p:nvSpPr>
        <p:spPr>
          <a:xfrm>
            <a:off x="6454374" y="3530853"/>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084375CE-177E-4FD0-9DEF-8AAD5CA1CDC3}"/>
              </a:ext>
            </a:extLst>
          </p:cNvPr>
          <p:cNvSpPr/>
          <p:nvPr/>
        </p:nvSpPr>
        <p:spPr>
          <a:xfrm>
            <a:off x="6983618" y="3530853"/>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260B5CAC-3E3E-4272-BD09-33A90D62E8A1}"/>
              </a:ext>
            </a:extLst>
          </p:cNvPr>
          <p:cNvSpPr/>
          <p:nvPr/>
        </p:nvSpPr>
        <p:spPr>
          <a:xfrm>
            <a:off x="7512862" y="3530853"/>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1A9B970B-9768-474B-9A79-98F5D7F9CAF8}"/>
              </a:ext>
            </a:extLst>
          </p:cNvPr>
          <p:cNvSpPr/>
          <p:nvPr/>
        </p:nvSpPr>
        <p:spPr>
          <a:xfrm>
            <a:off x="8042103" y="3530853"/>
            <a:ext cx="166254" cy="166254"/>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23DBC51-06F4-4503-8A73-B0AD2A966D46}"/>
              </a:ext>
            </a:extLst>
          </p:cNvPr>
          <p:cNvSpPr/>
          <p:nvPr/>
        </p:nvSpPr>
        <p:spPr>
          <a:xfrm>
            <a:off x="2749666" y="4172781"/>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6F016E35-2066-4938-80A5-06D6F8E58F88}"/>
              </a:ext>
            </a:extLst>
          </p:cNvPr>
          <p:cNvSpPr/>
          <p:nvPr/>
        </p:nvSpPr>
        <p:spPr>
          <a:xfrm>
            <a:off x="3278910" y="4172781"/>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58F18FF-FF62-47F3-9A77-2B49F6DB195A}"/>
              </a:ext>
            </a:extLst>
          </p:cNvPr>
          <p:cNvSpPr/>
          <p:nvPr/>
        </p:nvSpPr>
        <p:spPr>
          <a:xfrm>
            <a:off x="3808154" y="4172781"/>
            <a:ext cx="166254" cy="166254"/>
          </a:xfrm>
          <a:prstGeom prst="ellipse">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4A6CCE25-DD6A-4E24-B881-E75316C27C64}"/>
              </a:ext>
            </a:extLst>
          </p:cNvPr>
          <p:cNvSpPr/>
          <p:nvPr/>
        </p:nvSpPr>
        <p:spPr>
          <a:xfrm>
            <a:off x="4337398" y="4172781"/>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E06E8C59-0957-4225-B973-DBD18711719D}"/>
              </a:ext>
            </a:extLst>
          </p:cNvPr>
          <p:cNvSpPr/>
          <p:nvPr/>
        </p:nvSpPr>
        <p:spPr>
          <a:xfrm>
            <a:off x="4866642" y="4172781"/>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B9591D71-03CE-481A-8DF2-060712C21477}"/>
              </a:ext>
            </a:extLst>
          </p:cNvPr>
          <p:cNvSpPr/>
          <p:nvPr/>
        </p:nvSpPr>
        <p:spPr>
          <a:xfrm>
            <a:off x="5395886" y="4172781"/>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C6668B07-936B-4270-A3B3-2AA3CE2D76D1}"/>
              </a:ext>
            </a:extLst>
          </p:cNvPr>
          <p:cNvSpPr/>
          <p:nvPr/>
        </p:nvSpPr>
        <p:spPr>
          <a:xfrm>
            <a:off x="5925130" y="4172781"/>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3739DC1C-391F-4A77-B860-0E80098CA7BC}"/>
              </a:ext>
            </a:extLst>
          </p:cNvPr>
          <p:cNvSpPr/>
          <p:nvPr/>
        </p:nvSpPr>
        <p:spPr>
          <a:xfrm>
            <a:off x="6454374" y="4172781"/>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7A78F333-AC4B-4F34-AF9E-672C059D112D}"/>
              </a:ext>
            </a:extLst>
          </p:cNvPr>
          <p:cNvSpPr/>
          <p:nvPr/>
        </p:nvSpPr>
        <p:spPr>
          <a:xfrm>
            <a:off x="6983618" y="4172781"/>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59133E9-C744-4B22-B2A1-C86A11661B49}"/>
              </a:ext>
            </a:extLst>
          </p:cNvPr>
          <p:cNvSpPr/>
          <p:nvPr/>
        </p:nvSpPr>
        <p:spPr>
          <a:xfrm>
            <a:off x="7512862" y="4172781"/>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D166D7EF-DF91-4137-99D4-74D9C62445E0}"/>
              </a:ext>
            </a:extLst>
          </p:cNvPr>
          <p:cNvSpPr/>
          <p:nvPr/>
        </p:nvSpPr>
        <p:spPr>
          <a:xfrm>
            <a:off x="8042103" y="4172781"/>
            <a:ext cx="166254" cy="16625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53E70FBC-A966-4701-924C-515FBD542522}"/>
              </a:ext>
            </a:extLst>
          </p:cNvPr>
          <p:cNvSpPr/>
          <p:nvPr/>
        </p:nvSpPr>
        <p:spPr>
          <a:xfrm>
            <a:off x="2749666" y="4814709"/>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D0A3B047-ED8D-4EF6-8988-DB6CED5413F1}"/>
              </a:ext>
            </a:extLst>
          </p:cNvPr>
          <p:cNvSpPr/>
          <p:nvPr/>
        </p:nvSpPr>
        <p:spPr>
          <a:xfrm>
            <a:off x="3278910" y="4814709"/>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AA45537-0EB5-4CC7-90D0-B3589DDBA16C}"/>
              </a:ext>
            </a:extLst>
          </p:cNvPr>
          <p:cNvSpPr/>
          <p:nvPr/>
        </p:nvSpPr>
        <p:spPr>
          <a:xfrm>
            <a:off x="3808154" y="4814709"/>
            <a:ext cx="166254" cy="166254"/>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08034299-3F2F-484B-8632-EA815109930E}"/>
              </a:ext>
            </a:extLst>
          </p:cNvPr>
          <p:cNvSpPr/>
          <p:nvPr/>
        </p:nvSpPr>
        <p:spPr>
          <a:xfrm>
            <a:off x="4337398" y="4814709"/>
            <a:ext cx="166254" cy="16625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A552D61B-FE44-4AE1-8FCF-531AB2101CD5}"/>
              </a:ext>
            </a:extLst>
          </p:cNvPr>
          <p:cNvSpPr/>
          <p:nvPr/>
        </p:nvSpPr>
        <p:spPr>
          <a:xfrm>
            <a:off x="4866642" y="4814709"/>
            <a:ext cx="166254" cy="16625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a:extLst>
              <a:ext uri="{FF2B5EF4-FFF2-40B4-BE49-F238E27FC236}">
                <a16:creationId xmlns:a16="http://schemas.microsoft.com/office/drawing/2014/main" id="{8014DF6B-514F-4E22-9F65-1FFC6407DCAA}"/>
              </a:ext>
            </a:extLst>
          </p:cNvPr>
          <p:cNvSpPr/>
          <p:nvPr/>
        </p:nvSpPr>
        <p:spPr>
          <a:xfrm>
            <a:off x="5395886" y="4814709"/>
            <a:ext cx="166254" cy="16625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a:extLst>
              <a:ext uri="{FF2B5EF4-FFF2-40B4-BE49-F238E27FC236}">
                <a16:creationId xmlns:a16="http://schemas.microsoft.com/office/drawing/2014/main" id="{F18D83B9-06EB-4855-83BD-462BF0DC0CC3}"/>
              </a:ext>
            </a:extLst>
          </p:cNvPr>
          <p:cNvSpPr/>
          <p:nvPr/>
        </p:nvSpPr>
        <p:spPr>
          <a:xfrm>
            <a:off x="5925130" y="4814709"/>
            <a:ext cx="166254" cy="16625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a:extLst>
              <a:ext uri="{FF2B5EF4-FFF2-40B4-BE49-F238E27FC236}">
                <a16:creationId xmlns:a16="http://schemas.microsoft.com/office/drawing/2014/main" id="{45BE88E2-B799-480B-8C5C-CC423EF99E2C}"/>
              </a:ext>
            </a:extLst>
          </p:cNvPr>
          <p:cNvSpPr/>
          <p:nvPr/>
        </p:nvSpPr>
        <p:spPr>
          <a:xfrm>
            <a:off x="6454374" y="4814709"/>
            <a:ext cx="166254" cy="16625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a:extLst>
              <a:ext uri="{FF2B5EF4-FFF2-40B4-BE49-F238E27FC236}">
                <a16:creationId xmlns:a16="http://schemas.microsoft.com/office/drawing/2014/main" id="{C42C8574-F3B9-41CE-B5F1-3A4FFD5FABC8}"/>
              </a:ext>
            </a:extLst>
          </p:cNvPr>
          <p:cNvSpPr/>
          <p:nvPr/>
        </p:nvSpPr>
        <p:spPr>
          <a:xfrm>
            <a:off x="6983618" y="4814709"/>
            <a:ext cx="166254" cy="16625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a:extLst>
              <a:ext uri="{FF2B5EF4-FFF2-40B4-BE49-F238E27FC236}">
                <a16:creationId xmlns:a16="http://schemas.microsoft.com/office/drawing/2014/main" id="{BFB040F2-DEFD-4ABD-8368-62432590E40A}"/>
              </a:ext>
            </a:extLst>
          </p:cNvPr>
          <p:cNvSpPr/>
          <p:nvPr/>
        </p:nvSpPr>
        <p:spPr>
          <a:xfrm>
            <a:off x="7512862" y="4814709"/>
            <a:ext cx="166254" cy="16625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a:extLst>
              <a:ext uri="{FF2B5EF4-FFF2-40B4-BE49-F238E27FC236}">
                <a16:creationId xmlns:a16="http://schemas.microsoft.com/office/drawing/2014/main" id="{2C260E31-8540-4038-A368-BEA43EA9F187}"/>
              </a:ext>
            </a:extLst>
          </p:cNvPr>
          <p:cNvSpPr/>
          <p:nvPr/>
        </p:nvSpPr>
        <p:spPr>
          <a:xfrm>
            <a:off x="8042103" y="4814709"/>
            <a:ext cx="166254" cy="16625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FFDDC37-C138-42EF-970D-88EA31234C6E}"/>
              </a:ext>
            </a:extLst>
          </p:cNvPr>
          <p:cNvSpPr txBox="1"/>
          <p:nvPr/>
        </p:nvSpPr>
        <p:spPr>
          <a:xfrm>
            <a:off x="397164" y="341745"/>
            <a:ext cx="11536218" cy="1477328"/>
          </a:xfrm>
          <a:prstGeom prst="rect">
            <a:avLst/>
          </a:prstGeom>
          <a:noFill/>
        </p:spPr>
        <p:txBody>
          <a:bodyPr wrap="square" rtlCol="0">
            <a:spAutoFit/>
          </a:bodyPr>
          <a:lstStyle/>
          <a:p>
            <a:r>
              <a:rPr lang="en-US" dirty="0"/>
              <a:t>COVERAGE: </a:t>
            </a:r>
            <a:r>
              <a:rPr lang="en-US" dirty="0">
                <a:solidFill>
                  <a:srgbClr val="000000"/>
                </a:solidFill>
                <a:latin typeface="Arial" panose="020B0604020202020204" pitchFamily="34" charset="0"/>
              </a:rPr>
              <a:t>M</a:t>
            </a:r>
            <a:r>
              <a:rPr lang="en-US" sz="1800" b="0" i="0" u="none" strike="noStrike" dirty="0">
                <a:solidFill>
                  <a:srgbClr val="000000"/>
                </a:solidFill>
                <a:effectLst/>
                <a:latin typeface="Arial" panose="020B0604020202020204" pitchFamily="34" charset="0"/>
              </a:rPr>
              <a:t>easures the amount of semantically different concepts explored by readers. </a:t>
            </a: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Scenario – 2: The reader has explored only 15 comments. But since the other comments are semantically similar, the reader have COVERED the complete dataset, significantly cutting down on redundancy while covering all unique concepts.  </a:t>
            </a:r>
            <a:endParaRPr lang="en-US" dirty="0"/>
          </a:p>
        </p:txBody>
      </p:sp>
      <p:sp>
        <p:nvSpPr>
          <p:cNvPr id="59" name="TextBox 58">
            <a:extLst>
              <a:ext uri="{FF2B5EF4-FFF2-40B4-BE49-F238E27FC236}">
                <a16:creationId xmlns:a16="http://schemas.microsoft.com/office/drawing/2014/main" id="{6DF20185-B15A-4ABD-86A6-52AF42B2F6C9}"/>
              </a:ext>
            </a:extLst>
          </p:cNvPr>
          <p:cNvSpPr txBox="1"/>
          <p:nvPr/>
        </p:nvSpPr>
        <p:spPr>
          <a:xfrm>
            <a:off x="441501" y="2140812"/>
            <a:ext cx="950420" cy="369332"/>
          </a:xfrm>
          <a:prstGeom prst="rect">
            <a:avLst/>
          </a:prstGeom>
          <a:noFill/>
        </p:spPr>
        <p:txBody>
          <a:bodyPr wrap="square">
            <a:spAutoFit/>
          </a:bodyPr>
          <a:lstStyle/>
          <a:p>
            <a:r>
              <a:rPr lang="en-US" sz="1800" b="1" dirty="0">
                <a:solidFill>
                  <a:srgbClr val="FF0000"/>
                </a:solidFill>
              </a:rPr>
              <a:t>Power</a:t>
            </a:r>
            <a:endParaRPr lang="en-US" dirty="0"/>
          </a:p>
        </p:txBody>
      </p:sp>
      <p:sp>
        <p:nvSpPr>
          <p:cNvPr id="61" name="TextBox 60">
            <a:extLst>
              <a:ext uri="{FF2B5EF4-FFF2-40B4-BE49-F238E27FC236}">
                <a16:creationId xmlns:a16="http://schemas.microsoft.com/office/drawing/2014/main" id="{94066116-1C78-4359-9AC8-F85A1B6913A7}"/>
              </a:ext>
            </a:extLst>
          </p:cNvPr>
          <p:cNvSpPr txBox="1"/>
          <p:nvPr/>
        </p:nvSpPr>
        <p:spPr>
          <a:xfrm>
            <a:off x="397164" y="2787386"/>
            <a:ext cx="994757" cy="369332"/>
          </a:xfrm>
          <a:prstGeom prst="rect">
            <a:avLst/>
          </a:prstGeom>
          <a:noFill/>
        </p:spPr>
        <p:txBody>
          <a:bodyPr wrap="square">
            <a:spAutoFit/>
          </a:bodyPr>
          <a:lstStyle/>
          <a:p>
            <a:r>
              <a:rPr lang="en-US" sz="1800" b="1" dirty="0">
                <a:solidFill>
                  <a:schemeClr val="accent1"/>
                </a:solidFill>
              </a:rPr>
              <a:t>Mileage</a:t>
            </a:r>
            <a:endParaRPr lang="en-US" dirty="0"/>
          </a:p>
        </p:txBody>
      </p:sp>
      <p:sp>
        <p:nvSpPr>
          <p:cNvPr id="66" name="TextBox 65">
            <a:extLst>
              <a:ext uri="{FF2B5EF4-FFF2-40B4-BE49-F238E27FC236}">
                <a16:creationId xmlns:a16="http://schemas.microsoft.com/office/drawing/2014/main" id="{0F1F2B3D-5CC3-4081-9468-FB106CB93F44}"/>
              </a:ext>
            </a:extLst>
          </p:cNvPr>
          <p:cNvSpPr txBox="1"/>
          <p:nvPr/>
        </p:nvSpPr>
        <p:spPr>
          <a:xfrm>
            <a:off x="397164" y="3429314"/>
            <a:ext cx="732443" cy="369332"/>
          </a:xfrm>
          <a:prstGeom prst="rect">
            <a:avLst/>
          </a:prstGeom>
          <a:noFill/>
        </p:spPr>
        <p:txBody>
          <a:bodyPr wrap="square">
            <a:spAutoFit/>
          </a:bodyPr>
          <a:lstStyle/>
          <a:p>
            <a:r>
              <a:rPr lang="en-US" sz="1800" b="1" dirty="0">
                <a:solidFill>
                  <a:schemeClr val="accent4"/>
                </a:solidFill>
              </a:rPr>
              <a:t>Year</a:t>
            </a:r>
            <a:endParaRPr lang="en-US" dirty="0"/>
          </a:p>
        </p:txBody>
      </p:sp>
      <p:sp>
        <p:nvSpPr>
          <p:cNvPr id="68" name="TextBox 67">
            <a:extLst>
              <a:ext uri="{FF2B5EF4-FFF2-40B4-BE49-F238E27FC236}">
                <a16:creationId xmlns:a16="http://schemas.microsoft.com/office/drawing/2014/main" id="{A7B81F12-E8A8-49AF-BDAA-31B120214810}"/>
              </a:ext>
            </a:extLst>
          </p:cNvPr>
          <p:cNvSpPr txBox="1"/>
          <p:nvPr/>
        </p:nvSpPr>
        <p:spPr>
          <a:xfrm>
            <a:off x="397164" y="4071242"/>
            <a:ext cx="877455" cy="369332"/>
          </a:xfrm>
          <a:prstGeom prst="rect">
            <a:avLst/>
          </a:prstGeom>
          <a:noFill/>
        </p:spPr>
        <p:txBody>
          <a:bodyPr wrap="square">
            <a:spAutoFit/>
          </a:bodyPr>
          <a:lstStyle/>
          <a:p>
            <a:r>
              <a:rPr lang="en-US" sz="1800" b="1" dirty="0">
                <a:solidFill>
                  <a:schemeClr val="accent6"/>
                </a:solidFill>
              </a:rPr>
              <a:t>Color</a:t>
            </a:r>
            <a:endParaRPr lang="en-US" dirty="0"/>
          </a:p>
        </p:txBody>
      </p:sp>
      <p:sp>
        <p:nvSpPr>
          <p:cNvPr id="92" name="TextBox 91">
            <a:extLst>
              <a:ext uri="{FF2B5EF4-FFF2-40B4-BE49-F238E27FC236}">
                <a16:creationId xmlns:a16="http://schemas.microsoft.com/office/drawing/2014/main" id="{7E8C1F93-29E9-4377-A19D-AAEDEB687091}"/>
              </a:ext>
            </a:extLst>
          </p:cNvPr>
          <p:cNvSpPr txBox="1"/>
          <p:nvPr/>
        </p:nvSpPr>
        <p:spPr>
          <a:xfrm>
            <a:off x="397164" y="4708490"/>
            <a:ext cx="914400" cy="369332"/>
          </a:xfrm>
          <a:prstGeom prst="rect">
            <a:avLst/>
          </a:prstGeom>
          <a:noFill/>
        </p:spPr>
        <p:txBody>
          <a:bodyPr wrap="square">
            <a:spAutoFit/>
          </a:bodyPr>
          <a:lstStyle/>
          <a:p>
            <a:r>
              <a:rPr lang="en-US" sz="1800" b="1" dirty="0">
                <a:solidFill>
                  <a:schemeClr val="accent2"/>
                </a:solidFill>
              </a:rPr>
              <a:t>Price</a:t>
            </a:r>
            <a:endParaRPr lang="en-US" dirty="0"/>
          </a:p>
        </p:txBody>
      </p:sp>
      <p:sp>
        <p:nvSpPr>
          <p:cNvPr id="63" name="Right Brace 62">
            <a:extLst>
              <a:ext uri="{FF2B5EF4-FFF2-40B4-BE49-F238E27FC236}">
                <a16:creationId xmlns:a16="http://schemas.microsoft.com/office/drawing/2014/main" id="{47A56511-0E1E-4EE7-9CA7-E2253BE92643}"/>
              </a:ext>
            </a:extLst>
          </p:cNvPr>
          <p:cNvSpPr/>
          <p:nvPr/>
        </p:nvSpPr>
        <p:spPr>
          <a:xfrm rot="5400000">
            <a:off x="3172277" y="5051670"/>
            <a:ext cx="397164" cy="1207097"/>
          </a:xfrm>
          <a:prstGeom prst="rightBrace">
            <a:avLst>
              <a:gd name="adj1" fmla="val 8333"/>
              <a:gd name="adj2" fmla="val 4913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53027E47-D49A-43C4-A426-8CA38B25AD79}"/>
              </a:ext>
            </a:extLst>
          </p:cNvPr>
          <p:cNvSpPr txBox="1"/>
          <p:nvPr/>
        </p:nvSpPr>
        <p:spPr>
          <a:xfrm>
            <a:off x="2150274" y="5869924"/>
            <a:ext cx="2441170" cy="646331"/>
          </a:xfrm>
          <a:prstGeom prst="rect">
            <a:avLst/>
          </a:prstGeom>
          <a:noFill/>
        </p:spPr>
        <p:txBody>
          <a:bodyPr wrap="square" rtlCol="0">
            <a:spAutoFit/>
          </a:bodyPr>
          <a:lstStyle/>
          <a:p>
            <a:pPr algn="ctr"/>
            <a:r>
              <a:rPr lang="en-US" dirty="0"/>
              <a:t>Explored AND </a:t>
            </a:r>
          </a:p>
          <a:p>
            <a:pPr algn="ctr"/>
            <a:r>
              <a:rPr lang="en-US" dirty="0"/>
              <a:t>covered</a:t>
            </a:r>
          </a:p>
        </p:txBody>
      </p:sp>
      <p:sp>
        <p:nvSpPr>
          <p:cNvPr id="65" name="Right Brace 64">
            <a:extLst>
              <a:ext uri="{FF2B5EF4-FFF2-40B4-BE49-F238E27FC236}">
                <a16:creationId xmlns:a16="http://schemas.microsoft.com/office/drawing/2014/main" id="{AFF6F51C-0AA8-4ABC-8248-02E4ECA63E56}"/>
              </a:ext>
            </a:extLst>
          </p:cNvPr>
          <p:cNvSpPr/>
          <p:nvPr/>
        </p:nvSpPr>
        <p:spPr>
          <a:xfrm rot="5400000">
            <a:off x="6116577" y="3591187"/>
            <a:ext cx="397164" cy="4095818"/>
          </a:xfrm>
          <a:prstGeom prst="rightBrace">
            <a:avLst>
              <a:gd name="adj1" fmla="val 8333"/>
              <a:gd name="adj2" fmla="val 4913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911B6D67-E19F-4C14-B975-BE82C2C7B2A1}"/>
              </a:ext>
            </a:extLst>
          </p:cNvPr>
          <p:cNvSpPr txBox="1"/>
          <p:nvPr/>
        </p:nvSpPr>
        <p:spPr>
          <a:xfrm>
            <a:off x="5094785" y="5837678"/>
            <a:ext cx="2584331" cy="646331"/>
          </a:xfrm>
          <a:prstGeom prst="rect">
            <a:avLst/>
          </a:prstGeom>
          <a:noFill/>
        </p:spPr>
        <p:txBody>
          <a:bodyPr wrap="square" rtlCol="0">
            <a:spAutoFit/>
          </a:bodyPr>
          <a:lstStyle/>
          <a:p>
            <a:pPr algn="ctr"/>
            <a:r>
              <a:rPr lang="en-US" dirty="0"/>
              <a:t>Unexplored BUT </a:t>
            </a:r>
          </a:p>
          <a:p>
            <a:pPr algn="ctr"/>
            <a:r>
              <a:rPr lang="en-US" dirty="0"/>
              <a:t>covered</a:t>
            </a:r>
          </a:p>
        </p:txBody>
      </p:sp>
      <p:sp>
        <p:nvSpPr>
          <p:cNvPr id="3" name="TextBox 2">
            <a:extLst>
              <a:ext uri="{FF2B5EF4-FFF2-40B4-BE49-F238E27FC236}">
                <a16:creationId xmlns:a16="http://schemas.microsoft.com/office/drawing/2014/main" id="{7F4B9EFD-520B-4833-BDCC-4D123339FE2D}"/>
              </a:ext>
            </a:extLst>
          </p:cNvPr>
          <p:cNvSpPr txBox="1"/>
          <p:nvPr/>
        </p:nvSpPr>
        <p:spPr>
          <a:xfrm>
            <a:off x="9023928" y="2325478"/>
            <a:ext cx="2909454" cy="3970318"/>
          </a:xfrm>
          <a:prstGeom prst="rect">
            <a:avLst/>
          </a:prstGeom>
          <a:noFill/>
        </p:spPr>
        <p:txBody>
          <a:bodyPr wrap="square" rtlCol="0">
            <a:spAutoFit/>
          </a:bodyPr>
          <a:lstStyle/>
          <a:p>
            <a:r>
              <a:rPr lang="en-US" dirty="0">
                <a:highlight>
                  <a:srgbClr val="FFFF00"/>
                </a:highlight>
              </a:rPr>
              <a:t>Note: </a:t>
            </a:r>
            <a:r>
              <a:rPr lang="en-US" dirty="0"/>
              <a:t>COVERAGE helps to identify explored concepts and unique unexplored concepts that readers might not know about (one reason is due to reading redundant comments and losing interest to read more). For the </a:t>
            </a:r>
            <a:r>
              <a:rPr lang="en-US" dirty="0" err="1"/>
              <a:t>completionists</a:t>
            </a:r>
            <a:r>
              <a:rPr lang="en-US" dirty="0"/>
              <a:t> or perfect accountability, VISIT is the only metric applicable that tells readers exactly how many data points remain numerically. </a:t>
            </a:r>
          </a:p>
        </p:txBody>
      </p:sp>
    </p:spTree>
    <p:extLst>
      <p:ext uri="{BB962C8B-B14F-4D97-AF65-F5344CB8AC3E}">
        <p14:creationId xmlns:p14="http://schemas.microsoft.com/office/powerpoint/2010/main" val="2300230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828</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GOALS</vt:lpstr>
      <vt:lpstr>Example Scenario</vt:lpstr>
      <vt:lpstr>PowerPoint Presentation</vt:lpstr>
      <vt:lpstr>VISIT</vt:lpstr>
      <vt:lpstr>PowerPoint Presentation</vt:lpstr>
      <vt:lpstr>COVERAGE</vt:lpstr>
      <vt:lpstr>PowerPoint Presentation</vt:lpstr>
      <vt:lpstr>PowerPoint Presentation</vt:lpstr>
      <vt:lpstr>PowerPoint Presentation</vt:lpstr>
      <vt:lpstr>DISTRIBUTION</vt:lpstr>
      <vt:lpstr>PowerPoint Presentation</vt:lpstr>
      <vt:lpstr>PowerPoint Presentation</vt:lpstr>
      <vt:lpstr>PowerPoint Presentation</vt:lpstr>
      <vt:lpstr>DISTRIBUTION + COVERAGE</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Mahmood Jasim</dc:creator>
  <cp:lastModifiedBy>Mahmood Jasim</cp:lastModifiedBy>
  <cp:revision>157</cp:revision>
  <dcterms:created xsi:type="dcterms:W3CDTF">2020-07-04T17:58:44Z</dcterms:created>
  <dcterms:modified xsi:type="dcterms:W3CDTF">2020-07-05T16:33:27Z</dcterms:modified>
</cp:coreProperties>
</file>