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3" r:id="rId9"/>
    <p:sldId id="262" r:id="rId10"/>
    <p:sldId id="265" r:id="rId11"/>
    <p:sldId id="268" r:id="rId12"/>
    <p:sldId id="266" r:id="rId13"/>
    <p:sldId id="271" r:id="rId14"/>
    <p:sldId id="272" r:id="rId15"/>
    <p:sldId id="273" r:id="rId16"/>
    <p:sldId id="274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6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AED-5C7D-4529-921B-AD629012D2E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5F491-2DE3-46C7-A4F6-87B60C58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laborative_filter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mazon.com" TargetMode="External"/><Relationship Id="rId4" Type="http://schemas.openxmlformats.org/officeDocument/2006/relationships/hyperlink" Target="https://en.wikipedia.org/wiki/Recommender_system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terminology concerning beyond-accuracy objectives in the RS literature is not consistent.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Item-item collaborative filtering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item-based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item-to-item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a form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llaborative filtering"/>
              </a:rPr>
              <a:t>collaborative filtering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Recommender systems"/>
              </a:rPr>
              <a:t>recommender systems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based on the similarity between items calculated using people's ratings of those items. Item-item collaborative filtering was invented and used by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Amazon.com"/>
              </a:rPr>
              <a:t>Amazon.com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Average pairwise distance between the items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In the equation, </a:t>
            </a:r>
            <a:r>
              <a:rPr lang="en-US" sz="1800" b="0" i="1" u="none" strike="noStrike" baseline="0" dirty="0" err="1">
                <a:solidFill>
                  <a:srgbClr val="FFFFFF"/>
                </a:solidFill>
                <a:latin typeface="NewCenturySchlbk-Italic"/>
              </a:rPr>
              <a:t>rel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(</a:t>
            </a:r>
            <a:r>
              <a:rPr lang="en-US" sz="1800" b="0" i="1" u="none" strike="noStrike" baseline="0" dirty="0" err="1">
                <a:solidFill>
                  <a:srgbClr val="FFFFFF"/>
                </a:solidFill>
                <a:latin typeface="NewCenturySchlbk-Italic"/>
              </a:rPr>
              <a:t>i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) denotes the item’s relevance and parameter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RMTMI"/>
              </a:rPr>
              <a:t>!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controls the tradeoff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between the influence of relevance and diversity in the reranking procedure. Similarly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to the diversity metric (see Section 2.1, Equation (1)), the distance between two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items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NewCenturySchlbk-Roman"/>
              </a:rPr>
              <a:t>dist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(</a:t>
            </a:r>
            <a:r>
              <a:rPr lang="en-US" sz="1800" b="0" i="1" u="none" strike="noStrike" baseline="0" dirty="0" err="1">
                <a:solidFill>
                  <a:srgbClr val="FFFFFF"/>
                </a:solidFill>
                <a:latin typeface="NewCenturySchlbk-Italic"/>
              </a:rPr>
              <a:t>i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RMTMI"/>
              </a:rPr>
              <a:t>,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NewCenturySchlbk-Italic"/>
              </a:rPr>
              <a:t>j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) can be computed using a variety of approaches.</a:t>
            </a:r>
          </a:p>
          <a:p>
            <a:pPr algn="l"/>
            <a:endParaRPr lang="en-US" sz="1800" b="0" i="0" u="none" strike="noStrike" baseline="0" dirty="0">
              <a:solidFill>
                <a:srgbClr val="FFFFFF"/>
              </a:solidFill>
              <a:latin typeface="NewCenturySchlbk-Roman"/>
            </a:endParaRPr>
          </a:p>
          <a:p>
            <a:r>
              <a:rPr lang="en-US" dirty="0"/>
              <a:t>Distance:</a:t>
            </a:r>
          </a:p>
          <a:p>
            <a:r>
              <a:rPr lang="en-US" dirty="0"/>
              <a:t>Jaccard similarity</a:t>
            </a:r>
          </a:p>
          <a:p>
            <a:r>
              <a:rPr lang="en-US" dirty="0"/>
              <a:t>Cosine similarity</a:t>
            </a:r>
          </a:p>
          <a:p>
            <a:r>
              <a:rPr lang="en-US" dirty="0"/>
              <a:t>Hamming distance</a:t>
            </a:r>
          </a:p>
          <a:p>
            <a:r>
              <a:rPr lang="en-US" dirty="0"/>
              <a:t>Complement of Pearson correlation</a:t>
            </a:r>
          </a:p>
          <a:p>
            <a:r>
              <a:rPr lang="en-US" dirty="0"/>
              <a:t>Matrix factorization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 to define “surprising” or “unexpected”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Predominantly designed by applying heuristics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usefulness is measured based on user profile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novel recommended item is one that is previously unknown to the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 item with high novelty will not necessarily be serendipitous for a user, and a serendipitous  recommendation will not necessarily be novel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Vastly different from our definition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where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NewCenturySchlbk-Italic"/>
              </a:rPr>
              <a:t>Ru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is the set of all recommendations generated for user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NewCenturySchlbk-Italic"/>
              </a:rPr>
              <a:t>u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,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NewCenturySchlbk-Italic"/>
              </a:rPr>
              <a:t>U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is the set of all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users of the system, and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NewCenturySchlbk-Italic"/>
              </a:rPr>
              <a:t>I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NewCenturySchlbk-Roman"/>
              </a:rPr>
              <a:t>is the item catalog.</a:t>
            </a:r>
            <a:endParaRPr lang="en-US" dirty="0"/>
          </a:p>
          <a:p>
            <a:endParaRPr lang="en-US" dirty="0"/>
          </a:p>
          <a:p>
            <a:r>
              <a:rPr lang="en-US" dirty="0"/>
              <a:t>Gini coefficient</a:t>
            </a:r>
          </a:p>
          <a:p>
            <a:r>
              <a:rPr lang="en-US" dirty="0"/>
              <a:t>Shannon entropy</a:t>
            </a:r>
          </a:p>
          <a:p>
            <a:r>
              <a:rPr lang="en-US" dirty="0"/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one contradicts with the first one </a:t>
            </a:r>
          </a:p>
          <a:p>
            <a:endParaRPr lang="en-US" dirty="0"/>
          </a:p>
          <a:p>
            <a:r>
              <a:rPr lang="en-US" dirty="0"/>
              <a:t>(Pu et al. conducted the survey using a number of online recommender services including Amazon, while </a:t>
            </a:r>
            <a:r>
              <a:rPr lang="en-US" dirty="0" err="1"/>
              <a:t>Ekstrand</a:t>
            </a:r>
            <a:r>
              <a:rPr lang="en-US" dirty="0"/>
              <a:t> et al. focused on movie recommendations).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 based – text 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Celma</a:t>
            </a:r>
            <a:r>
              <a:rPr lang="en-US" dirty="0"/>
              <a:t> hypothesizes that the low ratings of novel recommendations may be improved by providing explanations about why particular unknown songs are recommended.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Co-occurrence based surprise</a:t>
            </a:r>
          </a:p>
          <a:p>
            <a:endParaRPr lang="en-US" dirty="0"/>
          </a:p>
          <a:p>
            <a:r>
              <a:rPr lang="en-US" dirty="0"/>
              <a:t>Content based surprise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5F491-2DE3-46C7-A4F6-87B60C5806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6354-62E2-4D9E-9B30-99B762267901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EBEB-32EF-4528-9416-88A481D637B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2318-5CB8-41F0-B656-3D002DEC8682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CDE8-1BB1-4D41-9F5A-225A9C3174F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0537-B2D6-4A60-B941-B722768FB407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C498-E8F0-49DA-B07F-0D581DCBA2E0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A82-64B9-4492-8257-6FF23F618735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C101-41B9-417F-9528-5075844B9E1A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3105-4C59-44AB-8F88-50766D729050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CF4A-DD2F-4B9D-9ABE-0169B148B325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D8D-DDBD-4E46-B65C-CAE8401E21E4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9DF6-A638-4085-B98E-9CFF31F5169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6E9D-A6E7-424F-8E4F-F8A8BB46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1E85-F659-4956-8533-E5388FE4B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Diversity, Serendipity, Novelty, and Coverage: A Survey and Empirical</a:t>
            </a:r>
            <a:br>
              <a:rPr lang="en-US" sz="4000" dirty="0"/>
            </a:br>
            <a:r>
              <a:rPr lang="en-US" sz="4000" dirty="0"/>
              <a:t>Analysis of Beyond-Accuracy Objectives in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A32F-34F7-4019-95EE-3CEC37E2B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80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Marius </a:t>
            </a:r>
            <a:r>
              <a:rPr lang="en-US" dirty="0" err="1"/>
              <a:t>Kaminskas</a:t>
            </a:r>
            <a:r>
              <a:rPr lang="en-US" dirty="0"/>
              <a:t> and Derek Bridge, Insight Centre for Data Analytics,</a:t>
            </a:r>
          </a:p>
          <a:p>
            <a:pPr algn="l"/>
            <a:r>
              <a:rPr lang="en-US" dirty="0"/>
              <a:t>University College Cork, Ireland</a:t>
            </a:r>
          </a:p>
          <a:p>
            <a:pPr algn="l"/>
            <a:r>
              <a:rPr lang="en-US" dirty="0"/>
              <a:t>Transaction on Interactive Intelligent Systems (TIIS), 2016</a:t>
            </a:r>
          </a:p>
        </p:txBody>
      </p:sp>
    </p:spTree>
    <p:extLst>
      <p:ext uri="{BB962C8B-B14F-4D97-AF65-F5344CB8AC3E}">
        <p14:creationId xmlns:p14="http://schemas.microsoft.com/office/powerpoint/2010/main" val="32203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4FF0-A034-4392-943D-1FF74ACA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Users’ Perception of BA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A627-F2B7-4736-83C5-1557E5F5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involved</a:t>
            </a:r>
          </a:p>
          <a:p>
            <a:pPr lvl="1"/>
            <a:r>
              <a:rPr lang="en-US" sz="2800" dirty="0"/>
              <a:t>Large number of participants </a:t>
            </a:r>
          </a:p>
          <a:p>
            <a:pPr lvl="1"/>
            <a:r>
              <a:rPr lang="en-US" sz="2800" dirty="0"/>
              <a:t>Correctly formulating survey questions</a:t>
            </a:r>
          </a:p>
          <a:p>
            <a:pPr lvl="2"/>
            <a:r>
              <a:rPr lang="en-US" sz="2800" dirty="0"/>
              <a:t>Tone of the questions have been shown to impact user experiences to the measured objectives</a:t>
            </a:r>
          </a:p>
          <a:p>
            <a:pPr lvl="1"/>
            <a:r>
              <a:rPr lang="en-US" sz="2800" dirty="0"/>
              <a:t>Avoiding bias</a:t>
            </a:r>
          </a:p>
          <a:p>
            <a:pPr lvl="1"/>
            <a:r>
              <a:rPr lang="en-US" sz="2800" dirty="0"/>
              <a:t>Data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4C7D-2FCC-4293-880B-07AFF0F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850E6-C7ED-460E-BD19-AA65EA6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BF2-AD53-4E61-9B6D-EFAA637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multicriteria user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05EE-896B-40CE-9E0E-90E215FF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Perceived usefulness of a recommender is influenced by the perceived accuracy and novelty, and to a lesser extent by the perceived diversity [Pu et al. 2011]</a:t>
            </a:r>
          </a:p>
          <a:p>
            <a:endParaRPr lang="en-US" dirty="0"/>
          </a:p>
          <a:p>
            <a:r>
              <a:rPr lang="en-US" dirty="0"/>
              <a:t>Perceived diversity of recommendations have positive relationship with the perceived accuracy, the ease of choice, and consequently the overall satisfaction with the system [</a:t>
            </a:r>
            <a:r>
              <a:rPr lang="en-US" dirty="0" err="1"/>
              <a:t>Knijnenburg</a:t>
            </a:r>
            <a:r>
              <a:rPr lang="en-US" dirty="0"/>
              <a:t> et al. 2012]</a:t>
            </a:r>
          </a:p>
          <a:p>
            <a:endParaRPr lang="en-US" dirty="0"/>
          </a:p>
          <a:p>
            <a:r>
              <a:rPr lang="en-US" dirty="0"/>
              <a:t>The perceived satisfaction with the recommendations was found to positively correlate with the perceived diversity and negatively with perceived novelty [</a:t>
            </a:r>
            <a:r>
              <a:rPr lang="en-US" dirty="0" err="1"/>
              <a:t>Ekstrand</a:t>
            </a:r>
            <a:r>
              <a:rPr lang="en-US" dirty="0"/>
              <a:t> et al. 2014]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EA195-B3C7-40CC-85C2-88A499CF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35162-BF72-4451-8F5D-C8BB98F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BF2-AD53-4E61-9B6D-EFAA637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targeted user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05EE-896B-40CE-9E0E-90E215FF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Light diversification (changing up to four items in a list of 10 recommendations) positively influences user satisfaction with the item-based CF recommender [Ziegler et al. 2005]</a:t>
            </a:r>
          </a:p>
          <a:p>
            <a:endParaRPr lang="en-US" dirty="0"/>
          </a:p>
          <a:p>
            <a:r>
              <a:rPr lang="en-US" dirty="0"/>
              <a:t>The content-based recommendation was the most novel (i.e., the users were least familiar with them), but also the least accurate (i.e., they assigned the lowest ratings to the tracks) [</a:t>
            </a:r>
            <a:r>
              <a:rPr lang="en-US" dirty="0" err="1"/>
              <a:t>Celma</a:t>
            </a:r>
            <a:r>
              <a:rPr lang="en-US" dirty="0"/>
              <a:t> 2009]</a:t>
            </a:r>
          </a:p>
          <a:p>
            <a:endParaRPr lang="en-US" dirty="0"/>
          </a:p>
          <a:p>
            <a:r>
              <a:rPr lang="en-US" dirty="0"/>
              <a:t>After a certain level of diversity is achieved, users may not appreciate further diversification [Willemsen et al. 2011]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EA195-B3C7-40CC-85C2-88A499CF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35162-BF72-4451-8F5D-C8BB98F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F713-7EEF-4EAD-A9CB-239ED864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A821-8FF2-40E5-BCF1-FD886285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plus random methodology [</a:t>
            </a:r>
            <a:r>
              <a:rPr lang="en-US" dirty="0" err="1"/>
              <a:t>Koren</a:t>
            </a:r>
            <a:r>
              <a:rPr lang="en-US" dirty="0"/>
              <a:t>, 2008]</a:t>
            </a:r>
          </a:p>
          <a:p>
            <a:endParaRPr lang="en-US" dirty="0"/>
          </a:p>
          <a:p>
            <a:r>
              <a:rPr lang="en-US" dirty="0"/>
              <a:t> The overall performance was measured by recall, which is the ratio of number of hits over the number of test cases. Moreover, there are 5 beyond accuracy metrics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F6EA-BADD-4F62-AEB1-3841561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C60E-1F90-4825-82DC-9C7E8AD3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97C4D-02B7-475E-A0B9-69EDD140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4680522"/>
            <a:ext cx="566816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88AA-138E-4383-81C5-343389B7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193499-5D99-44E7-952C-E47DECDC9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9101" y="1532661"/>
            <a:ext cx="5353797" cy="22101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734B8-0DB6-45FD-8F87-87701F6C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950A9-D46C-4F45-8AF6-6E60107C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F183D-9855-49ED-A828-E4A487AF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72" y="3944505"/>
            <a:ext cx="7363853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212CB5-DBD7-4A92-97EE-54D7D8015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23" y="5472219"/>
            <a:ext cx="322942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F713-7EEF-4EAD-A9CB-239ED864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A821-8FF2-40E5-BCF1-FD886285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sz="2800" dirty="0" err="1"/>
              <a:t>MovieLens</a:t>
            </a:r>
            <a:r>
              <a:rPr lang="en-US" sz="2800" dirty="0"/>
              <a:t> 1M </a:t>
            </a:r>
          </a:p>
          <a:p>
            <a:pPr lvl="1"/>
            <a:r>
              <a:rPr lang="en-US" sz="2800" dirty="0"/>
              <a:t>Last.fm 1K </a:t>
            </a:r>
          </a:p>
          <a:p>
            <a:endParaRPr lang="en-US" dirty="0"/>
          </a:p>
          <a:p>
            <a:r>
              <a:rPr lang="en-US" dirty="0"/>
              <a:t> Algorithms</a:t>
            </a:r>
          </a:p>
          <a:p>
            <a:pPr lvl="1"/>
            <a:r>
              <a:rPr lang="en-US" sz="2800" dirty="0"/>
              <a:t>Pairwise learning to rank (LTR) [Weston et al., 2010]</a:t>
            </a:r>
          </a:p>
          <a:p>
            <a:pPr lvl="1"/>
            <a:r>
              <a:rPr lang="en-US" sz="2800" dirty="0" err="1"/>
              <a:t>PureSVD</a:t>
            </a:r>
            <a:r>
              <a:rPr lang="en-US" sz="2800" dirty="0"/>
              <a:t> [</a:t>
            </a:r>
            <a:r>
              <a:rPr lang="en-US" sz="2800" dirty="0" err="1"/>
              <a:t>Cremonesi</a:t>
            </a:r>
            <a:r>
              <a:rPr lang="en-US" sz="2800" dirty="0"/>
              <a:t> et al., 2010]</a:t>
            </a:r>
          </a:p>
          <a:p>
            <a:pPr lvl="1"/>
            <a:r>
              <a:rPr lang="en-US" sz="2800" dirty="0"/>
              <a:t>Matrix factorization (MF) </a:t>
            </a:r>
          </a:p>
          <a:p>
            <a:pPr lvl="1"/>
            <a:r>
              <a:rPr lang="en-US" sz="2800" dirty="0"/>
              <a:t>Two K-NN algorithms</a:t>
            </a:r>
          </a:p>
          <a:p>
            <a:pPr lvl="2"/>
            <a:r>
              <a:rPr lang="en-US" sz="2800" dirty="0"/>
              <a:t>User-based collaborative filtering (UB) </a:t>
            </a:r>
          </a:p>
          <a:p>
            <a:pPr lvl="2"/>
            <a:r>
              <a:rPr lang="en-US" sz="2800" dirty="0"/>
              <a:t>Item-based collaborative filtering (IB)</a:t>
            </a:r>
          </a:p>
          <a:p>
            <a:pPr lvl="2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DF6EA-BADD-4F62-AEB1-3841561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C60E-1F90-4825-82DC-9C7E8AD3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20B7-9B68-45F3-9010-4D3D2C4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0ABF-DDD5-43EA-B34A-1120808D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Rating-based diversity is positively correlated with novelty</a:t>
            </a:r>
          </a:p>
          <a:p>
            <a:endParaRPr lang="en-US" dirty="0"/>
          </a:p>
          <a:p>
            <a:r>
              <a:rPr lang="en-US" dirty="0"/>
              <a:t>There is a positive correlation between the content-based diversity and the content-based surprise </a:t>
            </a:r>
          </a:p>
          <a:p>
            <a:endParaRPr lang="en-US" dirty="0"/>
          </a:p>
          <a:p>
            <a:r>
              <a:rPr lang="en-US" dirty="0"/>
              <a:t>A negative correlation is observed among the co-occurrence-based surprise and novelty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FD505-4FE1-4048-8224-FB1E99E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15D3-B49F-44D2-8705-C63829D7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1C0D-C14D-409B-B2A7-93ADE7CC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4FBB-A9D0-4744-91B6-8F35AA50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 were more confident when they clearly understood why a particular item was recommended [</a:t>
            </a:r>
            <a:r>
              <a:rPr lang="en-US" dirty="0" err="1"/>
              <a:t>Castagnos</a:t>
            </a:r>
            <a:r>
              <a:rPr lang="en-US" dirty="0"/>
              <a:t> et al., 2013]</a:t>
            </a:r>
          </a:p>
          <a:p>
            <a:endParaRPr lang="en-US" dirty="0"/>
          </a:p>
          <a:p>
            <a:r>
              <a:rPr lang="en-US" dirty="0"/>
              <a:t>While diversity may be positively perceived by users, additional explanations may be important for improving the acceptance of such recommendations</a:t>
            </a:r>
          </a:p>
          <a:p>
            <a:endParaRPr lang="en-US" dirty="0"/>
          </a:p>
          <a:p>
            <a:r>
              <a:rPr lang="en-US" dirty="0"/>
              <a:t>The users were willing to sacrifice recommendation accuracy for the sake of discovering new interesting [Zhang et al., 2012]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3F00-8A9F-40EE-AA1B-84378816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54975-0830-40C2-B1A0-66419811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D0E1-4232-4269-8455-EDE459E6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8E6E-7162-432D-B7CA-D4161C3E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findings offer an approximation of user behavior in real-life settings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 What happens if the users are unaware of these conditions that we are trying to measure beyond accuracy objectives?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Do we explain </a:t>
            </a:r>
            <a:r>
              <a:rPr lang="en-US" sz="2800"/>
              <a:t>the goal of the study </a:t>
            </a:r>
            <a:r>
              <a:rPr lang="en-US" sz="2800" dirty="0"/>
              <a:t>to the users or not?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CB522-E6F6-4B2A-BDCF-38F29985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9D80D-3D47-486B-9837-212DF9A9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DA75-1BC5-4BE3-8C08-06AF1DC6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0E19-AFF1-402A-A84A-6222B8D7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focuses on Recommender Systems (RS) and Information Retrieval (IR) research</a:t>
            </a:r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sz="2800" dirty="0"/>
              <a:t>How closely the recommender’s ratings are to the users’ true ratings</a:t>
            </a:r>
          </a:p>
          <a:p>
            <a:pPr lvl="1"/>
            <a:endParaRPr lang="en-US" dirty="0"/>
          </a:p>
          <a:p>
            <a:r>
              <a:rPr lang="en-US" dirty="0"/>
              <a:t>Beyond Accuracy</a:t>
            </a:r>
          </a:p>
          <a:p>
            <a:pPr lvl="1"/>
            <a:r>
              <a:rPr lang="en-US" sz="2800" dirty="0"/>
              <a:t>Impact on the quality of the recommender system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97FD-7616-4396-8BE8-E4278D5D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C549C-64CE-4077-8256-97332647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9D1E-C41C-4090-952D-B9E55899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beyond accuracy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3979-5A71-4974-BCA0-996E3438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most likely to consider only a small set of top-N recommendations</a:t>
            </a:r>
          </a:p>
          <a:p>
            <a:endParaRPr lang="en-US" dirty="0"/>
          </a:p>
          <a:p>
            <a:r>
              <a:rPr lang="en-US" dirty="0"/>
              <a:t>Ranking items based on their predicted relevance only results inc</a:t>
            </a:r>
            <a:r>
              <a:rPr lang="en-US" sz="2800" dirty="0"/>
              <a:t>reases the risk of producing results too similar to each other</a:t>
            </a:r>
          </a:p>
          <a:p>
            <a:endParaRPr lang="en-US" dirty="0"/>
          </a:p>
          <a:p>
            <a:r>
              <a:rPr lang="en-US" dirty="0"/>
              <a:t>Diversifying results deduces this risk by introducing items that the users will be interested in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D1B25-0EF6-45CA-960C-B48B5E33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DDF2-9A6A-46EB-8269-254DC25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C168-405A-4E60-B4A8-90EC8D1F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CF61-1512-4B63-85E0-E47C679D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 </a:t>
            </a:r>
          </a:p>
          <a:p>
            <a:endParaRPr lang="en-US" dirty="0"/>
          </a:p>
          <a:p>
            <a:r>
              <a:rPr lang="en-US" dirty="0"/>
              <a:t>Serendipity</a:t>
            </a:r>
          </a:p>
          <a:p>
            <a:endParaRPr lang="en-US" dirty="0"/>
          </a:p>
          <a:p>
            <a:r>
              <a:rPr lang="en-US" dirty="0"/>
              <a:t>Novelty</a:t>
            </a:r>
          </a:p>
          <a:p>
            <a:endParaRPr lang="en-US" dirty="0"/>
          </a:p>
          <a:p>
            <a:r>
              <a:rPr lang="en-US" dirty="0"/>
              <a:t>Coverage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374D-4436-4B8A-B10D-708FD03E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E3BE-92DC-4C2D-8225-EDFA9CAC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953AC-37C3-4186-BA3F-E2FA6E8015B0}"/>
              </a:ext>
            </a:extLst>
          </p:cNvPr>
          <p:cNvSpPr txBox="1"/>
          <p:nvPr/>
        </p:nvSpPr>
        <p:spPr>
          <a:xfrm>
            <a:off x="5011153" y="2059656"/>
            <a:ext cx="580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Diversity is often used in reference to the system’s ability to recommend different items to different users </a:t>
            </a:r>
          </a:p>
          <a:p>
            <a:endParaRPr lang="en-US" sz="2800" i="1" dirty="0"/>
          </a:p>
          <a:p>
            <a:r>
              <a:rPr lang="en-US" sz="2800" i="1" dirty="0"/>
              <a:t>To the portion of the item catalog recommended across all users (i.e., coverage)</a:t>
            </a:r>
          </a:p>
        </p:txBody>
      </p:sp>
    </p:spTree>
    <p:extLst>
      <p:ext uri="{BB962C8B-B14F-4D97-AF65-F5344CB8AC3E}">
        <p14:creationId xmlns:p14="http://schemas.microsoft.com/office/powerpoint/2010/main" val="36861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FD36-F733-4275-888A-99F287DF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93C1-FA5C-4926-B23F-0286E3B0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83316" cy="4351338"/>
          </a:xfrm>
        </p:spPr>
        <p:txBody>
          <a:bodyPr/>
          <a:lstStyle/>
          <a:p>
            <a:r>
              <a:rPr lang="en-US" dirty="0"/>
              <a:t>Diversity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The value of a retrieved document is influenced not just by the document’s similarity to a query but also by its similarity to other documents retrieved with it [</a:t>
            </a:r>
            <a:r>
              <a:rPr lang="en-US" sz="2800" dirty="0" err="1"/>
              <a:t>Carbonell</a:t>
            </a:r>
            <a:r>
              <a:rPr lang="en-US" sz="2800" dirty="0"/>
              <a:t> and Goldstein 1998]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Costs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3F35-36EE-44CE-80D1-E7CFDD9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7684-18F8-4FB1-925E-6985BCFC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BDCB4-CA16-479F-ADC6-EF3D6FDF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11" y="5213190"/>
            <a:ext cx="7554379" cy="11431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02EBA-1F75-42D5-BBD4-A345E99E8E7B}"/>
              </a:ext>
            </a:extLst>
          </p:cNvPr>
          <p:cNvGrpSpPr/>
          <p:nvPr/>
        </p:nvGrpSpPr>
        <p:grpSpPr>
          <a:xfrm>
            <a:off x="10657408" y="2722174"/>
            <a:ext cx="1027572" cy="1525169"/>
            <a:chOff x="10657408" y="2722174"/>
            <a:chExt cx="1027572" cy="15251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B87C0C-12BD-4F9E-8CC9-B25B4D33EA02}"/>
                </a:ext>
              </a:extLst>
            </p:cNvPr>
            <p:cNvSpPr/>
            <p:nvPr/>
          </p:nvSpPr>
          <p:spPr>
            <a:xfrm>
              <a:off x="10657408" y="2722174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64305D-EE0B-47D5-958E-0FC5969A10B0}"/>
                </a:ext>
              </a:extLst>
            </p:cNvPr>
            <p:cNvSpPr/>
            <p:nvPr/>
          </p:nvSpPr>
          <p:spPr>
            <a:xfrm>
              <a:off x="10657408" y="3361309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3BEB54-97FF-4B1A-9AC3-65E682DDD3B0}"/>
                </a:ext>
              </a:extLst>
            </p:cNvPr>
            <p:cNvSpPr/>
            <p:nvPr/>
          </p:nvSpPr>
          <p:spPr>
            <a:xfrm>
              <a:off x="10657408" y="4000444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FEE6F5-26EA-4CEE-BD10-9DD7C0101EFE}"/>
                </a:ext>
              </a:extLst>
            </p:cNvPr>
            <p:cNvSpPr/>
            <p:nvPr/>
          </p:nvSpPr>
          <p:spPr>
            <a:xfrm>
              <a:off x="11415147" y="2722174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0C3358-1A32-41D1-8E91-CC53F1F149ED}"/>
                </a:ext>
              </a:extLst>
            </p:cNvPr>
            <p:cNvSpPr/>
            <p:nvPr/>
          </p:nvSpPr>
          <p:spPr>
            <a:xfrm>
              <a:off x="11438081" y="3361308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ED29CF-3E81-4323-B6B8-AB13D21A1AED}"/>
                </a:ext>
              </a:extLst>
            </p:cNvPr>
            <p:cNvSpPr/>
            <p:nvPr/>
          </p:nvSpPr>
          <p:spPr>
            <a:xfrm>
              <a:off x="11438081" y="4000442"/>
              <a:ext cx="246899" cy="2468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A26832-1056-47B3-93E7-3C25C926CE63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10904307" y="2845624"/>
              <a:ext cx="510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419E80-09A9-466F-A95B-F41718BB2B1F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10904307" y="2845624"/>
              <a:ext cx="533774" cy="63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13D3CA-F23B-4EEA-8CAB-6EE33129AA5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0904307" y="2845623"/>
              <a:ext cx="533774" cy="1278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9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FAE-D43C-42C9-A6D4-32E0B32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9729-A614-4C64-9D89-BD6D117D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0E85-6514-4940-A94C-9BF60B2C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45DF8-8E8C-4027-9C6D-D83232A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BE50A-AEFD-4D2E-AF6E-60EC5AA6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8" y="2259801"/>
            <a:ext cx="10295021" cy="3559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22EC9-CCB5-4EB5-9EA7-39A0CD5B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20" y="4215887"/>
            <a:ext cx="5825279" cy="7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FD36-F733-4275-888A-99F287DF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93C1-FA5C-4926-B23F-0286E3B0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Serendipity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Serendipitous recommendation is informally defined as one that helps the user find a “surprisingly interesting item he might not have otherwise discovered.” </a:t>
            </a:r>
            <a:r>
              <a:rPr lang="en-US" sz="2800" dirty="0" err="1"/>
              <a:t>Herlocker</a:t>
            </a:r>
            <a:r>
              <a:rPr lang="en-US" sz="2800" dirty="0"/>
              <a:t> et al. [2004]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Surprise and Relevance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3F35-36EE-44CE-80D1-E7CFDD9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7684-18F8-4FB1-925E-6985BCFC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19529-B34B-4602-B4F9-216310DD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4927120"/>
            <a:ext cx="54776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FD36-F733-4275-888A-99F287DF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93C1-FA5C-4926-B23F-0286E3B0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9147" cy="4351338"/>
          </a:xfrm>
        </p:spPr>
        <p:txBody>
          <a:bodyPr>
            <a:normAutofit/>
          </a:bodyPr>
          <a:lstStyle/>
          <a:p>
            <a:r>
              <a:rPr lang="en-US" dirty="0"/>
              <a:t>Novelty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An item that is novel to a user is not necessarily serendipitous for that user (it needs only to be unknown to the user) 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Novelty = 1 / Popularity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13F35-36EE-44CE-80D1-E7CFDD9A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7684-18F8-4FB1-925E-6985BCFC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635EAE-D2ED-4721-86B8-31D7FC2AE9AE}"/>
              </a:ext>
            </a:extLst>
          </p:cNvPr>
          <p:cNvGrpSpPr/>
          <p:nvPr/>
        </p:nvGrpSpPr>
        <p:grpSpPr>
          <a:xfrm>
            <a:off x="9657347" y="2437615"/>
            <a:ext cx="2023616" cy="2655326"/>
            <a:chOff x="9657347" y="2437615"/>
            <a:chExt cx="2023616" cy="26553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E01D47-00DD-47FE-9775-8DE17449F003}"/>
                </a:ext>
              </a:extLst>
            </p:cNvPr>
            <p:cNvSpPr/>
            <p:nvPr/>
          </p:nvSpPr>
          <p:spPr>
            <a:xfrm>
              <a:off x="9657347" y="2437615"/>
              <a:ext cx="1479007" cy="14790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89839F-ACAE-4A94-96AA-788E624FC8F5}"/>
                </a:ext>
              </a:extLst>
            </p:cNvPr>
            <p:cNvSpPr/>
            <p:nvPr/>
          </p:nvSpPr>
          <p:spPr>
            <a:xfrm>
              <a:off x="9915588" y="2695856"/>
              <a:ext cx="962527" cy="962527"/>
            </a:xfrm>
            <a:prstGeom prst="ellipse">
              <a:avLst/>
            </a:prstGeom>
            <a:ln w="28575"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C55D5A-3086-449C-8983-69F4745D49F2}"/>
                </a:ext>
              </a:extLst>
            </p:cNvPr>
            <p:cNvSpPr/>
            <p:nvPr/>
          </p:nvSpPr>
          <p:spPr>
            <a:xfrm>
              <a:off x="9764795" y="422552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4C74E4-663A-4100-91CA-60C69F2523B5}"/>
                </a:ext>
              </a:extLst>
            </p:cNvPr>
            <p:cNvSpPr/>
            <p:nvPr/>
          </p:nvSpPr>
          <p:spPr>
            <a:xfrm>
              <a:off x="9764795" y="4709709"/>
              <a:ext cx="3048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BF4F6-C4BE-413D-9814-305308E1CEAD}"/>
                </a:ext>
              </a:extLst>
            </p:cNvPr>
            <p:cNvSpPr txBox="1"/>
            <p:nvPr/>
          </p:nvSpPr>
          <p:spPr>
            <a:xfrm>
              <a:off x="10088176" y="4156035"/>
              <a:ext cx="114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Novelty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2973B-C974-4806-88CD-A24362446626}"/>
                </a:ext>
              </a:extLst>
            </p:cNvPr>
            <p:cNvSpPr txBox="1"/>
            <p:nvPr/>
          </p:nvSpPr>
          <p:spPr>
            <a:xfrm>
              <a:off x="10075267" y="4631276"/>
              <a:ext cx="1605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Serendipity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B41B7-2FDD-4873-A3BC-3679BA8A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5020425"/>
            <a:ext cx="484890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7CDE-6250-429F-AB45-442EE88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25B9-C2E5-4E3C-B0DE-09314975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Coverage</a:t>
            </a:r>
          </a:p>
          <a:p>
            <a:endParaRPr lang="en-US" dirty="0"/>
          </a:p>
          <a:p>
            <a:r>
              <a:rPr lang="en-US" dirty="0"/>
              <a:t>Coverage reflects the degree to which the recommendations cover the catalog of available items [</a:t>
            </a:r>
            <a:r>
              <a:rPr lang="en-US" dirty="0" err="1"/>
              <a:t>Herlocker</a:t>
            </a:r>
            <a:r>
              <a:rPr lang="en-US" dirty="0"/>
              <a:t> et al. 2004; Ge et al. 2010; </a:t>
            </a:r>
            <a:r>
              <a:rPr lang="en-US" dirty="0" err="1"/>
              <a:t>Adomavicius</a:t>
            </a:r>
            <a:r>
              <a:rPr lang="en-US" dirty="0"/>
              <a:t> and Kwon 2012].</a:t>
            </a:r>
          </a:p>
          <a:p>
            <a:endParaRPr lang="en-US" dirty="0"/>
          </a:p>
          <a:p>
            <a:r>
              <a:rPr lang="en-US" dirty="0"/>
              <a:t>The fraction of items that appear in the users’ recommendation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FACBD-8479-4182-93C1-EC725EB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95102-10C6-483D-A3F2-17BD8DAE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6E9D-A6E7-424F-8E4F-F8A8BB46052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184EC-BFF1-425A-99BD-6D19E858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18" y="5123497"/>
            <a:ext cx="349616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1172</Words>
  <Application>Microsoft Office PowerPoint</Application>
  <PresentationFormat>Widescreen</PresentationFormat>
  <Paragraphs>180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NewCenturySchlbk-Italic</vt:lpstr>
      <vt:lpstr>NewCenturySchlbk-Roman</vt:lpstr>
      <vt:lpstr>RMTMI</vt:lpstr>
      <vt:lpstr>Office Theme</vt:lpstr>
      <vt:lpstr>Diversity, Serendipity, Novelty, and Coverage: A Survey and Empirical Analysis of Beyond-Accuracy Objectives in Recommender Systems</vt:lpstr>
      <vt:lpstr>Preface</vt:lpstr>
      <vt:lpstr>Why beyond accuracy objectives?</vt:lpstr>
      <vt:lpstr>Beyond Accuracy Objectives</vt:lpstr>
      <vt:lpstr>Beyond Accuracy Objectives</vt:lpstr>
      <vt:lpstr>Beyond Accuracy Objectives</vt:lpstr>
      <vt:lpstr>Beyond Accuracy Objectives</vt:lpstr>
      <vt:lpstr>Beyond Accuracy Objectives</vt:lpstr>
      <vt:lpstr>Beyond Accuracy </vt:lpstr>
      <vt:lpstr>Measuring Users’ Perception of BA Objectives</vt:lpstr>
      <vt:lpstr>Findings from multicriteria user studies</vt:lpstr>
      <vt:lpstr>Findings from targeted user studies</vt:lpstr>
      <vt:lpstr>Experimental Procedure</vt:lpstr>
      <vt:lpstr>Experimental Procedure</vt:lpstr>
      <vt:lpstr>Experimental Procedure</vt:lpstr>
      <vt:lpstr>Findings</vt:lpstr>
      <vt:lpstr>Major Takeaways</vt:lpstr>
      <vt:lpstr>Big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192</cp:revision>
  <dcterms:created xsi:type="dcterms:W3CDTF">2020-12-06T20:14:00Z</dcterms:created>
  <dcterms:modified xsi:type="dcterms:W3CDTF">2020-12-07T21:01:35Z</dcterms:modified>
</cp:coreProperties>
</file>