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CC817-98FC-4B1A-94A3-F8F96268F4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68533-A9AE-4585-8104-AAA000A5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68533-A9AE-4585-8104-AAA000A5C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68533-A9AE-4585-8104-AAA000A5C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68533-A9AE-4585-8104-AAA000A5C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68533-A9AE-4585-8104-AAA000A5C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68533-A9AE-4585-8104-AAA000A5C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4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68533-A9AE-4585-8104-AAA000A5C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F69D-7604-4940-97C5-E101334F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DE4-B7CD-4D9A-8FAF-51D067A1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FA467-47BC-49C7-83B9-74A7E8CE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84D0-F069-4E85-88F7-82A7C7C9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9607-ABBF-4D3F-8B99-74A5A0E4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FC44-4A6B-458B-9DDE-75BD08EB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6EC6-3C32-457F-9801-CCCBB6638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18DA-C7BD-49DA-A216-3C5CDBAE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37AC-DB8D-4041-B05D-432A07A8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FD8F-971D-4192-AFC1-FBFC2986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87054-7BE7-4F9A-AC69-F5D820824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CBF3B-5ECD-4C18-ABA7-493050D8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6F1B-6EAD-4FA6-A576-10D6B09F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A029-2B5A-4DBD-B76A-CCE1E4D5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5400-748D-4B2F-A4E7-5F95C1EB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CD06-CF7A-42D3-898A-913AFE6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F23C-3F04-49B4-8C40-90CD2F7D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A621-841A-4FB9-A301-03506A28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8126-2982-4B08-9D41-FCBA336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B403-C63B-46D6-A3B4-DE28CF4D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644E-C7F5-4BB8-85F7-0863FAEB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68A2-046E-4553-B20E-60A10305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8379-E555-41D5-8BF1-939FDE41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520-9783-4607-BCA8-8F46999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E7D8-794F-4BBD-8DD0-82BA25C4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0FDB-661C-4D89-9C25-64D6BBB8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FE4B-C3F4-453E-AC55-0A200EDDC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5F925-2AA3-4474-9C03-1B677482B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5588-2FB4-4986-BCE5-11C1A297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6D37A-C361-48D2-9C73-F9394422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F148-E3CA-4340-A337-CAA8942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8C33-17C9-4256-86BC-2CA8C018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E45CF-D5A4-47A3-A6C7-275AF9A7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A31E5-B79D-4CA3-9331-DC6201B97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8E15-D022-41C1-8A0D-AA27AB220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4613A-339A-4305-BDEF-8251D5AD9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998A1-BB3E-42A5-B592-9859061F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26E9-D993-45BE-98F2-2B0F8136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D181C-04F1-4694-AFBF-993546DE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88F6-1EBD-4139-8F01-3B967529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97091-AF25-4962-B026-78B0EA74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4F598-846D-4C47-BB58-87C9D1D8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35C7E-E660-4639-B638-5D6F425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C70A6-CBFE-41B4-9A37-75817ABC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896D4-AE13-44C4-A48A-D2C3F99C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89B6-BD99-4A91-9228-CA80C328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2717-9A8E-4F9B-97CF-DD4BBE37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3067-11AC-4828-93F0-DB1FDA67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1D486-D9A1-4ACA-BA8C-97B3E8510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5A8A-D7BD-4DE2-8CE4-6FD3219B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ED29-0456-4622-81A5-6DA0C681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2469-849F-4FD2-9031-11F2DDAD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FCC3-45AB-48E7-AC93-479EAFA1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F02F4-0628-4AE9-A86B-B933B6002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AC5C-0319-463A-8E19-36DBA574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7081-6C97-4883-AC5B-99E87A12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EA8E-7C0C-4374-9348-A8A9803B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F391E-F830-44E5-BB68-E3E8036F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41381-EA39-4F2A-B6DC-D0D0B32A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958A-BE65-49D8-8A1A-BD77A025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59E3-9CF0-4293-AAD8-24996446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4817-A6D3-4322-9A0B-8415324D748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2211-559E-422C-B623-1DEFEBEDD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F636-CD9F-48FB-8523-FAFC9C083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CD6A-5A69-411E-AE51-B72C8DC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522E3-CE9C-4EFB-999B-ADF94DDA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2188"/>
              </p:ext>
            </p:extLst>
          </p:nvPr>
        </p:nvGraphicFramePr>
        <p:xfrm>
          <a:off x="673377" y="990736"/>
          <a:ext cx="1150219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170">
                  <a:extLst>
                    <a:ext uri="{9D8B030D-6E8A-4147-A177-3AD203B41FA5}">
                      <a16:colId xmlns:a16="http://schemas.microsoft.com/office/drawing/2014/main" val="736271457"/>
                    </a:ext>
                  </a:extLst>
                </a:gridCol>
                <a:gridCol w="5548543">
                  <a:extLst>
                    <a:ext uri="{9D8B030D-6E8A-4147-A177-3AD203B41FA5}">
                      <a16:colId xmlns:a16="http://schemas.microsoft.com/office/drawing/2014/main" val="3426763602"/>
                    </a:ext>
                  </a:extLst>
                </a:gridCol>
                <a:gridCol w="2312478">
                  <a:extLst>
                    <a:ext uri="{9D8B030D-6E8A-4147-A177-3AD203B41FA5}">
                      <a16:colId xmlns:a16="http://schemas.microsoft.com/office/drawing/2014/main" val="35623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3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Design and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   waste   create   environment   reduce  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6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  beverage   profit   strategy   item  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Lifestyle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  program   material   educate   lead   high   accept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3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and 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  glass   fuel   plant   monomer  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7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 the Ground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  provide   participate   stream   incentive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Tell Us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packaging   fish   paper   profit   earth   poor   ruffle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4027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E53425-3B85-46DC-84C5-FFA0F6DF32D9}"/>
              </a:ext>
            </a:extLst>
          </p:cNvPr>
          <p:cNvSpPr/>
          <p:nvPr/>
        </p:nvSpPr>
        <p:spPr>
          <a:xfrm>
            <a:off x="673377" y="1438181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74B47-2133-4E82-BC6C-08BC40C5F0E6}"/>
              </a:ext>
            </a:extLst>
          </p:cNvPr>
          <p:cNvSpPr/>
          <p:nvPr/>
        </p:nvSpPr>
        <p:spPr>
          <a:xfrm>
            <a:off x="665979" y="1794770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41B57-55AF-458D-9AC5-F80563689651}"/>
              </a:ext>
            </a:extLst>
          </p:cNvPr>
          <p:cNvSpPr/>
          <p:nvPr/>
        </p:nvSpPr>
        <p:spPr>
          <a:xfrm>
            <a:off x="665979" y="2169142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F7B51-6ACC-486B-BBA4-96545012ACA1}"/>
              </a:ext>
            </a:extLst>
          </p:cNvPr>
          <p:cNvSpPr/>
          <p:nvPr/>
        </p:nvSpPr>
        <p:spPr>
          <a:xfrm>
            <a:off x="673377" y="2561239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70480D-451B-4C70-A91A-E1D7C63C3C24}"/>
              </a:ext>
            </a:extLst>
          </p:cNvPr>
          <p:cNvSpPr/>
          <p:nvPr/>
        </p:nvSpPr>
        <p:spPr>
          <a:xfrm>
            <a:off x="673377" y="2917828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056240-9B5A-4711-84C0-5AEA04ED79A6}"/>
              </a:ext>
            </a:extLst>
          </p:cNvPr>
          <p:cNvSpPr/>
          <p:nvPr/>
        </p:nvSpPr>
        <p:spPr>
          <a:xfrm>
            <a:off x="665979" y="3277376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F02F3-3386-4A8C-AB4D-7B1E57D4D6EF}"/>
              </a:ext>
            </a:extLst>
          </p:cNvPr>
          <p:cNvSpPr/>
          <p:nvPr/>
        </p:nvSpPr>
        <p:spPr>
          <a:xfrm>
            <a:off x="4340517" y="1438180"/>
            <a:ext cx="73751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603A6C-F20F-4AFC-9B7B-BD2C3F831C0C}"/>
              </a:ext>
            </a:extLst>
          </p:cNvPr>
          <p:cNvSpPr/>
          <p:nvPr/>
        </p:nvSpPr>
        <p:spPr>
          <a:xfrm>
            <a:off x="5103181" y="1438180"/>
            <a:ext cx="658427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1705A1-E267-4E49-90EC-A7727557ECCF}"/>
              </a:ext>
            </a:extLst>
          </p:cNvPr>
          <p:cNvSpPr/>
          <p:nvPr/>
        </p:nvSpPr>
        <p:spPr>
          <a:xfrm>
            <a:off x="5786762" y="1438180"/>
            <a:ext cx="729447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9DCC75-C12C-4C32-A64C-F83D1DD936A0}"/>
              </a:ext>
            </a:extLst>
          </p:cNvPr>
          <p:cNvSpPr/>
          <p:nvPr/>
        </p:nvSpPr>
        <p:spPr>
          <a:xfrm>
            <a:off x="6541363" y="1438179"/>
            <a:ext cx="131537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108802-D65A-4E96-8942-0F0E26ADA53D}"/>
              </a:ext>
            </a:extLst>
          </p:cNvPr>
          <p:cNvSpPr/>
          <p:nvPr/>
        </p:nvSpPr>
        <p:spPr>
          <a:xfrm>
            <a:off x="7880411" y="1438179"/>
            <a:ext cx="75608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8A49A2-24FB-4428-A7C6-76359D7C57FA}"/>
              </a:ext>
            </a:extLst>
          </p:cNvPr>
          <p:cNvSpPr/>
          <p:nvPr/>
        </p:nvSpPr>
        <p:spPr>
          <a:xfrm>
            <a:off x="8669044" y="1438179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2724700-84B8-4476-8440-F858BFBE3D1B}"/>
              </a:ext>
            </a:extLst>
          </p:cNvPr>
          <p:cNvSpPr/>
          <p:nvPr/>
        </p:nvSpPr>
        <p:spPr>
          <a:xfrm>
            <a:off x="4340516" y="1796249"/>
            <a:ext cx="102241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FDABF5-D773-44B1-8862-52BCC6A88C81}"/>
              </a:ext>
            </a:extLst>
          </p:cNvPr>
          <p:cNvSpPr/>
          <p:nvPr/>
        </p:nvSpPr>
        <p:spPr>
          <a:xfrm>
            <a:off x="7046066" y="1794769"/>
            <a:ext cx="86179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7FAFFF-DFA4-4A40-8C6E-8573C273DAD5}"/>
              </a:ext>
            </a:extLst>
          </p:cNvPr>
          <p:cNvSpPr/>
          <p:nvPr/>
        </p:nvSpPr>
        <p:spPr>
          <a:xfrm>
            <a:off x="5395482" y="1796249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0BF4C2-AB0A-401B-BE98-B0D00C021F1A}"/>
              </a:ext>
            </a:extLst>
          </p:cNvPr>
          <p:cNvSpPr/>
          <p:nvPr/>
        </p:nvSpPr>
        <p:spPr>
          <a:xfrm>
            <a:off x="6364629" y="1796248"/>
            <a:ext cx="64872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3DD545-B980-4883-85D7-7A3A2C0AE856}"/>
              </a:ext>
            </a:extLst>
          </p:cNvPr>
          <p:cNvSpPr/>
          <p:nvPr/>
        </p:nvSpPr>
        <p:spPr>
          <a:xfrm>
            <a:off x="7967203" y="1796248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1C359A-F004-4724-9EBA-64F906E701B8}"/>
              </a:ext>
            </a:extLst>
          </p:cNvPr>
          <p:cNvSpPr/>
          <p:nvPr/>
        </p:nvSpPr>
        <p:spPr>
          <a:xfrm>
            <a:off x="8566952" y="1796248"/>
            <a:ext cx="56817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9236C9-184E-47E9-86B9-CE5A0EAFC994}"/>
              </a:ext>
            </a:extLst>
          </p:cNvPr>
          <p:cNvSpPr/>
          <p:nvPr/>
        </p:nvSpPr>
        <p:spPr>
          <a:xfrm>
            <a:off x="4340517" y="2169143"/>
            <a:ext cx="52444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CA4FE6-22FE-492E-A34C-FFBC68B5371F}"/>
              </a:ext>
            </a:extLst>
          </p:cNvPr>
          <p:cNvSpPr/>
          <p:nvPr/>
        </p:nvSpPr>
        <p:spPr>
          <a:xfrm>
            <a:off x="4897515" y="2169143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DC4356-FA7B-49E9-8D1E-D2C571B8E5EC}"/>
              </a:ext>
            </a:extLst>
          </p:cNvPr>
          <p:cNvSpPr/>
          <p:nvPr/>
        </p:nvSpPr>
        <p:spPr>
          <a:xfrm>
            <a:off x="5822274" y="2169143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BED852-7E85-481D-AA92-DE95DD0C0574}"/>
              </a:ext>
            </a:extLst>
          </p:cNvPr>
          <p:cNvSpPr/>
          <p:nvPr/>
        </p:nvSpPr>
        <p:spPr>
          <a:xfrm>
            <a:off x="6800295" y="2169142"/>
            <a:ext cx="75608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A4C7416-F879-40EE-9628-B2BA9C359E18}"/>
              </a:ext>
            </a:extLst>
          </p:cNvPr>
          <p:cNvSpPr/>
          <p:nvPr/>
        </p:nvSpPr>
        <p:spPr>
          <a:xfrm>
            <a:off x="7640712" y="2169142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3DFA28-B298-44E6-AC4E-9C5300C85C08}"/>
              </a:ext>
            </a:extLst>
          </p:cNvPr>
          <p:cNvSpPr/>
          <p:nvPr/>
        </p:nvSpPr>
        <p:spPr>
          <a:xfrm>
            <a:off x="8780015" y="2169142"/>
            <a:ext cx="71169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0AF0D4-51D9-44CF-8661-B9D83A5E142E}"/>
              </a:ext>
            </a:extLst>
          </p:cNvPr>
          <p:cNvSpPr/>
          <p:nvPr/>
        </p:nvSpPr>
        <p:spPr>
          <a:xfrm>
            <a:off x="4341997" y="2570104"/>
            <a:ext cx="111858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206F1C-5322-40FD-B717-15A3E6595277}"/>
              </a:ext>
            </a:extLst>
          </p:cNvPr>
          <p:cNvSpPr/>
          <p:nvPr/>
        </p:nvSpPr>
        <p:spPr>
          <a:xfrm>
            <a:off x="5556677" y="2552867"/>
            <a:ext cx="57853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F023F8-0FA1-410F-914C-367D4D0B7AE7}"/>
              </a:ext>
            </a:extLst>
          </p:cNvPr>
          <p:cNvSpPr/>
          <p:nvPr/>
        </p:nvSpPr>
        <p:spPr>
          <a:xfrm>
            <a:off x="6161102" y="2559857"/>
            <a:ext cx="485237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8FF5A5-3D04-4A0F-9662-B524D52A37EB}"/>
              </a:ext>
            </a:extLst>
          </p:cNvPr>
          <p:cNvSpPr/>
          <p:nvPr/>
        </p:nvSpPr>
        <p:spPr>
          <a:xfrm>
            <a:off x="7321042" y="2565709"/>
            <a:ext cx="102315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99CDB7-50B8-479D-8D2B-CA6D1E1E9A29}"/>
              </a:ext>
            </a:extLst>
          </p:cNvPr>
          <p:cNvSpPr/>
          <p:nvPr/>
        </p:nvSpPr>
        <p:spPr>
          <a:xfrm>
            <a:off x="8370089" y="2570116"/>
            <a:ext cx="88932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8FC51A-B24D-4651-AD41-8BF3FFF9DD7A}"/>
              </a:ext>
            </a:extLst>
          </p:cNvPr>
          <p:cNvSpPr/>
          <p:nvPr/>
        </p:nvSpPr>
        <p:spPr>
          <a:xfrm>
            <a:off x="8249323" y="2169142"/>
            <a:ext cx="42860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862D0DF-AB90-4F21-ADEF-E8B5D54FF8B9}"/>
              </a:ext>
            </a:extLst>
          </p:cNvPr>
          <p:cNvSpPr/>
          <p:nvPr/>
        </p:nvSpPr>
        <p:spPr>
          <a:xfrm>
            <a:off x="4368631" y="3285518"/>
            <a:ext cx="994296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C6FBE5F-47BF-4DF0-AC51-25C11EF4250D}"/>
              </a:ext>
            </a:extLst>
          </p:cNvPr>
          <p:cNvSpPr/>
          <p:nvPr/>
        </p:nvSpPr>
        <p:spPr>
          <a:xfrm>
            <a:off x="5460587" y="3285518"/>
            <a:ext cx="37056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2EC6429-F971-4665-8556-CE5FE9876E12}"/>
              </a:ext>
            </a:extLst>
          </p:cNvPr>
          <p:cNvSpPr/>
          <p:nvPr/>
        </p:nvSpPr>
        <p:spPr>
          <a:xfrm>
            <a:off x="5965793" y="3285518"/>
            <a:ext cx="57853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3BDD2F7-41E7-4EA1-AB20-51552A653F20}"/>
              </a:ext>
            </a:extLst>
          </p:cNvPr>
          <p:cNvSpPr/>
          <p:nvPr/>
        </p:nvSpPr>
        <p:spPr>
          <a:xfrm>
            <a:off x="6678964" y="3285517"/>
            <a:ext cx="51639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C5B3D4-DD1A-4095-B6B3-78B8D0B0740C}"/>
              </a:ext>
            </a:extLst>
          </p:cNvPr>
          <p:cNvSpPr/>
          <p:nvPr/>
        </p:nvSpPr>
        <p:spPr>
          <a:xfrm>
            <a:off x="7321041" y="3285517"/>
            <a:ext cx="55936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F033D94-EE99-4190-876B-8C657BFEED29}"/>
              </a:ext>
            </a:extLst>
          </p:cNvPr>
          <p:cNvSpPr/>
          <p:nvPr/>
        </p:nvSpPr>
        <p:spPr>
          <a:xfrm>
            <a:off x="8566952" y="3295131"/>
            <a:ext cx="57853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79351EA-1D22-4922-A30B-884A6DD160FB}"/>
              </a:ext>
            </a:extLst>
          </p:cNvPr>
          <p:cNvSpPr/>
          <p:nvPr/>
        </p:nvSpPr>
        <p:spPr>
          <a:xfrm>
            <a:off x="4338298" y="2920053"/>
            <a:ext cx="86409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2DFCD6D-7BFE-427E-B6AE-0C9E01BE3209}"/>
              </a:ext>
            </a:extLst>
          </p:cNvPr>
          <p:cNvSpPr/>
          <p:nvPr/>
        </p:nvSpPr>
        <p:spPr>
          <a:xfrm>
            <a:off x="5313655" y="2925242"/>
            <a:ext cx="73751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EB2924-0722-497C-A007-5DCEB0EE1DCC}"/>
              </a:ext>
            </a:extLst>
          </p:cNvPr>
          <p:cNvSpPr/>
          <p:nvPr/>
        </p:nvSpPr>
        <p:spPr>
          <a:xfrm>
            <a:off x="7943961" y="3293669"/>
            <a:ext cx="57853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5593451-CFFE-4A5C-B025-1C98878F576B}"/>
              </a:ext>
            </a:extLst>
          </p:cNvPr>
          <p:cNvSpPr/>
          <p:nvPr/>
        </p:nvSpPr>
        <p:spPr>
          <a:xfrm>
            <a:off x="6157853" y="2929725"/>
            <a:ext cx="1055258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E82F634-0760-4971-868D-2AFA90B18E9C}"/>
              </a:ext>
            </a:extLst>
          </p:cNvPr>
          <p:cNvSpPr/>
          <p:nvPr/>
        </p:nvSpPr>
        <p:spPr>
          <a:xfrm>
            <a:off x="7305578" y="2919296"/>
            <a:ext cx="75608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4028F5E-69E4-4916-8204-BCFDD52C5B8D}"/>
              </a:ext>
            </a:extLst>
          </p:cNvPr>
          <p:cNvSpPr/>
          <p:nvPr/>
        </p:nvSpPr>
        <p:spPr>
          <a:xfrm>
            <a:off x="8133063" y="2917828"/>
            <a:ext cx="88932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0021C7-977C-4373-99D7-05ED3FB70E03}"/>
              </a:ext>
            </a:extLst>
          </p:cNvPr>
          <p:cNvSpPr/>
          <p:nvPr/>
        </p:nvSpPr>
        <p:spPr>
          <a:xfrm>
            <a:off x="6693278" y="2567970"/>
            <a:ext cx="55936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8C3EC-FFF5-4890-849D-0D930893F3B4}"/>
              </a:ext>
            </a:extLst>
          </p:cNvPr>
          <p:cNvSpPr/>
          <p:nvPr/>
        </p:nvSpPr>
        <p:spPr>
          <a:xfrm>
            <a:off x="9736092" y="1412204"/>
            <a:ext cx="93659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C4B430-B3D2-4B6A-892F-70CA71BD6B63}"/>
              </a:ext>
            </a:extLst>
          </p:cNvPr>
          <p:cNvSpPr/>
          <p:nvPr/>
        </p:nvSpPr>
        <p:spPr>
          <a:xfrm>
            <a:off x="10485314" y="1412204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8F9D6C-1452-434B-9BEC-951E1319C8AE}"/>
              </a:ext>
            </a:extLst>
          </p:cNvPr>
          <p:cNvSpPr/>
          <p:nvPr/>
        </p:nvSpPr>
        <p:spPr>
          <a:xfrm>
            <a:off x="10485314" y="1794769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9FB154-D2DD-4B42-88CE-2C14A7F94313}"/>
              </a:ext>
            </a:extLst>
          </p:cNvPr>
          <p:cNvSpPr/>
          <p:nvPr/>
        </p:nvSpPr>
        <p:spPr>
          <a:xfrm>
            <a:off x="9736092" y="1794769"/>
            <a:ext cx="93659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D0543-70E5-42C4-8B27-C6552D6C01AB}"/>
              </a:ext>
            </a:extLst>
          </p:cNvPr>
          <p:cNvSpPr/>
          <p:nvPr/>
        </p:nvSpPr>
        <p:spPr>
          <a:xfrm>
            <a:off x="9730146" y="3264311"/>
            <a:ext cx="93659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6052B1-3D23-403E-A16E-F79ADAD5F3E9}"/>
              </a:ext>
            </a:extLst>
          </p:cNvPr>
          <p:cNvSpPr/>
          <p:nvPr/>
        </p:nvSpPr>
        <p:spPr>
          <a:xfrm>
            <a:off x="10093910" y="3264311"/>
            <a:ext cx="1299071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8AC4DD-76D1-4F0F-970D-0C04A9A7FD87}"/>
              </a:ext>
            </a:extLst>
          </p:cNvPr>
          <p:cNvSpPr/>
          <p:nvPr/>
        </p:nvSpPr>
        <p:spPr>
          <a:xfrm>
            <a:off x="10487502" y="2169142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F78FE5-CCF8-4483-841F-40D7EC5CBCB1}"/>
              </a:ext>
            </a:extLst>
          </p:cNvPr>
          <p:cNvSpPr/>
          <p:nvPr/>
        </p:nvSpPr>
        <p:spPr>
          <a:xfrm>
            <a:off x="9738280" y="2169142"/>
            <a:ext cx="1299071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861D54-3AFD-4A7D-9925-69E6218A342D}"/>
              </a:ext>
            </a:extLst>
          </p:cNvPr>
          <p:cNvSpPr/>
          <p:nvPr/>
        </p:nvSpPr>
        <p:spPr>
          <a:xfrm>
            <a:off x="9742966" y="2559857"/>
            <a:ext cx="93659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0FD69F-B64C-44CB-AFC4-AF748384B149}"/>
              </a:ext>
            </a:extLst>
          </p:cNvPr>
          <p:cNvSpPr/>
          <p:nvPr/>
        </p:nvSpPr>
        <p:spPr>
          <a:xfrm>
            <a:off x="10262586" y="2559857"/>
            <a:ext cx="1143215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DAB888-4668-4DFA-AD3D-9F650D08618C}"/>
              </a:ext>
            </a:extLst>
          </p:cNvPr>
          <p:cNvSpPr/>
          <p:nvPr/>
        </p:nvSpPr>
        <p:spPr>
          <a:xfrm>
            <a:off x="9729764" y="2915060"/>
            <a:ext cx="93659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AFC494-097D-40AF-BA8C-1045F85F70CD}"/>
              </a:ext>
            </a:extLst>
          </p:cNvPr>
          <p:cNvSpPr/>
          <p:nvPr/>
        </p:nvSpPr>
        <p:spPr>
          <a:xfrm>
            <a:off x="10666357" y="2915060"/>
            <a:ext cx="726242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4836667-EF37-4E31-98FB-B29A37872CAD}"/>
              </a:ext>
            </a:extLst>
          </p:cNvPr>
          <p:cNvSpPr/>
          <p:nvPr/>
        </p:nvSpPr>
        <p:spPr>
          <a:xfrm>
            <a:off x="260373" y="488327"/>
            <a:ext cx="11629748" cy="6063448"/>
          </a:xfrm>
          <a:prstGeom prst="roundRect">
            <a:avLst>
              <a:gd name="adj" fmla="val 158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54A2E0-A04B-4A38-A359-3503E4D9E450}"/>
              </a:ext>
            </a:extLst>
          </p:cNvPr>
          <p:cNvSpPr/>
          <p:nvPr/>
        </p:nvSpPr>
        <p:spPr>
          <a:xfrm>
            <a:off x="488272" y="1394448"/>
            <a:ext cx="3648722" cy="3130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E1D25B-775E-4CF4-9669-FFD4C2C37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93345"/>
              </p:ext>
            </p:extLst>
          </p:nvPr>
        </p:nvGraphicFramePr>
        <p:xfrm>
          <a:off x="566846" y="5997740"/>
          <a:ext cx="1123157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503">
                  <a:extLst>
                    <a:ext uri="{9D8B030D-6E8A-4147-A177-3AD203B41FA5}">
                      <a16:colId xmlns:a16="http://schemas.microsoft.com/office/drawing/2014/main" val="736271457"/>
                    </a:ext>
                  </a:extLst>
                </a:gridCol>
                <a:gridCol w="5418002">
                  <a:extLst>
                    <a:ext uri="{9D8B030D-6E8A-4147-A177-3AD203B41FA5}">
                      <a16:colId xmlns:a16="http://schemas.microsoft.com/office/drawing/2014/main" val="3426763602"/>
                    </a:ext>
                  </a:extLst>
                </a:gridCol>
                <a:gridCol w="2258072">
                  <a:extLst>
                    <a:ext uri="{9D8B030D-6E8A-4147-A177-3AD203B41FA5}">
                      <a16:colId xmlns:a16="http://schemas.microsoft.com/office/drawing/2014/main" val="35623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  beverage   profit   strategy   item  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Lifestyle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  program   material   educate   lead   high   accept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3357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724709-1FE4-4FEE-A1F6-E82D32B023B9}"/>
              </a:ext>
            </a:extLst>
          </p:cNvPr>
          <p:cNvSpPr/>
          <p:nvPr/>
        </p:nvSpPr>
        <p:spPr>
          <a:xfrm>
            <a:off x="568325" y="6052867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FC4C2-0F2B-4C57-AFA8-9421774A86E5}"/>
              </a:ext>
            </a:extLst>
          </p:cNvPr>
          <p:cNvSpPr/>
          <p:nvPr/>
        </p:nvSpPr>
        <p:spPr>
          <a:xfrm>
            <a:off x="568325" y="6427239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8168D0-7B6E-42C0-A178-81C944C65EA9}"/>
              </a:ext>
            </a:extLst>
          </p:cNvPr>
          <p:cNvSpPr/>
          <p:nvPr/>
        </p:nvSpPr>
        <p:spPr>
          <a:xfrm>
            <a:off x="4154083" y="6063224"/>
            <a:ext cx="102241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EA8B27-4F94-4B78-A815-9DFB0F0855CE}"/>
              </a:ext>
            </a:extLst>
          </p:cNvPr>
          <p:cNvSpPr/>
          <p:nvPr/>
        </p:nvSpPr>
        <p:spPr>
          <a:xfrm>
            <a:off x="6859633" y="6061744"/>
            <a:ext cx="86179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D7DA7D-4C8D-4556-8821-DE92EAE3C0A2}"/>
              </a:ext>
            </a:extLst>
          </p:cNvPr>
          <p:cNvSpPr/>
          <p:nvPr/>
        </p:nvSpPr>
        <p:spPr>
          <a:xfrm>
            <a:off x="5209049" y="6063224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1B0A1B-146A-4CC5-8CE0-1E9E6DF25B4D}"/>
              </a:ext>
            </a:extLst>
          </p:cNvPr>
          <p:cNvSpPr/>
          <p:nvPr/>
        </p:nvSpPr>
        <p:spPr>
          <a:xfrm>
            <a:off x="6178196" y="6063223"/>
            <a:ext cx="64872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1527C-998C-4166-836A-046275D57BEB}"/>
              </a:ext>
            </a:extLst>
          </p:cNvPr>
          <p:cNvSpPr/>
          <p:nvPr/>
        </p:nvSpPr>
        <p:spPr>
          <a:xfrm>
            <a:off x="7780770" y="6063223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81C78-5D22-40F0-84A2-4AEE3E87D738}"/>
              </a:ext>
            </a:extLst>
          </p:cNvPr>
          <p:cNvSpPr/>
          <p:nvPr/>
        </p:nvSpPr>
        <p:spPr>
          <a:xfrm>
            <a:off x="8380519" y="6063223"/>
            <a:ext cx="56817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62CB44-1217-45BD-810B-FB11864E4850}"/>
              </a:ext>
            </a:extLst>
          </p:cNvPr>
          <p:cNvSpPr/>
          <p:nvPr/>
        </p:nvSpPr>
        <p:spPr>
          <a:xfrm>
            <a:off x="4154084" y="6436118"/>
            <a:ext cx="52444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780091-BBAD-43AB-86A7-E139A933F28C}"/>
              </a:ext>
            </a:extLst>
          </p:cNvPr>
          <p:cNvSpPr/>
          <p:nvPr/>
        </p:nvSpPr>
        <p:spPr>
          <a:xfrm>
            <a:off x="4711082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518660-3987-42E7-9DE2-46D6F158A03F}"/>
              </a:ext>
            </a:extLst>
          </p:cNvPr>
          <p:cNvSpPr/>
          <p:nvPr/>
        </p:nvSpPr>
        <p:spPr>
          <a:xfrm>
            <a:off x="5635841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EA4031D-B494-4FC5-94DF-6E0FF185507B}"/>
              </a:ext>
            </a:extLst>
          </p:cNvPr>
          <p:cNvSpPr/>
          <p:nvPr/>
        </p:nvSpPr>
        <p:spPr>
          <a:xfrm>
            <a:off x="6613862" y="6436117"/>
            <a:ext cx="75608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C98BD-B137-4708-8DCF-2FB782AC3E66}"/>
              </a:ext>
            </a:extLst>
          </p:cNvPr>
          <p:cNvSpPr/>
          <p:nvPr/>
        </p:nvSpPr>
        <p:spPr>
          <a:xfrm>
            <a:off x="7454279" y="6436117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FDE876-97DF-4325-A7F6-9F6BD3B98A62}"/>
              </a:ext>
            </a:extLst>
          </p:cNvPr>
          <p:cNvSpPr/>
          <p:nvPr/>
        </p:nvSpPr>
        <p:spPr>
          <a:xfrm>
            <a:off x="8593582" y="6436117"/>
            <a:ext cx="71169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817E04-E9F5-4849-8E1F-8F32C1ACC0B1}"/>
              </a:ext>
            </a:extLst>
          </p:cNvPr>
          <p:cNvSpPr/>
          <p:nvPr/>
        </p:nvSpPr>
        <p:spPr>
          <a:xfrm>
            <a:off x="8062890" y="6436117"/>
            <a:ext cx="42860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9B8721-4BB0-43ED-A7F4-70BD9D48E8D3}"/>
              </a:ext>
            </a:extLst>
          </p:cNvPr>
          <p:cNvSpPr/>
          <p:nvPr/>
        </p:nvSpPr>
        <p:spPr>
          <a:xfrm>
            <a:off x="9788351" y="6052866"/>
            <a:ext cx="1239445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BA7F8E-65BA-4CD6-9371-2DDAE5ACC584}"/>
              </a:ext>
            </a:extLst>
          </p:cNvPr>
          <p:cNvSpPr/>
          <p:nvPr/>
        </p:nvSpPr>
        <p:spPr>
          <a:xfrm>
            <a:off x="10842613" y="6427239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53405-9443-4475-9ADA-FA337CE97E18}"/>
              </a:ext>
            </a:extLst>
          </p:cNvPr>
          <p:cNvSpPr/>
          <p:nvPr/>
        </p:nvSpPr>
        <p:spPr>
          <a:xfrm>
            <a:off x="9788351" y="6427239"/>
            <a:ext cx="1604112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699BCC7-AB3C-4F87-A3E1-22F073A5ACC8}"/>
              </a:ext>
            </a:extLst>
          </p:cNvPr>
          <p:cNvSpPr/>
          <p:nvPr/>
        </p:nvSpPr>
        <p:spPr>
          <a:xfrm>
            <a:off x="566846" y="248350"/>
            <a:ext cx="1865636" cy="555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Sustainable Design and Production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7E96EB8-C4DD-4C3C-8D82-A119D9195795}"/>
              </a:ext>
            </a:extLst>
          </p:cNvPr>
          <p:cNvSpPr/>
          <p:nvPr/>
        </p:nvSpPr>
        <p:spPr>
          <a:xfrm>
            <a:off x="895319" y="938298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plastic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FB863B-40BF-4D22-AA92-60965433E3B4}"/>
              </a:ext>
            </a:extLst>
          </p:cNvPr>
          <p:cNvSpPr/>
          <p:nvPr/>
        </p:nvSpPr>
        <p:spPr>
          <a:xfrm>
            <a:off x="895319" y="1312670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waste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64C85B-6F60-4A16-8B10-2E68B9FDE47B}"/>
              </a:ext>
            </a:extLst>
          </p:cNvPr>
          <p:cNvSpPr/>
          <p:nvPr/>
        </p:nvSpPr>
        <p:spPr>
          <a:xfrm>
            <a:off x="895319" y="1648037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48BB91B-47B2-4342-97DA-774F8C653611}"/>
              </a:ext>
            </a:extLst>
          </p:cNvPr>
          <p:cNvSpPr/>
          <p:nvPr/>
        </p:nvSpPr>
        <p:spPr>
          <a:xfrm>
            <a:off x="895319" y="1999591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B4D4A1-5259-4AD6-B937-1A913EA8C97C}"/>
              </a:ext>
            </a:extLst>
          </p:cNvPr>
          <p:cNvSpPr/>
          <p:nvPr/>
        </p:nvSpPr>
        <p:spPr>
          <a:xfrm>
            <a:off x="895319" y="2358942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0D6FD88-B0AD-4B0C-84B2-2F0657D01803}"/>
              </a:ext>
            </a:extLst>
          </p:cNvPr>
          <p:cNvSpPr/>
          <p:nvPr/>
        </p:nvSpPr>
        <p:spPr>
          <a:xfrm>
            <a:off x="895319" y="2751039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033659F-A212-49D0-97E7-9A783B29A9C4}"/>
              </a:ext>
            </a:extLst>
          </p:cNvPr>
          <p:cNvSpPr/>
          <p:nvPr/>
        </p:nvSpPr>
        <p:spPr>
          <a:xfrm>
            <a:off x="2885243" y="248350"/>
            <a:ext cx="8913180" cy="5531013"/>
          </a:xfrm>
          <a:prstGeom prst="roundRect">
            <a:avLst>
              <a:gd name="adj" fmla="val 10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97B9F4-43A0-4935-BDA0-8B9DA04C8ABE}"/>
              </a:ext>
            </a:extLst>
          </p:cNvPr>
          <p:cNvCxnSpPr>
            <a:cxnSpLocks/>
          </p:cNvCxnSpPr>
          <p:nvPr/>
        </p:nvCxnSpPr>
        <p:spPr>
          <a:xfrm>
            <a:off x="2885243" y="1047565"/>
            <a:ext cx="891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7605F-0C34-49F8-A3C1-FE0414364ADD}"/>
              </a:ext>
            </a:extLst>
          </p:cNvPr>
          <p:cNvSpPr/>
          <p:nvPr/>
        </p:nvSpPr>
        <p:spPr>
          <a:xfrm>
            <a:off x="10655653" y="6052866"/>
            <a:ext cx="1098386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9DAFB-3609-4820-82CA-0F735B9F82AA}"/>
              </a:ext>
            </a:extLst>
          </p:cNvPr>
          <p:cNvSpPr/>
          <p:nvPr/>
        </p:nvSpPr>
        <p:spPr>
          <a:xfrm>
            <a:off x="4145944" y="376702"/>
            <a:ext cx="4580806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822BE5-7B98-4635-A1E5-2C175D62E8AF}"/>
              </a:ext>
            </a:extLst>
          </p:cNvPr>
          <p:cNvSpPr/>
          <p:nvPr/>
        </p:nvSpPr>
        <p:spPr>
          <a:xfrm>
            <a:off x="4145945" y="709091"/>
            <a:ext cx="4580805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BD7FA4-91BC-4AD9-AF31-E24600438311}"/>
              </a:ext>
            </a:extLst>
          </p:cNvPr>
          <p:cNvSpPr txBox="1"/>
          <p:nvPr/>
        </p:nvSpPr>
        <p:spPr>
          <a:xfrm>
            <a:off x="2885243" y="340221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Summary Length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17FAB-E162-4FA8-9977-C83FF4125291}"/>
              </a:ext>
            </a:extLst>
          </p:cNvPr>
          <p:cNvSpPr txBox="1"/>
          <p:nvPr/>
        </p:nvSpPr>
        <p:spPr>
          <a:xfrm>
            <a:off x="2885243" y="679793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Snippet Length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1D0877-581C-44DB-8BD3-1E9E65B025F2}"/>
              </a:ext>
            </a:extLst>
          </p:cNvPr>
          <p:cNvSpPr/>
          <p:nvPr/>
        </p:nvSpPr>
        <p:spPr>
          <a:xfrm>
            <a:off x="4154084" y="384430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D5DA55-9E10-40EE-A610-4F7CCF1BCE23}"/>
              </a:ext>
            </a:extLst>
          </p:cNvPr>
          <p:cNvSpPr/>
          <p:nvPr/>
        </p:nvSpPr>
        <p:spPr>
          <a:xfrm>
            <a:off x="4145207" y="713852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F324C1-A33C-498E-8468-94421CD5EEA0}"/>
              </a:ext>
            </a:extLst>
          </p:cNvPr>
          <p:cNvSpPr txBox="1"/>
          <p:nvPr/>
        </p:nvSpPr>
        <p:spPr>
          <a:xfrm>
            <a:off x="3213717" y="1312670"/>
            <a:ext cx="38113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buy bulk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need to start legalizing industries as if they produce it, people will buy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Make the cost of items in plastic packaging much higher than items not packaged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avoid plastic packaging or content as much as possible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5F2D6D-342B-42A4-97FB-6016C0FCE704}"/>
              </a:ext>
            </a:extLst>
          </p:cNvPr>
          <p:cNvSpPr txBox="1"/>
          <p:nvPr/>
        </p:nvSpPr>
        <p:spPr>
          <a:xfrm>
            <a:off x="7691390" y="1312670"/>
            <a:ext cx="3834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It seems everything from razor blades to produce are in plastic containers,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Any product that can be replaced by a compostable or easily degraded product should replace plastic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purposely buy things with less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Why can’t we ban non-recyclable containers for fast food?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1DFD594-1CAF-499F-8621-B3589CB22550}"/>
              </a:ext>
            </a:extLst>
          </p:cNvPr>
          <p:cNvSpPr/>
          <p:nvPr/>
        </p:nvSpPr>
        <p:spPr>
          <a:xfrm>
            <a:off x="9166261" y="374282"/>
            <a:ext cx="2226202" cy="2088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F358B16-25F3-484C-987C-57B164952C26}"/>
              </a:ext>
            </a:extLst>
          </p:cNvPr>
          <p:cNvSpPr/>
          <p:nvPr/>
        </p:nvSpPr>
        <p:spPr>
          <a:xfrm>
            <a:off x="9166260" y="731789"/>
            <a:ext cx="2226202" cy="2065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Sentiment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BC09DA7-E746-4F29-B21E-3CD4042C7340}"/>
              </a:ext>
            </a:extLst>
          </p:cNvPr>
          <p:cNvSpPr/>
          <p:nvPr/>
        </p:nvSpPr>
        <p:spPr>
          <a:xfrm>
            <a:off x="9090734" y="665105"/>
            <a:ext cx="2402173" cy="3130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E1D25B-775E-4CF4-9669-FFD4C2C370BF}"/>
              </a:ext>
            </a:extLst>
          </p:cNvPr>
          <p:cNvGraphicFramePr>
            <a:graphicFrameLocks noGrp="1"/>
          </p:cNvGraphicFramePr>
          <p:nvPr/>
        </p:nvGraphicFramePr>
        <p:xfrm>
          <a:off x="566846" y="5997740"/>
          <a:ext cx="1123157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503">
                  <a:extLst>
                    <a:ext uri="{9D8B030D-6E8A-4147-A177-3AD203B41FA5}">
                      <a16:colId xmlns:a16="http://schemas.microsoft.com/office/drawing/2014/main" val="736271457"/>
                    </a:ext>
                  </a:extLst>
                </a:gridCol>
                <a:gridCol w="5418002">
                  <a:extLst>
                    <a:ext uri="{9D8B030D-6E8A-4147-A177-3AD203B41FA5}">
                      <a16:colId xmlns:a16="http://schemas.microsoft.com/office/drawing/2014/main" val="3426763602"/>
                    </a:ext>
                  </a:extLst>
                </a:gridCol>
                <a:gridCol w="2258072">
                  <a:extLst>
                    <a:ext uri="{9D8B030D-6E8A-4147-A177-3AD203B41FA5}">
                      <a16:colId xmlns:a16="http://schemas.microsoft.com/office/drawing/2014/main" val="35623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  beverage   profit   strategy   item  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Lifestyle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  program   material   educate   lead   high   accept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3357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724709-1FE4-4FEE-A1F6-E82D32B023B9}"/>
              </a:ext>
            </a:extLst>
          </p:cNvPr>
          <p:cNvSpPr/>
          <p:nvPr/>
        </p:nvSpPr>
        <p:spPr>
          <a:xfrm>
            <a:off x="568325" y="6052867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FC4C2-0F2B-4C57-AFA8-9421774A86E5}"/>
              </a:ext>
            </a:extLst>
          </p:cNvPr>
          <p:cNvSpPr/>
          <p:nvPr/>
        </p:nvSpPr>
        <p:spPr>
          <a:xfrm>
            <a:off x="568325" y="6427239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8168D0-7B6E-42C0-A178-81C944C65EA9}"/>
              </a:ext>
            </a:extLst>
          </p:cNvPr>
          <p:cNvSpPr/>
          <p:nvPr/>
        </p:nvSpPr>
        <p:spPr>
          <a:xfrm>
            <a:off x="4154083" y="6063224"/>
            <a:ext cx="102241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EA8B27-4F94-4B78-A815-9DFB0F0855CE}"/>
              </a:ext>
            </a:extLst>
          </p:cNvPr>
          <p:cNvSpPr/>
          <p:nvPr/>
        </p:nvSpPr>
        <p:spPr>
          <a:xfrm>
            <a:off x="6859633" y="6061744"/>
            <a:ext cx="86179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D7DA7D-4C8D-4556-8821-DE92EAE3C0A2}"/>
              </a:ext>
            </a:extLst>
          </p:cNvPr>
          <p:cNvSpPr/>
          <p:nvPr/>
        </p:nvSpPr>
        <p:spPr>
          <a:xfrm>
            <a:off x="5209049" y="6063224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1B0A1B-146A-4CC5-8CE0-1E9E6DF25B4D}"/>
              </a:ext>
            </a:extLst>
          </p:cNvPr>
          <p:cNvSpPr/>
          <p:nvPr/>
        </p:nvSpPr>
        <p:spPr>
          <a:xfrm>
            <a:off x="6178196" y="6063223"/>
            <a:ext cx="64872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1527C-998C-4166-836A-046275D57BEB}"/>
              </a:ext>
            </a:extLst>
          </p:cNvPr>
          <p:cNvSpPr/>
          <p:nvPr/>
        </p:nvSpPr>
        <p:spPr>
          <a:xfrm>
            <a:off x="7780770" y="6063223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81C78-5D22-40F0-84A2-4AEE3E87D738}"/>
              </a:ext>
            </a:extLst>
          </p:cNvPr>
          <p:cNvSpPr/>
          <p:nvPr/>
        </p:nvSpPr>
        <p:spPr>
          <a:xfrm>
            <a:off x="8380519" y="6063223"/>
            <a:ext cx="56817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62CB44-1217-45BD-810B-FB11864E4850}"/>
              </a:ext>
            </a:extLst>
          </p:cNvPr>
          <p:cNvSpPr/>
          <p:nvPr/>
        </p:nvSpPr>
        <p:spPr>
          <a:xfrm>
            <a:off x="4154084" y="6436118"/>
            <a:ext cx="52444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780091-BBAD-43AB-86A7-E139A933F28C}"/>
              </a:ext>
            </a:extLst>
          </p:cNvPr>
          <p:cNvSpPr/>
          <p:nvPr/>
        </p:nvSpPr>
        <p:spPr>
          <a:xfrm>
            <a:off x="4711082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518660-3987-42E7-9DE2-46D6F158A03F}"/>
              </a:ext>
            </a:extLst>
          </p:cNvPr>
          <p:cNvSpPr/>
          <p:nvPr/>
        </p:nvSpPr>
        <p:spPr>
          <a:xfrm>
            <a:off x="5635841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EA4031D-B494-4FC5-94DF-6E0FF185507B}"/>
              </a:ext>
            </a:extLst>
          </p:cNvPr>
          <p:cNvSpPr/>
          <p:nvPr/>
        </p:nvSpPr>
        <p:spPr>
          <a:xfrm>
            <a:off x="6613862" y="6436117"/>
            <a:ext cx="75608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C98BD-B137-4708-8DCF-2FB782AC3E66}"/>
              </a:ext>
            </a:extLst>
          </p:cNvPr>
          <p:cNvSpPr/>
          <p:nvPr/>
        </p:nvSpPr>
        <p:spPr>
          <a:xfrm>
            <a:off x="7454279" y="6436117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FDE876-97DF-4325-A7F6-9F6BD3B98A62}"/>
              </a:ext>
            </a:extLst>
          </p:cNvPr>
          <p:cNvSpPr/>
          <p:nvPr/>
        </p:nvSpPr>
        <p:spPr>
          <a:xfrm>
            <a:off x="8593582" y="6436117"/>
            <a:ext cx="71169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817E04-E9F5-4849-8E1F-8F32C1ACC0B1}"/>
              </a:ext>
            </a:extLst>
          </p:cNvPr>
          <p:cNvSpPr/>
          <p:nvPr/>
        </p:nvSpPr>
        <p:spPr>
          <a:xfrm>
            <a:off x="8062890" y="6436117"/>
            <a:ext cx="42860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9B8721-4BB0-43ED-A7F4-70BD9D48E8D3}"/>
              </a:ext>
            </a:extLst>
          </p:cNvPr>
          <p:cNvSpPr/>
          <p:nvPr/>
        </p:nvSpPr>
        <p:spPr>
          <a:xfrm>
            <a:off x="9788351" y="6052866"/>
            <a:ext cx="1239445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BA7F8E-65BA-4CD6-9371-2DDAE5ACC584}"/>
              </a:ext>
            </a:extLst>
          </p:cNvPr>
          <p:cNvSpPr/>
          <p:nvPr/>
        </p:nvSpPr>
        <p:spPr>
          <a:xfrm>
            <a:off x="10842613" y="6427239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53405-9443-4475-9ADA-FA337CE97E18}"/>
              </a:ext>
            </a:extLst>
          </p:cNvPr>
          <p:cNvSpPr/>
          <p:nvPr/>
        </p:nvSpPr>
        <p:spPr>
          <a:xfrm>
            <a:off x="9788351" y="6427239"/>
            <a:ext cx="1604112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699BCC7-AB3C-4F87-A3E1-22F073A5ACC8}"/>
              </a:ext>
            </a:extLst>
          </p:cNvPr>
          <p:cNvSpPr/>
          <p:nvPr/>
        </p:nvSpPr>
        <p:spPr>
          <a:xfrm>
            <a:off x="566846" y="248350"/>
            <a:ext cx="1865636" cy="555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Sustainable Design and Production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7E96EB8-C4DD-4C3C-8D82-A119D9195795}"/>
              </a:ext>
            </a:extLst>
          </p:cNvPr>
          <p:cNvSpPr/>
          <p:nvPr/>
        </p:nvSpPr>
        <p:spPr>
          <a:xfrm>
            <a:off x="895319" y="938298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plastic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FB863B-40BF-4D22-AA92-60965433E3B4}"/>
              </a:ext>
            </a:extLst>
          </p:cNvPr>
          <p:cNvSpPr/>
          <p:nvPr/>
        </p:nvSpPr>
        <p:spPr>
          <a:xfrm>
            <a:off x="895319" y="1312670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waste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64C85B-6F60-4A16-8B10-2E68B9FDE47B}"/>
              </a:ext>
            </a:extLst>
          </p:cNvPr>
          <p:cNvSpPr/>
          <p:nvPr/>
        </p:nvSpPr>
        <p:spPr>
          <a:xfrm>
            <a:off x="895319" y="1648037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48BB91B-47B2-4342-97DA-774F8C653611}"/>
              </a:ext>
            </a:extLst>
          </p:cNvPr>
          <p:cNvSpPr/>
          <p:nvPr/>
        </p:nvSpPr>
        <p:spPr>
          <a:xfrm>
            <a:off x="895319" y="1999591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B4D4A1-5259-4AD6-B937-1A913EA8C97C}"/>
              </a:ext>
            </a:extLst>
          </p:cNvPr>
          <p:cNvSpPr/>
          <p:nvPr/>
        </p:nvSpPr>
        <p:spPr>
          <a:xfrm>
            <a:off x="895319" y="2358942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0D6FD88-B0AD-4B0C-84B2-2F0657D01803}"/>
              </a:ext>
            </a:extLst>
          </p:cNvPr>
          <p:cNvSpPr/>
          <p:nvPr/>
        </p:nvSpPr>
        <p:spPr>
          <a:xfrm>
            <a:off x="895319" y="2751039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033659F-A212-49D0-97E7-9A783B29A9C4}"/>
              </a:ext>
            </a:extLst>
          </p:cNvPr>
          <p:cNvSpPr/>
          <p:nvPr/>
        </p:nvSpPr>
        <p:spPr>
          <a:xfrm>
            <a:off x="2885243" y="248350"/>
            <a:ext cx="8913180" cy="5531013"/>
          </a:xfrm>
          <a:prstGeom prst="roundRect">
            <a:avLst>
              <a:gd name="adj" fmla="val 10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97B9F4-43A0-4935-BDA0-8B9DA04C8ABE}"/>
              </a:ext>
            </a:extLst>
          </p:cNvPr>
          <p:cNvCxnSpPr>
            <a:cxnSpLocks/>
          </p:cNvCxnSpPr>
          <p:nvPr/>
        </p:nvCxnSpPr>
        <p:spPr>
          <a:xfrm>
            <a:off x="2885243" y="1047565"/>
            <a:ext cx="891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7605F-0C34-49F8-A3C1-FE0414364ADD}"/>
              </a:ext>
            </a:extLst>
          </p:cNvPr>
          <p:cNvSpPr/>
          <p:nvPr/>
        </p:nvSpPr>
        <p:spPr>
          <a:xfrm>
            <a:off x="10655653" y="6052866"/>
            <a:ext cx="1098386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9DAFB-3609-4820-82CA-0F735B9F82AA}"/>
              </a:ext>
            </a:extLst>
          </p:cNvPr>
          <p:cNvSpPr/>
          <p:nvPr/>
        </p:nvSpPr>
        <p:spPr>
          <a:xfrm>
            <a:off x="4145944" y="376702"/>
            <a:ext cx="4580806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822BE5-7B98-4635-A1E5-2C175D62E8AF}"/>
              </a:ext>
            </a:extLst>
          </p:cNvPr>
          <p:cNvSpPr/>
          <p:nvPr/>
        </p:nvSpPr>
        <p:spPr>
          <a:xfrm>
            <a:off x="4145945" y="709091"/>
            <a:ext cx="4580805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BD7FA4-91BC-4AD9-AF31-E24600438311}"/>
              </a:ext>
            </a:extLst>
          </p:cNvPr>
          <p:cNvSpPr txBox="1"/>
          <p:nvPr/>
        </p:nvSpPr>
        <p:spPr>
          <a:xfrm>
            <a:off x="2885243" y="340221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Summary Length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17FAB-E162-4FA8-9977-C83FF4125291}"/>
              </a:ext>
            </a:extLst>
          </p:cNvPr>
          <p:cNvSpPr txBox="1"/>
          <p:nvPr/>
        </p:nvSpPr>
        <p:spPr>
          <a:xfrm>
            <a:off x="2885243" y="679793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Snippet Length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1D0877-581C-44DB-8BD3-1E9E65B025F2}"/>
              </a:ext>
            </a:extLst>
          </p:cNvPr>
          <p:cNvSpPr/>
          <p:nvPr/>
        </p:nvSpPr>
        <p:spPr>
          <a:xfrm>
            <a:off x="4154084" y="384430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D5DA55-9E10-40EE-A610-4F7CCF1BCE23}"/>
              </a:ext>
            </a:extLst>
          </p:cNvPr>
          <p:cNvSpPr/>
          <p:nvPr/>
        </p:nvSpPr>
        <p:spPr>
          <a:xfrm>
            <a:off x="4145207" y="713852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F324C1-A33C-498E-8468-94421CD5EEA0}"/>
              </a:ext>
            </a:extLst>
          </p:cNvPr>
          <p:cNvSpPr txBox="1"/>
          <p:nvPr/>
        </p:nvSpPr>
        <p:spPr>
          <a:xfrm>
            <a:off x="3213718" y="1312670"/>
            <a:ext cx="3613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buy bulk whenever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need to start legalizing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industries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as if they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produce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it, people will buy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Make the cost of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items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in plastic packaging much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higher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than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items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not packaged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try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to avoid plastic packaging or </a:t>
            </a:r>
            <a:r>
              <a:rPr lang="en-US" sz="1400" dirty="0">
                <a:solidFill>
                  <a:schemeClr val="bg1"/>
                </a:solidFill>
                <a:highlight>
                  <a:srgbClr val="008000"/>
                </a:highlight>
              </a:rPr>
              <a:t>content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as much as possible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5F2D6D-342B-42A4-97FB-6016C0FCE704}"/>
              </a:ext>
            </a:extLst>
          </p:cNvPr>
          <p:cNvSpPr txBox="1"/>
          <p:nvPr/>
        </p:nvSpPr>
        <p:spPr>
          <a:xfrm>
            <a:off x="7155401" y="1312670"/>
            <a:ext cx="4337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It seems everything from razor 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blades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to produce are in plastic containers,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Any product that can be replaced by a compostable or easily 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degraded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product should 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replace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plastic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purposely buy things with 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less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Why can’t we 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ban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non-recyclable </a:t>
            </a:r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containers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for fast food?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1DFD594-1CAF-499F-8621-B3589CB22550}"/>
              </a:ext>
            </a:extLst>
          </p:cNvPr>
          <p:cNvSpPr/>
          <p:nvPr/>
        </p:nvSpPr>
        <p:spPr>
          <a:xfrm>
            <a:off x="9166261" y="374282"/>
            <a:ext cx="2226202" cy="2088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F358B16-25F3-484C-987C-57B164952C26}"/>
              </a:ext>
            </a:extLst>
          </p:cNvPr>
          <p:cNvSpPr/>
          <p:nvPr/>
        </p:nvSpPr>
        <p:spPr>
          <a:xfrm>
            <a:off x="9166260" y="731789"/>
            <a:ext cx="2226202" cy="2065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Sentiment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D531E1-B36A-49D6-AEA3-578433E80712}"/>
              </a:ext>
            </a:extLst>
          </p:cNvPr>
          <p:cNvSpPr/>
          <p:nvPr/>
        </p:nvSpPr>
        <p:spPr>
          <a:xfrm>
            <a:off x="9090734" y="665105"/>
            <a:ext cx="2402173" cy="3130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E1D25B-775E-4CF4-9669-FFD4C2C370BF}"/>
              </a:ext>
            </a:extLst>
          </p:cNvPr>
          <p:cNvGraphicFramePr>
            <a:graphicFrameLocks noGrp="1"/>
          </p:cNvGraphicFramePr>
          <p:nvPr/>
        </p:nvGraphicFramePr>
        <p:xfrm>
          <a:off x="566846" y="5997740"/>
          <a:ext cx="1123157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503">
                  <a:extLst>
                    <a:ext uri="{9D8B030D-6E8A-4147-A177-3AD203B41FA5}">
                      <a16:colId xmlns:a16="http://schemas.microsoft.com/office/drawing/2014/main" val="736271457"/>
                    </a:ext>
                  </a:extLst>
                </a:gridCol>
                <a:gridCol w="5418002">
                  <a:extLst>
                    <a:ext uri="{9D8B030D-6E8A-4147-A177-3AD203B41FA5}">
                      <a16:colId xmlns:a16="http://schemas.microsoft.com/office/drawing/2014/main" val="3426763602"/>
                    </a:ext>
                  </a:extLst>
                </a:gridCol>
                <a:gridCol w="2258072">
                  <a:extLst>
                    <a:ext uri="{9D8B030D-6E8A-4147-A177-3AD203B41FA5}">
                      <a16:colId xmlns:a16="http://schemas.microsoft.com/office/drawing/2014/main" val="35623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  beverage   profit   strategy   item  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Lifestyle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  program   material   educate   lead   high   accept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3357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724709-1FE4-4FEE-A1F6-E82D32B023B9}"/>
              </a:ext>
            </a:extLst>
          </p:cNvPr>
          <p:cNvSpPr/>
          <p:nvPr/>
        </p:nvSpPr>
        <p:spPr>
          <a:xfrm>
            <a:off x="568325" y="6052867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FC4C2-0F2B-4C57-AFA8-9421774A86E5}"/>
              </a:ext>
            </a:extLst>
          </p:cNvPr>
          <p:cNvSpPr/>
          <p:nvPr/>
        </p:nvSpPr>
        <p:spPr>
          <a:xfrm>
            <a:off x="568325" y="6427239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8168D0-7B6E-42C0-A178-81C944C65EA9}"/>
              </a:ext>
            </a:extLst>
          </p:cNvPr>
          <p:cNvSpPr/>
          <p:nvPr/>
        </p:nvSpPr>
        <p:spPr>
          <a:xfrm>
            <a:off x="4154083" y="6063224"/>
            <a:ext cx="102241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EA8B27-4F94-4B78-A815-9DFB0F0855CE}"/>
              </a:ext>
            </a:extLst>
          </p:cNvPr>
          <p:cNvSpPr/>
          <p:nvPr/>
        </p:nvSpPr>
        <p:spPr>
          <a:xfrm>
            <a:off x="6859633" y="6061744"/>
            <a:ext cx="86179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D7DA7D-4C8D-4556-8821-DE92EAE3C0A2}"/>
              </a:ext>
            </a:extLst>
          </p:cNvPr>
          <p:cNvSpPr/>
          <p:nvPr/>
        </p:nvSpPr>
        <p:spPr>
          <a:xfrm>
            <a:off x="5209049" y="6063224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1B0A1B-146A-4CC5-8CE0-1E9E6DF25B4D}"/>
              </a:ext>
            </a:extLst>
          </p:cNvPr>
          <p:cNvSpPr/>
          <p:nvPr/>
        </p:nvSpPr>
        <p:spPr>
          <a:xfrm>
            <a:off x="6178196" y="6063223"/>
            <a:ext cx="64872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1527C-998C-4166-836A-046275D57BEB}"/>
              </a:ext>
            </a:extLst>
          </p:cNvPr>
          <p:cNvSpPr/>
          <p:nvPr/>
        </p:nvSpPr>
        <p:spPr>
          <a:xfrm>
            <a:off x="7780770" y="6063223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81C78-5D22-40F0-84A2-4AEE3E87D738}"/>
              </a:ext>
            </a:extLst>
          </p:cNvPr>
          <p:cNvSpPr/>
          <p:nvPr/>
        </p:nvSpPr>
        <p:spPr>
          <a:xfrm>
            <a:off x="8380519" y="6063223"/>
            <a:ext cx="56817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62CB44-1217-45BD-810B-FB11864E4850}"/>
              </a:ext>
            </a:extLst>
          </p:cNvPr>
          <p:cNvSpPr/>
          <p:nvPr/>
        </p:nvSpPr>
        <p:spPr>
          <a:xfrm>
            <a:off x="4154084" y="6436118"/>
            <a:ext cx="52444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780091-BBAD-43AB-86A7-E139A933F28C}"/>
              </a:ext>
            </a:extLst>
          </p:cNvPr>
          <p:cNvSpPr/>
          <p:nvPr/>
        </p:nvSpPr>
        <p:spPr>
          <a:xfrm>
            <a:off x="4711082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518660-3987-42E7-9DE2-46D6F158A03F}"/>
              </a:ext>
            </a:extLst>
          </p:cNvPr>
          <p:cNvSpPr/>
          <p:nvPr/>
        </p:nvSpPr>
        <p:spPr>
          <a:xfrm>
            <a:off x="5635841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EA4031D-B494-4FC5-94DF-6E0FF185507B}"/>
              </a:ext>
            </a:extLst>
          </p:cNvPr>
          <p:cNvSpPr/>
          <p:nvPr/>
        </p:nvSpPr>
        <p:spPr>
          <a:xfrm>
            <a:off x="6613862" y="6436117"/>
            <a:ext cx="75608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C98BD-B137-4708-8DCF-2FB782AC3E66}"/>
              </a:ext>
            </a:extLst>
          </p:cNvPr>
          <p:cNvSpPr/>
          <p:nvPr/>
        </p:nvSpPr>
        <p:spPr>
          <a:xfrm>
            <a:off x="7454279" y="6436117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FDE876-97DF-4325-A7F6-9F6BD3B98A62}"/>
              </a:ext>
            </a:extLst>
          </p:cNvPr>
          <p:cNvSpPr/>
          <p:nvPr/>
        </p:nvSpPr>
        <p:spPr>
          <a:xfrm>
            <a:off x="8593582" y="6436117"/>
            <a:ext cx="71169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817E04-E9F5-4849-8E1F-8F32C1ACC0B1}"/>
              </a:ext>
            </a:extLst>
          </p:cNvPr>
          <p:cNvSpPr/>
          <p:nvPr/>
        </p:nvSpPr>
        <p:spPr>
          <a:xfrm>
            <a:off x="8062890" y="6436117"/>
            <a:ext cx="42860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9B8721-4BB0-43ED-A7F4-70BD9D48E8D3}"/>
              </a:ext>
            </a:extLst>
          </p:cNvPr>
          <p:cNvSpPr/>
          <p:nvPr/>
        </p:nvSpPr>
        <p:spPr>
          <a:xfrm>
            <a:off x="9788351" y="6052866"/>
            <a:ext cx="1239445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BA7F8E-65BA-4CD6-9371-2DDAE5ACC584}"/>
              </a:ext>
            </a:extLst>
          </p:cNvPr>
          <p:cNvSpPr/>
          <p:nvPr/>
        </p:nvSpPr>
        <p:spPr>
          <a:xfrm>
            <a:off x="10842613" y="6427239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53405-9443-4475-9ADA-FA337CE97E18}"/>
              </a:ext>
            </a:extLst>
          </p:cNvPr>
          <p:cNvSpPr/>
          <p:nvPr/>
        </p:nvSpPr>
        <p:spPr>
          <a:xfrm>
            <a:off x="9788351" y="6427239"/>
            <a:ext cx="1604112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699BCC7-AB3C-4F87-A3E1-22F073A5ACC8}"/>
              </a:ext>
            </a:extLst>
          </p:cNvPr>
          <p:cNvSpPr/>
          <p:nvPr/>
        </p:nvSpPr>
        <p:spPr>
          <a:xfrm>
            <a:off x="566846" y="248350"/>
            <a:ext cx="1865636" cy="555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Sustainable Design and Production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7E96EB8-C4DD-4C3C-8D82-A119D9195795}"/>
              </a:ext>
            </a:extLst>
          </p:cNvPr>
          <p:cNvSpPr/>
          <p:nvPr/>
        </p:nvSpPr>
        <p:spPr>
          <a:xfrm>
            <a:off x="895319" y="938298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plastic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FB863B-40BF-4D22-AA92-60965433E3B4}"/>
              </a:ext>
            </a:extLst>
          </p:cNvPr>
          <p:cNvSpPr/>
          <p:nvPr/>
        </p:nvSpPr>
        <p:spPr>
          <a:xfrm>
            <a:off x="895319" y="1312670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waste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64C85B-6F60-4A16-8B10-2E68B9FDE47B}"/>
              </a:ext>
            </a:extLst>
          </p:cNvPr>
          <p:cNvSpPr/>
          <p:nvPr/>
        </p:nvSpPr>
        <p:spPr>
          <a:xfrm>
            <a:off x="895319" y="1648037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48BB91B-47B2-4342-97DA-774F8C653611}"/>
              </a:ext>
            </a:extLst>
          </p:cNvPr>
          <p:cNvSpPr/>
          <p:nvPr/>
        </p:nvSpPr>
        <p:spPr>
          <a:xfrm>
            <a:off x="895319" y="1999591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B4D4A1-5259-4AD6-B937-1A913EA8C97C}"/>
              </a:ext>
            </a:extLst>
          </p:cNvPr>
          <p:cNvSpPr/>
          <p:nvPr/>
        </p:nvSpPr>
        <p:spPr>
          <a:xfrm>
            <a:off x="895319" y="2358942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0D6FD88-B0AD-4B0C-84B2-2F0657D01803}"/>
              </a:ext>
            </a:extLst>
          </p:cNvPr>
          <p:cNvSpPr/>
          <p:nvPr/>
        </p:nvSpPr>
        <p:spPr>
          <a:xfrm>
            <a:off x="895319" y="2751039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033659F-A212-49D0-97E7-9A783B29A9C4}"/>
              </a:ext>
            </a:extLst>
          </p:cNvPr>
          <p:cNvSpPr/>
          <p:nvPr/>
        </p:nvSpPr>
        <p:spPr>
          <a:xfrm>
            <a:off x="2885243" y="248350"/>
            <a:ext cx="8913180" cy="5531013"/>
          </a:xfrm>
          <a:prstGeom prst="roundRect">
            <a:avLst>
              <a:gd name="adj" fmla="val 10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97B9F4-43A0-4935-BDA0-8B9DA04C8ABE}"/>
              </a:ext>
            </a:extLst>
          </p:cNvPr>
          <p:cNvCxnSpPr>
            <a:cxnSpLocks/>
          </p:cNvCxnSpPr>
          <p:nvPr/>
        </p:nvCxnSpPr>
        <p:spPr>
          <a:xfrm>
            <a:off x="2885243" y="1047565"/>
            <a:ext cx="891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7605F-0C34-49F8-A3C1-FE0414364ADD}"/>
              </a:ext>
            </a:extLst>
          </p:cNvPr>
          <p:cNvSpPr/>
          <p:nvPr/>
        </p:nvSpPr>
        <p:spPr>
          <a:xfrm>
            <a:off x="10655653" y="6052866"/>
            <a:ext cx="1098386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9DAFB-3609-4820-82CA-0F735B9F82AA}"/>
              </a:ext>
            </a:extLst>
          </p:cNvPr>
          <p:cNvSpPr/>
          <p:nvPr/>
        </p:nvSpPr>
        <p:spPr>
          <a:xfrm>
            <a:off x="4145944" y="376702"/>
            <a:ext cx="4580806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822BE5-7B98-4635-A1E5-2C175D62E8AF}"/>
              </a:ext>
            </a:extLst>
          </p:cNvPr>
          <p:cNvSpPr/>
          <p:nvPr/>
        </p:nvSpPr>
        <p:spPr>
          <a:xfrm>
            <a:off x="4145945" y="709091"/>
            <a:ext cx="4580805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BD7FA4-91BC-4AD9-AF31-E24600438311}"/>
              </a:ext>
            </a:extLst>
          </p:cNvPr>
          <p:cNvSpPr txBox="1"/>
          <p:nvPr/>
        </p:nvSpPr>
        <p:spPr>
          <a:xfrm>
            <a:off x="2885243" y="340221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Summary Length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17FAB-E162-4FA8-9977-C83FF4125291}"/>
              </a:ext>
            </a:extLst>
          </p:cNvPr>
          <p:cNvSpPr txBox="1"/>
          <p:nvPr/>
        </p:nvSpPr>
        <p:spPr>
          <a:xfrm>
            <a:off x="2885243" y="679793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Snippet Length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1D0877-581C-44DB-8BD3-1E9E65B025F2}"/>
              </a:ext>
            </a:extLst>
          </p:cNvPr>
          <p:cNvSpPr/>
          <p:nvPr/>
        </p:nvSpPr>
        <p:spPr>
          <a:xfrm>
            <a:off x="4154084" y="384430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D5DA55-9E10-40EE-A610-4F7CCF1BCE23}"/>
              </a:ext>
            </a:extLst>
          </p:cNvPr>
          <p:cNvSpPr/>
          <p:nvPr/>
        </p:nvSpPr>
        <p:spPr>
          <a:xfrm>
            <a:off x="4145207" y="713852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F324C1-A33C-498E-8468-94421CD5EEA0}"/>
              </a:ext>
            </a:extLst>
          </p:cNvPr>
          <p:cNvSpPr txBox="1"/>
          <p:nvPr/>
        </p:nvSpPr>
        <p:spPr>
          <a:xfrm>
            <a:off x="3249267" y="1390298"/>
            <a:ext cx="37769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buy bulk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need to start legalizing industries as if they produce it, people will buy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Make the cost of items in plastic packaging much higher than items not packaged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avoid plastic packaging or content as much as possible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5F2D6D-342B-42A4-97FB-6016C0FCE704}"/>
              </a:ext>
            </a:extLst>
          </p:cNvPr>
          <p:cNvSpPr txBox="1"/>
          <p:nvPr/>
        </p:nvSpPr>
        <p:spPr>
          <a:xfrm>
            <a:off x="7596554" y="1312670"/>
            <a:ext cx="4175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It seems everything from razor blades to produce are in plastic containers,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Any product that can be replaced by a compostable or easily degraded product should replace plastic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purposely buy things with less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Why can’t we ban non-recyclable containers for fast food?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1DFD594-1CAF-499F-8621-B3589CB22550}"/>
              </a:ext>
            </a:extLst>
          </p:cNvPr>
          <p:cNvSpPr/>
          <p:nvPr/>
        </p:nvSpPr>
        <p:spPr>
          <a:xfrm>
            <a:off x="9166261" y="374282"/>
            <a:ext cx="2226202" cy="2088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F358B16-25F3-484C-987C-57B164952C26}"/>
              </a:ext>
            </a:extLst>
          </p:cNvPr>
          <p:cNvSpPr/>
          <p:nvPr/>
        </p:nvSpPr>
        <p:spPr>
          <a:xfrm>
            <a:off x="9166260" y="731789"/>
            <a:ext cx="2226202" cy="2065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Sentiment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A419EE9-D90B-4EAA-B472-86689E27EE0E}"/>
              </a:ext>
            </a:extLst>
          </p:cNvPr>
          <p:cNvSpPr/>
          <p:nvPr/>
        </p:nvSpPr>
        <p:spPr>
          <a:xfrm>
            <a:off x="4072859" y="328071"/>
            <a:ext cx="533986" cy="3130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E1D25B-775E-4CF4-9669-FFD4C2C370BF}"/>
              </a:ext>
            </a:extLst>
          </p:cNvPr>
          <p:cNvGraphicFramePr>
            <a:graphicFrameLocks noGrp="1"/>
          </p:cNvGraphicFramePr>
          <p:nvPr/>
        </p:nvGraphicFramePr>
        <p:xfrm>
          <a:off x="566846" y="5997740"/>
          <a:ext cx="1123157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503">
                  <a:extLst>
                    <a:ext uri="{9D8B030D-6E8A-4147-A177-3AD203B41FA5}">
                      <a16:colId xmlns:a16="http://schemas.microsoft.com/office/drawing/2014/main" val="736271457"/>
                    </a:ext>
                  </a:extLst>
                </a:gridCol>
                <a:gridCol w="5418002">
                  <a:extLst>
                    <a:ext uri="{9D8B030D-6E8A-4147-A177-3AD203B41FA5}">
                      <a16:colId xmlns:a16="http://schemas.microsoft.com/office/drawing/2014/main" val="3426763602"/>
                    </a:ext>
                  </a:extLst>
                </a:gridCol>
                <a:gridCol w="2258072">
                  <a:extLst>
                    <a:ext uri="{9D8B030D-6E8A-4147-A177-3AD203B41FA5}">
                      <a16:colId xmlns:a16="http://schemas.microsoft.com/office/drawing/2014/main" val="35623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  beverage   profit   strategy   item  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Lifestyle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  program   material   educate   lead   high   accept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3357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724709-1FE4-4FEE-A1F6-E82D32B023B9}"/>
              </a:ext>
            </a:extLst>
          </p:cNvPr>
          <p:cNvSpPr/>
          <p:nvPr/>
        </p:nvSpPr>
        <p:spPr>
          <a:xfrm>
            <a:off x="568325" y="6052867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FC4C2-0F2B-4C57-AFA8-9421774A86E5}"/>
              </a:ext>
            </a:extLst>
          </p:cNvPr>
          <p:cNvSpPr/>
          <p:nvPr/>
        </p:nvSpPr>
        <p:spPr>
          <a:xfrm>
            <a:off x="568325" y="6427239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8168D0-7B6E-42C0-A178-81C944C65EA9}"/>
              </a:ext>
            </a:extLst>
          </p:cNvPr>
          <p:cNvSpPr/>
          <p:nvPr/>
        </p:nvSpPr>
        <p:spPr>
          <a:xfrm>
            <a:off x="4154083" y="6063224"/>
            <a:ext cx="102241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EA8B27-4F94-4B78-A815-9DFB0F0855CE}"/>
              </a:ext>
            </a:extLst>
          </p:cNvPr>
          <p:cNvSpPr/>
          <p:nvPr/>
        </p:nvSpPr>
        <p:spPr>
          <a:xfrm>
            <a:off x="6859633" y="6061744"/>
            <a:ext cx="86179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D7DA7D-4C8D-4556-8821-DE92EAE3C0A2}"/>
              </a:ext>
            </a:extLst>
          </p:cNvPr>
          <p:cNvSpPr/>
          <p:nvPr/>
        </p:nvSpPr>
        <p:spPr>
          <a:xfrm>
            <a:off x="5209049" y="6063224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1B0A1B-146A-4CC5-8CE0-1E9E6DF25B4D}"/>
              </a:ext>
            </a:extLst>
          </p:cNvPr>
          <p:cNvSpPr/>
          <p:nvPr/>
        </p:nvSpPr>
        <p:spPr>
          <a:xfrm>
            <a:off x="6178196" y="6063223"/>
            <a:ext cx="64872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1527C-998C-4166-836A-046275D57BEB}"/>
              </a:ext>
            </a:extLst>
          </p:cNvPr>
          <p:cNvSpPr/>
          <p:nvPr/>
        </p:nvSpPr>
        <p:spPr>
          <a:xfrm>
            <a:off x="7780770" y="6063223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81C78-5D22-40F0-84A2-4AEE3E87D738}"/>
              </a:ext>
            </a:extLst>
          </p:cNvPr>
          <p:cNvSpPr/>
          <p:nvPr/>
        </p:nvSpPr>
        <p:spPr>
          <a:xfrm>
            <a:off x="8380519" y="6063223"/>
            <a:ext cx="56817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62CB44-1217-45BD-810B-FB11864E4850}"/>
              </a:ext>
            </a:extLst>
          </p:cNvPr>
          <p:cNvSpPr/>
          <p:nvPr/>
        </p:nvSpPr>
        <p:spPr>
          <a:xfrm>
            <a:off x="4154084" y="6436118"/>
            <a:ext cx="52444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780091-BBAD-43AB-86A7-E139A933F28C}"/>
              </a:ext>
            </a:extLst>
          </p:cNvPr>
          <p:cNvSpPr/>
          <p:nvPr/>
        </p:nvSpPr>
        <p:spPr>
          <a:xfrm>
            <a:off x="4711082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518660-3987-42E7-9DE2-46D6F158A03F}"/>
              </a:ext>
            </a:extLst>
          </p:cNvPr>
          <p:cNvSpPr/>
          <p:nvPr/>
        </p:nvSpPr>
        <p:spPr>
          <a:xfrm>
            <a:off x="5635841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EA4031D-B494-4FC5-94DF-6E0FF185507B}"/>
              </a:ext>
            </a:extLst>
          </p:cNvPr>
          <p:cNvSpPr/>
          <p:nvPr/>
        </p:nvSpPr>
        <p:spPr>
          <a:xfrm>
            <a:off x="6613862" y="6436117"/>
            <a:ext cx="75608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C98BD-B137-4708-8DCF-2FB782AC3E66}"/>
              </a:ext>
            </a:extLst>
          </p:cNvPr>
          <p:cNvSpPr/>
          <p:nvPr/>
        </p:nvSpPr>
        <p:spPr>
          <a:xfrm>
            <a:off x="7454279" y="6436117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FDE876-97DF-4325-A7F6-9F6BD3B98A62}"/>
              </a:ext>
            </a:extLst>
          </p:cNvPr>
          <p:cNvSpPr/>
          <p:nvPr/>
        </p:nvSpPr>
        <p:spPr>
          <a:xfrm>
            <a:off x="8593582" y="6436117"/>
            <a:ext cx="71169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817E04-E9F5-4849-8E1F-8F32C1ACC0B1}"/>
              </a:ext>
            </a:extLst>
          </p:cNvPr>
          <p:cNvSpPr/>
          <p:nvPr/>
        </p:nvSpPr>
        <p:spPr>
          <a:xfrm>
            <a:off x="8062890" y="6436117"/>
            <a:ext cx="42860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9B8721-4BB0-43ED-A7F4-70BD9D48E8D3}"/>
              </a:ext>
            </a:extLst>
          </p:cNvPr>
          <p:cNvSpPr/>
          <p:nvPr/>
        </p:nvSpPr>
        <p:spPr>
          <a:xfrm>
            <a:off x="9788351" y="6052866"/>
            <a:ext cx="1239445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BA7F8E-65BA-4CD6-9371-2DDAE5ACC584}"/>
              </a:ext>
            </a:extLst>
          </p:cNvPr>
          <p:cNvSpPr/>
          <p:nvPr/>
        </p:nvSpPr>
        <p:spPr>
          <a:xfrm>
            <a:off x="10842613" y="6427239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53405-9443-4475-9ADA-FA337CE97E18}"/>
              </a:ext>
            </a:extLst>
          </p:cNvPr>
          <p:cNvSpPr/>
          <p:nvPr/>
        </p:nvSpPr>
        <p:spPr>
          <a:xfrm>
            <a:off x="9788351" y="6427239"/>
            <a:ext cx="1604112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699BCC7-AB3C-4F87-A3E1-22F073A5ACC8}"/>
              </a:ext>
            </a:extLst>
          </p:cNvPr>
          <p:cNvSpPr/>
          <p:nvPr/>
        </p:nvSpPr>
        <p:spPr>
          <a:xfrm>
            <a:off x="566846" y="248350"/>
            <a:ext cx="1865636" cy="555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Sustainable Design and Production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7E96EB8-C4DD-4C3C-8D82-A119D9195795}"/>
              </a:ext>
            </a:extLst>
          </p:cNvPr>
          <p:cNvSpPr/>
          <p:nvPr/>
        </p:nvSpPr>
        <p:spPr>
          <a:xfrm>
            <a:off x="895319" y="938298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plastic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FB863B-40BF-4D22-AA92-60965433E3B4}"/>
              </a:ext>
            </a:extLst>
          </p:cNvPr>
          <p:cNvSpPr/>
          <p:nvPr/>
        </p:nvSpPr>
        <p:spPr>
          <a:xfrm>
            <a:off x="895319" y="1312670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waste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64C85B-6F60-4A16-8B10-2E68B9FDE47B}"/>
              </a:ext>
            </a:extLst>
          </p:cNvPr>
          <p:cNvSpPr/>
          <p:nvPr/>
        </p:nvSpPr>
        <p:spPr>
          <a:xfrm>
            <a:off x="895319" y="1648037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48BB91B-47B2-4342-97DA-774F8C653611}"/>
              </a:ext>
            </a:extLst>
          </p:cNvPr>
          <p:cNvSpPr/>
          <p:nvPr/>
        </p:nvSpPr>
        <p:spPr>
          <a:xfrm>
            <a:off x="895319" y="1999591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B4D4A1-5259-4AD6-B937-1A913EA8C97C}"/>
              </a:ext>
            </a:extLst>
          </p:cNvPr>
          <p:cNvSpPr/>
          <p:nvPr/>
        </p:nvSpPr>
        <p:spPr>
          <a:xfrm>
            <a:off x="895319" y="2358942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0D6FD88-B0AD-4B0C-84B2-2F0657D01803}"/>
              </a:ext>
            </a:extLst>
          </p:cNvPr>
          <p:cNvSpPr/>
          <p:nvPr/>
        </p:nvSpPr>
        <p:spPr>
          <a:xfrm>
            <a:off x="895319" y="2751039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033659F-A212-49D0-97E7-9A783B29A9C4}"/>
              </a:ext>
            </a:extLst>
          </p:cNvPr>
          <p:cNvSpPr/>
          <p:nvPr/>
        </p:nvSpPr>
        <p:spPr>
          <a:xfrm>
            <a:off x="2885243" y="248350"/>
            <a:ext cx="8913180" cy="5531013"/>
          </a:xfrm>
          <a:prstGeom prst="roundRect">
            <a:avLst>
              <a:gd name="adj" fmla="val 10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97B9F4-43A0-4935-BDA0-8B9DA04C8ABE}"/>
              </a:ext>
            </a:extLst>
          </p:cNvPr>
          <p:cNvCxnSpPr>
            <a:cxnSpLocks/>
          </p:cNvCxnSpPr>
          <p:nvPr/>
        </p:nvCxnSpPr>
        <p:spPr>
          <a:xfrm>
            <a:off x="2885243" y="1047565"/>
            <a:ext cx="891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7605F-0C34-49F8-A3C1-FE0414364ADD}"/>
              </a:ext>
            </a:extLst>
          </p:cNvPr>
          <p:cNvSpPr/>
          <p:nvPr/>
        </p:nvSpPr>
        <p:spPr>
          <a:xfrm>
            <a:off x="10655653" y="6052866"/>
            <a:ext cx="1098386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9DAFB-3609-4820-82CA-0F735B9F82AA}"/>
              </a:ext>
            </a:extLst>
          </p:cNvPr>
          <p:cNvSpPr/>
          <p:nvPr/>
        </p:nvSpPr>
        <p:spPr>
          <a:xfrm>
            <a:off x="4145944" y="376702"/>
            <a:ext cx="4580806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822BE5-7B98-4635-A1E5-2C175D62E8AF}"/>
              </a:ext>
            </a:extLst>
          </p:cNvPr>
          <p:cNvSpPr/>
          <p:nvPr/>
        </p:nvSpPr>
        <p:spPr>
          <a:xfrm>
            <a:off x="4145945" y="709091"/>
            <a:ext cx="4580805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BD7FA4-91BC-4AD9-AF31-E24600438311}"/>
              </a:ext>
            </a:extLst>
          </p:cNvPr>
          <p:cNvSpPr txBox="1"/>
          <p:nvPr/>
        </p:nvSpPr>
        <p:spPr>
          <a:xfrm>
            <a:off x="2885243" y="340221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Summary Length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17FAB-E162-4FA8-9977-C83FF4125291}"/>
              </a:ext>
            </a:extLst>
          </p:cNvPr>
          <p:cNvSpPr txBox="1"/>
          <p:nvPr/>
        </p:nvSpPr>
        <p:spPr>
          <a:xfrm>
            <a:off x="2885243" y="679793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Snippet Length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1D0877-581C-44DB-8BD3-1E9E65B025F2}"/>
              </a:ext>
            </a:extLst>
          </p:cNvPr>
          <p:cNvSpPr/>
          <p:nvPr/>
        </p:nvSpPr>
        <p:spPr>
          <a:xfrm>
            <a:off x="4846540" y="384430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D5DA55-9E10-40EE-A610-4F7CCF1BCE23}"/>
              </a:ext>
            </a:extLst>
          </p:cNvPr>
          <p:cNvSpPr/>
          <p:nvPr/>
        </p:nvSpPr>
        <p:spPr>
          <a:xfrm>
            <a:off x="4145207" y="713852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F324C1-A33C-498E-8468-94421CD5EEA0}"/>
              </a:ext>
            </a:extLst>
          </p:cNvPr>
          <p:cNvSpPr txBox="1"/>
          <p:nvPr/>
        </p:nvSpPr>
        <p:spPr>
          <a:xfrm>
            <a:off x="3213717" y="1312670"/>
            <a:ext cx="37409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buy bulk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need to start legalizing industries as if they produce it, people will buy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Make the cost of items in plastic packaging much higher than items not packaged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avoid plastic packaging or content as much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purchase products with minimum packaging and recycle all recyclable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Is the item built to last?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5F2D6D-342B-42A4-97FB-6016C0FCE704}"/>
              </a:ext>
            </a:extLst>
          </p:cNvPr>
          <p:cNvSpPr txBox="1"/>
          <p:nvPr/>
        </p:nvSpPr>
        <p:spPr>
          <a:xfrm>
            <a:off x="7552591" y="1320160"/>
            <a:ext cx="3940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It seems everything from razor blades to produce are in plastic containers,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Any product that can be replaced by a compostable or easily degraded product should replace plastic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purposely buy things with less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Why can’t we ban non-recyclable containers for fast food?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carry my own cloth bags from home every time I go grocery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There has been a lot of media lately about how Canadians are recycling wrong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1DFD594-1CAF-499F-8621-B3589CB22550}"/>
              </a:ext>
            </a:extLst>
          </p:cNvPr>
          <p:cNvSpPr/>
          <p:nvPr/>
        </p:nvSpPr>
        <p:spPr>
          <a:xfrm>
            <a:off x="9166261" y="374282"/>
            <a:ext cx="2226202" cy="2088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F358B16-25F3-484C-987C-57B164952C26}"/>
              </a:ext>
            </a:extLst>
          </p:cNvPr>
          <p:cNvSpPr/>
          <p:nvPr/>
        </p:nvSpPr>
        <p:spPr>
          <a:xfrm>
            <a:off x="9166260" y="731789"/>
            <a:ext cx="2226202" cy="2065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Sentiment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D5C67CC-5CCC-4702-92A7-0BFB67420D0B}"/>
              </a:ext>
            </a:extLst>
          </p:cNvPr>
          <p:cNvSpPr/>
          <p:nvPr/>
        </p:nvSpPr>
        <p:spPr>
          <a:xfrm>
            <a:off x="4059607" y="664750"/>
            <a:ext cx="533986" cy="3130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E1D25B-775E-4CF4-9669-FFD4C2C370BF}"/>
              </a:ext>
            </a:extLst>
          </p:cNvPr>
          <p:cNvGraphicFramePr>
            <a:graphicFrameLocks noGrp="1"/>
          </p:cNvGraphicFramePr>
          <p:nvPr/>
        </p:nvGraphicFramePr>
        <p:xfrm>
          <a:off x="566846" y="5997740"/>
          <a:ext cx="1123157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503">
                  <a:extLst>
                    <a:ext uri="{9D8B030D-6E8A-4147-A177-3AD203B41FA5}">
                      <a16:colId xmlns:a16="http://schemas.microsoft.com/office/drawing/2014/main" val="736271457"/>
                    </a:ext>
                  </a:extLst>
                </a:gridCol>
                <a:gridCol w="5418002">
                  <a:extLst>
                    <a:ext uri="{9D8B030D-6E8A-4147-A177-3AD203B41FA5}">
                      <a16:colId xmlns:a16="http://schemas.microsoft.com/office/drawing/2014/main" val="3426763602"/>
                    </a:ext>
                  </a:extLst>
                </a:gridCol>
                <a:gridCol w="2258072">
                  <a:extLst>
                    <a:ext uri="{9D8B030D-6E8A-4147-A177-3AD203B41FA5}">
                      <a16:colId xmlns:a16="http://schemas.microsoft.com/office/drawing/2014/main" val="35623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  beverage   profit   strategy   item  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Lifestyle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  program   material   educate   lead   high   accept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3357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724709-1FE4-4FEE-A1F6-E82D32B023B9}"/>
              </a:ext>
            </a:extLst>
          </p:cNvPr>
          <p:cNvSpPr/>
          <p:nvPr/>
        </p:nvSpPr>
        <p:spPr>
          <a:xfrm>
            <a:off x="568325" y="6052867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FC4C2-0F2B-4C57-AFA8-9421774A86E5}"/>
              </a:ext>
            </a:extLst>
          </p:cNvPr>
          <p:cNvSpPr/>
          <p:nvPr/>
        </p:nvSpPr>
        <p:spPr>
          <a:xfrm>
            <a:off x="568325" y="6427239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8168D0-7B6E-42C0-A178-81C944C65EA9}"/>
              </a:ext>
            </a:extLst>
          </p:cNvPr>
          <p:cNvSpPr/>
          <p:nvPr/>
        </p:nvSpPr>
        <p:spPr>
          <a:xfrm>
            <a:off x="4154083" y="6063224"/>
            <a:ext cx="102241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EA8B27-4F94-4B78-A815-9DFB0F0855CE}"/>
              </a:ext>
            </a:extLst>
          </p:cNvPr>
          <p:cNvSpPr/>
          <p:nvPr/>
        </p:nvSpPr>
        <p:spPr>
          <a:xfrm>
            <a:off x="6859633" y="6061744"/>
            <a:ext cx="86179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D7DA7D-4C8D-4556-8821-DE92EAE3C0A2}"/>
              </a:ext>
            </a:extLst>
          </p:cNvPr>
          <p:cNvSpPr/>
          <p:nvPr/>
        </p:nvSpPr>
        <p:spPr>
          <a:xfrm>
            <a:off x="5209049" y="6063224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1B0A1B-146A-4CC5-8CE0-1E9E6DF25B4D}"/>
              </a:ext>
            </a:extLst>
          </p:cNvPr>
          <p:cNvSpPr/>
          <p:nvPr/>
        </p:nvSpPr>
        <p:spPr>
          <a:xfrm>
            <a:off x="6178196" y="6063223"/>
            <a:ext cx="64872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1527C-998C-4166-836A-046275D57BEB}"/>
              </a:ext>
            </a:extLst>
          </p:cNvPr>
          <p:cNvSpPr/>
          <p:nvPr/>
        </p:nvSpPr>
        <p:spPr>
          <a:xfrm>
            <a:off x="7780770" y="6063223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81C78-5D22-40F0-84A2-4AEE3E87D738}"/>
              </a:ext>
            </a:extLst>
          </p:cNvPr>
          <p:cNvSpPr/>
          <p:nvPr/>
        </p:nvSpPr>
        <p:spPr>
          <a:xfrm>
            <a:off x="8380519" y="6063223"/>
            <a:ext cx="56817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62CB44-1217-45BD-810B-FB11864E4850}"/>
              </a:ext>
            </a:extLst>
          </p:cNvPr>
          <p:cNvSpPr/>
          <p:nvPr/>
        </p:nvSpPr>
        <p:spPr>
          <a:xfrm>
            <a:off x="4154084" y="6436118"/>
            <a:ext cx="52444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780091-BBAD-43AB-86A7-E139A933F28C}"/>
              </a:ext>
            </a:extLst>
          </p:cNvPr>
          <p:cNvSpPr/>
          <p:nvPr/>
        </p:nvSpPr>
        <p:spPr>
          <a:xfrm>
            <a:off x="4711082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518660-3987-42E7-9DE2-46D6F158A03F}"/>
              </a:ext>
            </a:extLst>
          </p:cNvPr>
          <p:cNvSpPr/>
          <p:nvPr/>
        </p:nvSpPr>
        <p:spPr>
          <a:xfrm>
            <a:off x="5635841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EA4031D-B494-4FC5-94DF-6E0FF185507B}"/>
              </a:ext>
            </a:extLst>
          </p:cNvPr>
          <p:cNvSpPr/>
          <p:nvPr/>
        </p:nvSpPr>
        <p:spPr>
          <a:xfrm>
            <a:off x="6613862" y="6436117"/>
            <a:ext cx="75608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C98BD-B137-4708-8DCF-2FB782AC3E66}"/>
              </a:ext>
            </a:extLst>
          </p:cNvPr>
          <p:cNvSpPr/>
          <p:nvPr/>
        </p:nvSpPr>
        <p:spPr>
          <a:xfrm>
            <a:off x="7454279" y="6436117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FDE876-97DF-4325-A7F6-9F6BD3B98A62}"/>
              </a:ext>
            </a:extLst>
          </p:cNvPr>
          <p:cNvSpPr/>
          <p:nvPr/>
        </p:nvSpPr>
        <p:spPr>
          <a:xfrm>
            <a:off x="8593582" y="6436117"/>
            <a:ext cx="71169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817E04-E9F5-4849-8E1F-8F32C1ACC0B1}"/>
              </a:ext>
            </a:extLst>
          </p:cNvPr>
          <p:cNvSpPr/>
          <p:nvPr/>
        </p:nvSpPr>
        <p:spPr>
          <a:xfrm>
            <a:off x="8062890" y="6436117"/>
            <a:ext cx="42860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9B8721-4BB0-43ED-A7F4-70BD9D48E8D3}"/>
              </a:ext>
            </a:extLst>
          </p:cNvPr>
          <p:cNvSpPr/>
          <p:nvPr/>
        </p:nvSpPr>
        <p:spPr>
          <a:xfrm>
            <a:off x="9788351" y="6052866"/>
            <a:ext cx="1239445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BA7F8E-65BA-4CD6-9371-2DDAE5ACC584}"/>
              </a:ext>
            </a:extLst>
          </p:cNvPr>
          <p:cNvSpPr/>
          <p:nvPr/>
        </p:nvSpPr>
        <p:spPr>
          <a:xfrm>
            <a:off x="10842613" y="6427239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53405-9443-4475-9ADA-FA337CE97E18}"/>
              </a:ext>
            </a:extLst>
          </p:cNvPr>
          <p:cNvSpPr/>
          <p:nvPr/>
        </p:nvSpPr>
        <p:spPr>
          <a:xfrm>
            <a:off x="9788351" y="6427239"/>
            <a:ext cx="1604112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699BCC7-AB3C-4F87-A3E1-22F073A5ACC8}"/>
              </a:ext>
            </a:extLst>
          </p:cNvPr>
          <p:cNvSpPr/>
          <p:nvPr/>
        </p:nvSpPr>
        <p:spPr>
          <a:xfrm>
            <a:off x="566846" y="248350"/>
            <a:ext cx="1865636" cy="555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Sustainable Design and Production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7E96EB8-C4DD-4C3C-8D82-A119D9195795}"/>
              </a:ext>
            </a:extLst>
          </p:cNvPr>
          <p:cNvSpPr/>
          <p:nvPr/>
        </p:nvSpPr>
        <p:spPr>
          <a:xfrm>
            <a:off x="895319" y="938298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plastic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FB863B-40BF-4D22-AA92-60965433E3B4}"/>
              </a:ext>
            </a:extLst>
          </p:cNvPr>
          <p:cNvSpPr/>
          <p:nvPr/>
        </p:nvSpPr>
        <p:spPr>
          <a:xfrm>
            <a:off x="895319" y="1312670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waste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64C85B-6F60-4A16-8B10-2E68B9FDE47B}"/>
              </a:ext>
            </a:extLst>
          </p:cNvPr>
          <p:cNvSpPr/>
          <p:nvPr/>
        </p:nvSpPr>
        <p:spPr>
          <a:xfrm>
            <a:off x="895319" y="1648037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48BB91B-47B2-4342-97DA-774F8C653611}"/>
              </a:ext>
            </a:extLst>
          </p:cNvPr>
          <p:cNvSpPr/>
          <p:nvPr/>
        </p:nvSpPr>
        <p:spPr>
          <a:xfrm>
            <a:off x="895319" y="1999591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B4D4A1-5259-4AD6-B937-1A913EA8C97C}"/>
              </a:ext>
            </a:extLst>
          </p:cNvPr>
          <p:cNvSpPr/>
          <p:nvPr/>
        </p:nvSpPr>
        <p:spPr>
          <a:xfrm>
            <a:off x="895319" y="2358942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0D6FD88-B0AD-4B0C-84B2-2F0657D01803}"/>
              </a:ext>
            </a:extLst>
          </p:cNvPr>
          <p:cNvSpPr/>
          <p:nvPr/>
        </p:nvSpPr>
        <p:spPr>
          <a:xfrm>
            <a:off x="895319" y="2751039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033659F-A212-49D0-97E7-9A783B29A9C4}"/>
              </a:ext>
            </a:extLst>
          </p:cNvPr>
          <p:cNvSpPr/>
          <p:nvPr/>
        </p:nvSpPr>
        <p:spPr>
          <a:xfrm>
            <a:off x="2885243" y="248350"/>
            <a:ext cx="8913180" cy="5531013"/>
          </a:xfrm>
          <a:prstGeom prst="roundRect">
            <a:avLst>
              <a:gd name="adj" fmla="val 10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97B9F4-43A0-4935-BDA0-8B9DA04C8ABE}"/>
              </a:ext>
            </a:extLst>
          </p:cNvPr>
          <p:cNvCxnSpPr>
            <a:cxnSpLocks/>
          </p:cNvCxnSpPr>
          <p:nvPr/>
        </p:nvCxnSpPr>
        <p:spPr>
          <a:xfrm>
            <a:off x="2885243" y="1047565"/>
            <a:ext cx="891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7605F-0C34-49F8-A3C1-FE0414364ADD}"/>
              </a:ext>
            </a:extLst>
          </p:cNvPr>
          <p:cNvSpPr/>
          <p:nvPr/>
        </p:nvSpPr>
        <p:spPr>
          <a:xfrm>
            <a:off x="10655653" y="6052866"/>
            <a:ext cx="1098386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9DAFB-3609-4820-82CA-0F735B9F82AA}"/>
              </a:ext>
            </a:extLst>
          </p:cNvPr>
          <p:cNvSpPr/>
          <p:nvPr/>
        </p:nvSpPr>
        <p:spPr>
          <a:xfrm>
            <a:off x="4145944" y="376702"/>
            <a:ext cx="4580806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822BE5-7B98-4635-A1E5-2C175D62E8AF}"/>
              </a:ext>
            </a:extLst>
          </p:cNvPr>
          <p:cNvSpPr/>
          <p:nvPr/>
        </p:nvSpPr>
        <p:spPr>
          <a:xfrm>
            <a:off x="4145945" y="709091"/>
            <a:ext cx="4580805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BD7FA4-91BC-4AD9-AF31-E24600438311}"/>
              </a:ext>
            </a:extLst>
          </p:cNvPr>
          <p:cNvSpPr txBox="1"/>
          <p:nvPr/>
        </p:nvSpPr>
        <p:spPr>
          <a:xfrm>
            <a:off x="2885243" y="340221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Summary Length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17FAB-E162-4FA8-9977-C83FF4125291}"/>
              </a:ext>
            </a:extLst>
          </p:cNvPr>
          <p:cNvSpPr txBox="1"/>
          <p:nvPr/>
        </p:nvSpPr>
        <p:spPr>
          <a:xfrm>
            <a:off x="2885243" y="679793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Snippet Length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1D0877-581C-44DB-8BD3-1E9E65B025F2}"/>
              </a:ext>
            </a:extLst>
          </p:cNvPr>
          <p:cNvSpPr/>
          <p:nvPr/>
        </p:nvSpPr>
        <p:spPr>
          <a:xfrm>
            <a:off x="4846540" y="384430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D5DA55-9E10-40EE-A610-4F7CCF1BCE23}"/>
              </a:ext>
            </a:extLst>
          </p:cNvPr>
          <p:cNvSpPr/>
          <p:nvPr/>
        </p:nvSpPr>
        <p:spPr>
          <a:xfrm>
            <a:off x="5663291" y="713852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F324C1-A33C-498E-8468-94421CD5EEA0}"/>
              </a:ext>
            </a:extLst>
          </p:cNvPr>
          <p:cNvSpPr txBox="1"/>
          <p:nvPr/>
        </p:nvSpPr>
        <p:spPr>
          <a:xfrm>
            <a:off x="3213717" y="1312670"/>
            <a:ext cx="4004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buy bulk whenever possible. I try to buy manually packaged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have to start legalizing industries as if they produce it, people will buy it. One of the worst example is the rise of single cup coffee makers where you insert a plastic cup into a machine for a quick cup of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Make the cost of items in plastic packaging much higher than items not packaged. I notice that in some cases, the more packaging there is, the lower the cost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avoid plastic packaging or content as much as possible. I would prefer having more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 try to purchase products with minimum packaging and recycle all recyclable packaging. I would like to see the government lead by example to reducing plastic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Is the item built to last? Can it be recycled once it is no longer useful or broken?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5F2D6D-342B-42A4-97FB-6016C0FCE704}"/>
              </a:ext>
            </a:extLst>
          </p:cNvPr>
          <p:cNvSpPr txBox="1"/>
          <p:nvPr/>
        </p:nvSpPr>
        <p:spPr>
          <a:xfrm>
            <a:off x="7652272" y="1347571"/>
            <a:ext cx="410176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It seems everything from razor blades to produce are in plastic containers, why? Too much packaging…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Any product that can be replaced by a compostable or easily degraded product should replace plastic items. Things such as plastic shopping bags, straws, plates,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purposely buy things with less packaging. It should be a requirement for companies to use biodegradable packaging that is not plastic.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Why can’t we ban non-recyclable containers for fast food? There is a huge amount of food that comes in black plastic that is not allowed to go in to the recycle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carry my own cloth bags from home every time I go grocery shopping. I don’t use plastic bags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There has been a lot of media lately about how Canadians are recycling wrong. It’s 2018, why there is a thing as non-recyclable plastic?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1DFD594-1CAF-499F-8621-B3589CB22550}"/>
              </a:ext>
            </a:extLst>
          </p:cNvPr>
          <p:cNvSpPr/>
          <p:nvPr/>
        </p:nvSpPr>
        <p:spPr>
          <a:xfrm>
            <a:off x="9166261" y="374282"/>
            <a:ext cx="2226202" cy="2088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F358B16-25F3-484C-987C-57B164952C26}"/>
              </a:ext>
            </a:extLst>
          </p:cNvPr>
          <p:cNvSpPr/>
          <p:nvPr/>
        </p:nvSpPr>
        <p:spPr>
          <a:xfrm>
            <a:off x="9166260" y="731789"/>
            <a:ext cx="2226202" cy="2065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Sentiment</a:t>
            </a:r>
          </a:p>
        </p:txBody>
      </p:sp>
    </p:spTree>
    <p:extLst>
      <p:ext uri="{BB962C8B-B14F-4D97-AF65-F5344CB8AC3E}">
        <p14:creationId xmlns:p14="http://schemas.microsoft.com/office/powerpoint/2010/main" val="17883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3728-60F4-4303-9D60-0B73F81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1BFC-3800-4514-BBDB-3C9A97C9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E1D25B-775E-4CF4-9669-FFD4C2C370BF}"/>
              </a:ext>
            </a:extLst>
          </p:cNvPr>
          <p:cNvGraphicFramePr>
            <a:graphicFrameLocks noGrp="1"/>
          </p:cNvGraphicFramePr>
          <p:nvPr/>
        </p:nvGraphicFramePr>
        <p:xfrm>
          <a:off x="566846" y="5997740"/>
          <a:ext cx="1123157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503">
                  <a:extLst>
                    <a:ext uri="{9D8B030D-6E8A-4147-A177-3AD203B41FA5}">
                      <a16:colId xmlns:a16="http://schemas.microsoft.com/office/drawing/2014/main" val="736271457"/>
                    </a:ext>
                  </a:extLst>
                </a:gridCol>
                <a:gridCol w="5418002">
                  <a:extLst>
                    <a:ext uri="{9D8B030D-6E8A-4147-A177-3AD203B41FA5}">
                      <a16:colId xmlns:a16="http://schemas.microsoft.com/office/drawing/2014/main" val="3426763602"/>
                    </a:ext>
                  </a:extLst>
                </a:gridCol>
                <a:gridCol w="2258072">
                  <a:extLst>
                    <a:ext uri="{9D8B030D-6E8A-4147-A177-3AD203B41FA5}">
                      <a16:colId xmlns:a16="http://schemas.microsoft.com/office/drawing/2014/main" val="35623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  beverage   profit   strategy   item  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Sustainable Lifestyle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  program   material   educate   lead   high   accept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3357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724709-1FE4-4FEE-A1F6-E82D32B023B9}"/>
              </a:ext>
            </a:extLst>
          </p:cNvPr>
          <p:cNvSpPr/>
          <p:nvPr/>
        </p:nvSpPr>
        <p:spPr>
          <a:xfrm>
            <a:off x="568325" y="6052867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FC4C2-0F2B-4C57-AFA8-9421774A86E5}"/>
              </a:ext>
            </a:extLst>
          </p:cNvPr>
          <p:cNvSpPr/>
          <p:nvPr/>
        </p:nvSpPr>
        <p:spPr>
          <a:xfrm>
            <a:off x="568325" y="6427239"/>
            <a:ext cx="335708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8168D0-7B6E-42C0-A178-81C944C65EA9}"/>
              </a:ext>
            </a:extLst>
          </p:cNvPr>
          <p:cNvSpPr/>
          <p:nvPr/>
        </p:nvSpPr>
        <p:spPr>
          <a:xfrm>
            <a:off x="4154083" y="6063224"/>
            <a:ext cx="102241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EA8B27-4F94-4B78-A815-9DFB0F0855CE}"/>
              </a:ext>
            </a:extLst>
          </p:cNvPr>
          <p:cNvSpPr/>
          <p:nvPr/>
        </p:nvSpPr>
        <p:spPr>
          <a:xfrm>
            <a:off x="6859633" y="6061744"/>
            <a:ext cx="86179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D7DA7D-4C8D-4556-8821-DE92EAE3C0A2}"/>
              </a:ext>
            </a:extLst>
          </p:cNvPr>
          <p:cNvSpPr/>
          <p:nvPr/>
        </p:nvSpPr>
        <p:spPr>
          <a:xfrm>
            <a:off x="5209049" y="6063224"/>
            <a:ext cx="9365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1B0A1B-146A-4CC5-8CE0-1E9E6DF25B4D}"/>
              </a:ext>
            </a:extLst>
          </p:cNvPr>
          <p:cNvSpPr/>
          <p:nvPr/>
        </p:nvSpPr>
        <p:spPr>
          <a:xfrm>
            <a:off x="6178196" y="6063223"/>
            <a:ext cx="648729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31527C-998C-4166-836A-046275D57BEB}"/>
              </a:ext>
            </a:extLst>
          </p:cNvPr>
          <p:cNvSpPr/>
          <p:nvPr/>
        </p:nvSpPr>
        <p:spPr>
          <a:xfrm>
            <a:off x="7780770" y="6063223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481C78-5D22-40F0-84A2-4AEE3E87D738}"/>
              </a:ext>
            </a:extLst>
          </p:cNvPr>
          <p:cNvSpPr/>
          <p:nvPr/>
        </p:nvSpPr>
        <p:spPr>
          <a:xfrm>
            <a:off x="8380519" y="6063223"/>
            <a:ext cx="56817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62CB44-1217-45BD-810B-FB11864E4850}"/>
              </a:ext>
            </a:extLst>
          </p:cNvPr>
          <p:cNvSpPr/>
          <p:nvPr/>
        </p:nvSpPr>
        <p:spPr>
          <a:xfrm>
            <a:off x="4154084" y="6436118"/>
            <a:ext cx="524445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780091-BBAD-43AB-86A7-E139A933F28C}"/>
              </a:ext>
            </a:extLst>
          </p:cNvPr>
          <p:cNvSpPr/>
          <p:nvPr/>
        </p:nvSpPr>
        <p:spPr>
          <a:xfrm>
            <a:off x="4711082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518660-3987-42E7-9DE2-46D6F158A03F}"/>
              </a:ext>
            </a:extLst>
          </p:cNvPr>
          <p:cNvSpPr/>
          <p:nvPr/>
        </p:nvSpPr>
        <p:spPr>
          <a:xfrm>
            <a:off x="5635841" y="6436118"/>
            <a:ext cx="86409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EA4031D-B494-4FC5-94DF-6E0FF185507B}"/>
              </a:ext>
            </a:extLst>
          </p:cNvPr>
          <p:cNvSpPr/>
          <p:nvPr/>
        </p:nvSpPr>
        <p:spPr>
          <a:xfrm>
            <a:off x="6613862" y="6436117"/>
            <a:ext cx="756081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C98BD-B137-4708-8DCF-2FB782AC3E66}"/>
              </a:ext>
            </a:extLst>
          </p:cNvPr>
          <p:cNvSpPr/>
          <p:nvPr/>
        </p:nvSpPr>
        <p:spPr>
          <a:xfrm>
            <a:off x="7454279" y="6436117"/>
            <a:ext cx="546483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FDE876-97DF-4325-A7F6-9F6BD3B98A62}"/>
              </a:ext>
            </a:extLst>
          </p:cNvPr>
          <p:cNvSpPr/>
          <p:nvPr/>
        </p:nvSpPr>
        <p:spPr>
          <a:xfrm>
            <a:off x="8593582" y="6436117"/>
            <a:ext cx="711694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817E04-E9F5-4849-8E1F-8F32C1ACC0B1}"/>
              </a:ext>
            </a:extLst>
          </p:cNvPr>
          <p:cNvSpPr/>
          <p:nvPr/>
        </p:nvSpPr>
        <p:spPr>
          <a:xfrm>
            <a:off x="8062890" y="6436117"/>
            <a:ext cx="428600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9B8721-4BB0-43ED-A7F4-70BD9D48E8D3}"/>
              </a:ext>
            </a:extLst>
          </p:cNvPr>
          <p:cNvSpPr/>
          <p:nvPr/>
        </p:nvSpPr>
        <p:spPr>
          <a:xfrm>
            <a:off x="9788351" y="6052866"/>
            <a:ext cx="1239445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BA7F8E-65BA-4CD6-9371-2DDAE5ACC584}"/>
              </a:ext>
            </a:extLst>
          </p:cNvPr>
          <p:cNvSpPr/>
          <p:nvPr/>
        </p:nvSpPr>
        <p:spPr>
          <a:xfrm>
            <a:off x="10842613" y="6427239"/>
            <a:ext cx="913613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53405-9443-4475-9ADA-FA337CE97E18}"/>
              </a:ext>
            </a:extLst>
          </p:cNvPr>
          <p:cNvSpPr/>
          <p:nvPr/>
        </p:nvSpPr>
        <p:spPr>
          <a:xfrm>
            <a:off x="9788351" y="6427239"/>
            <a:ext cx="1604112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699BCC7-AB3C-4F87-A3E1-22F073A5ACC8}"/>
              </a:ext>
            </a:extLst>
          </p:cNvPr>
          <p:cNvSpPr/>
          <p:nvPr/>
        </p:nvSpPr>
        <p:spPr>
          <a:xfrm>
            <a:off x="566846" y="248350"/>
            <a:ext cx="1865636" cy="555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Sustainable Design and Production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7E96EB8-C4DD-4C3C-8D82-A119D9195795}"/>
              </a:ext>
            </a:extLst>
          </p:cNvPr>
          <p:cNvSpPr/>
          <p:nvPr/>
        </p:nvSpPr>
        <p:spPr>
          <a:xfrm>
            <a:off x="895319" y="938298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plastic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FB863B-40BF-4D22-AA92-60965433E3B4}"/>
              </a:ext>
            </a:extLst>
          </p:cNvPr>
          <p:cNvSpPr/>
          <p:nvPr/>
        </p:nvSpPr>
        <p:spPr>
          <a:xfrm>
            <a:off x="895319" y="1312670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waste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64C85B-6F60-4A16-8B10-2E68B9FDE47B}"/>
              </a:ext>
            </a:extLst>
          </p:cNvPr>
          <p:cNvSpPr/>
          <p:nvPr/>
        </p:nvSpPr>
        <p:spPr>
          <a:xfrm>
            <a:off x="895319" y="1648037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48BB91B-47B2-4342-97DA-774F8C653611}"/>
              </a:ext>
            </a:extLst>
          </p:cNvPr>
          <p:cNvSpPr/>
          <p:nvPr/>
        </p:nvSpPr>
        <p:spPr>
          <a:xfrm>
            <a:off x="895319" y="1999591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B4D4A1-5259-4AD6-B937-1A913EA8C97C}"/>
              </a:ext>
            </a:extLst>
          </p:cNvPr>
          <p:cNvSpPr/>
          <p:nvPr/>
        </p:nvSpPr>
        <p:spPr>
          <a:xfrm>
            <a:off x="895319" y="2358942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0D6FD88-B0AD-4B0C-84B2-2F0657D01803}"/>
              </a:ext>
            </a:extLst>
          </p:cNvPr>
          <p:cNvSpPr/>
          <p:nvPr/>
        </p:nvSpPr>
        <p:spPr>
          <a:xfrm>
            <a:off x="895319" y="2751039"/>
            <a:ext cx="1235322" cy="2396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033659F-A212-49D0-97E7-9A783B29A9C4}"/>
              </a:ext>
            </a:extLst>
          </p:cNvPr>
          <p:cNvSpPr/>
          <p:nvPr/>
        </p:nvSpPr>
        <p:spPr>
          <a:xfrm>
            <a:off x="2885243" y="248350"/>
            <a:ext cx="8913180" cy="5531013"/>
          </a:xfrm>
          <a:prstGeom prst="roundRect">
            <a:avLst>
              <a:gd name="adj" fmla="val 10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97B9F4-43A0-4935-BDA0-8B9DA04C8ABE}"/>
              </a:ext>
            </a:extLst>
          </p:cNvPr>
          <p:cNvCxnSpPr>
            <a:cxnSpLocks/>
          </p:cNvCxnSpPr>
          <p:nvPr/>
        </p:nvCxnSpPr>
        <p:spPr>
          <a:xfrm>
            <a:off x="2885243" y="1047565"/>
            <a:ext cx="891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7605F-0C34-49F8-A3C1-FE0414364ADD}"/>
              </a:ext>
            </a:extLst>
          </p:cNvPr>
          <p:cNvSpPr/>
          <p:nvPr/>
        </p:nvSpPr>
        <p:spPr>
          <a:xfrm>
            <a:off x="10655653" y="6052866"/>
            <a:ext cx="1098386" cy="2656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9DAFB-3609-4820-82CA-0F735B9F82AA}"/>
              </a:ext>
            </a:extLst>
          </p:cNvPr>
          <p:cNvSpPr/>
          <p:nvPr/>
        </p:nvSpPr>
        <p:spPr>
          <a:xfrm>
            <a:off x="4145944" y="376702"/>
            <a:ext cx="4580806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822BE5-7B98-4635-A1E5-2C175D62E8AF}"/>
              </a:ext>
            </a:extLst>
          </p:cNvPr>
          <p:cNvSpPr/>
          <p:nvPr/>
        </p:nvSpPr>
        <p:spPr>
          <a:xfrm>
            <a:off x="4145945" y="709091"/>
            <a:ext cx="4580805" cy="21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BD7FA4-91BC-4AD9-AF31-E24600438311}"/>
              </a:ext>
            </a:extLst>
          </p:cNvPr>
          <p:cNvSpPr txBox="1"/>
          <p:nvPr/>
        </p:nvSpPr>
        <p:spPr>
          <a:xfrm>
            <a:off x="2885243" y="340221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Summary Length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17FAB-E162-4FA8-9977-C83FF4125291}"/>
              </a:ext>
            </a:extLst>
          </p:cNvPr>
          <p:cNvSpPr txBox="1"/>
          <p:nvPr/>
        </p:nvSpPr>
        <p:spPr>
          <a:xfrm>
            <a:off x="2885243" y="679793"/>
            <a:ext cx="12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Snippet Length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1D0877-581C-44DB-8BD3-1E9E65B025F2}"/>
              </a:ext>
            </a:extLst>
          </p:cNvPr>
          <p:cNvSpPr/>
          <p:nvPr/>
        </p:nvSpPr>
        <p:spPr>
          <a:xfrm>
            <a:off x="4154084" y="384430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D5DA55-9E10-40EE-A610-4F7CCF1BCE23}"/>
              </a:ext>
            </a:extLst>
          </p:cNvPr>
          <p:cNvSpPr/>
          <p:nvPr/>
        </p:nvSpPr>
        <p:spPr>
          <a:xfrm>
            <a:off x="4145207" y="713852"/>
            <a:ext cx="382406" cy="208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F324C1-A33C-498E-8468-94421CD5EEA0}"/>
              </a:ext>
            </a:extLst>
          </p:cNvPr>
          <p:cNvSpPr txBox="1"/>
          <p:nvPr/>
        </p:nvSpPr>
        <p:spPr>
          <a:xfrm>
            <a:off x="3213718" y="1312670"/>
            <a:ext cx="4156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Widespread and incentivized programs to encourage shopping behavior that eliminates plastic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One of the worst example is the rise of single cup coffee makers where you insert a plastic cup into a machine for a quick cup of coffee Make the cost of items in plastic packaging much higher than items not packaged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Producers who package their goods should pay a levy for the use of all that unnecessary packaging – which would raise the cost of their goods and make unpackaged goods more attractive to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Require that plastic products sold or used in Canada be reusable and recyclable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5F2D6D-342B-42A4-97FB-6016C0FCE704}"/>
              </a:ext>
            </a:extLst>
          </p:cNvPr>
          <p:cNvSpPr txBox="1"/>
          <p:nvPr/>
        </p:nvSpPr>
        <p:spPr>
          <a:xfrm>
            <a:off x="7610127" y="1312670"/>
            <a:ext cx="4095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 welcome tougher government regulations in the belief that they are necessary, too many items are not being recycled and too much unnecessarily going into our landfills!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Companies like Costco that over package items should be required to accept that waste for proper disposal.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But it needs to be regulated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At a minimum the city of Toronto could create a bylaw that could enforce this for every restaurant. 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1DFD594-1CAF-499F-8621-B3589CB22550}"/>
              </a:ext>
            </a:extLst>
          </p:cNvPr>
          <p:cNvSpPr/>
          <p:nvPr/>
        </p:nvSpPr>
        <p:spPr>
          <a:xfrm>
            <a:off x="9166261" y="374282"/>
            <a:ext cx="2226202" cy="2088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F358B16-25F3-484C-987C-57B164952C26}"/>
              </a:ext>
            </a:extLst>
          </p:cNvPr>
          <p:cNvSpPr/>
          <p:nvPr/>
        </p:nvSpPr>
        <p:spPr>
          <a:xfrm>
            <a:off x="9166260" y="731789"/>
            <a:ext cx="2226202" cy="2065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Highlight Sentiment</a:t>
            </a:r>
          </a:p>
        </p:txBody>
      </p:sp>
    </p:spTree>
    <p:extLst>
      <p:ext uri="{BB962C8B-B14F-4D97-AF65-F5344CB8AC3E}">
        <p14:creationId xmlns:p14="http://schemas.microsoft.com/office/powerpoint/2010/main" val="7309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1223</Words>
  <Application>Microsoft Office PowerPoint</Application>
  <PresentationFormat>Widescreen</PresentationFormat>
  <Paragraphs>167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Jasim</dc:creator>
  <cp:lastModifiedBy>Mahmood Jasim</cp:lastModifiedBy>
  <cp:revision>150</cp:revision>
  <dcterms:created xsi:type="dcterms:W3CDTF">2019-12-02T15:20:20Z</dcterms:created>
  <dcterms:modified xsi:type="dcterms:W3CDTF">2019-12-11T19:09:20Z</dcterms:modified>
</cp:coreProperties>
</file>