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0"/>
  </p:notesMasterIdLst>
  <p:sldIdLst>
    <p:sldId id="270" r:id="rId2"/>
    <p:sldId id="271" r:id="rId3"/>
    <p:sldId id="272" r:id="rId4"/>
    <p:sldId id="276" r:id="rId5"/>
    <p:sldId id="277" r:id="rId6"/>
    <p:sldId id="278" r:id="rId7"/>
    <p:sldId id="387" r:id="rId8"/>
    <p:sldId id="388" r:id="rId9"/>
    <p:sldId id="390" r:id="rId10"/>
    <p:sldId id="279" r:id="rId11"/>
    <p:sldId id="280" r:id="rId12"/>
    <p:sldId id="281" r:id="rId13"/>
    <p:sldId id="282" r:id="rId14"/>
    <p:sldId id="391" r:id="rId15"/>
    <p:sldId id="389" r:id="rId16"/>
    <p:sldId id="392" r:id="rId17"/>
    <p:sldId id="394" r:id="rId18"/>
    <p:sldId id="396" r:id="rId19"/>
    <p:sldId id="341" r:id="rId20"/>
    <p:sldId id="343" r:id="rId21"/>
    <p:sldId id="351" r:id="rId22"/>
    <p:sldId id="344" r:id="rId23"/>
    <p:sldId id="345" r:id="rId24"/>
    <p:sldId id="346" r:id="rId25"/>
    <p:sldId id="353" r:id="rId26"/>
    <p:sldId id="352" r:id="rId27"/>
    <p:sldId id="347" r:id="rId28"/>
    <p:sldId id="348" r:id="rId29"/>
    <p:sldId id="349" r:id="rId30"/>
    <p:sldId id="350" r:id="rId31"/>
    <p:sldId id="354" r:id="rId32"/>
    <p:sldId id="355" r:id="rId33"/>
    <p:sldId id="356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3" r:id="rId56"/>
    <p:sldId id="382" r:id="rId57"/>
    <p:sldId id="384" r:id="rId58"/>
    <p:sldId id="397" r:id="rId59"/>
  </p:sldIdLst>
  <p:sldSz cx="9144000" cy="5143500" type="screen16x9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7" roundtripDataSignature="AMtx7misiHa5n3P65P0QtbGiTy9CEQKc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0" autoAdjust="0"/>
    <p:restoredTop sz="77203" autoAdjust="0"/>
  </p:normalViewPr>
  <p:slideViewPr>
    <p:cSldViewPr snapToGrid="0">
      <p:cViewPr varScale="1">
        <p:scale>
          <a:sx n="111" d="100"/>
          <a:sy n="111" d="100"/>
        </p:scale>
        <p:origin x="1338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87" Type="http://customschemas.google.com/relationships/presentationmetadata" Target="metadata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652202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06942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879804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801724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156407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1993640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b196ad18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7b196ad18e_0_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ar-BH" sz="18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935570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b196ad18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7b196ad18e_0_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ar-BH" sz="18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1119669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b196ad18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7b196ad18e_0_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ar-BH" sz="18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2289543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828802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95170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865896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115146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238301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589046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1460139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1446503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295624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270057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771553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19134604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2611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970370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63994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b196ad18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7b196ad18e_0_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ar-BH" sz="18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28350363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679882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602779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012711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42434267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6012154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14766983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1211713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993271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0515562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6650735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7538531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4865759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2027131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7975216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3428040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8761480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3206936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16873780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162345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17749966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929691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42528243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11990438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4266184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1967549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550410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4123215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808996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196ad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b196ad18e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48100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BH"/>
              <a:t>‹#›</a:t>
            </a:fld>
            <a:endParaRPr/>
          </a:p>
        </p:txBody>
      </p:sp>
      <p:pic>
        <p:nvPicPr>
          <p:cNvPr id="13" name="Google Shape;13;p39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842" y="4306496"/>
            <a:ext cx="722525" cy="7185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2;p19">
            <a:extLst>
              <a:ext uri="{FF2B5EF4-FFF2-40B4-BE49-F238E27FC236}">
                <a16:creationId xmlns:a16="http://schemas.microsoft.com/office/drawing/2014/main" id="{1CF2F07D-B62B-4E7A-A37B-5FE8015AAC4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118625" y="222875"/>
            <a:ext cx="706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None/>
            </a:pPr>
            <a:r>
              <a:rPr lang="ar-BH" sz="2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Sakkal Majalla"/>
                <a:ea typeface="Sakkal Majalla"/>
                <a:cs typeface="Sakkal Majalla"/>
                <a:sym typeface="Sakkal Majalla"/>
              </a:rPr>
              <a:t>تعلم برمجة المواقع باستخدام لغة </a:t>
            </a:r>
            <a:r>
              <a:rPr lang="ar-BH" sz="2800" b="1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Sakkal Majalla"/>
                <a:ea typeface="Sakkal Majalla"/>
                <a:cs typeface="Sakkal Majalla"/>
                <a:sym typeface="Sakkal Majalla"/>
              </a:rPr>
              <a:t>البايثون</a:t>
            </a:r>
            <a:r>
              <a:rPr lang="ar-BH" sz="2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Sakkal Majalla"/>
                <a:ea typeface="Sakkal Majalla"/>
                <a:cs typeface="Sakkal Majalla"/>
                <a:sym typeface="Sakkal Majalla"/>
              </a:rPr>
              <a:t> 2021</a:t>
            </a:r>
            <a:endParaRPr lang="ar-BH"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B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B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B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1_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BH"/>
              <a:t>‹#›</a:t>
            </a:fld>
            <a:endParaRPr/>
          </a:p>
        </p:txBody>
      </p:sp>
      <p:sp>
        <p:nvSpPr>
          <p:cNvPr id="5" name="Google Shape;11;p39">
            <a:extLst>
              <a:ext uri="{FF2B5EF4-FFF2-40B4-BE49-F238E27FC236}">
                <a16:creationId xmlns:a16="http://schemas.microsoft.com/office/drawing/2014/main" id="{D6D0FAA9-08BC-4F3D-9435-053DEE7263C8}"/>
              </a:ext>
            </a:extLst>
          </p:cNvPr>
          <p:cNvSpPr/>
          <p:nvPr userDrawn="1"/>
        </p:nvSpPr>
        <p:spPr>
          <a:xfrm>
            <a:off x="796967" y="195508"/>
            <a:ext cx="6970038" cy="608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" rtl="1">
              <a:buClr>
                <a:srgbClr val="434343"/>
              </a:buClr>
              <a:buSzPct val="80000"/>
            </a:pPr>
            <a:r>
              <a:rPr lang="en-US" sz="2200" b="1" dirty="0">
                <a:solidFill>
                  <a:srgbClr val="434343"/>
                </a:solidFill>
                <a:latin typeface="Montserrat" panose="00000500000000000000" pitchFamily="2" charset="0"/>
                <a:cs typeface="Sakkal Majalla" panose="02000000000000000000" pitchFamily="2" charset="-78"/>
                <a:sym typeface="Sakkal Majalla"/>
              </a:rPr>
              <a:t>Python Bootcamp</a:t>
            </a:r>
            <a:endParaRPr sz="2200" b="1" dirty="0">
              <a:solidFill>
                <a:srgbClr val="434343"/>
              </a:solidFill>
              <a:latin typeface="Montserrat" panose="00000500000000000000" pitchFamily="2" charset="0"/>
              <a:cs typeface="Sakkal Majalla" panose="02000000000000000000" pitchFamily="2" charset="-78"/>
            </a:endParaRPr>
          </a:p>
        </p:txBody>
      </p:sp>
      <p:pic>
        <p:nvPicPr>
          <p:cNvPr id="6" name="Google Shape;12;p39" descr="Icon&#10;&#10;Description automatically generated">
            <a:extLst>
              <a:ext uri="{FF2B5EF4-FFF2-40B4-BE49-F238E27FC236}">
                <a16:creationId xmlns:a16="http://schemas.microsoft.com/office/drawing/2014/main" id="{38A9A79C-BD9C-4AB3-8823-9FDA17FAD2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6151" y="195508"/>
            <a:ext cx="480816" cy="478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B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B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B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B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B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B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B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B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survey/2020#technology-most-loved-dreaded-and-wanted-languages-want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l.github.io/PYP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g7b196ad18e_0_6">
            <a:extLst>
              <a:ext uri="{FF2B5EF4-FFF2-40B4-BE49-F238E27FC236}">
                <a16:creationId xmlns:a16="http://schemas.microsoft.com/office/drawing/2014/main" id="{446C0E0F-7A77-4A61-BC07-044B34B85CFB}"/>
              </a:ext>
            </a:extLst>
          </p:cNvPr>
          <p:cNvSpPr txBox="1"/>
          <p:nvPr/>
        </p:nvSpPr>
        <p:spPr>
          <a:xfrm>
            <a:off x="997514" y="1939500"/>
            <a:ext cx="7149000" cy="1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45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None/>
            </a:pPr>
            <a:r>
              <a:rPr lang="en-US" sz="4500" b="1" i="0" u="none" strike="noStrike" cap="none" dirty="0">
                <a:solidFill>
                  <a:srgbClr val="434343"/>
                </a:solidFill>
                <a:highlight>
                  <a:srgbClr val="FFFFFF"/>
                </a:highlight>
                <a:latin typeface="Montserrat" panose="00000500000000000000" pitchFamily="2" charset="0"/>
                <a:ea typeface="Sakkal Majalla"/>
                <a:cs typeface="Sakkal Majalla"/>
                <a:sym typeface="Sakkal Majalla"/>
              </a:rPr>
              <a:t>Python Bootcamp</a:t>
            </a:r>
            <a:endParaRPr lang="ar-BH" sz="4500" b="1" i="0" u="none" strike="noStrike" cap="none" dirty="0">
              <a:solidFill>
                <a:srgbClr val="434343"/>
              </a:solidFill>
              <a:latin typeface="Montserrat" panose="00000500000000000000" pitchFamily="2" charset="0"/>
              <a:sym typeface="Arial"/>
            </a:endParaRPr>
          </a:p>
        </p:txBody>
      </p:sp>
      <p:pic>
        <p:nvPicPr>
          <p:cNvPr id="3" name="Google Shape;12;p39" descr="Icon&#10;&#10;Description automatically generated">
            <a:extLst>
              <a:ext uri="{FF2B5EF4-FFF2-40B4-BE49-F238E27FC236}">
                <a16:creationId xmlns:a16="http://schemas.microsoft.com/office/drawing/2014/main" id="{F08C9E59-DC7C-4155-9E97-A94E02D70E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81893" y="797392"/>
            <a:ext cx="980214" cy="950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38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649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 algn="l">
              <a:buSzPct val="80000"/>
            </a:pPr>
            <a:r>
              <a:rPr lang="en-US" sz="25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Why Python?</a:t>
            </a:r>
          </a:p>
          <a:p>
            <a:pPr marL="360363" indent="-315913" algn="l">
              <a:buSzPct val="80000"/>
            </a:pPr>
            <a:endParaRPr lang="en-US" sz="1000" b="1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Tasks Automation</a:t>
            </a:r>
          </a:p>
          <a:p>
            <a:pPr marL="1274763" lvl="2" indent="-315913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Reading Excel and Text files</a:t>
            </a:r>
          </a:p>
          <a:p>
            <a:pPr marL="1274763" lvl="2" indent="-315913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Operations with PDF files</a:t>
            </a:r>
          </a:p>
          <a:p>
            <a:pPr marL="1274763" lvl="2" indent="-315913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Search for files and edit its content</a:t>
            </a:r>
          </a:p>
          <a:p>
            <a:pPr marL="1274763" lvl="2" indent="-315913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Scraping the web for information</a:t>
            </a:r>
          </a:p>
          <a:p>
            <a:pPr marL="1274763" lvl="2" indent="-315913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Emails and messages automation</a:t>
            </a:r>
          </a:p>
          <a:p>
            <a:pPr marL="1274763" lvl="2" indent="-315913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Filling forms automatically</a:t>
            </a:r>
          </a:p>
          <a:p>
            <a:pPr marL="1274763" lvl="2" indent="-315913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And much more…</a:t>
            </a:r>
          </a:p>
          <a:p>
            <a:pPr marL="1274763" lvl="2" indent="-315913">
              <a:lnSpc>
                <a:spcPct val="100000"/>
              </a:lnSpc>
              <a:spcBef>
                <a:spcPts val="0"/>
              </a:spcBef>
              <a:buSzPct val="80000"/>
            </a:pPr>
            <a:endParaRPr lang="en-US" sz="2200" dirty="0">
              <a:solidFill>
                <a:srgbClr val="434343"/>
              </a:solidFill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1274763" lvl="2" indent="-315913">
              <a:lnSpc>
                <a:spcPct val="100000"/>
              </a:lnSpc>
              <a:spcBef>
                <a:spcPts val="0"/>
              </a:spcBef>
              <a:buSzPct val="80000"/>
            </a:pPr>
            <a:endParaRPr lang="en-US" sz="2200" dirty="0">
              <a:solidFill>
                <a:srgbClr val="434343"/>
              </a:solidFill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17563" lvl="1" indent="-315913">
              <a:buSzPct val="80000"/>
            </a:pPr>
            <a:endParaRPr lang="en-US" sz="2200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395386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649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 algn="l">
              <a:buSzPct val="80000"/>
            </a:pPr>
            <a:r>
              <a:rPr lang="en-US" sz="25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Why Python?</a:t>
            </a:r>
          </a:p>
          <a:p>
            <a:pPr marL="360363" indent="-315913" algn="l">
              <a:buSzPct val="80000"/>
            </a:pPr>
            <a:endParaRPr lang="en-US" sz="1000" b="1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Data Science and Machine Learning</a:t>
            </a:r>
          </a:p>
          <a:p>
            <a:pPr marL="1274763" lvl="2" indent="-315913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Data analysis</a:t>
            </a:r>
          </a:p>
          <a:p>
            <a:pPr marL="1274763" lvl="2" indent="-315913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Create data visualization</a:t>
            </a:r>
          </a:p>
          <a:p>
            <a:pPr marL="1274763" lvl="2" indent="-315913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Perform ML tasks and learn from input data</a:t>
            </a:r>
          </a:p>
          <a:p>
            <a:pPr marL="1274763" lvl="2" indent="-315913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Create and run predictive algorithms</a:t>
            </a:r>
          </a:p>
          <a:p>
            <a:pPr marL="1274763" lvl="2" indent="-315913">
              <a:lnSpc>
                <a:spcPct val="100000"/>
              </a:lnSpc>
              <a:spcBef>
                <a:spcPts val="0"/>
              </a:spcBef>
              <a:buSzPct val="80000"/>
            </a:pPr>
            <a:endParaRPr lang="en-US" sz="2200" dirty="0">
              <a:solidFill>
                <a:srgbClr val="434343"/>
              </a:solidFill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1274763" lvl="2" indent="-315913">
              <a:lnSpc>
                <a:spcPct val="100000"/>
              </a:lnSpc>
              <a:spcBef>
                <a:spcPts val="0"/>
              </a:spcBef>
              <a:buSzPct val="80000"/>
            </a:pPr>
            <a:endParaRPr lang="en-US" sz="2200" dirty="0">
              <a:solidFill>
                <a:srgbClr val="434343"/>
              </a:solidFill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17563" lvl="1" indent="-315913">
              <a:buSzPct val="80000"/>
            </a:pPr>
            <a:endParaRPr lang="en-US" sz="2200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289660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649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 algn="l">
              <a:buSzPct val="80000"/>
            </a:pPr>
            <a:r>
              <a:rPr lang="en-US" sz="25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Why Python?</a:t>
            </a:r>
          </a:p>
          <a:p>
            <a:pPr marL="360363" indent="-315913" algn="l">
              <a:buSzPct val="80000"/>
            </a:pPr>
            <a:endParaRPr lang="en-US" sz="1000" b="1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Web Development</a:t>
            </a:r>
          </a:p>
          <a:p>
            <a:pPr marL="1274763" lvl="2" indent="-315913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Using web frameworks (Flask, </a:t>
            </a:r>
            <a:r>
              <a:rPr lang="en-US" sz="2200" dirty="0" err="1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django</a:t>
            </a: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)</a:t>
            </a:r>
          </a:p>
          <a:p>
            <a:pPr marL="1274763" lvl="2" indent="-315913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Manage backends for websites</a:t>
            </a:r>
          </a:p>
          <a:p>
            <a:pPr marL="1274763" lvl="2" indent="-315913">
              <a:lnSpc>
                <a:spcPct val="12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Interactive user data page (Dashboards) </a:t>
            </a:r>
          </a:p>
          <a:p>
            <a:pPr marL="1274763" lvl="2" indent="-315913">
              <a:lnSpc>
                <a:spcPct val="100000"/>
              </a:lnSpc>
              <a:spcBef>
                <a:spcPts val="0"/>
              </a:spcBef>
              <a:buSzPct val="80000"/>
            </a:pPr>
            <a:endParaRPr lang="en-US" sz="2200" dirty="0">
              <a:solidFill>
                <a:srgbClr val="434343"/>
              </a:solidFill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17563" lvl="1" indent="-315913">
              <a:buSzPct val="80000"/>
            </a:pPr>
            <a:endParaRPr lang="en-US" sz="2200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303593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4"/>
            <a:ext cx="8664914" cy="208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 algn="l">
              <a:buSzPct val="80000"/>
            </a:pPr>
            <a:r>
              <a:rPr lang="en-US" sz="25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Why Python?</a:t>
            </a:r>
          </a:p>
          <a:p>
            <a:pPr marL="360363" indent="-315913" algn="l">
              <a:buSzPct val="80000"/>
            </a:pPr>
            <a:endParaRPr lang="en-US" sz="1000" b="1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Desktop Apps Development</a:t>
            </a: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Deep Learning</a:t>
            </a: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Bot Systems</a:t>
            </a: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Game Development</a:t>
            </a:r>
          </a:p>
          <a:p>
            <a:pPr marL="1274763" lvl="2" indent="-315913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Using web frameworks (Flask, </a:t>
            </a:r>
            <a:r>
              <a:rPr lang="en-US" sz="2200" dirty="0" err="1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django</a:t>
            </a: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)</a:t>
            </a:r>
          </a:p>
          <a:p>
            <a:pPr marL="1274763" lvl="2" indent="-315913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Manage backends for websites</a:t>
            </a:r>
          </a:p>
          <a:p>
            <a:pPr marL="1274763" lvl="2" indent="-315913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434343"/>
                </a:solidFill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Interactive user data page (Dashboards) </a:t>
            </a:r>
          </a:p>
          <a:p>
            <a:pPr marL="1274763" lvl="2" indent="-315913">
              <a:lnSpc>
                <a:spcPct val="100000"/>
              </a:lnSpc>
              <a:spcBef>
                <a:spcPts val="0"/>
              </a:spcBef>
              <a:buSzPct val="80000"/>
            </a:pPr>
            <a:endParaRPr lang="en-US" sz="2200" dirty="0">
              <a:solidFill>
                <a:srgbClr val="434343"/>
              </a:solidFill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17563" lvl="1" indent="-315913">
              <a:buSzPct val="80000"/>
            </a:pPr>
            <a:endParaRPr lang="en-US" sz="2200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377854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4"/>
            <a:ext cx="8664914" cy="6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 algn="l">
              <a:buSzPct val="80000"/>
            </a:pPr>
            <a:r>
              <a:rPr lang="en-US" sz="25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Who Uses Python?</a:t>
            </a:r>
            <a:endParaRPr lang="en-US" sz="2200" dirty="0">
              <a:solidFill>
                <a:srgbClr val="434343"/>
              </a:solidFill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17563" lvl="1" indent="-315913">
              <a:buSzPct val="80000"/>
            </a:pPr>
            <a:endParaRPr lang="en-US" sz="2200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71C505-C017-434E-A28D-34AFD25D5F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86"/>
          <a:stretch/>
        </p:blipFill>
        <p:spPr>
          <a:xfrm>
            <a:off x="563990" y="1333221"/>
            <a:ext cx="3546126" cy="1657951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855C73-9F38-41D1-AE09-E6F4D7C28F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14" b="33741"/>
          <a:stretch/>
        </p:blipFill>
        <p:spPr>
          <a:xfrm>
            <a:off x="563990" y="2901173"/>
            <a:ext cx="3546125" cy="157175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3E1E44-2FFD-444A-8A26-B0003155A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55"/>
          <a:stretch/>
        </p:blipFill>
        <p:spPr>
          <a:xfrm>
            <a:off x="4330271" y="1333221"/>
            <a:ext cx="3546125" cy="1571755"/>
          </a:xfrm>
          <a:prstGeom prst="rect">
            <a:avLst/>
          </a:prstGeom>
        </p:spPr>
      </p:pic>
      <p:pic>
        <p:nvPicPr>
          <p:cNvPr id="9" name="Picture 8" descr="A red rectangle with a white rectangle&#10;&#10;Description automatically generated with low confidence">
            <a:extLst>
              <a:ext uri="{FF2B5EF4-FFF2-40B4-BE49-F238E27FC236}">
                <a16:creationId xmlns:a16="http://schemas.microsoft.com/office/drawing/2014/main" id="{845E586F-4EE2-4A9D-A008-0CC5DD911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802" y="3175639"/>
            <a:ext cx="740108" cy="520967"/>
          </a:xfrm>
          <a:prstGeom prst="rect">
            <a:avLst/>
          </a:prstGeom>
        </p:spPr>
      </p:pic>
      <p:sp>
        <p:nvSpPr>
          <p:cNvPr id="10" name="Google Shape;58;g7b196ad18e_0_6">
            <a:extLst>
              <a:ext uri="{FF2B5EF4-FFF2-40B4-BE49-F238E27FC236}">
                <a16:creationId xmlns:a16="http://schemas.microsoft.com/office/drawing/2014/main" id="{8AD2973D-AB95-46D3-AEF6-66C5F0BA7217}"/>
              </a:ext>
            </a:extLst>
          </p:cNvPr>
          <p:cNvSpPr txBox="1"/>
          <p:nvPr/>
        </p:nvSpPr>
        <p:spPr>
          <a:xfrm>
            <a:off x="4408234" y="3850737"/>
            <a:ext cx="1199996" cy="53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44450" indent="0" algn="ctr">
              <a:buSzPct val="8000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akkal Majalla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911D714-757C-42D0-8274-A24148778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455" y="3021509"/>
            <a:ext cx="814922" cy="814922"/>
          </a:xfrm>
          <a:prstGeom prst="rect">
            <a:avLst/>
          </a:prstGeom>
        </p:spPr>
      </p:pic>
      <p:sp>
        <p:nvSpPr>
          <p:cNvPr id="13" name="Google Shape;58;g7b196ad18e_0_6">
            <a:extLst>
              <a:ext uri="{FF2B5EF4-FFF2-40B4-BE49-F238E27FC236}">
                <a16:creationId xmlns:a16="http://schemas.microsoft.com/office/drawing/2014/main" id="{F4370F33-13BD-46B7-A526-C4005755080B}"/>
              </a:ext>
            </a:extLst>
          </p:cNvPr>
          <p:cNvSpPr txBox="1"/>
          <p:nvPr/>
        </p:nvSpPr>
        <p:spPr>
          <a:xfrm>
            <a:off x="5545855" y="3850737"/>
            <a:ext cx="1272121" cy="53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44450" indent="0" algn="ctr">
              <a:buSzPct val="8000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Facebook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akkal Majalla"/>
            </a:endParaRPr>
          </a:p>
        </p:txBody>
      </p:sp>
      <p:pic>
        <p:nvPicPr>
          <p:cNvPr id="15" name="Picture 14" descr="Logo, icon&#10;&#10;Description automatically generated">
            <a:extLst>
              <a:ext uri="{FF2B5EF4-FFF2-40B4-BE49-F238E27FC236}">
                <a16:creationId xmlns:a16="http://schemas.microsoft.com/office/drawing/2014/main" id="{DB71036A-083D-4922-B9C8-75CAD288D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130" y="3028883"/>
            <a:ext cx="975562" cy="8292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34DE79-6A68-4E49-B2C8-64B7B796BF24}"/>
              </a:ext>
            </a:extLst>
          </p:cNvPr>
          <p:cNvSpPr/>
          <p:nvPr/>
        </p:nvSpPr>
        <p:spPr>
          <a:xfrm>
            <a:off x="6688394" y="1423219"/>
            <a:ext cx="1268361" cy="133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16" name="Google Shape;58;g7b196ad18e_0_6">
            <a:extLst>
              <a:ext uri="{FF2B5EF4-FFF2-40B4-BE49-F238E27FC236}">
                <a16:creationId xmlns:a16="http://schemas.microsoft.com/office/drawing/2014/main" id="{2A1FF47A-4DDA-464D-984A-802470E7BB64}"/>
              </a:ext>
            </a:extLst>
          </p:cNvPr>
          <p:cNvSpPr txBox="1"/>
          <p:nvPr/>
        </p:nvSpPr>
        <p:spPr>
          <a:xfrm>
            <a:off x="6718731" y="3816304"/>
            <a:ext cx="1120795" cy="53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44450" indent="0" algn="ctr">
              <a:buSzPct val="80000"/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akkal Majall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F76F47-D09D-4184-829D-00956CC72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6488" y="1452920"/>
            <a:ext cx="583435" cy="733732"/>
          </a:xfrm>
          <a:prstGeom prst="rect">
            <a:avLst/>
          </a:prstGeom>
        </p:spPr>
      </p:pic>
      <p:sp>
        <p:nvSpPr>
          <p:cNvPr id="19" name="Google Shape;58;g7b196ad18e_0_6">
            <a:extLst>
              <a:ext uri="{FF2B5EF4-FFF2-40B4-BE49-F238E27FC236}">
                <a16:creationId xmlns:a16="http://schemas.microsoft.com/office/drawing/2014/main" id="{73D8F3A1-C521-4E1D-A234-2824717B8113}"/>
              </a:ext>
            </a:extLst>
          </p:cNvPr>
          <p:cNvSpPr txBox="1"/>
          <p:nvPr/>
        </p:nvSpPr>
        <p:spPr>
          <a:xfrm>
            <a:off x="6298861" y="2317887"/>
            <a:ext cx="1893552" cy="53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44450" indent="0" algn="ctr">
              <a:buSzPct val="8000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Raspberry Pi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143461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1027324" y="576830"/>
            <a:ext cx="7089352" cy="231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44450" indent="0" algn="ctr">
              <a:buSzPct val="80000"/>
              <a:buNone/>
            </a:pPr>
            <a:endParaRPr lang="en-US" sz="2500" b="1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450" indent="0" algn="ctr">
              <a:buSzPct val="80000"/>
              <a:buNone/>
            </a:pPr>
            <a:endParaRPr lang="en-US" sz="2500" b="1" dirty="0"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450" indent="0" algn="ctr">
              <a:buSzPct val="80000"/>
              <a:buNone/>
            </a:pPr>
            <a:endParaRPr lang="en-US" sz="2500" b="1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450" indent="0" algn="ctr">
              <a:buSzPct val="80000"/>
              <a:buNone/>
            </a:pPr>
            <a:r>
              <a:rPr lang="en-US" sz="3000" b="1" dirty="0"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30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Python where we can, </a:t>
            </a:r>
          </a:p>
          <a:p>
            <a:pPr marL="44450" indent="0" algn="ctr">
              <a:buSzPct val="80000"/>
              <a:buNone/>
            </a:pPr>
            <a:r>
              <a:rPr lang="en-US" sz="30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C++ where we must” 	</a:t>
            </a:r>
          </a:p>
          <a:p>
            <a:pPr marL="44450" indent="0" algn="ctr">
              <a:buSzPct val="80000"/>
              <a:buNone/>
            </a:pPr>
            <a:endParaRPr lang="en-US" sz="3000" b="1" dirty="0"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450" indent="0" algn="ctr">
              <a:buSzPct val="80000"/>
              <a:buNone/>
            </a:pPr>
            <a:r>
              <a:rPr lang="en-US" sz="15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Alex </a:t>
            </a:r>
            <a:r>
              <a:rPr lang="en-US" sz="1500" b="1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Martelli</a:t>
            </a:r>
            <a:r>
              <a:rPr lang="en-US" sz="15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, Senior Google Developer</a:t>
            </a:r>
            <a:endParaRPr lang="en-US" sz="1500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A0ECC7-05C9-4ACA-9C67-E54E2B50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153" y="3480618"/>
            <a:ext cx="17145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9D7B6D89-1DC7-4604-A7BF-0777C108F678}"/>
              </a:ext>
            </a:extLst>
          </p:cNvPr>
          <p:cNvSpPr/>
          <p:nvPr/>
        </p:nvSpPr>
        <p:spPr>
          <a:xfrm>
            <a:off x="7295362" y="2894875"/>
            <a:ext cx="1466584" cy="982611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use python too</a:t>
            </a:r>
            <a:endParaRPr lang="ar-B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29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27347F8D-D800-4CC1-88C8-DA379CA6D099}"/>
              </a:ext>
            </a:extLst>
          </p:cNvPr>
          <p:cNvSpPr txBox="1"/>
          <p:nvPr/>
        </p:nvSpPr>
        <p:spPr>
          <a:xfrm>
            <a:off x="1149914" y="1939500"/>
            <a:ext cx="7149000" cy="1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45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None/>
            </a:pPr>
            <a:r>
              <a:rPr lang="en-US" sz="4500" b="1" i="0" u="none" strike="noStrike" cap="none" dirty="0">
                <a:solidFill>
                  <a:srgbClr val="434343"/>
                </a:solidFill>
                <a:highlight>
                  <a:srgbClr val="FFFFFF"/>
                </a:highlight>
                <a:latin typeface="Montserrat" panose="00000500000000000000" pitchFamily="2" charset="0"/>
                <a:ea typeface="Sakkal Majalla"/>
                <a:cs typeface="Sakkal Majalla"/>
                <a:sym typeface="Sakkal Majalla"/>
              </a:rPr>
              <a:t>Installing Python</a:t>
            </a:r>
            <a:endParaRPr lang="ar-BH" sz="4500" b="1" i="0" u="none" strike="noStrike" cap="none" dirty="0">
              <a:solidFill>
                <a:srgbClr val="434343"/>
              </a:solidFill>
              <a:latin typeface="Montserrat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985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;g7b196ad18e_0_6">
            <a:extLst>
              <a:ext uri="{FF2B5EF4-FFF2-40B4-BE49-F238E27FC236}">
                <a16:creationId xmlns:a16="http://schemas.microsoft.com/office/drawing/2014/main" id="{AE577339-4F90-4F35-B3A3-FC1D9994FC93}"/>
              </a:ext>
            </a:extLst>
          </p:cNvPr>
          <p:cNvSpPr txBox="1"/>
          <p:nvPr/>
        </p:nvSpPr>
        <p:spPr>
          <a:xfrm>
            <a:off x="343835" y="802073"/>
            <a:ext cx="8664914" cy="284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 algn="l">
              <a:buSzPct val="80000"/>
            </a:pPr>
            <a:r>
              <a:rPr lang="en-US" sz="28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Python Installation Options</a:t>
            </a:r>
            <a:endParaRPr lang="en-US" sz="1000" b="1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 (</a:t>
            </a:r>
            <a:r>
              <a:rPr lang="en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Sublime Text and Atom )</a:t>
            </a:r>
            <a:endParaRPr lang="en-US" sz="2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 (PyCharm and Spyder)</a:t>
            </a: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 (</a:t>
            </a:r>
            <a:r>
              <a:rPr lang="en-US" sz="24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Jupyter</a:t>
            </a:r>
            <a:r>
              <a:rPr lang="en-US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Notebook)</a:t>
            </a: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400" dirty="0">
                <a:cs typeface="Arial" panose="020B0604020202020204" pitchFamily="34" charset="0"/>
                <a:sym typeface="Montserrat"/>
              </a:rPr>
              <a:t>No Installation Online Platforms</a:t>
            </a:r>
          </a:p>
          <a:p>
            <a:pPr marL="1828800" lvl="2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400" dirty="0">
                <a:latin typeface="Montserrat" panose="00000500000000000000" pitchFamily="2" charset="0"/>
                <a:sym typeface="Sakkal Majalla"/>
              </a:rPr>
              <a:t>Jupyter.org/try – Google Collab – Repl.it….and others.</a:t>
            </a:r>
            <a:endParaRPr lang="en-US" sz="2400" dirty="0">
              <a:latin typeface="Montserrat" panose="00000500000000000000" pitchFamily="2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9472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DE3F136-C618-4318-ABE2-0CC2F067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97" y="1511384"/>
            <a:ext cx="2514198" cy="1969455"/>
          </a:xfrm>
          <a:prstGeom prst="rect">
            <a:avLst/>
          </a:prstGeom>
        </p:spPr>
      </p:pic>
      <p:sp>
        <p:nvSpPr>
          <p:cNvPr id="4" name="Google Shape;58;g7b196ad18e_0_6">
            <a:extLst>
              <a:ext uri="{FF2B5EF4-FFF2-40B4-BE49-F238E27FC236}">
                <a16:creationId xmlns:a16="http://schemas.microsoft.com/office/drawing/2014/main" id="{AE577339-4F90-4F35-B3A3-FC1D9994FC93}"/>
              </a:ext>
            </a:extLst>
          </p:cNvPr>
          <p:cNvSpPr txBox="1"/>
          <p:nvPr/>
        </p:nvSpPr>
        <p:spPr>
          <a:xfrm>
            <a:off x="2455605" y="802073"/>
            <a:ext cx="6553143" cy="284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 algn="l">
              <a:buSzPct val="80000"/>
            </a:pPr>
            <a:r>
              <a:rPr lang="en-US" sz="2800" b="1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Anaconda Distribution</a:t>
            </a: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Contains python and </a:t>
            </a:r>
            <a:r>
              <a:rPr lang="en-US" sz="2400" dirty="0">
                <a:sym typeface="Montserrat"/>
              </a:rPr>
              <a:t>more than 700 additional </a:t>
            </a:r>
            <a:r>
              <a:rPr lang="en-US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used in Data Science. </a:t>
            </a: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4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Jupyter</a:t>
            </a:r>
            <a:r>
              <a:rPr lang="en-US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Notebook Included</a:t>
            </a: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400" dirty="0">
                <a:sym typeface="Montserrat"/>
              </a:rPr>
              <a:t>Cross-platform</a:t>
            </a:r>
            <a:endParaRPr lang="en-US" sz="2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80304-F4F5-4077-A58E-D95A4DBFCC99}"/>
              </a:ext>
            </a:extLst>
          </p:cNvPr>
          <p:cNvSpPr txBox="1"/>
          <p:nvPr/>
        </p:nvSpPr>
        <p:spPr>
          <a:xfrm>
            <a:off x="298031" y="3013848"/>
            <a:ext cx="26484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</a:p>
        </p:txBody>
      </p:sp>
    </p:spTree>
    <p:extLst>
      <p:ext uri="{BB962C8B-B14F-4D97-AF65-F5344CB8AC3E}">
        <p14:creationId xmlns:p14="http://schemas.microsoft.com/office/powerpoint/2010/main" val="395414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g7b196ad18e_0_6">
            <a:extLst>
              <a:ext uri="{FF2B5EF4-FFF2-40B4-BE49-F238E27FC236}">
                <a16:creationId xmlns:a16="http://schemas.microsoft.com/office/drawing/2014/main" id="{446C0E0F-7A77-4A61-BC07-044B34B85CFB}"/>
              </a:ext>
            </a:extLst>
          </p:cNvPr>
          <p:cNvSpPr txBox="1"/>
          <p:nvPr/>
        </p:nvSpPr>
        <p:spPr>
          <a:xfrm>
            <a:off x="997514" y="1939500"/>
            <a:ext cx="7149000" cy="1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45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None/>
            </a:pPr>
            <a:r>
              <a:rPr lang="en-US" sz="4500" b="1" i="0" u="none" strike="noStrike" cap="none" dirty="0">
                <a:solidFill>
                  <a:srgbClr val="434343"/>
                </a:solidFill>
                <a:highlight>
                  <a:srgbClr val="FFFFFF"/>
                </a:highlight>
                <a:latin typeface="Montserrat" panose="00000500000000000000" pitchFamily="2" charset="0"/>
                <a:ea typeface="Sakkal Majalla"/>
                <a:cs typeface="Sakkal Majalla"/>
                <a:sym typeface="Sakkal Majalla"/>
              </a:rPr>
              <a:t>Control Flow &amp; Loops</a:t>
            </a:r>
            <a:endParaRPr lang="ar-BH" sz="4500" b="1" i="0" u="none" strike="noStrike" cap="none" dirty="0">
              <a:solidFill>
                <a:srgbClr val="434343"/>
              </a:solidFill>
              <a:latin typeface="Montserrat" panose="00000500000000000000" pitchFamily="2" charset="0"/>
              <a:sym typeface="Arial"/>
            </a:endParaRPr>
          </a:p>
        </p:txBody>
      </p:sp>
      <p:pic>
        <p:nvPicPr>
          <p:cNvPr id="3" name="Google Shape;12;p39" descr="Icon&#10;&#10;Description automatically generated">
            <a:extLst>
              <a:ext uri="{FF2B5EF4-FFF2-40B4-BE49-F238E27FC236}">
                <a16:creationId xmlns:a16="http://schemas.microsoft.com/office/drawing/2014/main" id="{F08C9E59-DC7C-4155-9E97-A94E02D70E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81893" y="797392"/>
            <a:ext cx="980214" cy="950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16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094109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lvl="1" indent="-315913">
              <a:buSzPct val="80000"/>
              <a:buFont typeface="Montserrat"/>
              <a:buChar char="●"/>
            </a:pP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</a:rPr>
              <a:t>Course Description</a:t>
            </a:r>
          </a:p>
          <a:p>
            <a:pPr marL="817563" lvl="1" indent="-315913">
              <a:buSzPct val="80000"/>
            </a:pPr>
            <a:endParaRPr lang="en-US" sz="2500" b="1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44550" lvl="1" indent="-342900" algn="just">
              <a:lnSpc>
                <a:spcPct val="12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</a:rPr>
              <a:t>Learn the essential foundations of python3 programming as one of employer’s most requested skills.</a:t>
            </a:r>
          </a:p>
          <a:p>
            <a:pPr marL="844550" lvl="1" indent="-342900" algn="just">
              <a:lnSpc>
                <a:spcPct val="12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</a:rPr>
              <a:t>This course includes tutorials, real-world examples about reading and analyzing data, working with images and understanding essential python libraries and packages.</a:t>
            </a:r>
          </a:p>
          <a:p>
            <a:pPr marL="817563" lvl="1" indent="-315913">
              <a:buSzPct val="80000"/>
            </a:pP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marL="817563" lvl="1" indent="-315913" fontAlgn="ctr">
              <a:buSzPct val="80000"/>
            </a:pPr>
            <a:br>
              <a:rPr lang="en-US" sz="1400" dirty="0">
                <a:effectLst/>
              </a:rPr>
            </a:b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17563" lvl="1" indent="-315913">
              <a:buSzPct val="80000"/>
            </a:pPr>
            <a:endParaRPr lang="ar-BH" sz="2500" b="1" dirty="0">
              <a:latin typeface="Montserrat" panose="00000500000000000000" pitchFamily="2" charset="0"/>
              <a:cs typeface="Sakkal Majalla" panose="02000000000000000000" pitchFamily="2" charset="-78"/>
              <a:sym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181125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lvl="0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an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if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statement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lang="en-US" sz="2400" b="1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SzPct val="80000"/>
            </a:pPr>
            <a:endParaRPr lang="en-US" sz="2400" b="1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5945369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lvl="0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an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if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statement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lang="en-US" sz="2400" b="1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SzPct val="80000"/>
            </a:pPr>
            <a:endParaRPr lang="en-US" sz="2400" b="1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E5EB6E4-7773-49B5-9457-5737CB11D0CE}"/>
              </a:ext>
            </a:extLst>
          </p:cNvPr>
          <p:cNvCxnSpPr>
            <a:cxnSpLocks/>
          </p:cNvCxnSpPr>
          <p:nvPr/>
        </p:nvCxnSpPr>
        <p:spPr>
          <a:xfrm>
            <a:off x="1824038" y="1828800"/>
            <a:ext cx="1309687" cy="342900"/>
          </a:xfrm>
          <a:prstGeom prst="bentConnector3">
            <a:avLst>
              <a:gd name="adj1" fmla="val 182"/>
            </a:avLst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3845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lvl="0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an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if/else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statement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</a:p>
          <a:p>
            <a:pPr>
              <a:lnSpc>
                <a:spcPct val="120000"/>
              </a:lnSpc>
              <a:buSzPct val="80000"/>
            </a:pPr>
            <a:endParaRPr lang="en-US" sz="2400" b="1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542961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lvl="0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an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if/else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statement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 err="1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</a:t>
            </a: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</a:p>
          <a:p>
            <a:pPr>
              <a:lnSpc>
                <a:spcPct val="120000"/>
              </a:lnSpc>
              <a:buSzPct val="80000"/>
            </a:pPr>
            <a:endParaRPr lang="en-US" sz="2400" b="1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8862556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for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loop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-US" sz="28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= [1,2,3]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lang="en-US" sz="2400" b="1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2822065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for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loop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-US" sz="28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= [1,2,3]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lang="en-US" sz="2400" b="1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6D789E1-5149-427D-825F-6A18527B8B82}"/>
              </a:ext>
            </a:extLst>
          </p:cNvPr>
          <p:cNvCxnSpPr>
            <a:cxnSpLocks/>
          </p:cNvCxnSpPr>
          <p:nvPr/>
        </p:nvCxnSpPr>
        <p:spPr>
          <a:xfrm>
            <a:off x="1843088" y="2300288"/>
            <a:ext cx="1309687" cy="342900"/>
          </a:xfrm>
          <a:prstGeom prst="bentConnector3">
            <a:avLst>
              <a:gd name="adj1" fmla="val 182"/>
            </a:avLst>
          </a:prstGeom>
          <a:ln w="127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933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for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loop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B5394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-US" sz="2800" b="1" dirty="0">
                <a:solidFill>
                  <a:srgbClr val="0B5394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= [1,2,3]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lang="en-US" sz="2400" b="1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8243130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for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loop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-US" sz="28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= [1,2,3]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-US" sz="2800" b="1" dirty="0" err="1">
                <a:solidFill>
                  <a:srgbClr val="E06666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lang="en-US" sz="28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260414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for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loop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-US" sz="28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= [1,2,3]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>
                <a:solidFill>
                  <a:srgbClr val="274E13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lang="en-US" sz="28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1906572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for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loop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-US" sz="28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= [1,2,3]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0B5394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lang="en-US" sz="28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9487154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094109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lvl="1" indent="-315913">
              <a:buSzPct val="80000"/>
              <a:buFont typeface="Montserrat"/>
              <a:buChar char="●"/>
            </a:pP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</a:rPr>
              <a:t>Prerequisites and Requirements</a:t>
            </a:r>
          </a:p>
          <a:p>
            <a:pPr marL="360363" lvl="1" indent="-315913">
              <a:buSzPct val="80000"/>
              <a:buFont typeface="Montserrat"/>
              <a:buChar char="●"/>
            </a:pPr>
            <a:endParaRPr lang="en-US" sz="2500" b="1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44550" lvl="1" indent="-342900" algn="just">
              <a:lnSpc>
                <a:spcPct val="12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</a:rPr>
              <a:t>Basic computer skills like managing files from the command line</a:t>
            </a:r>
          </a:p>
          <a:p>
            <a:pPr marL="844550" lvl="1" indent="-342900" algn="just">
              <a:lnSpc>
                <a:spcPct val="12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</a:rPr>
              <a:t>Basic algebra and programming knowledge in any language.</a:t>
            </a:r>
          </a:p>
          <a:p>
            <a:pPr marL="844550" lvl="1" indent="-342900" algn="just" fontAlgn="ctr">
              <a:lnSpc>
                <a:spcPct val="12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</a:rPr>
              <a:t>Computer running Windows, OS X or Linux</a:t>
            </a:r>
            <a:br>
              <a:rPr lang="en-US" sz="1400" dirty="0">
                <a:effectLst/>
              </a:rPr>
            </a:b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17563" lvl="1" indent="-315913">
              <a:buSzPct val="80000"/>
            </a:pPr>
            <a:endParaRPr lang="ar-BH" sz="2500" b="1" dirty="0">
              <a:latin typeface="Montserrat" panose="00000500000000000000" pitchFamily="2" charset="0"/>
              <a:cs typeface="Sakkal Majalla" panose="02000000000000000000" pitchFamily="2" charset="-78"/>
              <a:sym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3722333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for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loop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-US" sz="28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= [1,2,3]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-US" sz="2800" b="1" dirty="0">
                <a:solidFill>
                  <a:srgbClr val="6FA8DC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-US" sz="2800" b="1" dirty="0" err="1">
                <a:solidFill>
                  <a:srgbClr val="E06666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-US" sz="2800" b="1" dirty="0">
                <a:solidFill>
                  <a:srgbClr val="6FA8DC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lang="en-US" sz="28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470886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while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loop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</a:p>
          <a:p>
            <a:pPr marL="44450" indent="0">
              <a:lnSpc>
                <a:spcPct val="120000"/>
              </a:lnSpc>
              <a:buSzPct val="80000"/>
              <a:buNone/>
            </a:pP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637971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while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loop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lang="en-US" sz="2800" b="1" dirty="0" err="1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</a:t>
            </a:r>
            <a:r>
              <a:rPr lang="en-US" sz="28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-US" sz="28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lang="en-US" sz="2800" b="1" dirty="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endParaRPr lang="en-US" sz="2200" b="1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5322727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27347F8D-D800-4CC1-88C8-DA379CA6D099}"/>
              </a:ext>
            </a:extLst>
          </p:cNvPr>
          <p:cNvSpPr txBox="1"/>
          <p:nvPr/>
        </p:nvSpPr>
        <p:spPr>
          <a:xfrm>
            <a:off x="1149914" y="1939500"/>
            <a:ext cx="7149000" cy="1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45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None/>
            </a:pPr>
            <a:r>
              <a:rPr lang="en-US" sz="4500" b="1" i="0" u="none" strike="noStrike" cap="none" dirty="0">
                <a:solidFill>
                  <a:srgbClr val="434343"/>
                </a:solidFill>
                <a:highlight>
                  <a:srgbClr val="FFFFFF"/>
                </a:highlight>
                <a:latin typeface="Montserrat" panose="00000500000000000000" pitchFamily="2" charset="0"/>
                <a:ea typeface="Sakkal Majalla"/>
                <a:cs typeface="Sakkal Majalla"/>
                <a:sym typeface="Sakkal Majalla"/>
              </a:rPr>
              <a:t>Functions</a:t>
            </a:r>
            <a:endParaRPr lang="ar-BH" sz="4500" b="1" i="0" u="none" strike="noStrike" cap="none" dirty="0">
              <a:solidFill>
                <a:srgbClr val="434343"/>
              </a:solidFill>
              <a:latin typeface="Montserrat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803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functions</a:t>
            </a: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</a:t>
            </a:r>
            <a:r>
              <a:rPr lang="en-US" sz="28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3915883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functions</a:t>
            </a: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38761D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</a:t>
            </a:r>
            <a:r>
              <a:rPr lang="en-US" sz="28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4249697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functions</a:t>
            </a: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A61C00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name_of_function</a:t>
            </a:r>
            <a:r>
              <a:rPr lang="en-US" sz="28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2598848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functions</a:t>
            </a: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</a:t>
            </a:r>
            <a:r>
              <a:rPr lang="en-US" sz="2800" b="1" dirty="0">
                <a:solidFill>
                  <a:srgbClr val="A61C00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()</a:t>
            </a:r>
            <a:r>
              <a:rPr lang="en-US" sz="28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67688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functions</a:t>
            </a: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</a:t>
            </a:r>
            <a:r>
              <a:rPr lang="en-US" sz="28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()</a:t>
            </a:r>
            <a:r>
              <a:rPr lang="en-US" sz="2800" b="1" dirty="0">
                <a:solidFill>
                  <a:srgbClr val="A61C00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03450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functions</a:t>
            </a: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</a:t>
            </a:r>
            <a:r>
              <a:rPr lang="en-US" sz="28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():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</a:t>
            </a: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</a:t>
            </a:r>
            <a:r>
              <a:rPr lang="en" sz="2800" b="1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lang="en-US" sz="28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r>
              <a:rPr lang="en-US" sz="2800" b="1" dirty="0" err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name_of_function</a:t>
            </a: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()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  <p:extLst>
      <p:ext uri="{BB962C8B-B14F-4D97-AF65-F5344CB8AC3E}">
        <p14:creationId xmlns:p14="http://schemas.microsoft.com/office/powerpoint/2010/main" val="220950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094109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 algn="l">
              <a:buSzPct val="80000"/>
            </a:pPr>
            <a:r>
              <a:rPr lang="en-US" sz="25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What you'll learn</a:t>
            </a:r>
          </a:p>
          <a:p>
            <a:pPr marL="360363" indent="-315913" algn="l">
              <a:buSzPct val="80000"/>
            </a:pPr>
            <a:endParaRPr lang="en-US" sz="1000" b="1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Introduction to Python</a:t>
            </a: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Real-world use cases</a:t>
            </a: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Data Types </a:t>
            </a: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Operators </a:t>
            </a: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Control Flow </a:t>
            </a: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Functions</a:t>
            </a: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Analyzing external data</a:t>
            </a: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</a:rPr>
              <a:t>Popular python libraries (</a:t>
            </a:r>
            <a:r>
              <a:rPr lang="en-US" sz="1800" dirty="0">
                <a:latin typeface="Montserrat" panose="00000500000000000000" pitchFamily="2" charset="0"/>
                <a:cs typeface="Arial" panose="020B0604020202020204" pitchFamily="34" charset="0"/>
              </a:rPr>
              <a:t>ex. NumPy, OpenCV</a:t>
            </a: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</a:rPr>
              <a:t>)</a:t>
            </a:r>
          </a:p>
          <a:p>
            <a:pPr marL="817563" lvl="1" indent="-315913">
              <a:buSzPct val="80000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Working Examples</a:t>
            </a:r>
          </a:p>
        </p:txBody>
      </p:sp>
    </p:spTree>
    <p:extLst>
      <p:ext uri="{BB962C8B-B14F-4D97-AF65-F5344CB8AC3E}">
        <p14:creationId xmlns:p14="http://schemas.microsoft.com/office/powerpoint/2010/main" val="788557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functions</a:t>
            </a: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</a:t>
            </a:r>
            <a:r>
              <a:rPr lang="en-US" sz="28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():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</a:t>
            </a: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</a:t>
            </a:r>
            <a:r>
              <a:rPr lang="en" sz="2800" b="1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lang="en-US" sz="28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r>
              <a:rPr lang="en-US" sz="2800" b="1" dirty="0" err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name_of_function</a:t>
            </a: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()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lang="en-US" sz="2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  <p:extLst>
      <p:ext uri="{BB962C8B-B14F-4D97-AF65-F5344CB8AC3E}">
        <p14:creationId xmlns:p14="http://schemas.microsoft.com/office/powerpoint/2010/main" val="2142310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functions</a:t>
            </a: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</a:t>
            </a:r>
            <a:r>
              <a:rPr lang="en-US" sz="28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(name):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</a:t>
            </a: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</a:t>
            </a:r>
            <a:r>
              <a:rPr lang="en" sz="2800" b="1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 + name)</a:t>
            </a:r>
            <a:endParaRPr lang="en-US" sz="28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r>
              <a:rPr lang="en-US" sz="2800" b="1" dirty="0" err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name_of_function</a:t>
            </a: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(“Ali”)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Ali</a:t>
            </a:r>
            <a:endParaRPr lang="en-US" sz="2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  <p:extLst>
      <p:ext uri="{BB962C8B-B14F-4D97-AF65-F5344CB8AC3E}">
        <p14:creationId xmlns:p14="http://schemas.microsoft.com/office/powerpoint/2010/main" val="4275354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6" y="802073"/>
            <a:ext cx="82096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functions</a:t>
            </a: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8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</a:t>
            </a:r>
            <a:r>
              <a:rPr lang="en-US" sz="28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-US" sz="2800" b="1" dirty="0">
                <a:solidFill>
                  <a:srgbClr val="A61C00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name</a:t>
            </a:r>
            <a:r>
              <a:rPr lang="en-US" sz="28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</a:t>
            </a: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</a:t>
            </a:r>
            <a:r>
              <a:rPr lang="en" sz="2800" b="1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 + </a:t>
            </a:r>
            <a:r>
              <a:rPr lang="en" sz="2800" b="1" dirty="0">
                <a:solidFill>
                  <a:srgbClr val="3D85C6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name</a:t>
            </a:r>
            <a:r>
              <a:rPr lang="en" sz="2800" b="1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lang="en-US" sz="28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r>
              <a:rPr lang="en-US" sz="2800" b="1" dirty="0" err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name_of_function</a:t>
            </a:r>
            <a:r>
              <a:rPr lang="en-US" sz="2800" b="1" dirty="0">
                <a:solidFill>
                  <a:srgbClr val="D54DAB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(“Ali”)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</a:t>
            </a:r>
            <a:r>
              <a:rPr lang="en-US" sz="2800" b="1" dirty="0">
                <a:solidFill>
                  <a:srgbClr val="D54DAB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Ali</a:t>
            </a:r>
            <a:endParaRPr lang="en-US" sz="2800" b="1" dirty="0">
              <a:solidFill>
                <a:srgbClr val="434343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  <p:extLst>
      <p:ext uri="{BB962C8B-B14F-4D97-AF65-F5344CB8AC3E}">
        <p14:creationId xmlns:p14="http://schemas.microsoft.com/office/powerpoint/2010/main" val="936205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58915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functions</a:t>
            </a: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r>
              <a:rPr lang="en-US" sz="2000" b="1" dirty="0">
                <a:solidFill>
                  <a:srgbClr val="38761D"/>
                </a:solidFill>
                <a:latin typeface="Montserrat" panose="00000500000000000000" pitchFamily="2" charset="0"/>
                <a:ea typeface="Overpass"/>
                <a:cs typeface="Arial" panose="020B0604020202020204" pitchFamily="34" charset="0"/>
                <a:sym typeface="Montserrat"/>
              </a:rPr>
              <a:t>	</a:t>
            </a:r>
            <a:r>
              <a:rPr lang="en-US" sz="2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-US" sz="2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population_density</a:t>
            </a: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(population,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land_area</a:t>
            </a: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):	</a:t>
            </a:r>
          </a:p>
          <a:p>
            <a:pPr marL="44450" indent="0">
              <a:lnSpc>
                <a:spcPct val="120000"/>
              </a:lnSpc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-US" sz="2000" b="1" dirty="0">
                <a:solidFill>
                  <a:srgbClr val="E69138"/>
                </a:solidFill>
                <a:latin typeface="Overpass"/>
                <a:sym typeface="Overpass"/>
              </a:rPr>
              <a:t>"""Calculate the population density of an area. """</a:t>
            </a:r>
          </a:p>
          <a:p>
            <a:pPr marL="44450" indent="0">
              <a:lnSpc>
                <a:spcPct val="120000"/>
              </a:lnSpc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-US" sz="2000" b="1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</a:t>
            </a:r>
            <a:r>
              <a:rPr lang="en-US" sz="2000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population / </a:t>
            </a:r>
            <a:r>
              <a:rPr lang="en-US" sz="2000" dirty="0" err="1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land_area</a:t>
            </a:r>
            <a:r>
              <a:rPr lang="en-US" sz="2000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lang="en-US" sz="2000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</a:t>
            </a:r>
            <a:r>
              <a:rPr lang="en-US" sz="2000" b="1" dirty="0" err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population_density</a:t>
            </a: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(1701575, 760)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</a:t>
            </a:r>
            <a:r>
              <a:rPr lang="en-US" sz="2000" b="1" dirty="0">
                <a:solidFill>
                  <a:srgbClr val="D54DAB"/>
                </a:solidFill>
                <a:latin typeface="Overpass"/>
                <a:sym typeface="Overpass"/>
              </a:rPr>
              <a:t>(“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The population density in Bahrain is {} per Km </a:t>
            </a:r>
            <a:r>
              <a:rPr lang="en-US" sz="2000" b="1" dirty="0" err="1">
                <a:solidFill>
                  <a:srgbClr val="D54DAB"/>
                </a:solidFill>
                <a:latin typeface="Overpass"/>
              </a:rPr>
              <a:t>square.”.format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(int(result)</a:t>
            </a:r>
            <a:r>
              <a:rPr lang="en-US" sz="2000" b="1" dirty="0">
                <a:solidFill>
                  <a:srgbClr val="D54DAB"/>
                </a:solidFill>
                <a:latin typeface="Overpass"/>
                <a:sym typeface="Overpass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The population density in Bahrain is 2239 per Km square.</a:t>
            </a:r>
            <a:endParaRPr lang="en-US" sz="2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  <p:extLst>
      <p:ext uri="{BB962C8B-B14F-4D97-AF65-F5344CB8AC3E}">
        <p14:creationId xmlns:p14="http://schemas.microsoft.com/office/powerpoint/2010/main" val="2595063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58915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functions</a:t>
            </a: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r>
              <a:rPr lang="en-US" sz="2000" b="1" dirty="0">
                <a:solidFill>
                  <a:srgbClr val="38761D"/>
                </a:solidFill>
                <a:latin typeface="Montserrat" panose="00000500000000000000" pitchFamily="2" charset="0"/>
                <a:ea typeface="Overpass"/>
                <a:cs typeface="Arial" panose="020B0604020202020204" pitchFamily="34" charset="0"/>
                <a:sym typeface="Montserrat"/>
              </a:rPr>
              <a:t>	</a:t>
            </a:r>
            <a:r>
              <a:rPr lang="en-US" sz="2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-US" sz="2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population_density</a:t>
            </a: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(population,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land_area</a:t>
            </a: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):	</a:t>
            </a:r>
          </a:p>
          <a:p>
            <a:pPr marL="44450" indent="0">
              <a:lnSpc>
                <a:spcPct val="120000"/>
              </a:lnSpc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-US" sz="2000" b="1" dirty="0">
                <a:solidFill>
                  <a:srgbClr val="E69138"/>
                </a:solidFill>
                <a:latin typeface="Overpass"/>
                <a:sym typeface="Overpass"/>
              </a:rPr>
              <a:t>"""Calculate the population density of an area. """</a:t>
            </a:r>
          </a:p>
          <a:p>
            <a:pPr marL="44450" indent="0">
              <a:lnSpc>
                <a:spcPct val="120000"/>
              </a:lnSpc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-US" sz="2000" b="1" dirty="0">
                <a:solidFill>
                  <a:srgbClr val="3D85C6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return</a:t>
            </a:r>
            <a:r>
              <a:rPr lang="en-US" sz="2000" b="1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000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population / </a:t>
            </a:r>
            <a:r>
              <a:rPr lang="en-US" sz="2000" dirty="0" err="1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land_area</a:t>
            </a:r>
            <a:r>
              <a:rPr lang="en-US" sz="2000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lang="en-US" sz="2000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</a:t>
            </a:r>
            <a:r>
              <a:rPr lang="en-US" sz="2000" b="1" dirty="0" err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population_density</a:t>
            </a: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(1701575, 760)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</a:t>
            </a:r>
            <a:r>
              <a:rPr lang="en-US" sz="2000" b="1" dirty="0">
                <a:solidFill>
                  <a:srgbClr val="D54DAB"/>
                </a:solidFill>
                <a:latin typeface="Overpass"/>
                <a:sym typeface="Overpass"/>
              </a:rPr>
              <a:t>(“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The population density in Bahrain is {} per Km </a:t>
            </a:r>
            <a:r>
              <a:rPr lang="en-US" sz="2000" b="1" dirty="0" err="1">
                <a:solidFill>
                  <a:srgbClr val="D54DAB"/>
                </a:solidFill>
                <a:latin typeface="Overpass"/>
              </a:rPr>
              <a:t>square.”.format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(int(result)</a:t>
            </a:r>
            <a:r>
              <a:rPr lang="en-US" sz="2000" b="1" dirty="0">
                <a:solidFill>
                  <a:srgbClr val="D54DAB"/>
                </a:solidFill>
                <a:latin typeface="Overpass"/>
                <a:sym typeface="Overpass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The population density in Bahrain is 2239 per Km square.</a:t>
            </a:r>
            <a:endParaRPr lang="en-US" sz="2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  <p:extLst>
      <p:ext uri="{BB962C8B-B14F-4D97-AF65-F5344CB8AC3E}">
        <p14:creationId xmlns:p14="http://schemas.microsoft.com/office/powerpoint/2010/main" val="3319411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58915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functions</a:t>
            </a: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r>
              <a:rPr lang="en-US" sz="2000" b="1" dirty="0">
                <a:solidFill>
                  <a:srgbClr val="38761D"/>
                </a:solidFill>
                <a:latin typeface="Montserrat" panose="00000500000000000000" pitchFamily="2" charset="0"/>
                <a:ea typeface="Overpass"/>
                <a:cs typeface="Arial" panose="020B0604020202020204" pitchFamily="34" charset="0"/>
                <a:sym typeface="Montserrat"/>
              </a:rPr>
              <a:t>	</a:t>
            </a:r>
            <a:r>
              <a:rPr lang="en-US" sz="2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-US" sz="2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population_density</a:t>
            </a: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-US" sz="2000" b="1" dirty="0">
                <a:solidFill>
                  <a:srgbClr val="A61C00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population</a:t>
            </a: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,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land_area</a:t>
            </a: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):	</a:t>
            </a:r>
          </a:p>
          <a:p>
            <a:pPr marL="44450" indent="0">
              <a:lnSpc>
                <a:spcPct val="120000"/>
              </a:lnSpc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-US" sz="2000" b="1" dirty="0">
                <a:solidFill>
                  <a:srgbClr val="E69138"/>
                </a:solidFill>
                <a:latin typeface="Overpass"/>
                <a:sym typeface="Overpass"/>
              </a:rPr>
              <a:t>"""Calculate the population density of an area. """</a:t>
            </a:r>
          </a:p>
          <a:p>
            <a:pPr marL="44450" indent="0">
              <a:lnSpc>
                <a:spcPct val="120000"/>
              </a:lnSpc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-US" sz="2000" b="1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</a:t>
            </a:r>
            <a:r>
              <a:rPr lang="en-US" sz="2000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population / </a:t>
            </a:r>
            <a:r>
              <a:rPr lang="en-US" sz="2000" dirty="0" err="1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land_area</a:t>
            </a:r>
            <a:r>
              <a:rPr lang="en-US" sz="2000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lang="en-US" sz="2000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</a:t>
            </a:r>
            <a:r>
              <a:rPr lang="en-US" sz="2000" b="1" dirty="0" err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population_density</a:t>
            </a: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-US" sz="2000" b="1" dirty="0">
                <a:solidFill>
                  <a:srgbClr val="D54DAB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1701575</a:t>
            </a: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, 760)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</a:t>
            </a:r>
            <a:r>
              <a:rPr lang="en-US" sz="2000" b="1" dirty="0">
                <a:solidFill>
                  <a:srgbClr val="D54DAB"/>
                </a:solidFill>
                <a:latin typeface="Overpass"/>
                <a:sym typeface="Overpass"/>
              </a:rPr>
              <a:t>(“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The population density in Bahrain is {} per Km </a:t>
            </a:r>
            <a:r>
              <a:rPr lang="en-US" sz="2000" b="1" dirty="0" err="1">
                <a:solidFill>
                  <a:srgbClr val="D54DAB"/>
                </a:solidFill>
                <a:latin typeface="Overpass"/>
              </a:rPr>
              <a:t>square.”.format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(int(result)</a:t>
            </a:r>
            <a:r>
              <a:rPr lang="en-US" sz="2000" b="1" dirty="0">
                <a:solidFill>
                  <a:srgbClr val="D54DAB"/>
                </a:solidFill>
                <a:latin typeface="Overpass"/>
                <a:sym typeface="Overpass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The population density in Bahrain is 2239 per Km square.</a:t>
            </a:r>
            <a:endParaRPr lang="en-US" sz="2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  <p:extLst>
      <p:ext uri="{BB962C8B-B14F-4D97-AF65-F5344CB8AC3E}">
        <p14:creationId xmlns:p14="http://schemas.microsoft.com/office/powerpoint/2010/main" val="2292891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58915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functions</a:t>
            </a: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r>
              <a:rPr lang="en-US" sz="2000" b="1" dirty="0">
                <a:solidFill>
                  <a:srgbClr val="38761D"/>
                </a:solidFill>
                <a:latin typeface="Montserrat" panose="00000500000000000000" pitchFamily="2" charset="0"/>
                <a:ea typeface="Overpass"/>
                <a:cs typeface="Arial" panose="020B0604020202020204" pitchFamily="34" charset="0"/>
                <a:sym typeface="Montserrat"/>
              </a:rPr>
              <a:t>	</a:t>
            </a:r>
            <a:r>
              <a:rPr lang="en-US" sz="2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-US" sz="2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population_density</a:t>
            </a: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(population, </a:t>
            </a:r>
            <a:r>
              <a:rPr lang="en-US" sz="2000" b="1" dirty="0" err="1">
                <a:solidFill>
                  <a:srgbClr val="A61C00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land_area</a:t>
            </a: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):	</a:t>
            </a:r>
          </a:p>
          <a:p>
            <a:pPr marL="44450" indent="0">
              <a:lnSpc>
                <a:spcPct val="120000"/>
              </a:lnSpc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-US" sz="2000" b="1" dirty="0">
                <a:solidFill>
                  <a:srgbClr val="E69138"/>
                </a:solidFill>
                <a:latin typeface="Overpass"/>
                <a:sym typeface="Overpass"/>
              </a:rPr>
              <a:t>"""Calculate the population density of an area. """</a:t>
            </a:r>
          </a:p>
          <a:p>
            <a:pPr marL="44450" indent="0">
              <a:lnSpc>
                <a:spcPct val="120000"/>
              </a:lnSpc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-US" sz="2000" b="1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</a:t>
            </a:r>
            <a:r>
              <a:rPr lang="en-US" sz="2000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population / </a:t>
            </a:r>
            <a:r>
              <a:rPr lang="en-US" sz="2000" dirty="0" err="1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land_area</a:t>
            </a:r>
            <a:r>
              <a:rPr lang="en-US" sz="2000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lang="en-US" sz="2000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</a:t>
            </a:r>
            <a:r>
              <a:rPr lang="en-US" sz="2000" b="1" dirty="0" err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population_density</a:t>
            </a: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(1701575, </a:t>
            </a:r>
            <a:r>
              <a:rPr lang="en-US" sz="2000" b="1" dirty="0">
                <a:solidFill>
                  <a:srgbClr val="D54DAB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760</a:t>
            </a: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</a:t>
            </a:r>
            <a:r>
              <a:rPr lang="en-US" sz="2000" b="1" dirty="0">
                <a:solidFill>
                  <a:srgbClr val="D54DAB"/>
                </a:solidFill>
                <a:latin typeface="Overpass"/>
                <a:sym typeface="Overpass"/>
              </a:rPr>
              <a:t>(“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The population density in Bahrain is {} per Km </a:t>
            </a:r>
            <a:r>
              <a:rPr lang="en-US" sz="2000" b="1" dirty="0" err="1">
                <a:solidFill>
                  <a:srgbClr val="D54DAB"/>
                </a:solidFill>
                <a:latin typeface="Overpass"/>
              </a:rPr>
              <a:t>square.”.format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(int(result)</a:t>
            </a:r>
            <a:r>
              <a:rPr lang="en-US" sz="2000" b="1" dirty="0">
                <a:solidFill>
                  <a:srgbClr val="D54DAB"/>
                </a:solidFill>
                <a:latin typeface="Overpass"/>
                <a:sym typeface="Overpass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The population density in Bahrain is 2239 per Km square.</a:t>
            </a:r>
            <a:endParaRPr lang="en-US" sz="2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  <p:extLst>
      <p:ext uri="{BB962C8B-B14F-4D97-AF65-F5344CB8AC3E}">
        <p14:creationId xmlns:p14="http://schemas.microsoft.com/office/powerpoint/2010/main" val="1152359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58915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Syntax of a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functions</a:t>
            </a: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44450" indent="0">
              <a:lnSpc>
                <a:spcPct val="120000"/>
              </a:lnSpc>
              <a:buSzPct val="80000"/>
              <a:buNone/>
            </a:pPr>
            <a:r>
              <a:rPr lang="en-US" sz="2000" b="1" dirty="0">
                <a:solidFill>
                  <a:srgbClr val="38761D"/>
                </a:solidFill>
                <a:latin typeface="Montserrat" panose="00000500000000000000" pitchFamily="2" charset="0"/>
                <a:ea typeface="Overpass"/>
                <a:cs typeface="Arial" panose="020B0604020202020204" pitchFamily="34" charset="0"/>
                <a:sym typeface="Montserrat"/>
              </a:rPr>
              <a:t>	</a:t>
            </a:r>
            <a:r>
              <a:rPr lang="en-US" sz="2000" b="1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-US" sz="2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population_density</a:t>
            </a: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(population,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land_area</a:t>
            </a: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):	</a:t>
            </a:r>
          </a:p>
          <a:p>
            <a:pPr marL="44450" indent="0">
              <a:lnSpc>
                <a:spcPct val="120000"/>
              </a:lnSpc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-US" sz="2000" b="1" dirty="0">
                <a:solidFill>
                  <a:srgbClr val="E69138"/>
                </a:solidFill>
                <a:latin typeface="Overpass"/>
                <a:sym typeface="Overpass"/>
              </a:rPr>
              <a:t>"""Calculate the population density of an area. """</a:t>
            </a:r>
          </a:p>
          <a:p>
            <a:pPr marL="44450" indent="0">
              <a:lnSpc>
                <a:spcPct val="120000"/>
              </a:lnSpc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-US" sz="2000" b="1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</a:t>
            </a:r>
            <a:r>
              <a:rPr lang="en-US" sz="2000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population / </a:t>
            </a:r>
            <a:r>
              <a:rPr lang="en-US" sz="2000" dirty="0" err="1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land_area</a:t>
            </a:r>
            <a:r>
              <a:rPr lang="en-US" sz="2000" dirty="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lang="en-US" sz="2000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r>
              <a:rPr lang="en-US" sz="2000" b="1" dirty="0">
                <a:solidFill>
                  <a:srgbClr val="D54DAB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result</a:t>
            </a: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 = </a:t>
            </a:r>
            <a:r>
              <a:rPr lang="en-US" sz="2000" b="1" dirty="0" err="1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population_density</a:t>
            </a: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(1701575, 760)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</a:t>
            </a:r>
            <a:r>
              <a:rPr lang="en-US" sz="2000" b="1" dirty="0">
                <a:solidFill>
                  <a:srgbClr val="D54DAB"/>
                </a:solidFill>
                <a:latin typeface="Overpass"/>
                <a:sym typeface="Overpass"/>
              </a:rPr>
              <a:t>(“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The population density in Bahrain is {} per Km </a:t>
            </a:r>
            <a:r>
              <a:rPr lang="en-US" sz="2000" b="1" dirty="0" err="1">
                <a:solidFill>
                  <a:srgbClr val="D54DAB"/>
                </a:solidFill>
                <a:latin typeface="Overpass"/>
              </a:rPr>
              <a:t>square.”.format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(int(</a:t>
            </a:r>
            <a:r>
              <a:rPr lang="en-US" sz="2000" b="1" dirty="0">
                <a:solidFill>
                  <a:srgbClr val="D54DAB"/>
                </a:solidFill>
                <a:highlight>
                  <a:srgbClr val="FFFF00"/>
                </a:highlight>
                <a:latin typeface="Overpass"/>
              </a:rPr>
              <a:t>result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)</a:t>
            </a:r>
            <a:r>
              <a:rPr lang="en-US" sz="2000" b="1" dirty="0">
                <a:solidFill>
                  <a:srgbClr val="D54DAB"/>
                </a:solidFill>
                <a:latin typeface="Overpass"/>
                <a:sym typeface="Overpass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The population density in Bahrain is </a:t>
            </a:r>
            <a:r>
              <a:rPr lang="en-US" sz="2000" b="1" dirty="0">
                <a:solidFill>
                  <a:srgbClr val="D54DAB"/>
                </a:solidFill>
                <a:highlight>
                  <a:srgbClr val="FFFF00"/>
                </a:highlight>
                <a:latin typeface="Overpass"/>
              </a:rPr>
              <a:t>2239</a:t>
            </a:r>
            <a:r>
              <a:rPr lang="en-US" sz="2000" b="1" dirty="0">
                <a:solidFill>
                  <a:srgbClr val="D54DAB"/>
                </a:solidFill>
                <a:latin typeface="Overpass"/>
              </a:rPr>
              <a:t> per Km square.</a:t>
            </a:r>
            <a:endParaRPr lang="en-US" sz="2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b="1" dirty="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  <p:extLst>
      <p:ext uri="{BB962C8B-B14F-4D97-AF65-F5344CB8AC3E}">
        <p14:creationId xmlns:p14="http://schemas.microsoft.com/office/powerpoint/2010/main" val="1841768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g7b196ad18e_0_6">
            <a:extLst>
              <a:ext uri="{FF2B5EF4-FFF2-40B4-BE49-F238E27FC236}">
                <a16:creationId xmlns:a16="http://schemas.microsoft.com/office/drawing/2014/main" id="{446C0E0F-7A77-4A61-BC07-044B34B85CFB}"/>
              </a:ext>
            </a:extLst>
          </p:cNvPr>
          <p:cNvSpPr txBox="1"/>
          <p:nvPr/>
        </p:nvSpPr>
        <p:spPr>
          <a:xfrm>
            <a:off x="997514" y="1939500"/>
            <a:ext cx="7149000" cy="1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45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None/>
            </a:pPr>
            <a:r>
              <a:rPr lang="en-US" sz="4500" b="1" i="0" u="none" strike="noStrike" cap="none" dirty="0">
                <a:solidFill>
                  <a:srgbClr val="434343"/>
                </a:solidFill>
                <a:highlight>
                  <a:srgbClr val="FFFFFF"/>
                </a:highlight>
                <a:latin typeface="Montserrat" panose="00000500000000000000" pitchFamily="2" charset="0"/>
                <a:ea typeface="Sakkal Majalla"/>
                <a:cs typeface="Sakkal Majalla"/>
                <a:sym typeface="Sakkal Majalla"/>
              </a:rPr>
              <a:t>Reading text files</a:t>
            </a:r>
            <a:endParaRPr lang="ar-BH" sz="4500" b="1" i="0" u="none" strike="noStrike" cap="none" dirty="0">
              <a:solidFill>
                <a:srgbClr val="434343"/>
              </a:solidFill>
              <a:latin typeface="Montserrat" panose="00000500000000000000" pitchFamily="2" charset="0"/>
              <a:sym typeface="Arial"/>
            </a:endParaRPr>
          </a:p>
        </p:txBody>
      </p:sp>
      <p:pic>
        <p:nvPicPr>
          <p:cNvPr id="3" name="Google Shape;12;p39" descr="Icon&#10;&#10;Description automatically generated">
            <a:extLst>
              <a:ext uri="{FF2B5EF4-FFF2-40B4-BE49-F238E27FC236}">
                <a16:creationId xmlns:a16="http://schemas.microsoft.com/office/drawing/2014/main" id="{F08C9E59-DC7C-4155-9E97-A94E02D70E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81893" y="797392"/>
            <a:ext cx="980214" cy="950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074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58915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Suppose we have the file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my_file.txt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with the below text: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Hello, 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This is python bootcamp course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Thank you for you’re participation</a:t>
            </a:r>
          </a:p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Then we can read the content of the file like this: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with open('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my_path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/my_file.txt', 'r') as f: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  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file_data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=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f.read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()</a:t>
            </a: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360363" indent="-315913">
              <a:buSzPct val="80000"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9466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780273"/>
            <a:ext cx="6248694" cy="31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 algn="l">
              <a:lnSpc>
                <a:spcPct val="120000"/>
              </a:lnSpc>
              <a:buSzPct val="80000"/>
            </a:pPr>
            <a:r>
              <a:rPr lang="en-US" sz="25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Python History</a:t>
            </a:r>
          </a:p>
          <a:p>
            <a:pPr marL="360363" indent="-315913" algn="l">
              <a:lnSpc>
                <a:spcPct val="120000"/>
              </a:lnSpc>
              <a:buSzPct val="80000"/>
            </a:pPr>
            <a:endParaRPr lang="en-US" sz="1000" b="1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17563" lvl="1" indent="-315913">
              <a:lnSpc>
                <a:spcPct val="120000"/>
              </a:lnSpc>
              <a:buSzPct val="80000"/>
            </a:pPr>
            <a:r>
              <a:rPr lang="en-US" sz="18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First version of python in 1991</a:t>
            </a:r>
          </a:p>
          <a:p>
            <a:pPr marL="817563" lvl="1" indent="-315913">
              <a:lnSpc>
                <a:spcPct val="120000"/>
              </a:lnSpc>
              <a:buSzPct val="80000"/>
            </a:pPr>
            <a:r>
              <a:rPr lang="en-US" sz="1800" dirty="0">
                <a:latin typeface="Montserrat" panose="00000500000000000000" pitchFamily="2" charset="0"/>
                <a:cs typeface="Arial" panose="020B0604020202020204" pitchFamily="34" charset="0"/>
              </a:rPr>
              <a:t>Python 2.0 in 2000 added new features.</a:t>
            </a:r>
          </a:p>
          <a:p>
            <a:pPr marL="817563" lvl="1" indent="-315913">
              <a:lnSpc>
                <a:spcPct val="120000"/>
              </a:lnSpc>
              <a:buSzPct val="80000"/>
            </a:pPr>
            <a:r>
              <a:rPr lang="en-US" sz="18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Python3 released in 2008 (</a:t>
            </a:r>
            <a:r>
              <a:rPr lang="en-AE" sz="1800" dirty="0">
                <a:latin typeface="Montserrat" panose="00000500000000000000" pitchFamily="2" charset="0"/>
                <a:cs typeface="Arial" panose="020B0604020202020204" pitchFamily="34" charset="0"/>
              </a:rPr>
              <a:t>also called "Py3K“</a:t>
            </a:r>
            <a:r>
              <a:rPr lang="en-US" sz="1800" dirty="0">
                <a:latin typeface="Montserrat" panose="00000500000000000000" pitchFamily="2" charset="0"/>
                <a:cs typeface="Arial" panose="020B0604020202020204" pitchFamily="34" charset="0"/>
              </a:rPr>
              <a:t>)</a:t>
            </a:r>
            <a:endParaRPr lang="en-US" sz="1800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17563" lvl="1" indent="-315913">
              <a:lnSpc>
                <a:spcPct val="120000"/>
              </a:lnSpc>
              <a:buSzPct val="80000"/>
            </a:pPr>
            <a:r>
              <a:rPr lang="en-AE" sz="1800" dirty="0">
                <a:latin typeface="Montserrat" panose="00000500000000000000" pitchFamily="2" charset="0"/>
                <a:cs typeface="Arial" panose="020B0604020202020204" pitchFamily="34" charset="0"/>
              </a:rPr>
              <a:t>Worked with Google, Dropbox</a:t>
            </a:r>
          </a:p>
          <a:p>
            <a:pPr marL="817563" lvl="1" indent="-315913">
              <a:lnSpc>
                <a:spcPct val="120000"/>
              </a:lnSpc>
              <a:buSzPct val="80000"/>
            </a:pPr>
            <a:r>
              <a:rPr lang="en-AE" sz="1800" dirty="0">
                <a:latin typeface="Montserrat" panose="00000500000000000000" pitchFamily="2" charset="0"/>
                <a:cs typeface="Arial" panose="020B0604020202020204" pitchFamily="34" charset="0"/>
              </a:rPr>
              <a:t>Employed by Microsoft in 2020 to grow the python community.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1B81A2-FF0A-4C47-A2B1-D6AEEF143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6" r="23587"/>
          <a:stretch/>
        </p:blipFill>
        <p:spPr bwMode="auto">
          <a:xfrm>
            <a:off x="6654494" y="1316278"/>
            <a:ext cx="2145671" cy="20489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4BA71-DA4B-408F-BE11-A3962498D7CE}"/>
              </a:ext>
            </a:extLst>
          </p:cNvPr>
          <p:cNvSpPr txBox="1"/>
          <p:nvPr/>
        </p:nvSpPr>
        <p:spPr>
          <a:xfrm>
            <a:off x="6575933" y="3365266"/>
            <a:ext cx="21532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Guido van Rossum</a:t>
            </a:r>
          </a:p>
          <a:p>
            <a:r>
              <a:rPr lang="en-US" sz="100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Python Programming language </a:t>
            </a:r>
            <a:r>
              <a:rPr lang="en-US" sz="1000" dirty="0">
                <a:solidFill>
                  <a:srgbClr val="222222"/>
                </a:solidFill>
                <a:latin typeface="Verdana" panose="020B0604030504040204" pitchFamily="34" charset="0"/>
              </a:rPr>
              <a:t>creator</a:t>
            </a:r>
            <a:r>
              <a:rPr lang="en-US" sz="100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endParaRPr lang="ar-BH" sz="1000" dirty="0"/>
          </a:p>
        </p:txBody>
      </p:sp>
    </p:spTree>
    <p:extLst>
      <p:ext uri="{BB962C8B-B14F-4D97-AF65-F5344CB8AC3E}">
        <p14:creationId xmlns:p14="http://schemas.microsoft.com/office/powerpoint/2010/main" val="1657840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58915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Suppose we have the file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my_file.txt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with the below text: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Hello, 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This is python bootcamp course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Thank you for you’re participation</a:t>
            </a:r>
          </a:p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Then we can read the content of the file like this: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highlight>
                  <a:srgbClr val="FFFF00"/>
                </a:highlight>
                <a:latin typeface="Overpass"/>
                <a:sym typeface="Montserrat"/>
              </a:rPr>
              <a:t>with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open('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my_path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/my_file.txt', 'r') as f: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  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file_data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=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f.read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()</a:t>
            </a: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360363" indent="-315913">
              <a:buSzPct val="80000"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38135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58915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Suppose we have the file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my_file.txt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with the below text: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Hello, 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This is python bootcamp course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Thank you for you’re participation</a:t>
            </a:r>
          </a:p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Then we can read the content of the file like this: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with </a:t>
            </a:r>
            <a:r>
              <a:rPr lang="en-US" sz="2000" b="1" dirty="0">
                <a:solidFill>
                  <a:srgbClr val="A61C00"/>
                </a:solidFill>
                <a:highlight>
                  <a:srgbClr val="FFFF00"/>
                </a:highlight>
                <a:latin typeface="Overpass"/>
                <a:sym typeface="Montserrat"/>
              </a:rPr>
              <a:t>open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('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my_path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/my_file.txt', 'r') as f: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  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file_data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=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f.read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()</a:t>
            </a: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360363" indent="-315913">
              <a:buSzPct val="80000"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30682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58915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Suppose we have the file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my_file.txt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with the below text: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Hello, 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This is python bootcamp course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Thank you for you’re participation</a:t>
            </a:r>
          </a:p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Then we can read the content of the file like this: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with open(</a:t>
            </a:r>
            <a:r>
              <a:rPr lang="en-US" sz="2000" b="1" dirty="0">
                <a:solidFill>
                  <a:srgbClr val="A61C00"/>
                </a:solidFill>
                <a:highlight>
                  <a:srgbClr val="FFFF00"/>
                </a:highlight>
                <a:latin typeface="Overpass"/>
                <a:sym typeface="Montserrat"/>
              </a:rPr>
              <a:t>'</a:t>
            </a:r>
            <a:r>
              <a:rPr lang="en-US" sz="2000" b="1" dirty="0" err="1">
                <a:solidFill>
                  <a:srgbClr val="A61C00"/>
                </a:solidFill>
                <a:highlight>
                  <a:srgbClr val="FFFF00"/>
                </a:highlight>
                <a:latin typeface="Overpass"/>
                <a:sym typeface="Montserrat"/>
              </a:rPr>
              <a:t>my_path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/my_file.txt', 'r') as f: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  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file_data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=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f.read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()</a:t>
            </a: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360363" indent="-315913">
              <a:buSzPct val="80000"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6856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58915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Suppose we have the file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my_file.txt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with the below text: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Hello, 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This is python bootcamp course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Thank you for you’re participation</a:t>
            </a:r>
          </a:p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Then we can read the content of the file like this: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with open('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my_path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/</a:t>
            </a:r>
            <a:r>
              <a:rPr lang="en-US" sz="2000" b="1" dirty="0">
                <a:solidFill>
                  <a:srgbClr val="A61C00"/>
                </a:solidFill>
                <a:highlight>
                  <a:srgbClr val="FFFF00"/>
                </a:highlight>
                <a:latin typeface="Overpass"/>
                <a:sym typeface="Montserrat"/>
              </a:rPr>
              <a:t>my_file.txt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', 'r') as f: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  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file_data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=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f.read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()</a:t>
            </a: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360363" indent="-315913">
              <a:buSzPct val="80000"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11136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58915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Suppose we have the file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my_file.txt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with the below text: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Hello, 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This is python bootcamp course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Thank you for you’re participation</a:t>
            </a:r>
          </a:p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Then we can read the content of the file like this: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with open('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my_path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/my_file.txt', </a:t>
            </a:r>
            <a:r>
              <a:rPr lang="en-US" sz="2000" b="1" dirty="0">
                <a:solidFill>
                  <a:srgbClr val="A61C00"/>
                </a:solidFill>
                <a:highlight>
                  <a:srgbClr val="FFFF00"/>
                </a:highlight>
                <a:latin typeface="Overpass"/>
                <a:sym typeface="Montserrat"/>
              </a:rPr>
              <a:t>'r'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) as f: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  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file_data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=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f.read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()</a:t>
            </a: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360363" indent="-315913">
              <a:buSzPct val="80000"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54387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58915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Suppose we have the file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my_file.txt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with the below text: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Hello, 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This is python bootcamp course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Thank you for you’re participation</a:t>
            </a:r>
          </a:p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Then we can read the content of the file like this: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with open('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my_path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/my_file.txt', 'r') as </a:t>
            </a:r>
            <a:r>
              <a:rPr lang="en-US" sz="2000" b="1" dirty="0">
                <a:solidFill>
                  <a:srgbClr val="A61C00"/>
                </a:solidFill>
                <a:highlight>
                  <a:srgbClr val="FFFF00"/>
                </a:highlight>
                <a:latin typeface="Overpass"/>
                <a:sym typeface="Montserrat"/>
              </a:rPr>
              <a:t>f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  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file_data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=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f.read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()</a:t>
            </a: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360363" indent="-315913">
              <a:buSzPct val="80000"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97382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58915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Suppose we have the file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my_file.txt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with the below text: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Hello, 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This is python bootcamp course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Thank you for you’re participation</a:t>
            </a:r>
          </a:p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Then we can read the content of the file like this: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with open('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my_path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/my_file.txt', 'r') as f: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  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file_data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= </a:t>
            </a:r>
            <a:r>
              <a:rPr lang="en-US" sz="2000" b="1" dirty="0" err="1">
                <a:solidFill>
                  <a:srgbClr val="A61C00"/>
                </a:solidFill>
                <a:highlight>
                  <a:srgbClr val="FFFF00"/>
                </a:highlight>
                <a:latin typeface="Overpass"/>
                <a:sym typeface="Montserrat"/>
              </a:rPr>
              <a:t>f.read</a:t>
            </a:r>
            <a:r>
              <a:rPr lang="en-US" sz="2000" b="1" dirty="0">
                <a:solidFill>
                  <a:srgbClr val="A61C00"/>
                </a:solidFill>
                <a:highlight>
                  <a:srgbClr val="FFFF00"/>
                </a:highlight>
                <a:latin typeface="Overpass"/>
                <a:sym typeface="Montserrat"/>
              </a:rPr>
              <a:t>()</a:t>
            </a: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360363" indent="-315913">
              <a:buSzPct val="80000"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81109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58915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Suppose we have the file </a:t>
            </a:r>
            <a:r>
              <a:rPr lang="en-US" sz="2500" b="1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my_file.txt</a:t>
            </a: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 with the below text: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Hello, 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This is python bootcamp course</a:t>
            </a:r>
          </a:p>
          <a:p>
            <a:pPr marL="95885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000" dirty="0">
                <a:solidFill>
                  <a:srgbClr val="38761D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Thank you for you’re participation</a:t>
            </a:r>
          </a:p>
          <a:p>
            <a:pPr marL="360363" indent="-315913">
              <a:buSzPct val="80000"/>
            </a:pPr>
            <a:r>
              <a:rPr lang="en-US" sz="2500" dirty="0">
                <a:latin typeface="Montserrat" panose="00000500000000000000" pitchFamily="2" charset="0"/>
                <a:cs typeface="Arial" panose="020B0604020202020204" pitchFamily="34" charset="0"/>
                <a:sym typeface="Montserrat"/>
              </a:rPr>
              <a:t>Then we can read the content of the file like this: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with open('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my_path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/my_file.txt', 'r') as f: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  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file_data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= 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f.read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()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   </a:t>
            </a:r>
          </a:p>
          <a:p>
            <a:pPr marL="501650" lvl="1" indent="0">
              <a:buSzPct val="80000"/>
              <a:buNone/>
            </a:pP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   print(</a:t>
            </a:r>
            <a:r>
              <a:rPr lang="en-US" sz="2000" b="1" dirty="0" err="1">
                <a:solidFill>
                  <a:srgbClr val="A61C00"/>
                </a:solidFill>
                <a:latin typeface="Overpass"/>
                <a:sym typeface="Montserrat"/>
              </a:rPr>
              <a:t>file_data</a:t>
            </a:r>
            <a:r>
              <a:rPr lang="en-US" sz="2000" b="1" dirty="0">
                <a:solidFill>
                  <a:srgbClr val="A61C00"/>
                </a:solidFill>
                <a:latin typeface="Overpass"/>
                <a:sym typeface="Montserrat"/>
              </a:rPr>
              <a:t> )</a:t>
            </a: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360363" indent="-315913">
              <a:buSzPct val="80000"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  <a:p>
            <a:pPr marL="44450" indent="0">
              <a:buSzPct val="80000"/>
              <a:buNone/>
            </a:pPr>
            <a:endParaRPr lang="en-US" sz="2500" dirty="0">
              <a:latin typeface="Montserrat" panose="00000500000000000000" pitchFamily="2" charset="0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43080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g7b196ad18e_0_6">
            <a:extLst>
              <a:ext uri="{FF2B5EF4-FFF2-40B4-BE49-F238E27FC236}">
                <a16:creationId xmlns:a16="http://schemas.microsoft.com/office/drawing/2014/main" id="{446C0E0F-7A77-4A61-BC07-044B34B85CFB}"/>
              </a:ext>
            </a:extLst>
          </p:cNvPr>
          <p:cNvSpPr txBox="1"/>
          <p:nvPr/>
        </p:nvSpPr>
        <p:spPr>
          <a:xfrm>
            <a:off x="997514" y="1939500"/>
            <a:ext cx="7149000" cy="1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45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None/>
            </a:pPr>
            <a:r>
              <a:rPr lang="en-US" sz="4500" b="1" i="0" u="none" strike="noStrike" cap="none" dirty="0">
                <a:solidFill>
                  <a:srgbClr val="434343"/>
                </a:solidFill>
                <a:highlight>
                  <a:srgbClr val="FFFFFF"/>
                </a:highlight>
                <a:latin typeface="Montserrat" panose="00000500000000000000" pitchFamily="2" charset="0"/>
                <a:ea typeface="Sakkal Majalla"/>
                <a:cs typeface="Sakkal Majalla"/>
                <a:sym typeface="Sakkal Majalla"/>
              </a:rPr>
              <a:t>Thank you</a:t>
            </a:r>
            <a:endParaRPr lang="ar-BH" sz="4500" b="1" i="0" u="none" strike="noStrike" cap="none" dirty="0">
              <a:solidFill>
                <a:srgbClr val="434343"/>
              </a:solidFill>
              <a:latin typeface="Montserrat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186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g7b196ad18e_0_6">
            <a:extLst>
              <a:ext uri="{FF2B5EF4-FFF2-40B4-BE49-F238E27FC236}">
                <a16:creationId xmlns:a16="http://schemas.microsoft.com/office/drawing/2014/main" id="{9776DFF1-5CDA-4F23-983A-08BE60599430}"/>
              </a:ext>
            </a:extLst>
          </p:cNvPr>
          <p:cNvSpPr txBox="1"/>
          <p:nvPr/>
        </p:nvSpPr>
        <p:spPr>
          <a:xfrm>
            <a:off x="343835" y="802073"/>
            <a:ext cx="8664914" cy="353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12750">
              <a:buClr>
                <a:srgbClr val="434343"/>
              </a:buClr>
              <a:buSzPts val="2900"/>
              <a:buFont typeface="Montserrat"/>
              <a:buChar char="●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1pPr>
            <a:lvl2pPr marL="914400" indent="-412750">
              <a:buClr>
                <a:srgbClr val="434343"/>
              </a:buClr>
              <a:buSzPts val="2900"/>
              <a:buFont typeface="Montserrat"/>
              <a:buChar char="○"/>
              <a:defRPr sz="2900">
                <a:solidFill>
                  <a:srgbClr val="434343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360363" indent="-315913" algn="l">
              <a:buSzPct val="80000"/>
            </a:pPr>
            <a:r>
              <a:rPr lang="en-US" sz="25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Why Python?</a:t>
            </a:r>
          </a:p>
          <a:p>
            <a:pPr marL="360363" indent="-315913" algn="l">
              <a:buSzPct val="80000"/>
            </a:pPr>
            <a:endParaRPr lang="en-US" sz="1000" b="1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  <a:p>
            <a:pPr marL="844550" lvl="1" indent="-342900">
              <a:lnSpc>
                <a:spcPct val="12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Created to easily understand codes </a:t>
            </a:r>
          </a:p>
          <a:p>
            <a:pPr marL="844550" lvl="1" indent="-342900">
              <a:lnSpc>
                <a:spcPct val="12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Plenty of packages and libraries</a:t>
            </a:r>
          </a:p>
          <a:p>
            <a:pPr marL="844550" lvl="1" indent="-342900">
              <a:lnSpc>
                <a:spcPct val="12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Plenty of documentations (doc.python.org)</a:t>
            </a:r>
          </a:p>
          <a:p>
            <a:pPr marL="844550" lvl="1" indent="-342900">
              <a:lnSpc>
                <a:spcPct val="12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Cross-Platform (Windows, MAC OS, </a:t>
            </a:r>
            <a:r>
              <a:rPr lang="en-US" sz="2200" dirty="0" err="1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linux</a:t>
            </a: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)</a:t>
            </a:r>
          </a:p>
          <a:p>
            <a:pPr marL="844550" lvl="1" indent="-342900">
              <a:lnSpc>
                <a:spcPct val="12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Montserrat" panose="00000500000000000000" pitchFamily="2" charset="0"/>
                <a:cs typeface="Arial" panose="020B0604020202020204" pitchFamily="34" charset="0"/>
                <a:sym typeface="Sakkal Majalla"/>
              </a:rPr>
              <a:t>High market demand</a:t>
            </a:r>
          </a:p>
          <a:p>
            <a:pPr marL="817563" lvl="1" indent="-315913">
              <a:buSzPct val="80000"/>
            </a:pPr>
            <a:endParaRPr lang="en-US" sz="2200" dirty="0">
              <a:latin typeface="Montserrat" panose="00000500000000000000" pitchFamily="2" charset="0"/>
              <a:cs typeface="Arial" panose="020B0604020202020204" pitchFamily="34" charset="0"/>
              <a:sym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93462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21B0C5-2C6C-43B9-BD6B-A8B61D4EF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69152"/>
            <a:ext cx="5051323" cy="4284033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D01D029F-8BDA-4ABA-8FCF-FFCA641D9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4"/>
          <a:stretch/>
        </p:blipFill>
        <p:spPr>
          <a:xfrm>
            <a:off x="4852443" y="889529"/>
            <a:ext cx="3765532" cy="35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7B5D16-9731-44C8-AB5B-546A3D227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58" y="716140"/>
            <a:ext cx="6513284" cy="4058651"/>
          </a:xfrm>
          <a:prstGeom prst="roundRect">
            <a:avLst>
              <a:gd name="adj" fmla="val 8274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7CA91-1630-46A7-B1A6-DC9F59740272}"/>
              </a:ext>
            </a:extLst>
          </p:cNvPr>
          <p:cNvSpPr txBox="1"/>
          <p:nvPr/>
        </p:nvSpPr>
        <p:spPr>
          <a:xfrm flipH="1">
            <a:off x="3311013" y="4774791"/>
            <a:ext cx="2521975" cy="39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60363" indent="-315913">
              <a:buClr>
                <a:srgbClr val="434343"/>
              </a:buClr>
              <a:buSzPct val="80000"/>
              <a:buFont typeface="Montserrat"/>
              <a:buChar char="●"/>
              <a:defRPr sz="2500" b="1">
                <a:solidFill>
                  <a:srgbClr val="434343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844550" indent="-342900">
              <a:lnSpc>
                <a:spcPct val="120000"/>
              </a:lnSpc>
              <a:buClr>
                <a:srgbClr val="434343"/>
              </a:buClr>
              <a:buSzPct val="80000"/>
              <a:buFont typeface="Courier New" panose="02070309020205020404" pitchFamily="49" charset="0"/>
              <a:buChar char="o"/>
              <a:defRPr sz="2200">
                <a:solidFill>
                  <a:srgbClr val="434343"/>
                </a:solidFill>
                <a:latin typeface="Montserrat" panose="00000500000000000000" pitchFamily="2" charset="0"/>
                <a:ea typeface="Montserrat"/>
                <a:cs typeface="Arial" panose="020B0604020202020204" pitchFamily="34" charset="0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44450" indent="0" algn="ctr">
              <a:buNone/>
            </a:pPr>
            <a:r>
              <a:rPr lang="en-US" sz="1100" b="0" dirty="0">
                <a:hlinkClick r:id="rId4"/>
              </a:rPr>
              <a:t>survey by Stack Overflow</a:t>
            </a:r>
            <a:endParaRPr lang="ar-BH" sz="1100" b="0" dirty="0"/>
          </a:p>
        </p:txBody>
      </p:sp>
    </p:spTree>
    <p:extLst>
      <p:ext uri="{BB962C8B-B14F-4D97-AF65-F5344CB8AC3E}">
        <p14:creationId xmlns:p14="http://schemas.microsoft.com/office/powerpoint/2010/main" val="222902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77CA91-1630-46A7-B1A6-DC9F59740272}"/>
              </a:ext>
            </a:extLst>
          </p:cNvPr>
          <p:cNvSpPr txBox="1"/>
          <p:nvPr/>
        </p:nvSpPr>
        <p:spPr>
          <a:xfrm flipH="1">
            <a:off x="2644587" y="4774791"/>
            <a:ext cx="3854826" cy="39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60363" indent="-315913">
              <a:buClr>
                <a:srgbClr val="434343"/>
              </a:buClr>
              <a:buSzPct val="80000"/>
              <a:buFont typeface="Montserrat"/>
              <a:buChar char="●"/>
              <a:defRPr sz="2500" b="1">
                <a:solidFill>
                  <a:srgbClr val="434343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844550" indent="-342900">
              <a:lnSpc>
                <a:spcPct val="120000"/>
              </a:lnSpc>
              <a:buClr>
                <a:srgbClr val="434343"/>
              </a:buClr>
              <a:buSzPct val="80000"/>
              <a:buFont typeface="Courier New" panose="02070309020205020404" pitchFamily="49" charset="0"/>
              <a:buChar char="o"/>
              <a:defRPr sz="2200">
                <a:solidFill>
                  <a:srgbClr val="434343"/>
                </a:solidFill>
                <a:latin typeface="Montserrat" panose="00000500000000000000" pitchFamily="2" charset="0"/>
                <a:ea typeface="Montserrat"/>
                <a:cs typeface="Arial" panose="020B0604020202020204" pitchFamily="34" charset="0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marL="44450" indent="0" algn="ctr">
              <a:buNone/>
            </a:pPr>
            <a:r>
              <a:rPr lang="en-US" sz="1100" b="0" dirty="0">
                <a:hlinkClick r:id="rId3"/>
              </a:rPr>
              <a:t>PYPL </a:t>
            </a:r>
            <a:r>
              <a:rPr lang="en-US" sz="1100" b="0" dirty="0" err="1">
                <a:hlinkClick r:id="rId3"/>
              </a:rPr>
              <a:t>PopularitY</a:t>
            </a:r>
            <a:r>
              <a:rPr lang="en-US" sz="1100" b="0" dirty="0">
                <a:hlinkClick r:id="rId3"/>
              </a:rPr>
              <a:t> of Programming Language Index</a:t>
            </a:r>
            <a:endParaRPr lang="ar-BH" sz="11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6EC57-CC06-4228-AEDE-0F69E0748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7735"/>
            <a:ext cx="9144000" cy="28880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E4814A-60ED-4DAC-90C9-4528D17BAD15}"/>
              </a:ext>
            </a:extLst>
          </p:cNvPr>
          <p:cNvCxnSpPr>
            <a:cxnSpLocks/>
          </p:cNvCxnSpPr>
          <p:nvPr/>
        </p:nvCxnSpPr>
        <p:spPr>
          <a:xfrm flipH="1" flipV="1">
            <a:off x="7661787" y="1799304"/>
            <a:ext cx="508818" cy="6341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0900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5127</TotalTime>
  <Words>2050</Words>
  <Application>Microsoft Office PowerPoint</Application>
  <PresentationFormat>On-screen Show (16:9)</PresentationFormat>
  <Paragraphs>335</Paragraphs>
  <Slides>58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Arabic Typesetting</vt:lpstr>
      <vt:lpstr>Arial</vt:lpstr>
      <vt:lpstr>Calibri</vt:lpstr>
      <vt:lpstr>Courier New</vt:lpstr>
      <vt:lpstr>Montserrat</vt:lpstr>
      <vt:lpstr>Overpass</vt:lpstr>
      <vt:lpstr>Sakkal Majalla</vt:lpstr>
      <vt:lpstr>Verdana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Jassim</dc:creator>
  <cp:lastModifiedBy>Mohammed Jassim</cp:lastModifiedBy>
  <cp:revision>603</cp:revision>
  <dcterms:modified xsi:type="dcterms:W3CDTF">2021-07-16T18:22:35Z</dcterms:modified>
</cp:coreProperties>
</file>