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299" r:id="rId15"/>
    <p:sldId id="306" r:id="rId16"/>
    <p:sldId id="307" r:id="rId17"/>
    <p:sldId id="308" r:id="rId18"/>
    <p:sldId id="309" r:id="rId19"/>
    <p:sldId id="314" r:id="rId20"/>
    <p:sldId id="310" r:id="rId21"/>
    <p:sldId id="311" r:id="rId22"/>
    <p:sldId id="320" r:id="rId23"/>
    <p:sldId id="321" r:id="rId24"/>
    <p:sldId id="316" r:id="rId25"/>
    <p:sldId id="312" r:id="rId26"/>
    <p:sldId id="317" r:id="rId27"/>
    <p:sldId id="318" r:id="rId28"/>
    <p:sldId id="319" r:id="rId29"/>
    <p:sldId id="322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1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2B9A-F0E5-407B-A983-36AC006F3AA3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6065F-D39E-4841-AAC2-D8186E9A1D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400800" cy="5760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301208"/>
            <a:ext cx="2376264" cy="1232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965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 userDrawn="1">
            <p:ph type="title" idx="4294967295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77173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60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3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89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703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4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62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10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08720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868581"/>
            <a:ext cx="1907704" cy="9894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2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68C-1EDB-40AC-8995-E3E643274EF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E9BD-FAB2-4B3B-8C50-EE98F0EB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barters.com/user/prath257" TargetMode="External"/><Relationship Id="rId2" Type="http://schemas.openxmlformats.org/officeDocument/2006/relationships/hyperlink" Target="http://bbarters.com/user/ksjoshi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barters.com/user/rites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Barter Sessions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of Implicit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create or replace procedure </a:t>
            </a:r>
            <a:r>
              <a:rPr lang="en-US" dirty="0" err="1"/>
              <a:t>updateFees</a:t>
            </a:r>
            <a:r>
              <a:rPr lang="en-US" dirty="0"/>
              <a:t>(</a:t>
            </a:r>
            <a:r>
              <a:rPr lang="en-US" dirty="0" err="1"/>
              <a:t>newFee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as</a:t>
            </a:r>
          </a:p>
          <a:p>
            <a:pPr lvl="1">
              <a:buNone/>
            </a:pPr>
            <a:r>
              <a:rPr lang="en-US" dirty="0" err="1"/>
              <a:t>var_rows</a:t>
            </a:r>
            <a:r>
              <a:rPr lang="en-US" dirty="0"/>
              <a:t> number;</a:t>
            </a:r>
          </a:p>
          <a:p>
            <a:pPr lvl="1">
              <a:buNone/>
            </a:pPr>
            <a:r>
              <a:rPr lang="en-US" dirty="0"/>
              <a:t>begin</a:t>
            </a:r>
          </a:p>
          <a:p>
            <a:pPr lvl="1">
              <a:buNone/>
            </a:pPr>
            <a:r>
              <a:rPr lang="en-US" dirty="0"/>
              <a:t>update student set fees=</a:t>
            </a:r>
            <a:r>
              <a:rPr lang="en-US" dirty="0" err="1"/>
              <a:t>newFee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if SQL%FOUND then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var_rows</a:t>
            </a:r>
            <a:r>
              <a:rPr lang="en-US" dirty="0"/>
              <a:t> :=SQL%ROWCOUNT;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('The fees of '|| </a:t>
            </a:r>
            <a:r>
              <a:rPr lang="en-US" dirty="0" err="1"/>
              <a:t>var_rows</a:t>
            </a:r>
            <a:r>
              <a:rPr lang="en-US" dirty="0"/>
              <a:t> || ' students was updated');</a:t>
            </a:r>
          </a:p>
          <a:p>
            <a:pPr lvl="1">
              <a:buNone/>
            </a:pPr>
            <a:r>
              <a:rPr lang="en-US" dirty="0"/>
              <a:t>else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('Some issue in updating');</a:t>
            </a:r>
          </a:p>
          <a:p>
            <a:pPr lvl="1">
              <a:buNone/>
            </a:pPr>
            <a:r>
              <a:rPr lang="en-US" dirty="0"/>
              <a:t>end if;</a:t>
            </a:r>
          </a:p>
          <a:p>
            <a:pPr lvl="1"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must be created when you are executing a SELECT statement that returns more than one row in a PL/SQL procedure or a function. </a:t>
            </a:r>
          </a:p>
          <a:p>
            <a:r>
              <a:rPr lang="en-US" dirty="0"/>
              <a:t>Even though the cursor stores multiple records, only one record can be processed at a time, which is called as current row. When you fetch a row the current row position moves to next row.</a:t>
            </a:r>
          </a:p>
          <a:p>
            <a:r>
              <a:rPr lang="en-US" dirty="0"/>
              <a:t>Both implicit and explicit cursors have the same functionality, but they differ in the way they are accessed.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Explicit Cursor 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040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 the average fees paid by students of each department.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declare cursor c1</a:t>
            </a:r>
          </a:p>
          <a:p>
            <a:pPr lvl="2">
              <a:buNone/>
            </a:pPr>
            <a:r>
              <a:rPr lang="en-US" dirty="0"/>
              <a:t>is</a:t>
            </a:r>
          </a:p>
          <a:p>
            <a:pPr lvl="2">
              <a:buNone/>
            </a:pPr>
            <a:r>
              <a:rPr lang="en-US" dirty="0"/>
              <a:t>select </a:t>
            </a:r>
            <a:r>
              <a:rPr lang="en-US" dirty="0" err="1"/>
              <a:t>deptName</a:t>
            </a:r>
            <a:r>
              <a:rPr lang="en-US" dirty="0"/>
              <a:t> as </a:t>
            </a:r>
            <a:r>
              <a:rPr lang="en-US" dirty="0" err="1"/>
              <a:t>Department,avg</a:t>
            </a:r>
            <a:r>
              <a:rPr lang="en-US" dirty="0"/>
              <a:t>(fees) as </a:t>
            </a:r>
            <a:r>
              <a:rPr lang="en-US" dirty="0" err="1"/>
              <a:t>Average_Fees</a:t>
            </a:r>
            <a:r>
              <a:rPr lang="en-US" dirty="0"/>
              <a:t> from student natural join department group by </a:t>
            </a:r>
            <a:r>
              <a:rPr lang="en-US" dirty="0" err="1"/>
              <a:t>deptName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rec1 c1%rowtype;</a:t>
            </a:r>
          </a:p>
          <a:p>
            <a:pPr lvl="2">
              <a:buNone/>
            </a:pPr>
            <a:r>
              <a:rPr lang="en-US" dirty="0"/>
              <a:t>begin</a:t>
            </a:r>
          </a:p>
          <a:p>
            <a:pPr lvl="2">
              <a:buNone/>
            </a:pPr>
            <a:r>
              <a:rPr lang="en-US" dirty="0"/>
              <a:t>for rec1 in c1 loop</a:t>
            </a:r>
          </a:p>
          <a:p>
            <a:pPr lvl="2">
              <a:buNone/>
            </a:pPr>
            <a:r>
              <a:rPr lang="en-US" dirty="0" err="1"/>
              <a:t>dbms_output.put_line</a:t>
            </a:r>
            <a:r>
              <a:rPr lang="en-US" dirty="0"/>
              <a:t>(rec1.Department ||' '||rec1.Average_Fees);</a:t>
            </a:r>
          </a:p>
          <a:p>
            <a:pPr lvl="2">
              <a:buNone/>
            </a:pPr>
            <a:r>
              <a:rPr lang="en-US" dirty="0"/>
              <a:t>end loop;</a:t>
            </a:r>
          </a:p>
          <a:p>
            <a:pPr lvl="2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Explicit Cursor 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5446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Show the department wise student details.</a:t>
            </a:r>
          </a:p>
          <a:p>
            <a:endParaRPr lang="en-US" dirty="0"/>
          </a:p>
          <a:p>
            <a:pPr lvl="3">
              <a:buNone/>
            </a:pPr>
            <a:r>
              <a:rPr lang="en-US" dirty="0"/>
              <a:t>declare cursor c1</a:t>
            </a:r>
          </a:p>
          <a:p>
            <a:pPr lvl="3">
              <a:buNone/>
            </a:pPr>
            <a:r>
              <a:rPr lang="en-US" dirty="0"/>
              <a:t>is</a:t>
            </a:r>
          </a:p>
          <a:p>
            <a:pPr lvl="3">
              <a:buNone/>
            </a:pPr>
            <a:r>
              <a:rPr lang="en-US" dirty="0"/>
              <a:t>select distinct </a:t>
            </a:r>
            <a:r>
              <a:rPr lang="en-US" dirty="0" err="1"/>
              <a:t>deptName</a:t>
            </a:r>
            <a:r>
              <a:rPr lang="en-US" dirty="0"/>
              <a:t> from department;</a:t>
            </a:r>
          </a:p>
          <a:p>
            <a:pPr lvl="3">
              <a:buNone/>
            </a:pPr>
            <a:r>
              <a:rPr lang="en-US" dirty="0"/>
              <a:t>cursor c2(dept </a:t>
            </a:r>
            <a:r>
              <a:rPr lang="en-US" dirty="0" err="1"/>
              <a:t>varchar</a:t>
            </a:r>
            <a:r>
              <a:rPr lang="en-US" dirty="0"/>
              <a:t>)</a:t>
            </a:r>
          </a:p>
          <a:p>
            <a:pPr lvl="3">
              <a:buNone/>
            </a:pPr>
            <a:r>
              <a:rPr lang="en-US" dirty="0"/>
              <a:t>is</a:t>
            </a:r>
          </a:p>
          <a:p>
            <a:pPr lvl="3">
              <a:buNone/>
            </a:pPr>
            <a:r>
              <a:rPr lang="en-US" dirty="0"/>
              <a:t>select </a:t>
            </a:r>
            <a:r>
              <a:rPr lang="en-US" dirty="0" err="1"/>
              <a:t>name,marks</a:t>
            </a:r>
            <a:r>
              <a:rPr lang="en-US" dirty="0"/>
              <a:t> from student natural join department where </a:t>
            </a:r>
            <a:r>
              <a:rPr lang="en-US" dirty="0" err="1"/>
              <a:t>deptName</a:t>
            </a:r>
            <a:r>
              <a:rPr lang="en-US" dirty="0"/>
              <a:t>=dept ;</a:t>
            </a:r>
          </a:p>
          <a:p>
            <a:pPr lvl="3">
              <a:buNone/>
            </a:pPr>
            <a:r>
              <a:rPr lang="en-US" dirty="0"/>
              <a:t>rec1 c1%rowtype;</a:t>
            </a:r>
          </a:p>
          <a:p>
            <a:pPr lvl="3">
              <a:buNone/>
            </a:pPr>
            <a:r>
              <a:rPr lang="en-US" dirty="0"/>
              <a:t>rec2 c2%rowtype;</a:t>
            </a:r>
          </a:p>
          <a:p>
            <a:pPr lvl="3">
              <a:buNone/>
            </a:pPr>
            <a:r>
              <a:rPr lang="en-US" dirty="0"/>
              <a:t>begin</a:t>
            </a:r>
          </a:p>
          <a:p>
            <a:pPr lvl="3">
              <a:buNone/>
            </a:pPr>
            <a:r>
              <a:rPr lang="en-US" dirty="0"/>
              <a:t>for rec1 in c1 loop</a:t>
            </a:r>
          </a:p>
          <a:p>
            <a:pPr lvl="3">
              <a:buNone/>
            </a:pPr>
            <a:r>
              <a:rPr lang="en-US" dirty="0" err="1"/>
              <a:t>dbms_output.put_line</a:t>
            </a:r>
            <a:r>
              <a:rPr lang="en-US" dirty="0"/>
              <a:t>(rec1.deptName);</a:t>
            </a:r>
          </a:p>
          <a:p>
            <a:pPr lvl="3">
              <a:buNone/>
            </a:pPr>
            <a:r>
              <a:rPr lang="en-US" dirty="0"/>
              <a:t>for rec2 in c2(rec1.deptname) loop</a:t>
            </a:r>
          </a:p>
          <a:p>
            <a:pPr lvl="3">
              <a:buNone/>
            </a:pPr>
            <a:r>
              <a:rPr lang="en-US" dirty="0" err="1"/>
              <a:t>dbms_output.put_line</a:t>
            </a:r>
            <a:r>
              <a:rPr lang="en-US" dirty="0"/>
              <a:t>(rec2.name||' '||rec2.marks);</a:t>
            </a:r>
          </a:p>
          <a:p>
            <a:pPr lvl="3">
              <a:buNone/>
            </a:pPr>
            <a:r>
              <a:rPr lang="en-US" dirty="0"/>
              <a:t>end loop;</a:t>
            </a:r>
          </a:p>
          <a:p>
            <a:pPr lvl="3">
              <a:buNone/>
            </a:pPr>
            <a:r>
              <a:rPr lang="en-US" dirty="0" err="1"/>
              <a:t>dbms_output.put_line</a:t>
            </a:r>
            <a:r>
              <a:rPr lang="en-US" dirty="0"/>
              <a:t>('');</a:t>
            </a:r>
          </a:p>
          <a:p>
            <a:pPr lvl="3">
              <a:buNone/>
            </a:pPr>
            <a:r>
              <a:rPr lang="en-US" dirty="0"/>
              <a:t>end loop;</a:t>
            </a:r>
          </a:p>
          <a:p>
            <a:pPr lvl="3">
              <a:buNone/>
            </a:pPr>
            <a:r>
              <a:rPr lang="en-US" dirty="0"/>
              <a:t>end;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Procedure with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6886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Statement: Write a procedure which will display details of all students from a given department: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or replace procedure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listStudents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(dept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cursor c1 is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rollNo,name,marks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student natural join department where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deptName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=dept;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rec1 c1%rowtype;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rec1 in c1 loop</a:t>
            </a:r>
          </a:p>
          <a:p>
            <a:pPr lvl="1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dbms_output.put_line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(rec1.rollNo||' '||rec1.name||' '||rec1.marks);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 loop;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To Execute: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 </a:t>
            </a:r>
          </a:p>
          <a:p>
            <a:pPr lvl="1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listStudents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('production');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PL/SQL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PL/SQL function is same as a procedure except that it always returns a value.</a:t>
            </a:r>
          </a:p>
          <a:p>
            <a:r>
              <a:rPr lang="en-US" dirty="0"/>
              <a:t>General Syntax: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[OR REPLACE] 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[(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parameter_name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[IN | OUT | IN OUT] type [, ...])] 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return_datatype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{IS | AS}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BEGIN 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&lt;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function_body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&gt; </a:t>
            </a:r>
          </a:p>
          <a:p>
            <a:pPr lvl="1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END 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Functions: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which will return the total fees collected for a given department.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or replace 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totalFees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(dept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sum(fees) into total from student natural join department where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deptName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=dept;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total;</a:t>
            </a:r>
          </a:p>
          <a:p>
            <a:pPr lvl="3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end;</a:t>
            </a:r>
          </a:p>
          <a:p>
            <a:pPr lvl="3">
              <a:buNone/>
            </a:pPr>
            <a:r>
              <a:rPr lang="en-US" dirty="0"/>
              <a:t>	</a:t>
            </a:r>
          </a:p>
          <a:p>
            <a:pPr lvl="3">
              <a:buNone/>
            </a:pPr>
            <a:r>
              <a:rPr lang="en-US" dirty="0"/>
              <a:t>To execute: select </a:t>
            </a:r>
            <a:r>
              <a:rPr lang="en-US" dirty="0" err="1"/>
              <a:t>totalFees</a:t>
            </a:r>
            <a:r>
              <a:rPr lang="en-US" dirty="0"/>
              <a:t>('production') from dual;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the topper student from a given department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or replace 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getTopper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(dept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varchar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topper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(50);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name into topper from student natural join department where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deptName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=dept and marks=(select max(marks) from student natural join department where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deptName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=dept) ;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topper;</a:t>
            </a:r>
          </a:p>
          <a:p>
            <a:pPr lvl="2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end;</a:t>
            </a:r>
          </a:p>
          <a:p>
            <a:pPr lvl="2">
              <a:buNone/>
            </a:pPr>
            <a:endParaRPr lang="en-US" dirty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dirty="0"/>
              <a:t>To execute: select </a:t>
            </a:r>
            <a:r>
              <a:rPr lang="en-US" dirty="0" err="1"/>
              <a:t>getTopper</a:t>
            </a:r>
            <a:r>
              <a:rPr lang="en-US" dirty="0"/>
              <a:t>(‘Civil’) from dual;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are stored routines, which are automatically executed when some events occur. </a:t>
            </a:r>
          </a:p>
          <a:p>
            <a:r>
              <a:rPr lang="en-US" dirty="0"/>
              <a:t>Triggers are written to be executed in response to any of the following events:</a:t>
            </a:r>
          </a:p>
          <a:p>
            <a:pPr lvl="2"/>
            <a:r>
              <a:rPr lang="en-US" dirty="0"/>
              <a:t>DML - DELETE, INSERT, or UPDATE.</a:t>
            </a:r>
          </a:p>
          <a:p>
            <a:pPr lvl="2"/>
            <a:r>
              <a:rPr lang="en-US" dirty="0"/>
              <a:t>DDL   - CREATE, ALTER, or DROP .</a:t>
            </a:r>
          </a:p>
          <a:p>
            <a:pPr lvl="2"/>
            <a:r>
              <a:rPr lang="en-US" dirty="0"/>
              <a:t>A database operation (SERVERERROR, LOGON, LOGOFF, STARTUP, or SHUTDOWN).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Trigger: 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   CREATE [ OR REPLACE ] TRIGGER </a:t>
            </a:r>
            <a:r>
              <a:rPr lang="en-US" i="1" dirty="0" err="1"/>
              <a:t>trigger_name</a:t>
            </a:r>
            <a:r>
              <a:rPr lang="en-US" dirty="0"/>
              <a:t> BEFORE/AFTER INSERT/UPDATE/DELETE</a:t>
            </a:r>
          </a:p>
          <a:p>
            <a:pPr lvl="2">
              <a:buNone/>
            </a:pPr>
            <a:r>
              <a:rPr lang="en-US" dirty="0"/>
              <a:t>    ON </a:t>
            </a:r>
            <a:r>
              <a:rPr lang="en-US" i="1" dirty="0" err="1"/>
              <a:t>table_name</a:t>
            </a:r>
            <a:r>
              <a:rPr lang="en-US" dirty="0"/>
              <a:t> [ FOR EACH ROW ] </a:t>
            </a:r>
          </a:p>
          <a:p>
            <a:pPr lvl="2">
              <a:buNone/>
            </a:pPr>
            <a:r>
              <a:rPr lang="en-US" dirty="0"/>
              <a:t>    DECLARE </a:t>
            </a:r>
          </a:p>
          <a:p>
            <a:pPr lvl="2">
              <a:buNone/>
            </a:pPr>
            <a:r>
              <a:rPr lang="en-US" dirty="0"/>
              <a:t>    -- variable declarations</a:t>
            </a:r>
          </a:p>
          <a:p>
            <a:pPr lvl="2">
              <a:buNone/>
            </a:pPr>
            <a:r>
              <a:rPr lang="en-US" dirty="0"/>
              <a:t>    BEGIN </a:t>
            </a:r>
          </a:p>
          <a:p>
            <a:pPr lvl="2">
              <a:buNone/>
            </a:pPr>
            <a:r>
              <a:rPr lang="en-US" dirty="0"/>
              <a:t>    -- trigger code</a:t>
            </a:r>
          </a:p>
          <a:p>
            <a:pPr lvl="2">
              <a:buNone/>
            </a:pPr>
            <a:r>
              <a:rPr lang="en-US" dirty="0"/>
              <a:t>    EXCEPTION WHEN ...</a:t>
            </a:r>
          </a:p>
          <a:p>
            <a:pPr lvl="2">
              <a:buNone/>
            </a:pPr>
            <a:r>
              <a:rPr lang="en-US" dirty="0"/>
              <a:t>     -- exception handling</a:t>
            </a:r>
          </a:p>
          <a:p>
            <a:pPr lvl="2">
              <a:buNone/>
            </a:pPr>
            <a:r>
              <a:rPr lang="en-US" dirty="0"/>
              <a:t>    END;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PL/SQL?</a:t>
            </a:r>
          </a:p>
          <a:p>
            <a:endParaRPr lang="en-US" dirty="0"/>
          </a:p>
          <a:p>
            <a:pPr lvl="1"/>
            <a:r>
              <a:rPr lang="en-US" dirty="0"/>
              <a:t>Developed by Oracle corporation in the 1980s.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a procedure language extension  for SQL and Oracle relational database.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Trigger : Before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Fired  before the INSERT operation is executed.</a:t>
            </a:r>
          </a:p>
          <a:p>
            <a:r>
              <a:rPr lang="en-US" dirty="0"/>
              <a:t>Check for email availability before inserting information of new student.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CREATE OR REPLACE TRIGGER </a:t>
            </a:r>
            <a:r>
              <a:rPr lang="en-US" dirty="0" err="1"/>
              <a:t>checkEmail</a:t>
            </a:r>
            <a:endParaRPr lang="en-US" dirty="0"/>
          </a:p>
          <a:p>
            <a:pPr lvl="1">
              <a:buNone/>
            </a:pPr>
            <a:r>
              <a:rPr lang="en-US" dirty="0"/>
              <a:t>BEFORE INSERT ON student FOR EACH ROW</a:t>
            </a:r>
          </a:p>
          <a:p>
            <a:pPr lvl="1">
              <a:buNone/>
            </a:pPr>
            <a:r>
              <a:rPr lang="en-US" dirty="0"/>
              <a:t>declare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rowcount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begin</a:t>
            </a:r>
          </a:p>
          <a:p>
            <a:pPr lvl="1">
              <a:buNone/>
            </a:pPr>
            <a:r>
              <a:rPr lang="en-US" dirty="0"/>
              <a:t>    SELECT COUNT(*) into </a:t>
            </a:r>
            <a:r>
              <a:rPr lang="en-US" dirty="0" err="1"/>
              <a:t>rowcount</a:t>
            </a:r>
            <a:r>
              <a:rPr lang="en-US" dirty="0"/>
              <a:t> FROM student WHERE email = :</a:t>
            </a:r>
            <a:r>
              <a:rPr lang="en-US" dirty="0" err="1"/>
              <a:t>NEW.email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    IF </a:t>
            </a:r>
            <a:r>
              <a:rPr lang="en-US" dirty="0" err="1"/>
              <a:t>rowcount</a:t>
            </a:r>
            <a:r>
              <a:rPr lang="en-US" dirty="0"/>
              <a:t>&lt;&gt;0 THEN</a:t>
            </a:r>
          </a:p>
          <a:p>
            <a:pPr lvl="1">
              <a:buNone/>
            </a:pPr>
            <a:r>
              <a:rPr lang="en-US" dirty="0"/>
              <a:t>       </a:t>
            </a:r>
            <a:r>
              <a:rPr lang="en-US" dirty="0" err="1"/>
              <a:t>raise_application_error</a:t>
            </a:r>
            <a:r>
              <a:rPr lang="en-US" dirty="0"/>
              <a:t>(-20001,'Email Already Registered');</a:t>
            </a:r>
          </a:p>
          <a:p>
            <a:pPr lvl="1">
              <a:buNone/>
            </a:pPr>
            <a:r>
              <a:rPr lang="en-US" dirty="0"/>
              <a:t>    END IF;</a:t>
            </a:r>
          </a:p>
          <a:p>
            <a:pPr lvl="1">
              <a:buNone/>
            </a:pPr>
            <a:r>
              <a:rPr lang="en-US" dirty="0"/>
              <a:t>END;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Trigger: After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None/>
            </a:pPr>
            <a:r>
              <a:rPr lang="en-IN" dirty="0"/>
              <a:t>CREATE OR REPLACE TRIGGER </a:t>
            </a:r>
            <a:r>
              <a:rPr lang="en-IN" dirty="0" err="1"/>
              <a:t>cancelAdmit</a:t>
            </a:r>
            <a:endParaRPr lang="en-US" dirty="0"/>
          </a:p>
          <a:p>
            <a:pPr lvl="2">
              <a:buNone/>
            </a:pPr>
            <a:r>
              <a:rPr lang="en-IN" dirty="0"/>
              <a:t>AFTER INSERT ON student</a:t>
            </a:r>
            <a:endParaRPr lang="en-US" dirty="0"/>
          </a:p>
          <a:p>
            <a:pPr lvl="2">
              <a:buNone/>
            </a:pPr>
            <a:r>
              <a:rPr lang="en-IN" dirty="0"/>
              <a:t>REFERENCING NEW AS n </a:t>
            </a:r>
            <a:endParaRPr lang="en-US" dirty="0"/>
          </a:p>
          <a:p>
            <a:pPr lvl="2">
              <a:buNone/>
            </a:pPr>
            <a:r>
              <a:rPr lang="en-IN" dirty="0"/>
              <a:t>FOR EACH ROW</a:t>
            </a:r>
            <a:endParaRPr lang="en-US" dirty="0"/>
          </a:p>
          <a:p>
            <a:pPr lvl="2">
              <a:buNone/>
            </a:pPr>
            <a:r>
              <a:rPr lang="en-IN" dirty="0"/>
              <a:t>declare</a:t>
            </a:r>
            <a:endParaRPr lang="en-US" dirty="0"/>
          </a:p>
          <a:p>
            <a:pPr lvl="2">
              <a:buNone/>
            </a:pPr>
            <a:r>
              <a:rPr lang="en-IN" dirty="0"/>
              <a:t>   </a:t>
            </a:r>
            <a:r>
              <a:rPr lang="en-IN" dirty="0" err="1"/>
              <a:t>rowcount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;</a:t>
            </a:r>
            <a:endParaRPr lang="en-US" dirty="0"/>
          </a:p>
          <a:p>
            <a:pPr lvl="2">
              <a:buNone/>
            </a:pPr>
            <a:r>
              <a:rPr lang="en-IN" dirty="0"/>
              <a:t>begin</a:t>
            </a:r>
            <a:endParaRPr lang="en-US" dirty="0"/>
          </a:p>
          <a:p>
            <a:pPr lvl="2">
              <a:buNone/>
            </a:pPr>
            <a:r>
              <a:rPr lang="en-IN" dirty="0"/>
              <a:t>    if :</a:t>
            </a:r>
            <a:r>
              <a:rPr lang="en-IN" dirty="0" err="1"/>
              <a:t>n.fees</a:t>
            </a:r>
            <a:r>
              <a:rPr lang="en-IN" dirty="0"/>
              <a:t> &lt;10000 then</a:t>
            </a:r>
            <a:endParaRPr lang="en-US" dirty="0"/>
          </a:p>
          <a:p>
            <a:pPr lvl="2">
              <a:buNone/>
            </a:pPr>
            <a:r>
              <a:rPr lang="en-IN" dirty="0"/>
              <a:t>  </a:t>
            </a:r>
            <a:r>
              <a:rPr lang="en-IN" dirty="0" err="1"/>
              <a:t>dbms_output.put_line</a:t>
            </a:r>
            <a:r>
              <a:rPr lang="en-IN" dirty="0"/>
              <a:t>('Admission cancelled due to less donation');</a:t>
            </a:r>
            <a:endParaRPr lang="en-US" dirty="0"/>
          </a:p>
          <a:p>
            <a:pPr lvl="2">
              <a:buNone/>
            </a:pPr>
            <a:r>
              <a:rPr lang="en-IN" dirty="0"/>
              <a:t>    end if;</a:t>
            </a:r>
            <a:endParaRPr lang="en-US" dirty="0"/>
          </a:p>
          <a:p>
            <a:pPr lvl="2">
              <a:buNone/>
            </a:pPr>
            <a:r>
              <a:rPr lang="en-IN" dirty="0"/>
              <a:t>END;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Trigger Before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 Notification to Admin of Email change.</a:t>
            </a:r>
          </a:p>
          <a:p>
            <a:pPr lvl="1">
              <a:buNone/>
            </a:pPr>
            <a:r>
              <a:rPr lang="en-US" dirty="0"/>
              <a:t>CREATE OR REPLACE TRIGGER </a:t>
            </a:r>
            <a:r>
              <a:rPr lang="en-US" dirty="0" err="1"/>
              <a:t>checkUpdatedEmail</a:t>
            </a:r>
            <a:endParaRPr lang="en-US" dirty="0"/>
          </a:p>
          <a:p>
            <a:pPr lvl="1">
              <a:buNone/>
            </a:pPr>
            <a:r>
              <a:rPr lang="en-US" dirty="0"/>
              <a:t>BEFORE UPDATE ON student</a:t>
            </a:r>
          </a:p>
          <a:p>
            <a:pPr lvl="1">
              <a:buNone/>
            </a:pPr>
            <a:r>
              <a:rPr lang="en-US" dirty="0"/>
              <a:t>REFERENCING NEW AS n </a:t>
            </a:r>
          </a:p>
          <a:p>
            <a:pPr lvl="1">
              <a:buNone/>
            </a:pPr>
            <a:r>
              <a:rPr lang="en-US" dirty="0"/>
              <a:t>FOR EACH ROW</a:t>
            </a:r>
          </a:p>
          <a:p>
            <a:pPr lvl="1">
              <a:buNone/>
            </a:pPr>
            <a:r>
              <a:rPr lang="en-US" dirty="0"/>
              <a:t>declare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rowcount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begin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dbms_output.put_line</a:t>
            </a:r>
            <a:r>
              <a:rPr lang="en-US" dirty="0"/>
              <a:t>('The email has been changed to: ' || :</a:t>
            </a:r>
            <a:r>
              <a:rPr lang="en-US" dirty="0" err="1"/>
              <a:t>n.email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Trigger After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all students of the department, once the department is deleted.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CREATE OR REPLACE TRIGGER </a:t>
            </a:r>
            <a:r>
              <a:rPr lang="en-US" dirty="0" err="1"/>
              <a:t>cleanStudents</a:t>
            </a:r>
            <a:endParaRPr lang="en-US" dirty="0"/>
          </a:p>
          <a:p>
            <a:pPr lvl="1">
              <a:buNone/>
            </a:pPr>
            <a:r>
              <a:rPr lang="en-US" dirty="0"/>
              <a:t>AFTER DELETE ON department</a:t>
            </a:r>
          </a:p>
          <a:p>
            <a:pPr lvl="1">
              <a:buNone/>
            </a:pPr>
            <a:r>
              <a:rPr lang="en-US" dirty="0"/>
              <a:t>FOR EACH ROW</a:t>
            </a:r>
          </a:p>
          <a:p>
            <a:pPr lvl="1">
              <a:buNone/>
            </a:pPr>
            <a:r>
              <a:rPr lang="en-US" dirty="0"/>
              <a:t>declare</a:t>
            </a:r>
          </a:p>
          <a:p>
            <a:pPr lvl="1">
              <a:buNone/>
            </a:pPr>
            <a:r>
              <a:rPr lang="en-US" dirty="0"/>
              <a:t>   dept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begin</a:t>
            </a:r>
          </a:p>
          <a:p>
            <a:pPr lvl="1">
              <a:buNone/>
            </a:pPr>
            <a:r>
              <a:rPr lang="en-US" dirty="0"/>
              <a:t>   dept := :</a:t>
            </a:r>
            <a:r>
              <a:rPr lang="en-US" dirty="0" err="1"/>
              <a:t>OLD.deptNo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   delete from student where </a:t>
            </a:r>
            <a:r>
              <a:rPr lang="en-US" dirty="0" err="1"/>
              <a:t>deptNo</a:t>
            </a:r>
            <a:r>
              <a:rPr lang="en-US" dirty="0"/>
              <a:t>=dept;</a:t>
            </a:r>
          </a:p>
          <a:p>
            <a:pPr lvl="1"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dirty="0"/>
              <a:t>package</a:t>
            </a:r>
            <a:r>
              <a:rPr lang="en-US" dirty="0"/>
              <a:t> is a schema object that groups logically related PL/SQL types, items, and subprograms.</a:t>
            </a:r>
          </a:p>
          <a:p>
            <a:r>
              <a:rPr lang="en-US" dirty="0"/>
              <a:t>A package will have two mandatory parts:</a:t>
            </a:r>
          </a:p>
          <a:p>
            <a:pPr lvl="1"/>
            <a:r>
              <a:rPr lang="en-US" dirty="0"/>
              <a:t>Package specification</a:t>
            </a:r>
          </a:p>
          <a:p>
            <a:pPr lvl="2"/>
            <a:r>
              <a:rPr lang="en-US" dirty="0"/>
              <a:t> It just DECLARES the types, variables, constants, exceptions, cursors, and subprograms that can be referenced from outside the package</a:t>
            </a:r>
          </a:p>
          <a:p>
            <a:pPr lvl="1"/>
            <a:r>
              <a:rPr lang="en-US" dirty="0"/>
              <a:t>Package body or definition</a:t>
            </a:r>
          </a:p>
          <a:p>
            <a:pPr lvl="2"/>
            <a:r>
              <a:rPr lang="en-US" dirty="0"/>
              <a:t>The package body has the codes for various methods declared in the package specification and other private declarations, which are hidden from code outside the package.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for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8772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 Specification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CREATE PACKAGE </a:t>
            </a:r>
            <a:r>
              <a:rPr lang="en-US" dirty="0" err="1"/>
              <a:t>cust_sal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AS</a:t>
            </a:r>
          </a:p>
          <a:p>
            <a:pPr lvl="2">
              <a:buNone/>
            </a:pPr>
            <a:r>
              <a:rPr lang="en-US" dirty="0"/>
              <a:t>PROCEDURE </a:t>
            </a:r>
            <a:r>
              <a:rPr lang="en-US" dirty="0" err="1"/>
              <a:t>find_sal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 </a:t>
            </a:r>
            <a:r>
              <a:rPr lang="en-US" dirty="0" err="1"/>
              <a:t>customers.id%type</a:t>
            </a:r>
            <a:r>
              <a:rPr lang="en-US" dirty="0"/>
              <a:t>);</a:t>
            </a:r>
          </a:p>
          <a:p>
            <a:pPr lvl="2">
              <a:buNone/>
            </a:pPr>
            <a:r>
              <a:rPr lang="en-US" dirty="0"/>
              <a:t>END </a:t>
            </a:r>
            <a:r>
              <a:rPr lang="en-US" dirty="0" err="1"/>
              <a:t>cust_sal</a:t>
            </a:r>
            <a:r>
              <a:rPr lang="en-US" dirty="0"/>
              <a:t>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Execute this:  exec </a:t>
            </a:r>
            <a:r>
              <a:rPr lang="en-US" b="1" dirty="0" err="1"/>
              <a:t>cust_sal</a:t>
            </a:r>
            <a:r>
              <a:rPr lang="en-US" b="1" dirty="0"/>
              <a:t>;</a:t>
            </a:r>
          </a:p>
          <a:p>
            <a:r>
              <a:rPr lang="en-US" dirty="0"/>
              <a:t>Package body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 lvl="2">
              <a:buNone/>
            </a:pPr>
            <a:r>
              <a:rPr lang="en-US" dirty="0"/>
              <a:t>CREATE OR REPLACE PACKAGE BODY </a:t>
            </a:r>
            <a:r>
              <a:rPr lang="en-US" dirty="0" err="1"/>
              <a:t>cust_sal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AS </a:t>
            </a:r>
          </a:p>
          <a:p>
            <a:pPr lvl="2">
              <a:buNone/>
            </a:pPr>
            <a:r>
              <a:rPr lang="en-US" dirty="0"/>
              <a:t>PROCEDURE </a:t>
            </a:r>
            <a:r>
              <a:rPr lang="en-US" dirty="0" err="1"/>
              <a:t>find_sal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 </a:t>
            </a:r>
            <a:r>
              <a:rPr lang="en-US" dirty="0" err="1"/>
              <a:t>customers.id%TYPE</a:t>
            </a:r>
            <a:r>
              <a:rPr lang="en-US" dirty="0"/>
              <a:t>) </a:t>
            </a:r>
          </a:p>
          <a:p>
            <a:pPr lvl="2">
              <a:buNone/>
            </a:pPr>
            <a:r>
              <a:rPr lang="en-US" dirty="0"/>
              <a:t>IS </a:t>
            </a:r>
          </a:p>
          <a:p>
            <a:pPr lvl="2">
              <a:buNone/>
            </a:pPr>
            <a:r>
              <a:rPr lang="en-US" dirty="0" err="1"/>
              <a:t>c_sal</a:t>
            </a:r>
            <a:r>
              <a:rPr lang="en-US" dirty="0"/>
              <a:t> </a:t>
            </a:r>
            <a:r>
              <a:rPr lang="en-US" dirty="0" err="1"/>
              <a:t>customers.salary%TYPE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BEGIN </a:t>
            </a:r>
          </a:p>
          <a:p>
            <a:pPr lvl="2">
              <a:buNone/>
            </a:pPr>
            <a:r>
              <a:rPr lang="en-US" dirty="0"/>
              <a:t>SELECT salary INTO </a:t>
            </a:r>
            <a:r>
              <a:rPr lang="en-US" dirty="0" err="1"/>
              <a:t>c_sal</a:t>
            </a:r>
            <a:r>
              <a:rPr lang="en-US" dirty="0"/>
              <a:t> FROM customers WHERE id = </a:t>
            </a:r>
            <a:r>
              <a:rPr lang="en-US" dirty="0" err="1"/>
              <a:t>c_id</a:t>
            </a:r>
            <a:r>
              <a:rPr lang="en-US" dirty="0"/>
              <a:t>; </a:t>
            </a:r>
          </a:p>
          <a:p>
            <a:pPr lvl="2">
              <a:buNone/>
            </a:pPr>
            <a:r>
              <a:rPr lang="en-US" dirty="0" err="1"/>
              <a:t>dbms_output.put_line</a:t>
            </a:r>
            <a:r>
              <a:rPr lang="en-US" dirty="0"/>
              <a:t>('Salary: '|| </a:t>
            </a:r>
            <a:r>
              <a:rPr lang="en-US" dirty="0" err="1"/>
              <a:t>c_sal</a:t>
            </a:r>
            <a:r>
              <a:rPr lang="en-US" dirty="0"/>
              <a:t>);</a:t>
            </a:r>
          </a:p>
          <a:p>
            <a:pPr lvl="2">
              <a:buNone/>
            </a:pPr>
            <a:r>
              <a:rPr lang="en-US" dirty="0"/>
              <a:t> END </a:t>
            </a:r>
            <a:r>
              <a:rPr lang="en-US" dirty="0" err="1"/>
              <a:t>find_sal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 END </a:t>
            </a:r>
            <a:r>
              <a:rPr lang="en-US" dirty="0" err="1"/>
              <a:t>cust_sal</a:t>
            </a:r>
            <a:r>
              <a:rPr lang="en-US" dirty="0"/>
              <a:t>; 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To Execute: exec </a:t>
            </a:r>
            <a:r>
              <a:rPr lang="en-US" b="1" dirty="0" err="1"/>
              <a:t>cust_sal.find_sal</a:t>
            </a:r>
            <a:r>
              <a:rPr lang="en-US" b="1" dirty="0"/>
              <a:t>(4);</a:t>
            </a:r>
          </a:p>
          <a:p>
            <a:pPr lvl="1">
              <a:buNone/>
            </a:pPr>
            <a:r>
              <a:rPr lang="en-US" dirty="0"/>
              <a:t>		</a:t>
            </a:r>
          </a:p>
          <a:p>
            <a:pPr lvl="1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error condition during a program execution is called an exception in PL/SQL.</a:t>
            </a:r>
          </a:p>
          <a:p>
            <a:r>
              <a:rPr lang="en-US" dirty="0"/>
              <a:t>PL/SQL supports programmers to catch such conditions using </a:t>
            </a:r>
            <a:r>
              <a:rPr lang="en-US" b="1" dirty="0"/>
              <a:t>EXCEPTION</a:t>
            </a:r>
            <a:r>
              <a:rPr lang="en-US" dirty="0"/>
              <a:t> block in the program</a:t>
            </a:r>
          </a:p>
          <a:p>
            <a:r>
              <a:rPr lang="en-US" dirty="0"/>
              <a:t> There are two types of exceptions:</a:t>
            </a:r>
          </a:p>
          <a:p>
            <a:pPr lvl="1"/>
            <a:r>
              <a:rPr lang="en-US" dirty="0"/>
              <a:t>System-defined exceptions</a:t>
            </a:r>
          </a:p>
          <a:p>
            <a:pPr lvl="1"/>
            <a:r>
              <a:rPr lang="en-US" dirty="0"/>
              <a:t>User-defined exceptions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&lt;declarations section&gt;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&lt;executable command(s)&gt;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WHEN exception1 THEN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exception1-handling-statements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WHEN exception2 THEN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exception2-handling-statements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WHEN exception3 THEN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exception3-handling-statements ........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WHEN others THEN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exception3-handling-statements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System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>
              <a:buNone/>
            </a:pPr>
            <a:r>
              <a:rPr lang="en-US" dirty="0"/>
              <a:t>DECLARE </a:t>
            </a:r>
          </a:p>
          <a:p>
            <a:pPr lvl="3">
              <a:buNone/>
            </a:pPr>
            <a:r>
              <a:rPr lang="en-US" dirty="0"/>
              <a:t>dept </a:t>
            </a:r>
            <a:r>
              <a:rPr lang="en-US" dirty="0" err="1"/>
              <a:t>department.deptNo%type</a:t>
            </a:r>
            <a:r>
              <a:rPr lang="en-US" dirty="0"/>
              <a:t>:=10; </a:t>
            </a:r>
          </a:p>
          <a:p>
            <a:pPr lvl="3">
              <a:buNone/>
            </a:pPr>
            <a:r>
              <a:rPr lang="en-US" dirty="0"/>
              <a:t>name </a:t>
            </a:r>
            <a:r>
              <a:rPr lang="en-US" dirty="0" err="1"/>
              <a:t>department.deptName%type</a:t>
            </a:r>
            <a:r>
              <a:rPr lang="en-US" dirty="0"/>
              <a:t>;</a:t>
            </a:r>
          </a:p>
          <a:p>
            <a:pPr lvl="3">
              <a:buNone/>
            </a:pPr>
            <a:r>
              <a:rPr lang="en-US" dirty="0"/>
              <a:t>BEGIN </a:t>
            </a:r>
          </a:p>
          <a:p>
            <a:pPr lvl="3">
              <a:buNone/>
            </a:pPr>
            <a:r>
              <a:rPr lang="en-US" dirty="0"/>
              <a:t>SELECT </a:t>
            </a:r>
            <a:r>
              <a:rPr lang="en-US" dirty="0" err="1"/>
              <a:t>deptName</a:t>
            </a:r>
            <a:r>
              <a:rPr lang="en-US" dirty="0"/>
              <a:t> into name FROM department where </a:t>
            </a:r>
            <a:r>
              <a:rPr lang="en-US" dirty="0" err="1"/>
              <a:t>deptNo</a:t>
            </a:r>
            <a:r>
              <a:rPr lang="en-US" dirty="0"/>
              <a:t>=dept;</a:t>
            </a:r>
          </a:p>
          <a:p>
            <a:pPr lvl="3">
              <a:buNone/>
            </a:pPr>
            <a:r>
              <a:rPr lang="en-US" dirty="0"/>
              <a:t>DBMS_OUTPUT.PUT_LINE ('Name: '|| name); </a:t>
            </a:r>
          </a:p>
          <a:p>
            <a:pPr lvl="3">
              <a:buNone/>
            </a:pPr>
            <a:r>
              <a:rPr lang="en-US" dirty="0"/>
              <a:t>EXCEPTION WHEN </a:t>
            </a:r>
            <a:r>
              <a:rPr lang="en-US" dirty="0" err="1"/>
              <a:t>no_data_found</a:t>
            </a:r>
            <a:r>
              <a:rPr lang="en-US" dirty="0"/>
              <a:t> THEN</a:t>
            </a:r>
          </a:p>
          <a:p>
            <a:pPr lvl="3">
              <a:buNone/>
            </a:pPr>
            <a:r>
              <a:rPr lang="en-US" dirty="0" err="1"/>
              <a:t>dbms_output.put_line</a:t>
            </a:r>
            <a:r>
              <a:rPr lang="en-US" dirty="0"/>
              <a:t>('No such department!');</a:t>
            </a:r>
          </a:p>
          <a:p>
            <a:pPr lvl="3">
              <a:buNone/>
            </a:pPr>
            <a:r>
              <a:rPr lang="en-US" dirty="0"/>
              <a:t>WHEN others THEN</a:t>
            </a:r>
          </a:p>
          <a:p>
            <a:pPr lvl="3">
              <a:buNone/>
            </a:pPr>
            <a:r>
              <a:rPr lang="en-US" dirty="0" err="1"/>
              <a:t>dbms_output.put_line</a:t>
            </a:r>
            <a:r>
              <a:rPr lang="en-US" dirty="0"/>
              <a:t>('Error!');</a:t>
            </a:r>
          </a:p>
          <a:p>
            <a:pPr lvl="3">
              <a:buNone/>
            </a:pPr>
            <a:r>
              <a:rPr lang="en-US" dirty="0"/>
              <a:t>END;</a:t>
            </a:r>
          </a:p>
          <a:p>
            <a:pPr lvl="3">
              <a:buNone/>
            </a:pPr>
            <a:r>
              <a:rPr lang="en-US" dirty="0"/>
              <a:t>	</a:t>
            </a:r>
          </a:p>
          <a:p>
            <a:pPr lvl="3">
              <a:buNone/>
            </a:pPr>
            <a:r>
              <a:rPr lang="en-US" dirty="0"/>
              <a:t>Here in this example, we have used system defined exception:</a:t>
            </a:r>
          </a:p>
          <a:p>
            <a:pPr lvl="3">
              <a:buNone/>
            </a:pPr>
            <a:r>
              <a:rPr lang="en-US" dirty="0" err="1"/>
              <a:t>no_data_found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877272"/>
          </a:xfrm>
        </p:spPr>
        <p:txBody>
          <a:bodyPr>
            <a:normAutofit fontScale="70000" lnSpcReduction="20000"/>
          </a:bodyPr>
          <a:lstStyle/>
          <a:p>
            <a:pPr lvl="2">
              <a:buNone/>
            </a:pPr>
            <a:r>
              <a:rPr lang="en-US" dirty="0"/>
              <a:t>DECLARE</a:t>
            </a:r>
          </a:p>
          <a:p>
            <a:pPr lvl="2">
              <a:buNone/>
            </a:pPr>
            <a:r>
              <a:rPr lang="en-US" dirty="0"/>
              <a:t>   dept </a:t>
            </a:r>
            <a:r>
              <a:rPr lang="en-US" dirty="0" err="1"/>
              <a:t>department.deptNo%type</a:t>
            </a:r>
            <a:r>
              <a:rPr lang="en-US" dirty="0"/>
              <a:t> :=-23;</a:t>
            </a:r>
          </a:p>
          <a:p>
            <a:pPr lvl="2">
              <a:buNone/>
            </a:pPr>
            <a:r>
              <a:rPr lang="en-US" dirty="0"/>
              <a:t>   name </a:t>
            </a:r>
            <a:r>
              <a:rPr lang="en-US" dirty="0" err="1"/>
              <a:t>department.deptName%type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   </a:t>
            </a:r>
            <a:r>
              <a:rPr lang="en-US" dirty="0" err="1"/>
              <a:t>ex_invalid_deptNo</a:t>
            </a:r>
            <a:r>
              <a:rPr lang="en-US" dirty="0"/>
              <a:t>  EXCEPTION;</a:t>
            </a:r>
          </a:p>
          <a:p>
            <a:pPr lvl="2">
              <a:buNone/>
            </a:pPr>
            <a:r>
              <a:rPr lang="en-US" dirty="0"/>
              <a:t>BEGIN</a:t>
            </a:r>
          </a:p>
          <a:p>
            <a:pPr lvl="2">
              <a:buNone/>
            </a:pPr>
            <a:r>
              <a:rPr lang="en-US" dirty="0"/>
              <a:t>   IF dept &lt;= 0 THEN</a:t>
            </a:r>
          </a:p>
          <a:p>
            <a:pPr lvl="2">
              <a:buNone/>
            </a:pPr>
            <a:r>
              <a:rPr lang="en-US" dirty="0"/>
              <a:t>      RAISE </a:t>
            </a:r>
            <a:r>
              <a:rPr lang="en-US" dirty="0" err="1"/>
              <a:t>ex_invalid_deptNo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   ELSE</a:t>
            </a:r>
          </a:p>
          <a:p>
            <a:pPr lvl="2">
              <a:buNone/>
            </a:pPr>
            <a:r>
              <a:rPr lang="en-US" dirty="0"/>
              <a:t>      SELECT  </a:t>
            </a:r>
            <a:r>
              <a:rPr lang="en-US" dirty="0" err="1"/>
              <a:t>deptName</a:t>
            </a:r>
            <a:r>
              <a:rPr lang="en-US" dirty="0"/>
              <a:t> into name</a:t>
            </a:r>
          </a:p>
          <a:p>
            <a:pPr lvl="2">
              <a:buNone/>
            </a:pPr>
            <a:r>
              <a:rPr lang="en-US" dirty="0"/>
              <a:t>      FROM department</a:t>
            </a:r>
          </a:p>
          <a:p>
            <a:pPr lvl="2">
              <a:buNone/>
            </a:pPr>
            <a:r>
              <a:rPr lang="en-US" dirty="0"/>
              <a:t>      WHERE </a:t>
            </a:r>
            <a:r>
              <a:rPr lang="en-US" dirty="0" err="1"/>
              <a:t>deptNo</a:t>
            </a:r>
            <a:r>
              <a:rPr lang="en-US" dirty="0"/>
              <a:t> = dept;</a:t>
            </a:r>
          </a:p>
          <a:p>
            <a:pPr lvl="2">
              <a:buNone/>
            </a:pPr>
            <a:r>
              <a:rPr lang="en-US" dirty="0"/>
              <a:t>      DBMS_OUTPUT.PUT_LINE (‘Department: '||  name);</a:t>
            </a:r>
          </a:p>
          <a:p>
            <a:pPr lvl="2">
              <a:buNone/>
            </a:pPr>
            <a:r>
              <a:rPr lang="en-US" dirty="0"/>
              <a:t>   END IF;</a:t>
            </a:r>
          </a:p>
          <a:p>
            <a:pPr lvl="2">
              <a:buNone/>
            </a:pPr>
            <a:r>
              <a:rPr lang="en-US" dirty="0"/>
              <a:t>EXCEPTION</a:t>
            </a:r>
          </a:p>
          <a:p>
            <a:pPr lvl="2">
              <a:buNone/>
            </a:pPr>
            <a:r>
              <a:rPr lang="en-US" dirty="0"/>
              <a:t>   WHEN </a:t>
            </a:r>
            <a:r>
              <a:rPr lang="en-US" dirty="0" err="1"/>
              <a:t>ex_invalid_deptNo</a:t>
            </a:r>
            <a:r>
              <a:rPr lang="en-US" dirty="0"/>
              <a:t> THEN</a:t>
            </a:r>
          </a:p>
          <a:p>
            <a:pPr lvl="2">
              <a:buNone/>
            </a:pPr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('Department number must be greater than zero!');</a:t>
            </a:r>
          </a:p>
          <a:p>
            <a:pPr lvl="2">
              <a:buNone/>
            </a:pPr>
            <a:r>
              <a:rPr lang="en-US" dirty="0"/>
              <a:t>   WHEN </a:t>
            </a:r>
            <a:r>
              <a:rPr lang="en-US" dirty="0" err="1"/>
              <a:t>no_data_found</a:t>
            </a:r>
            <a:r>
              <a:rPr lang="en-US" dirty="0"/>
              <a:t> THEN</a:t>
            </a:r>
          </a:p>
          <a:p>
            <a:pPr lvl="2">
              <a:buNone/>
            </a:pPr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('No such department!');</a:t>
            </a:r>
          </a:p>
          <a:p>
            <a:pPr lvl="2">
              <a:buNone/>
            </a:pPr>
            <a:r>
              <a:rPr lang="en-US" dirty="0"/>
              <a:t>   WHEN others THEN</a:t>
            </a:r>
          </a:p>
          <a:p>
            <a:pPr lvl="2">
              <a:buNone/>
            </a:pPr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('Error!'); </a:t>
            </a:r>
          </a:p>
          <a:p>
            <a:pPr lvl="2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PL/SQL Block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&lt;declarations section&gt;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&lt;executable command(s)&gt;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&lt;exception handling&gt;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19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Gracias!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Thank you!</a:t>
            </a:r>
          </a:p>
          <a:p>
            <a:r>
              <a:rPr lang="en-US" dirty="0"/>
              <a:t>For any queries, ask me on my profile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http://bbarters.com/user/ksjoshi88</a:t>
            </a:r>
            <a:endParaRPr lang="en-US" dirty="0"/>
          </a:p>
          <a:p>
            <a:pPr>
              <a:buNone/>
            </a:pPr>
            <a:r>
              <a:rPr lang="en-US" dirty="0"/>
              <a:t>    or 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http://bbarters.com/user/prath257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http://bbarters.com/user/ritesh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PL/SQL Block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Declarations</a:t>
            </a:r>
          </a:p>
          <a:p>
            <a:pPr lvl="1"/>
            <a:r>
              <a:rPr lang="en-IN" sz="2000" dirty="0"/>
              <a:t>This section starts with the keyword DECLARE.</a:t>
            </a:r>
          </a:p>
          <a:p>
            <a:pPr lvl="1"/>
            <a:r>
              <a:rPr lang="en-IN" sz="2000" dirty="0"/>
              <a:t>It is an optional section and defines all variables, cursors, etc.</a:t>
            </a:r>
          </a:p>
          <a:p>
            <a:r>
              <a:rPr lang="en-IN" b="1" dirty="0"/>
              <a:t>Executable Commands</a:t>
            </a:r>
          </a:p>
          <a:p>
            <a:pPr lvl="1"/>
            <a:r>
              <a:rPr lang="en-IN" sz="2000" dirty="0"/>
              <a:t>It’s enclosed between keywords BEGIN and END.</a:t>
            </a:r>
          </a:p>
          <a:p>
            <a:pPr lvl="1"/>
            <a:r>
              <a:rPr lang="en-IN" sz="2000" dirty="0"/>
              <a:t>It’s a mandatory section.</a:t>
            </a:r>
          </a:p>
          <a:p>
            <a:pPr lvl="1"/>
            <a:r>
              <a:rPr lang="en-IN" sz="2000" dirty="0"/>
              <a:t>It consists of executable PL/SQL statements of the program.</a:t>
            </a:r>
          </a:p>
          <a:p>
            <a:r>
              <a:rPr lang="en-IN" b="1" dirty="0"/>
              <a:t>Exception Handling</a:t>
            </a:r>
          </a:p>
          <a:p>
            <a:pPr lvl="1"/>
            <a:r>
              <a:rPr lang="en-IN" sz="2000" dirty="0"/>
              <a:t>This section starts with the keyword EXCEPTION.</a:t>
            </a:r>
          </a:p>
          <a:p>
            <a:pPr lvl="1"/>
            <a:r>
              <a:rPr lang="en-IN" sz="2000" dirty="0"/>
              <a:t>This section is also an optional section.</a:t>
            </a:r>
          </a:p>
          <a:p>
            <a:pPr lvl="1"/>
            <a:r>
              <a:rPr lang="en-IN" sz="2000" dirty="0"/>
              <a:t>It contains exceptions that handle errors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6802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Simple PL/SQL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Print natural numbers from 1 to 5.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begin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i:=1;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loop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i:=i+1;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	   exit when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5;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	   end loop;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	end;</a:t>
            </a:r>
          </a:p>
          <a:p>
            <a:pPr marL="0" indent="0"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9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block of statement.</a:t>
            </a:r>
          </a:p>
          <a:p>
            <a:r>
              <a:rPr lang="en-IN" dirty="0"/>
              <a:t>It may or may not return a value.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457200" lvl="1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[OR REPLACE] PROCEDURE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procedure_name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[(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[IN | OUT | IN OUT] type [, …])]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{IS | AS}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&lt;procedure body&gt;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procedure_name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899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Simple program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create or replace procedure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topperStudent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as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name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students.s_name%type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begin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/>
              <a:t>select name from student where marks=(select max(marks) from student)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dbms_output.put_line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(name);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end;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execute, there are two ways to do it:</a:t>
            </a:r>
          </a:p>
          <a:p>
            <a:pPr lvl="1"/>
            <a:r>
              <a:rPr lang="en-IN" dirty="0"/>
              <a:t>1) exec </a:t>
            </a:r>
            <a:r>
              <a:rPr lang="en-IN" dirty="0" err="1"/>
              <a:t>topperStudent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2) begin </a:t>
            </a:r>
            <a:r>
              <a:rPr lang="en-IN" dirty="0" err="1"/>
              <a:t>topperStudent</a:t>
            </a:r>
            <a:r>
              <a:rPr lang="en-IN" dirty="0"/>
              <a:t> end;</a:t>
            </a:r>
          </a:p>
        </p:txBody>
      </p:sp>
    </p:spTree>
    <p:extLst>
      <p:ext uri="{BB962C8B-B14F-4D97-AF65-F5344CB8AC3E}">
        <p14:creationId xmlns:p14="http://schemas.microsoft.com/office/powerpoint/2010/main" val="332903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cursor is a temporary area created in the main memory when a SQL statement is executed. A cursor contains information on a select statement and the rows of data accessed by it.</a:t>
            </a:r>
          </a:p>
          <a:p>
            <a:r>
              <a:rPr lang="en-US" dirty="0"/>
              <a:t>This temporary work area is used to store the data retrieved from the database, and manipulate this data. </a:t>
            </a:r>
          </a:p>
          <a:p>
            <a:r>
              <a:rPr lang="en-US" dirty="0"/>
              <a:t>A cursor can hold more than one row, but can process only one row at a time. The set of rows the cursor holds is called the </a:t>
            </a:r>
            <a:r>
              <a:rPr lang="en-US" i="1" dirty="0"/>
              <a:t>active </a:t>
            </a:r>
            <a:r>
              <a:rPr lang="en-US" dirty="0"/>
              <a:t>set.</a:t>
            </a:r>
          </a:p>
          <a:p>
            <a:r>
              <a:rPr lang="en-US" dirty="0"/>
              <a:t>There are two types of cursors in PL/SQL:</a:t>
            </a:r>
          </a:p>
          <a:p>
            <a:pPr lvl="1"/>
            <a:r>
              <a:rPr lang="en-US" dirty="0"/>
              <a:t>Implicit</a:t>
            </a:r>
          </a:p>
          <a:p>
            <a:pPr lvl="1"/>
            <a:r>
              <a:rPr lang="en-US" dirty="0"/>
              <a:t>Explicit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568952" cy="2592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Implicit cursors get created when you execute DMA queries like Select, insert, delete, update.</a:t>
            </a:r>
          </a:p>
          <a:p>
            <a:r>
              <a:rPr lang="en-US" dirty="0"/>
              <a:t>Oracle gives some useful attributes on this implicit cursors to help us check the status of DML operations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3429000"/>
          <a:ext cx="6768752" cy="301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367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r>
                        <a:rPr lang="en-US" dirty="0"/>
                        <a:t>%FOUND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DML statement affects at least one row</a:t>
                      </a:r>
                      <a:r>
                        <a:rPr lang="en-US" baseline="0" dirty="0"/>
                        <a:t> returns TRUE else returns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26">
                <a:tc>
                  <a:txBody>
                    <a:bodyPr/>
                    <a:lstStyle/>
                    <a:p>
                      <a:r>
                        <a:rPr lang="en-US" dirty="0"/>
                        <a:t>%NOTFOUND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DML statement affects at least one row</a:t>
                      </a:r>
                      <a:r>
                        <a:rPr lang="en-US" baseline="0" dirty="0"/>
                        <a:t> returns FALSE else returns TRUE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r>
                        <a:rPr lang="en-US" dirty="0"/>
                        <a:t>%ROWCOUNT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number of rows affected by the DML operations INSERT, DELETE, UPDATE, SELECT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1803</Words>
  <Application>Microsoft Office PowerPoint</Application>
  <PresentationFormat>On-screen Show (4:3)</PresentationFormat>
  <Paragraphs>354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Custom Design</vt:lpstr>
      <vt:lpstr>PL/SQL</vt:lpstr>
      <vt:lpstr> Introduction to PL/SQL</vt:lpstr>
      <vt:lpstr> PL/SQL Block Basic syntax</vt:lpstr>
      <vt:lpstr> PL/SQL Block description</vt:lpstr>
      <vt:lpstr> Simple PL/SQL program</vt:lpstr>
      <vt:lpstr> Procedures</vt:lpstr>
      <vt:lpstr> Simple program using Procedure</vt:lpstr>
      <vt:lpstr> Cursor</vt:lpstr>
      <vt:lpstr> Implicit Cursor</vt:lpstr>
      <vt:lpstr> Example of Implicit Cursor</vt:lpstr>
      <vt:lpstr> Explicit Cursor</vt:lpstr>
      <vt:lpstr> Explicit Cursor : Example 1</vt:lpstr>
      <vt:lpstr> Explicit Cursor : Example 2</vt:lpstr>
      <vt:lpstr> Procedure with cursor</vt:lpstr>
      <vt:lpstr> PL/SQL Functions</vt:lpstr>
      <vt:lpstr>  Functions: Example 1</vt:lpstr>
      <vt:lpstr> Functions: Example 2</vt:lpstr>
      <vt:lpstr> Triggers</vt:lpstr>
      <vt:lpstr> Trigger: General Syntax</vt:lpstr>
      <vt:lpstr>  Trigger : Before Insert</vt:lpstr>
      <vt:lpstr> Trigger: After Insert</vt:lpstr>
      <vt:lpstr> Trigger Before Update</vt:lpstr>
      <vt:lpstr> Trigger After Delete</vt:lpstr>
      <vt:lpstr> Package</vt:lpstr>
      <vt:lpstr> Syntax for packages</vt:lpstr>
      <vt:lpstr> Exceptions</vt:lpstr>
      <vt:lpstr> General Syntax</vt:lpstr>
      <vt:lpstr> System Defined Exception</vt:lpstr>
      <vt:lpstr> User defined exception</vt:lpstr>
      <vt:lpstr> 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ParthVaidya</dc:creator>
  <cp:lastModifiedBy>Maurice Johnson</cp:lastModifiedBy>
  <cp:revision>153</cp:revision>
  <dcterms:created xsi:type="dcterms:W3CDTF">2014-10-19T06:08:15Z</dcterms:created>
  <dcterms:modified xsi:type="dcterms:W3CDTF">2019-10-17T18:30:06Z</dcterms:modified>
</cp:coreProperties>
</file>