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5"/>
  </p:notesMasterIdLst>
  <p:handoutMasterIdLst>
    <p:handoutMasterId r:id="rId16"/>
  </p:handoutMasterIdLst>
  <p:sldIdLst>
    <p:sldId id="257" r:id="rId2"/>
    <p:sldId id="353" r:id="rId3"/>
    <p:sldId id="354" r:id="rId4"/>
    <p:sldId id="360" r:id="rId5"/>
    <p:sldId id="356" r:id="rId6"/>
    <p:sldId id="362" r:id="rId7"/>
    <p:sldId id="357" r:id="rId8"/>
    <p:sldId id="363" r:id="rId9"/>
    <p:sldId id="364" r:id="rId10"/>
    <p:sldId id="365" r:id="rId11"/>
    <p:sldId id="366" r:id="rId12"/>
    <p:sldId id="367" r:id="rId13"/>
    <p:sldId id="358" r:id="rId14"/>
  </p:sldIdLst>
  <p:sldSz cx="9144000" cy="6858000" type="screen4x3"/>
  <p:notesSz cx="6797675" cy="9926638"/>
  <p:defaultTextStyle>
    <a:defPPr>
      <a:defRPr lang="de-DE"/>
    </a:defPPr>
    <a:lvl1pPr algn="l" rtl="0" fontAlgn="base">
      <a:lnSpc>
        <a:spcPts val="1700"/>
      </a:lnSpc>
      <a:spcBef>
        <a:spcPct val="0"/>
      </a:spcBef>
      <a:spcAft>
        <a:spcPts val="300"/>
      </a:spcAft>
      <a:buClr>
        <a:schemeClr val="tx2"/>
      </a:buClr>
      <a:buSzPct val="70000"/>
      <a:buFont typeface="Arial" charset="0"/>
      <a:defRPr sz="1600" kern="1200">
        <a:solidFill>
          <a:schemeClr val="bg2"/>
        </a:solidFill>
        <a:latin typeface="Arial" charset="0"/>
        <a:ea typeface="+mn-ea"/>
        <a:cs typeface="+mn-cs"/>
      </a:defRPr>
    </a:lvl1pPr>
    <a:lvl2pPr marL="457200" algn="l" rtl="0" fontAlgn="base">
      <a:lnSpc>
        <a:spcPts val="1700"/>
      </a:lnSpc>
      <a:spcBef>
        <a:spcPct val="0"/>
      </a:spcBef>
      <a:spcAft>
        <a:spcPts val="300"/>
      </a:spcAft>
      <a:buClr>
        <a:schemeClr val="tx2"/>
      </a:buClr>
      <a:buSzPct val="70000"/>
      <a:buFont typeface="Arial" charset="0"/>
      <a:defRPr sz="1600" kern="1200">
        <a:solidFill>
          <a:schemeClr val="bg2"/>
        </a:solidFill>
        <a:latin typeface="Arial" charset="0"/>
        <a:ea typeface="+mn-ea"/>
        <a:cs typeface="+mn-cs"/>
      </a:defRPr>
    </a:lvl2pPr>
    <a:lvl3pPr marL="914400" algn="l" rtl="0" fontAlgn="base">
      <a:lnSpc>
        <a:spcPts val="1700"/>
      </a:lnSpc>
      <a:spcBef>
        <a:spcPct val="0"/>
      </a:spcBef>
      <a:spcAft>
        <a:spcPts val="300"/>
      </a:spcAft>
      <a:buClr>
        <a:schemeClr val="tx2"/>
      </a:buClr>
      <a:buSzPct val="70000"/>
      <a:buFont typeface="Arial" charset="0"/>
      <a:defRPr sz="1600" kern="1200">
        <a:solidFill>
          <a:schemeClr val="bg2"/>
        </a:solidFill>
        <a:latin typeface="Arial" charset="0"/>
        <a:ea typeface="+mn-ea"/>
        <a:cs typeface="+mn-cs"/>
      </a:defRPr>
    </a:lvl3pPr>
    <a:lvl4pPr marL="1371600" algn="l" rtl="0" fontAlgn="base">
      <a:lnSpc>
        <a:spcPts val="1700"/>
      </a:lnSpc>
      <a:spcBef>
        <a:spcPct val="0"/>
      </a:spcBef>
      <a:spcAft>
        <a:spcPts val="300"/>
      </a:spcAft>
      <a:buClr>
        <a:schemeClr val="tx2"/>
      </a:buClr>
      <a:buSzPct val="70000"/>
      <a:buFont typeface="Arial" charset="0"/>
      <a:defRPr sz="1600" kern="1200">
        <a:solidFill>
          <a:schemeClr val="bg2"/>
        </a:solidFill>
        <a:latin typeface="Arial" charset="0"/>
        <a:ea typeface="+mn-ea"/>
        <a:cs typeface="+mn-cs"/>
      </a:defRPr>
    </a:lvl4pPr>
    <a:lvl5pPr marL="1828800" algn="l" rtl="0" fontAlgn="base">
      <a:lnSpc>
        <a:spcPts val="1700"/>
      </a:lnSpc>
      <a:spcBef>
        <a:spcPct val="0"/>
      </a:spcBef>
      <a:spcAft>
        <a:spcPts val="300"/>
      </a:spcAft>
      <a:buClr>
        <a:schemeClr val="tx2"/>
      </a:buClr>
      <a:buSzPct val="70000"/>
      <a:buFont typeface="Arial" charset="0"/>
      <a:defRPr sz="1600" kern="1200">
        <a:solidFill>
          <a:schemeClr val="bg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bg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bg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bg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bg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>
          <p15:clr>
            <a:srgbClr val="A4A3A4"/>
          </p15:clr>
        </p15:guide>
        <p15:guide id="2" orient="horz" pos="1049">
          <p15:clr>
            <a:srgbClr val="A4A3A4"/>
          </p15:clr>
        </p15:guide>
        <p15:guide id="3" orient="horz" pos="4156">
          <p15:clr>
            <a:srgbClr val="A4A3A4"/>
          </p15:clr>
        </p15:guide>
        <p15:guide id="4" orient="horz" pos="1525">
          <p15:clr>
            <a:srgbClr val="A4A3A4"/>
          </p15:clr>
        </p15:guide>
        <p15:guide id="5" orient="horz" pos="2704">
          <p15:clr>
            <a:srgbClr val="A4A3A4"/>
          </p15:clr>
        </p15:guide>
        <p15:guide id="6" orient="horz" pos="1842">
          <p15:clr>
            <a:srgbClr val="A4A3A4"/>
          </p15:clr>
        </p15:guide>
        <p15:guide id="7" orient="horz" pos="3475">
          <p15:clr>
            <a:srgbClr val="A4A3A4"/>
          </p15:clr>
        </p15:guide>
        <p15:guide id="8" orient="horz" pos="845">
          <p15:clr>
            <a:srgbClr val="A4A3A4"/>
          </p15:clr>
        </p15:guide>
        <p15:guide id="9" pos="3742">
          <p15:clr>
            <a:srgbClr val="A4A3A4"/>
          </p15:clr>
        </p15:guide>
        <p15:guide id="10" pos="2608">
          <p15:clr>
            <a:srgbClr val="A4A3A4"/>
          </p15:clr>
        </p15:guide>
        <p15:guide id="11" pos="1474">
          <p15:clr>
            <a:srgbClr val="A4A3A4"/>
          </p15:clr>
        </p15:guide>
        <p15:guide id="12" pos="340">
          <p15:clr>
            <a:srgbClr val="A4A3A4"/>
          </p15:clr>
        </p15:guide>
        <p15:guide id="13" pos="3515">
          <p15:clr>
            <a:srgbClr val="A4A3A4"/>
          </p15:clr>
        </p15:guide>
        <p15:guide id="14" pos="38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90FF"/>
    <a:srgbClr val="FF6621"/>
    <a:srgbClr val="7E4200"/>
    <a:srgbClr val="001E87"/>
    <a:srgbClr val="666699"/>
    <a:srgbClr val="800000"/>
    <a:srgbClr val="99CC00"/>
    <a:srgbClr val="993300"/>
    <a:srgbClr val="0021AC"/>
    <a:srgbClr val="001C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3" autoAdjust="0"/>
    <p:restoredTop sz="82108" autoAdjust="0"/>
  </p:normalViewPr>
  <p:slideViewPr>
    <p:cSldViewPr>
      <p:cViewPr varScale="1">
        <p:scale>
          <a:sx n="133" d="100"/>
          <a:sy n="133" d="100"/>
        </p:scale>
        <p:origin x="2778" y="126"/>
      </p:cViewPr>
      <p:guideLst>
        <p:guide orient="horz" pos="595"/>
        <p:guide orient="horz" pos="1049"/>
        <p:guide orient="horz" pos="4156"/>
        <p:guide orient="horz" pos="1525"/>
        <p:guide orient="horz" pos="2704"/>
        <p:guide orient="horz" pos="1842"/>
        <p:guide orient="horz" pos="3475"/>
        <p:guide orient="horz" pos="845"/>
        <p:guide pos="3742"/>
        <p:guide pos="2608"/>
        <p:guide pos="1474"/>
        <p:guide pos="340"/>
        <p:guide pos="3515"/>
        <p:guide pos="38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2730" y="-120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30" name="Rectangle 1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44179" y="76987"/>
            <a:ext cx="4853528" cy="261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731" ea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1600" b="1">
                <a:solidFill>
                  <a:schemeClr val="tx1"/>
                </a:solidFill>
                <a:latin typeface="Arial" pitchFamily="34" charset="0"/>
                <a:ea typeface="ヒラギノ角ゴ Pro W3" pitchFamily="96" charset="-128"/>
              </a:defRPr>
            </a:lvl1pPr>
          </a:lstStyle>
          <a:p>
            <a:pPr>
              <a:defRPr/>
            </a:pPr>
            <a:r>
              <a:rPr lang="de-DE"/>
              <a:t>OFFIS</a:t>
            </a:r>
          </a:p>
        </p:txBody>
      </p:sp>
      <p:sp>
        <p:nvSpPr>
          <p:cNvPr id="86031" name="Rectangle 15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179" y="338741"/>
            <a:ext cx="4853528" cy="22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defTabSz="955731" ea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1100">
                <a:latin typeface="Arial" pitchFamily="34" charset="0"/>
                <a:ea typeface="ヒラギノ角ゴ Pro W3" pitchFamily="96" charset="-128"/>
              </a:defRPr>
            </a:lvl1pPr>
          </a:lstStyle>
          <a:p>
            <a:pPr>
              <a:defRPr/>
            </a:pPr>
            <a:fld id="{B1B16F65-A082-4722-9832-19C117B3708F}" type="datetime1">
              <a:rPr lang="de-DE" smtClean="0"/>
              <a:t>14.07.2020</a:t>
            </a:fld>
            <a:endParaRPr lang="de-DE"/>
          </a:p>
        </p:txBody>
      </p:sp>
      <p:sp>
        <p:nvSpPr>
          <p:cNvPr id="39940" name="Rectangle 16"/>
          <p:cNvSpPr>
            <a:spLocks noChangeArrowheads="1"/>
          </p:cNvSpPr>
          <p:nvPr/>
        </p:nvSpPr>
        <p:spPr bwMode="auto">
          <a:xfrm>
            <a:off x="595861" y="9684900"/>
            <a:ext cx="5657636" cy="16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 algn="ctr" defTabSz="955731" eaLnBrk="0" hangingPunct="0">
              <a:lnSpc>
                <a:spcPct val="100000"/>
              </a:lnSpc>
              <a:spcAft>
                <a:spcPct val="0"/>
              </a:spcAft>
              <a:buClrTx/>
              <a:buSzTx/>
            </a:pPr>
            <a:endParaRPr lang="en-US" sz="1100">
              <a:ea typeface="ヒラギノ角ゴ Pro W3" pitchFamily="96" charset="-128"/>
            </a:endParaRPr>
          </a:p>
        </p:txBody>
      </p:sp>
      <p:sp>
        <p:nvSpPr>
          <p:cNvPr id="39941" name="Rectangle 17"/>
          <p:cNvSpPr>
            <a:spLocks noChangeArrowheads="1"/>
          </p:cNvSpPr>
          <p:nvPr/>
        </p:nvSpPr>
        <p:spPr bwMode="auto">
          <a:xfrm>
            <a:off x="0" y="76987"/>
            <a:ext cx="472737" cy="261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 algn="r" defTabSz="955731" eaLnBrk="0" hangingPunct="0">
              <a:lnSpc>
                <a:spcPct val="100000"/>
              </a:lnSpc>
              <a:spcAft>
                <a:spcPct val="0"/>
              </a:spcAft>
              <a:buClrTx/>
              <a:buSzTx/>
            </a:pPr>
            <a:fld id="{275B9C72-3485-48FF-AE1D-FB71FC7FF0C6}" type="slidenum">
              <a:rPr lang="de-DE" b="1">
                <a:ea typeface="ヒラギノ角ゴ Pro W3" pitchFamily="96" charset="-128"/>
              </a:rPr>
              <a:pPr algn="r" defTabSz="955731" eaLnBrk="0" hangingPunct="0">
                <a:lnSpc>
                  <a:spcPct val="100000"/>
                </a:lnSpc>
                <a:spcAft>
                  <a:spcPct val="0"/>
                </a:spcAft>
                <a:buClrTx/>
                <a:buSzTx/>
              </a:pPr>
              <a:t>‹Nr.›</a:t>
            </a:fld>
            <a:endParaRPr lang="de-DE" b="1">
              <a:ea typeface="ヒラギノ角ゴ Pro W3" pitchFamily="96" charset="-128"/>
            </a:endParaRPr>
          </a:p>
        </p:txBody>
      </p:sp>
      <p:sp>
        <p:nvSpPr>
          <p:cNvPr id="39942" name="Line 18"/>
          <p:cNvSpPr>
            <a:spLocks noChangeShapeType="1"/>
          </p:cNvSpPr>
          <p:nvPr/>
        </p:nvSpPr>
        <p:spPr bwMode="auto">
          <a:xfrm>
            <a:off x="0" y="76986"/>
            <a:ext cx="6797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88221" tIns="44111" rIns="88221" bIns="44111"/>
          <a:lstStyle/>
          <a:p>
            <a:endParaRPr lang="en-US"/>
          </a:p>
        </p:txBody>
      </p:sp>
      <p:sp>
        <p:nvSpPr>
          <p:cNvPr id="39943" name="AutoShape 19"/>
          <p:cNvSpPr>
            <a:spLocks noChangeAspect="1" noChangeArrowheads="1"/>
          </p:cNvSpPr>
          <p:nvPr/>
        </p:nvSpPr>
        <p:spPr bwMode="auto">
          <a:xfrm>
            <a:off x="-24321" y="109322"/>
            <a:ext cx="139845" cy="173989"/>
          </a:xfrm>
          <a:prstGeom prst="homePlate">
            <a:avLst>
              <a:gd name="adj" fmla="val 100000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221" tIns="44111" rIns="88221" bIns="44111" anchor="ctr"/>
          <a:lstStyle/>
          <a:p>
            <a:endParaRPr lang="en-US"/>
          </a:p>
        </p:txBody>
      </p:sp>
      <p:sp>
        <p:nvSpPr>
          <p:cNvPr id="39944" name="Line 20"/>
          <p:cNvSpPr>
            <a:spLocks noChangeShapeType="1"/>
          </p:cNvSpPr>
          <p:nvPr/>
        </p:nvSpPr>
        <p:spPr bwMode="auto">
          <a:xfrm>
            <a:off x="0" y="548144"/>
            <a:ext cx="6797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88221" tIns="44111" rIns="88221" bIns="44111"/>
          <a:lstStyle/>
          <a:p>
            <a:endParaRPr lang="en-US"/>
          </a:p>
        </p:txBody>
      </p:sp>
      <p:sp>
        <p:nvSpPr>
          <p:cNvPr id="39945" name="Line 21"/>
          <p:cNvSpPr>
            <a:spLocks noChangeShapeType="1"/>
          </p:cNvSpPr>
          <p:nvPr/>
        </p:nvSpPr>
        <p:spPr bwMode="auto">
          <a:xfrm>
            <a:off x="0" y="9654105"/>
            <a:ext cx="6797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88221" tIns="44111" rIns="88221" bIns="44111"/>
          <a:lstStyle/>
          <a:p>
            <a:endParaRPr lang="en-US"/>
          </a:p>
        </p:txBody>
      </p:sp>
      <p:pic>
        <p:nvPicPr>
          <p:cNvPr id="39946" name="Picture 22" descr="logo_standard_d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52"/>
          <a:stretch>
            <a:fillRect/>
          </a:stretch>
        </p:blipFill>
        <p:spPr bwMode="auto">
          <a:xfrm>
            <a:off x="5812681" y="123179"/>
            <a:ext cx="984994" cy="37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0710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4" y="4714653"/>
            <a:ext cx="5438748" cy="4466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119" name="Rectangle 23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44179" y="76987"/>
            <a:ext cx="4853528" cy="261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731" ea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1600" b="1">
                <a:solidFill>
                  <a:schemeClr val="tx1"/>
                </a:solidFill>
                <a:latin typeface="Arial" pitchFamily="34" charset="0"/>
                <a:ea typeface="ヒラギノ角ゴ Pro W3" pitchFamily="96" charset="-128"/>
              </a:defRPr>
            </a:lvl1pPr>
          </a:lstStyle>
          <a:p>
            <a:pPr>
              <a:defRPr/>
            </a:pPr>
            <a:r>
              <a:rPr lang="de-DE"/>
              <a:t>OFFIS</a:t>
            </a:r>
          </a:p>
        </p:txBody>
      </p:sp>
      <p:sp>
        <p:nvSpPr>
          <p:cNvPr id="4120" name="Rectangle 24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179" y="338741"/>
            <a:ext cx="4853528" cy="22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defTabSz="955731" ea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1100">
                <a:latin typeface="Arial" pitchFamily="34" charset="0"/>
                <a:ea typeface="ヒラギノ角ゴ Pro W3" pitchFamily="96" charset="-128"/>
              </a:defRPr>
            </a:lvl1pPr>
          </a:lstStyle>
          <a:p>
            <a:pPr>
              <a:defRPr/>
            </a:pPr>
            <a:fld id="{6874E72A-5C1D-4884-B519-A0E90B8F22E3}" type="datetime1">
              <a:rPr lang="de-DE" smtClean="0"/>
              <a:t>14.07.2020</a:t>
            </a:fld>
            <a:endParaRPr lang="de-DE"/>
          </a:p>
        </p:txBody>
      </p:sp>
      <p:sp>
        <p:nvSpPr>
          <p:cNvPr id="37894" name="Rectangle 25"/>
          <p:cNvSpPr>
            <a:spLocks noChangeArrowheads="1"/>
          </p:cNvSpPr>
          <p:nvPr/>
        </p:nvSpPr>
        <p:spPr bwMode="auto">
          <a:xfrm>
            <a:off x="595861" y="9684900"/>
            <a:ext cx="5657636" cy="16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 algn="ctr" defTabSz="955731" ea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sz="1100">
              <a:ea typeface="ヒラギノ角ゴ Pro W3" pitchFamily="96" charset="-128"/>
            </a:endParaRPr>
          </a:p>
        </p:txBody>
      </p:sp>
      <p:sp>
        <p:nvSpPr>
          <p:cNvPr id="37895" name="Rectangle 26"/>
          <p:cNvSpPr>
            <a:spLocks noChangeArrowheads="1"/>
          </p:cNvSpPr>
          <p:nvPr/>
        </p:nvSpPr>
        <p:spPr bwMode="auto">
          <a:xfrm>
            <a:off x="0" y="76987"/>
            <a:ext cx="472737" cy="261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 algn="r" defTabSz="955731" ea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fld id="{22320607-5AC0-4A66-9987-88F714D17AA0}" type="slidenum">
              <a:rPr lang="de-DE" sz="1600" b="1">
                <a:ea typeface="ヒラギノ角ゴ Pro W3" pitchFamily="96" charset="-128"/>
              </a:rPr>
              <a:pPr algn="r" defTabSz="955731" eaLnBrk="0" hangingPunct="0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t>‹Nr.›</a:t>
            </a:fld>
            <a:endParaRPr lang="de-DE" sz="1600" b="1">
              <a:ea typeface="ヒラギノ角ゴ Pro W3" pitchFamily="96" charset="-128"/>
            </a:endParaRPr>
          </a:p>
        </p:txBody>
      </p:sp>
      <p:sp>
        <p:nvSpPr>
          <p:cNvPr id="37896" name="Line 27"/>
          <p:cNvSpPr>
            <a:spLocks noChangeShapeType="1"/>
          </p:cNvSpPr>
          <p:nvPr/>
        </p:nvSpPr>
        <p:spPr bwMode="auto">
          <a:xfrm>
            <a:off x="0" y="76986"/>
            <a:ext cx="6797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88221" tIns="44111" rIns="88221" bIns="44111"/>
          <a:lstStyle/>
          <a:p>
            <a:endParaRPr lang="en-US"/>
          </a:p>
        </p:txBody>
      </p:sp>
      <p:sp>
        <p:nvSpPr>
          <p:cNvPr id="37897" name="AutoShape 28"/>
          <p:cNvSpPr>
            <a:spLocks noChangeAspect="1" noChangeArrowheads="1"/>
          </p:cNvSpPr>
          <p:nvPr/>
        </p:nvSpPr>
        <p:spPr bwMode="auto">
          <a:xfrm>
            <a:off x="-24321" y="109322"/>
            <a:ext cx="139845" cy="173989"/>
          </a:xfrm>
          <a:prstGeom prst="homePlate">
            <a:avLst>
              <a:gd name="adj" fmla="val 100000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221" tIns="44111" rIns="88221" bIns="44111" anchor="ctr"/>
          <a:lstStyle/>
          <a:p>
            <a:endParaRPr lang="en-US"/>
          </a:p>
        </p:txBody>
      </p:sp>
      <p:sp>
        <p:nvSpPr>
          <p:cNvPr id="37898" name="Line 29"/>
          <p:cNvSpPr>
            <a:spLocks noChangeShapeType="1"/>
          </p:cNvSpPr>
          <p:nvPr/>
        </p:nvSpPr>
        <p:spPr bwMode="auto">
          <a:xfrm>
            <a:off x="0" y="548144"/>
            <a:ext cx="6797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88221" tIns="44111" rIns="88221" bIns="44111"/>
          <a:lstStyle/>
          <a:p>
            <a:endParaRPr lang="en-US"/>
          </a:p>
        </p:txBody>
      </p:sp>
      <p:sp>
        <p:nvSpPr>
          <p:cNvPr id="37899" name="Line 30"/>
          <p:cNvSpPr>
            <a:spLocks noChangeShapeType="1"/>
          </p:cNvSpPr>
          <p:nvPr/>
        </p:nvSpPr>
        <p:spPr bwMode="auto">
          <a:xfrm>
            <a:off x="0" y="9654105"/>
            <a:ext cx="6797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88221" tIns="44111" rIns="88221" bIns="44111"/>
          <a:lstStyle/>
          <a:p>
            <a:endParaRPr lang="en-US"/>
          </a:p>
        </p:txBody>
      </p:sp>
      <p:pic>
        <p:nvPicPr>
          <p:cNvPr id="37900" name="Picture 31" descr="logo_standard_d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52"/>
          <a:stretch>
            <a:fillRect/>
          </a:stretch>
        </p:blipFill>
        <p:spPr bwMode="auto">
          <a:xfrm>
            <a:off x="5812681" y="123179"/>
            <a:ext cx="984994" cy="37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9277198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7100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4016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2421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140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Standortbezogene Dienste</a:t>
            </a:r>
          </a:p>
          <a:p>
            <a:r>
              <a:rPr lang="de-DE" dirty="0"/>
              <a:t>Online Diagnose von Werkstätten</a:t>
            </a:r>
          </a:p>
          <a:p>
            <a:r>
              <a:rPr lang="de-DE" dirty="0"/>
              <a:t>Sammeln von </a:t>
            </a:r>
            <a:r>
              <a:rPr lang="de-DE" dirty="0" err="1"/>
              <a:t>wetterdaten</a:t>
            </a:r>
            <a:r>
              <a:rPr lang="de-DE" dirty="0"/>
              <a:t>, </a:t>
            </a:r>
            <a:r>
              <a:rPr lang="de-DE" dirty="0" err="1"/>
              <a:t>fahrzeuge</a:t>
            </a:r>
            <a:r>
              <a:rPr lang="de-DE" dirty="0"/>
              <a:t> als </a:t>
            </a:r>
            <a:r>
              <a:rPr lang="de-DE" dirty="0" err="1"/>
              <a:t>wetterstationen</a:t>
            </a:r>
            <a:endParaRPr lang="de-DE" dirty="0"/>
          </a:p>
          <a:p>
            <a:r>
              <a:rPr lang="de-DE" dirty="0"/>
              <a:t>Mobile </a:t>
            </a:r>
            <a:r>
              <a:rPr lang="de-DE" dirty="0" err="1"/>
              <a:t>arbeitszeiterfassung</a:t>
            </a:r>
            <a:endParaRPr lang="de-DE" dirty="0"/>
          </a:p>
          <a:p>
            <a:r>
              <a:rPr lang="de-DE" dirty="0" err="1"/>
              <a:t>Relevatne</a:t>
            </a:r>
            <a:r>
              <a:rPr lang="de-DE" dirty="0"/>
              <a:t> daten für </a:t>
            </a:r>
            <a:r>
              <a:rPr lang="de-DE" dirty="0" err="1"/>
              <a:t>rettungsdienste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7641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3797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0462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3509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4185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0096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3933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16"/>
          <p:cNvSpPr>
            <a:spLocks noChangeShapeType="1"/>
          </p:cNvSpPr>
          <p:nvPr userDrawn="1"/>
        </p:nvSpPr>
        <p:spPr bwMode="auto">
          <a:xfrm>
            <a:off x="0" y="944563"/>
            <a:ext cx="9144000" cy="0"/>
          </a:xfrm>
          <a:prstGeom prst="line">
            <a:avLst/>
          </a:prstGeom>
          <a:noFill/>
          <a:ln w="19050">
            <a:solidFill>
              <a:srgbClr val="5DAE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Überschrift einfügen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1052736"/>
            <a:ext cx="5326063" cy="269875"/>
          </a:xfrm>
        </p:spPr>
        <p:txBody>
          <a:bodyPr wrap="none"/>
          <a:lstStyle>
            <a:lvl1pPr marL="0" indent="0">
              <a:buFont typeface="Arial" pitchFamily="34" charset="0"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Subheadline</a:t>
            </a:r>
          </a:p>
        </p:txBody>
      </p:sp>
      <p:pic>
        <p:nvPicPr>
          <p:cNvPr id="14" name="Grafik 4" descr="8-7-6-5-4-3-4-5-6-7-8_S.gi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412" y="116633"/>
            <a:ext cx="828092" cy="636596"/>
          </a:xfrm>
          <a:prstGeom prst="rect">
            <a:avLst/>
          </a:prstGeom>
        </p:spPr>
      </p:pic>
      <p:sp>
        <p:nvSpPr>
          <p:cNvPr id="10" name="Rectangle 12"/>
          <p:cNvSpPr>
            <a:spLocks noChangeArrowheads="1"/>
          </p:cNvSpPr>
          <p:nvPr userDrawn="1"/>
        </p:nvSpPr>
        <p:spPr bwMode="auto">
          <a:xfrm>
            <a:off x="0" y="6597650"/>
            <a:ext cx="4572000" cy="260350"/>
          </a:xfrm>
          <a:prstGeom prst="rect">
            <a:avLst/>
          </a:prstGeom>
          <a:solidFill>
            <a:srgbClr val="2190FF"/>
          </a:solidFill>
          <a:ln>
            <a:noFill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de-DE" sz="1800" noProof="0">
              <a:solidFill>
                <a:schemeClr val="tx2"/>
              </a:solidFill>
            </a:endParaRPr>
          </a:p>
        </p:txBody>
      </p:sp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4572000" y="6597650"/>
            <a:ext cx="457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de-DE" sz="1800" noProof="0">
              <a:solidFill>
                <a:schemeClr val="tx2"/>
              </a:solidFill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ltGray">
          <a:xfrm>
            <a:off x="182563" y="6656388"/>
            <a:ext cx="4389437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1000" dirty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Michael Jathe  – University of Applied Sciences Hamm-Lippstadt</a:t>
            </a:r>
            <a:endParaRPr lang="de-DE" dirty="0"/>
          </a:p>
        </p:txBody>
      </p:sp>
      <p:sp>
        <p:nvSpPr>
          <p:cNvPr id="12" name="Rectangle 15"/>
          <p:cNvSpPr>
            <a:spLocks noGrp="1" noChangeArrowheads="1"/>
          </p:cNvSpPr>
          <p:nvPr>
            <p:ph type="dt" sz="half" idx="16"/>
          </p:nvPr>
        </p:nvSpPr>
        <p:spPr>
          <a:xfrm>
            <a:off x="7812360" y="6656388"/>
            <a:ext cx="755650" cy="14446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1C18D-DB42-48B4-835C-391F7F2D9F49}" type="datetime1">
              <a:rPr lang="de-DE" smtClean="0"/>
              <a:t>14.07.2020</a:t>
            </a:fld>
            <a:endParaRPr lang="de-DE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6456" y="6655197"/>
            <a:ext cx="468052" cy="158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1000" b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 dirty="0"/>
              <a:t>&lt; </a:t>
            </a:r>
            <a:fld id="{1A61C92B-C297-4AC9-B551-2D8A658A0122}" type="slidenum">
              <a:rPr lang="de-DE" smtClean="0"/>
              <a:pPr>
                <a:defRPr/>
              </a:pPr>
              <a:t>‹Nr.›</a:t>
            </a:fld>
            <a:r>
              <a:rPr lang="de-DE" dirty="0"/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49609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3"/>
          </p:nvPr>
        </p:nvSpPr>
        <p:spPr>
          <a:xfrm>
            <a:off x="467544" y="512676"/>
            <a:ext cx="5326063" cy="269875"/>
          </a:xfrm>
        </p:spPr>
        <p:txBody>
          <a:bodyPr wrap="none"/>
          <a:lstStyle>
            <a:lvl1pPr marL="0" indent="0">
              <a:buFont typeface="Arial" pitchFamily="34" charset="0"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noProof="0" dirty="0"/>
              <a:t>Subheadline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Michael Jathe  – University of Applied Sciences Hamm-Lippstadt</a:t>
            </a:r>
            <a:endParaRPr lang="de-DE" dirty="0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dt" sz="half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A6D63-3701-40C9-B581-F423972F8784}" type="datetime1">
              <a:rPr lang="de-DE" smtClean="0"/>
              <a:t>14.07.2020</a:t>
            </a:fld>
            <a:endParaRPr lang="de-DE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6456" y="6655197"/>
            <a:ext cx="468052" cy="158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1000" b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 dirty="0"/>
              <a:t>&lt; </a:t>
            </a:r>
            <a:fld id="{1A61C92B-C297-4AC9-B551-2D8A658A0122}" type="slidenum">
              <a:rPr lang="de-DE" smtClean="0"/>
              <a:pPr>
                <a:defRPr/>
              </a:pPr>
              <a:t>‹Nr.›</a:t>
            </a:fld>
            <a:r>
              <a:rPr lang="de-DE" dirty="0"/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350257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944724"/>
            <a:ext cx="3830638" cy="54402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22788" y="944724"/>
            <a:ext cx="3830637" cy="54402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3"/>
          </p:nvPr>
        </p:nvSpPr>
        <p:spPr>
          <a:xfrm>
            <a:off x="467544" y="512676"/>
            <a:ext cx="5326063" cy="269875"/>
          </a:xfrm>
        </p:spPr>
        <p:txBody>
          <a:bodyPr wrap="none"/>
          <a:lstStyle>
            <a:lvl1pPr marL="0" indent="0">
              <a:buFont typeface="Arial" pitchFamily="34" charset="0"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Subheadline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Michael Jathe  – University of Applied Sciences Hamm-Lippstadt</a:t>
            </a:r>
            <a:endParaRPr lang="de-DE" dirty="0"/>
          </a:p>
        </p:txBody>
      </p:sp>
      <p:sp>
        <p:nvSpPr>
          <p:cNvPr id="9" name="Rectangle 15"/>
          <p:cNvSpPr>
            <a:spLocks noGrp="1" noChangeArrowheads="1"/>
          </p:cNvSpPr>
          <p:nvPr>
            <p:ph type="dt" sz="half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7FE6A-6B51-4B10-90E0-AEFFE6F0A372}" type="datetime1">
              <a:rPr lang="de-DE" smtClean="0"/>
              <a:t>14.07.2020</a:t>
            </a:fld>
            <a:endParaRPr lang="de-DE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6456" y="6655197"/>
            <a:ext cx="468052" cy="158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1000" b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 dirty="0"/>
              <a:t>&lt; </a:t>
            </a:r>
            <a:fld id="{1A61C92B-C297-4AC9-B551-2D8A658A0122}" type="slidenum">
              <a:rPr lang="de-DE" smtClean="0"/>
              <a:pPr>
                <a:defRPr/>
              </a:pPr>
              <a:t>‹Nr.›</a:t>
            </a:fld>
            <a:r>
              <a:rPr lang="de-DE" dirty="0"/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338027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16632"/>
            <a:ext cx="5326063" cy="360362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539750" y="908720"/>
            <a:ext cx="7813675" cy="5476205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3"/>
          </p:nvPr>
        </p:nvSpPr>
        <p:spPr>
          <a:xfrm>
            <a:off x="539750" y="469057"/>
            <a:ext cx="5326063" cy="269875"/>
          </a:xfrm>
        </p:spPr>
        <p:txBody>
          <a:bodyPr wrap="none"/>
          <a:lstStyle>
            <a:lvl1pPr marL="0" indent="0">
              <a:buFont typeface="Arial" pitchFamily="34" charset="0"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Subheadline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Michael Jathe  – University of Applied Sciences Hamm-Lippstadt</a:t>
            </a:r>
            <a:endParaRPr lang="de-DE" dirty="0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dt" sz="half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CE7EE-2E90-4AD0-BE78-7D77AD90859F}" type="datetime1">
              <a:rPr lang="de-DE" smtClean="0"/>
              <a:t>14.07.2020</a:t>
            </a:fld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6456" y="6655197"/>
            <a:ext cx="468052" cy="158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1000" b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 dirty="0"/>
              <a:t>&lt; </a:t>
            </a:r>
            <a:fld id="{1A61C92B-C297-4AC9-B551-2D8A658A0122}" type="slidenum">
              <a:rPr lang="de-DE" smtClean="0"/>
              <a:pPr>
                <a:defRPr/>
              </a:pPr>
              <a:t>‹Nr.›</a:t>
            </a:fld>
            <a:r>
              <a:rPr lang="de-DE" dirty="0"/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283562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39750" y="116632"/>
            <a:ext cx="5326063" cy="360362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469057"/>
            <a:ext cx="5326063" cy="269875"/>
          </a:xfrm>
        </p:spPr>
        <p:txBody>
          <a:bodyPr wrap="none"/>
          <a:lstStyle>
            <a:lvl1pPr marL="0" indent="0">
              <a:buFont typeface="Arial" pitchFamily="34" charset="0"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Subheadline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Michael Jathe  – University of Applied Sciences Hamm-Lippstadt</a:t>
            </a:r>
            <a:endParaRPr lang="de-DE" dirty="0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FE8C9-2BA5-4AC7-99D6-FBE25581A885}" type="datetime1">
              <a:rPr lang="de-DE" smtClean="0"/>
              <a:t>14.07.2020</a:t>
            </a:fld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6456" y="6655197"/>
            <a:ext cx="468052" cy="158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1000" b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 dirty="0"/>
              <a:t>&lt; </a:t>
            </a:r>
            <a:fld id="{1A61C92B-C297-4AC9-B551-2D8A658A0122}" type="slidenum">
              <a:rPr lang="de-DE" smtClean="0"/>
              <a:pPr>
                <a:defRPr/>
              </a:pPr>
              <a:t>‹Nr.›</a:t>
            </a:fld>
            <a:r>
              <a:rPr lang="de-DE" dirty="0"/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277431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5478" y="2026738"/>
            <a:ext cx="7233045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1" y="3840480"/>
            <a:ext cx="6400799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2563" y="6656388"/>
            <a:ext cx="4389437" cy="14446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Michael Jathe  – University of Applied Sciences Hamm-Lippstadt</a:t>
            </a:r>
            <a:endParaRPr lang="de-DE" dirty="0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dt" sz="half" idx="12"/>
          </p:nvPr>
        </p:nvSpPr>
        <p:spPr>
          <a:xfrm>
            <a:off x="7812360" y="6656388"/>
            <a:ext cx="755650" cy="14446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2AB62-7194-4BD9-88DD-9078BCE52A14}" type="datetime1">
              <a:rPr lang="de-DE" smtClean="0"/>
              <a:t>14.07.2020</a:t>
            </a:fld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76456" y="6655197"/>
            <a:ext cx="468052" cy="158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1000" b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 dirty="0"/>
              <a:t>&lt; </a:t>
            </a:r>
            <a:fld id="{1A61C92B-C297-4AC9-B551-2D8A658A0122}" type="slidenum">
              <a:rPr lang="de-DE" smtClean="0"/>
              <a:pPr>
                <a:defRPr/>
              </a:pPr>
              <a:t>‹Nr.›</a:t>
            </a:fld>
            <a:r>
              <a:rPr lang="de-DE" dirty="0"/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191271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2563" y="6656388"/>
            <a:ext cx="4389437" cy="14446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Michael Jathe  – University of Applied Sciences Hamm-Lippstadt</a:t>
            </a:r>
            <a:endParaRPr lang="de-DE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dt" sz="half" idx="12"/>
          </p:nvPr>
        </p:nvSpPr>
        <p:spPr>
          <a:xfrm>
            <a:off x="7812360" y="6656388"/>
            <a:ext cx="755650" cy="14446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51AC8-3EDE-4DC7-8B38-AA66418C106E}" type="datetime1">
              <a:rPr lang="de-DE" smtClean="0"/>
              <a:t>14.07.2020</a:t>
            </a:fld>
            <a:endParaRPr lang="de-DE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6456" y="6655197"/>
            <a:ext cx="468052" cy="158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1000" b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 dirty="0"/>
              <a:t>&lt; </a:t>
            </a:r>
            <a:fld id="{1A61C92B-C297-4AC9-B551-2D8A658A0122}" type="slidenum">
              <a:rPr lang="de-DE" smtClean="0"/>
              <a:pPr>
                <a:defRPr/>
              </a:pPr>
              <a:t>‹Nr.›</a:t>
            </a:fld>
            <a:r>
              <a:rPr lang="de-DE" dirty="0"/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363789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0" y="6597650"/>
            <a:ext cx="4572000" cy="260350"/>
          </a:xfrm>
          <a:prstGeom prst="rect">
            <a:avLst/>
          </a:prstGeom>
          <a:solidFill>
            <a:srgbClr val="2190FF"/>
          </a:solidFill>
          <a:ln>
            <a:noFill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de-DE" sz="1800" noProof="0">
              <a:solidFill>
                <a:schemeClr val="tx2"/>
              </a:solidFill>
            </a:endParaRPr>
          </a:p>
        </p:txBody>
      </p:sp>
      <p:sp>
        <p:nvSpPr>
          <p:cNvPr id="1026" name="Rectangle 12"/>
          <p:cNvSpPr>
            <a:spLocks noChangeArrowheads="1"/>
          </p:cNvSpPr>
          <p:nvPr userDrawn="1"/>
        </p:nvSpPr>
        <p:spPr bwMode="auto">
          <a:xfrm>
            <a:off x="4572000" y="6597650"/>
            <a:ext cx="457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de-DE" sz="1800" noProof="0">
              <a:solidFill>
                <a:schemeClr val="tx2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125413"/>
            <a:ext cx="53260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08050"/>
            <a:ext cx="8099425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ltGray">
          <a:xfrm>
            <a:off x="182563" y="6656388"/>
            <a:ext cx="4389437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1000" dirty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Michael Jathe  – University of Applied Sciences Hamm-Lippstadt</a:t>
            </a:r>
            <a:endParaRPr lang="de-DE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8464" y="6655197"/>
            <a:ext cx="396044" cy="158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1000" b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 dirty="0"/>
              <a:t>&lt;</a:t>
            </a:r>
            <a:fld id="{1A61C92B-C297-4AC9-B551-2D8A658A0122}" type="slidenum">
              <a:rPr lang="de-DE" smtClean="0"/>
              <a:pPr>
                <a:defRPr/>
              </a:pPr>
              <a:t>‹Nr.›</a:t>
            </a:fld>
            <a:r>
              <a:rPr lang="de-DE" dirty="0"/>
              <a:t>&gt;</a:t>
            </a:r>
          </a:p>
        </p:txBody>
      </p:sp>
      <p:sp>
        <p:nvSpPr>
          <p:cNvPr id="1033" name="Line 10"/>
          <p:cNvSpPr>
            <a:spLocks noChangeShapeType="1"/>
          </p:cNvSpPr>
          <p:nvPr userDrawn="1"/>
        </p:nvSpPr>
        <p:spPr bwMode="auto">
          <a:xfrm>
            <a:off x="0" y="796925"/>
            <a:ext cx="914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de-DE" noProof="0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dt" sz="half" idx="2"/>
          </p:nvPr>
        </p:nvSpPr>
        <p:spPr bwMode="ltGray">
          <a:xfrm>
            <a:off x="7812360" y="6656388"/>
            <a:ext cx="75565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FEA6945A-ECEA-4C33-BBCC-4A0DFF05312E}" type="datetime1">
              <a:rPr lang="de-DE" noProof="0" smtClean="0"/>
              <a:t>14.07.2020</a:t>
            </a:fld>
            <a:endParaRPr lang="de-DE" noProof="0" dirty="0"/>
          </a:p>
        </p:txBody>
      </p:sp>
      <p:sp>
        <p:nvSpPr>
          <p:cNvPr id="1036" name="AutoShape 16"/>
          <p:cNvSpPr>
            <a:spLocks noChangeArrowheads="1"/>
          </p:cNvSpPr>
          <p:nvPr userDrawn="1"/>
        </p:nvSpPr>
        <p:spPr bwMode="auto">
          <a:xfrm>
            <a:off x="0" y="250825"/>
            <a:ext cx="107950" cy="107950"/>
          </a:xfrm>
          <a:prstGeom prst="homePlate">
            <a:avLst>
              <a:gd name="adj" fmla="val 100000"/>
            </a:avLst>
          </a:prstGeom>
          <a:solidFill>
            <a:schemeClr val="bg2"/>
          </a:solidFill>
          <a:ln>
            <a:noFill/>
          </a:ln>
        </p:spPr>
        <p:txBody>
          <a:bodyPr wrap="none" lIns="0" tIns="0" rIns="0" bIns="0" anchor="ctr"/>
          <a:lstStyle/>
          <a:p>
            <a:endParaRPr lang="de-DE" noProof="0"/>
          </a:p>
        </p:txBody>
      </p:sp>
      <p:pic>
        <p:nvPicPr>
          <p:cNvPr id="13" name="Grafik 4" descr="8-7-6-5-4-3-4-5-6-7-8_S.gif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412" y="116633"/>
            <a:ext cx="828092" cy="63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7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2" r:id="rId2"/>
    <p:sldLayoutId id="2147483903" r:id="rId3"/>
    <p:sldLayoutId id="2147483905" r:id="rId4"/>
    <p:sldLayoutId id="2147483906" r:id="rId5"/>
    <p:sldLayoutId id="2147483908" r:id="rId6"/>
    <p:sldLayoutId id="2147483909" r:id="rId7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9pPr>
    </p:titleStyle>
    <p:bodyStyle>
      <a:lvl1pPr marL="266700" indent="-266700" algn="l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chemeClr val="bg2"/>
        </a:buClr>
        <a:buSzPct val="85000"/>
        <a:buFont typeface="Wingdings 3" pitchFamily="18" charset="2"/>
        <a:buChar char=""/>
        <a:defRPr sz="24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19138" indent="-268288" algn="l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chemeClr val="bg2"/>
        </a:buClr>
        <a:buSzPct val="85000"/>
        <a:buFont typeface="Wingdings 3" pitchFamily="18" charset="2"/>
        <a:buChar char=""/>
        <a:defRPr sz="2000">
          <a:solidFill>
            <a:schemeClr val="tx1">
              <a:lumMod val="65000"/>
              <a:lumOff val="35000"/>
            </a:schemeClr>
          </a:solidFill>
          <a:latin typeface="+mn-lt"/>
        </a:defRPr>
      </a:lvl2pPr>
      <a:lvl3pPr marL="1165225" indent="-271463" algn="l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chemeClr val="bg2"/>
        </a:buClr>
        <a:buSzPct val="85000"/>
        <a:buFont typeface="Wingdings 3" pitchFamily="18" charset="2"/>
        <a:buChar char=""/>
        <a:defRPr sz="180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marL="1612900" indent="-265113" algn="l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chemeClr val="bg2"/>
        </a:buClr>
        <a:buSzPct val="85000"/>
        <a:buFont typeface="Wingdings 3" pitchFamily="18" charset="2"/>
        <a:buChar char=""/>
        <a:defRPr sz="160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marL="2060575" indent="-271463" algn="l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chemeClr val="bg2"/>
        </a:buClr>
        <a:buSzPct val="85000"/>
        <a:buFont typeface="Wingdings 3" pitchFamily="18" charset="2"/>
        <a:buChar char=""/>
        <a:defRPr sz="160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marL="1806575" indent="-271463" algn="l" rtl="0" fontAlgn="base">
        <a:lnSpc>
          <a:spcPct val="90000"/>
        </a:lnSpc>
        <a:spcBef>
          <a:spcPct val="0"/>
        </a:spcBef>
        <a:spcAft>
          <a:spcPts val="600"/>
        </a:spcAft>
        <a:buClr>
          <a:srgbClr val="B9B9B9"/>
        </a:buClr>
        <a:buSzPct val="75000"/>
        <a:buFont typeface="Arial" pitchFamily="34" charset="0"/>
        <a:buChar char="►"/>
        <a:defRPr sz="1600">
          <a:solidFill>
            <a:schemeClr val="tx1"/>
          </a:solidFill>
          <a:latin typeface="+mn-lt"/>
        </a:defRPr>
      </a:lvl6pPr>
      <a:lvl7pPr marL="2263775" indent="-271463" algn="l" rtl="0" fontAlgn="base">
        <a:lnSpc>
          <a:spcPct val="90000"/>
        </a:lnSpc>
        <a:spcBef>
          <a:spcPct val="0"/>
        </a:spcBef>
        <a:spcAft>
          <a:spcPts val="600"/>
        </a:spcAft>
        <a:buClr>
          <a:srgbClr val="B9B9B9"/>
        </a:buClr>
        <a:buSzPct val="75000"/>
        <a:buFont typeface="Arial" pitchFamily="34" charset="0"/>
        <a:buChar char="►"/>
        <a:defRPr sz="1600">
          <a:solidFill>
            <a:schemeClr val="tx1"/>
          </a:solidFill>
          <a:latin typeface="+mn-lt"/>
        </a:defRPr>
      </a:lvl7pPr>
      <a:lvl8pPr marL="2720975" indent="-271463" algn="l" rtl="0" fontAlgn="base">
        <a:lnSpc>
          <a:spcPct val="90000"/>
        </a:lnSpc>
        <a:spcBef>
          <a:spcPct val="0"/>
        </a:spcBef>
        <a:spcAft>
          <a:spcPts val="600"/>
        </a:spcAft>
        <a:buClr>
          <a:srgbClr val="B9B9B9"/>
        </a:buClr>
        <a:buSzPct val="75000"/>
        <a:buFont typeface="Arial" pitchFamily="34" charset="0"/>
        <a:buChar char="►"/>
        <a:defRPr sz="1600">
          <a:solidFill>
            <a:schemeClr val="tx1"/>
          </a:solidFill>
          <a:latin typeface="+mn-lt"/>
        </a:defRPr>
      </a:lvl8pPr>
      <a:lvl9pPr marL="3178175" indent="-271463" algn="l" rtl="0" fontAlgn="base">
        <a:lnSpc>
          <a:spcPct val="90000"/>
        </a:lnSpc>
        <a:spcBef>
          <a:spcPct val="0"/>
        </a:spcBef>
        <a:spcAft>
          <a:spcPts val="600"/>
        </a:spcAft>
        <a:buClr>
          <a:srgbClr val="B9B9B9"/>
        </a:buClr>
        <a:buSzPct val="75000"/>
        <a:buFont typeface="Arial" pitchFamily="34" charset="0"/>
        <a:buChar char="►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5476" y="2026738"/>
            <a:ext cx="5236703" cy="9105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>
              <a:lnSpc>
                <a:spcPts val="3375"/>
              </a:lnSpc>
            </a:pPr>
            <a:r>
              <a:rPr lang="de-DE" sz="3000" b="1" spc="-18" dirty="0">
                <a:latin typeface="Arial"/>
                <a:cs typeface="Arial"/>
              </a:rPr>
              <a:t>Smart Cities Concept</a:t>
            </a:r>
          </a:p>
          <a:p>
            <a:pPr marL="8929" marR="3572">
              <a:lnSpc>
                <a:spcPts val="3375"/>
              </a:lnSpc>
            </a:pPr>
            <a:r>
              <a:rPr lang="de-DE" sz="3000" b="1" spc="-18" dirty="0">
                <a:solidFill>
                  <a:srgbClr val="2190FF"/>
                </a:solidFill>
                <a:latin typeface="Arial"/>
                <a:cs typeface="Arial"/>
              </a:rPr>
              <a:t>Broker </a:t>
            </a:r>
            <a:r>
              <a:rPr lang="de-DE" sz="3000" b="1" spc="-18" dirty="0" err="1">
                <a:solidFill>
                  <a:srgbClr val="2190FF"/>
                </a:solidFill>
                <a:latin typeface="Arial"/>
                <a:cs typeface="Arial"/>
              </a:rPr>
              <a:t>Redundancy</a:t>
            </a:r>
            <a:endParaRPr sz="3000" dirty="0">
              <a:solidFill>
                <a:srgbClr val="2190FF"/>
              </a:solidFill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2BCDB57B-C65A-4572-8DEF-C8096AC053B7}" type="datetime1">
              <a:rPr lang="de-DE" smtClean="0"/>
              <a:t>14.07.2020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Michael Jathe  – University of Applied Sciences Hamm-Lippstadt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&lt; </a:t>
            </a:r>
            <a:fld id="{1A61C92B-C297-4AC9-B551-2D8A658A0122}" type="slidenum">
              <a:rPr lang="de-DE" smtClean="0"/>
              <a:pPr>
                <a:defRPr/>
              </a:pPr>
              <a:t>1</a:t>
            </a:fld>
            <a:r>
              <a:rPr lang="de-DE"/>
              <a:t> 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1120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AFD5FBE9-CC98-4DE9-8514-E4F30901613C}" type="datetime1">
              <a:rPr lang="de-DE" smtClean="0"/>
              <a:t>14.07.2020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Michael Jathe  – University of Applied Sciences Hamm-Lippstadt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&lt; </a:t>
            </a:r>
            <a:fld id="{1A61C92B-C297-4AC9-B551-2D8A658A0122}" type="slidenum">
              <a:rPr lang="de-DE" smtClean="0"/>
              <a:pPr>
                <a:defRPr/>
              </a:pPr>
              <a:t>10</a:t>
            </a:fld>
            <a:r>
              <a:rPr lang="de-DE"/>
              <a:t> &gt;</a:t>
            </a:r>
            <a:endParaRPr lang="de-DE" dirty="0"/>
          </a:p>
        </p:txBody>
      </p:sp>
      <p:sp>
        <p:nvSpPr>
          <p:cNvPr id="6" name="object 2"/>
          <p:cNvSpPr txBox="1"/>
          <p:nvPr/>
        </p:nvSpPr>
        <p:spPr>
          <a:xfrm>
            <a:off x="323528" y="116632"/>
            <a:ext cx="5688632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>
              <a:lnSpc>
                <a:spcPts val="3375"/>
              </a:lnSpc>
            </a:pPr>
            <a:r>
              <a:rPr lang="de-DE" sz="3200" dirty="0" err="1">
                <a:latin typeface="Arial"/>
                <a:cs typeface="Arial"/>
              </a:rPr>
              <a:t>Guarantee</a:t>
            </a:r>
            <a:r>
              <a:rPr lang="de-DE" sz="3200" dirty="0">
                <a:latin typeface="Arial"/>
                <a:cs typeface="Arial"/>
              </a:rPr>
              <a:t> Data Transmission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CB9AB23-2117-4919-BBEE-16F3964A8A6F}"/>
              </a:ext>
            </a:extLst>
          </p:cNvPr>
          <p:cNvSpPr txBox="1"/>
          <p:nvPr/>
        </p:nvSpPr>
        <p:spPr>
          <a:xfrm>
            <a:off x="1101958" y="3273829"/>
            <a:ext cx="4910202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reset data if the transfer was successful</a:t>
            </a:r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94A7EA5-E4A0-477E-BDE5-B3C943558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006" y="1448780"/>
            <a:ext cx="5593668" cy="173857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5DE8033-416E-4F37-81DA-9D0118E900C7}"/>
              </a:ext>
            </a:extLst>
          </p:cNvPr>
          <p:cNvSpPr txBox="1"/>
          <p:nvPr/>
        </p:nvSpPr>
        <p:spPr>
          <a:xfrm>
            <a:off x="1101958" y="3670647"/>
            <a:ext cx="4910202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Requirement C</a:t>
            </a:r>
          </a:p>
        </p:txBody>
      </p:sp>
      <p:pic>
        <p:nvPicPr>
          <p:cNvPr id="9" name="Grafik 8" descr="Ein Bild, das Screenshot, Zeichnung enthält.&#10;&#10;Automatisch generierte Beschreibung">
            <a:extLst>
              <a:ext uri="{FF2B5EF4-FFF2-40B4-BE49-F238E27FC236}">
                <a16:creationId xmlns:a16="http://schemas.microsoft.com/office/drawing/2014/main" id="{4D213551-FB4C-4160-BBF8-1CDFEB561E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908" y="4302024"/>
            <a:ext cx="5045174" cy="1634129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8EF19C4-A504-4A5C-A251-6057CD0C009D}"/>
              </a:ext>
            </a:extLst>
          </p:cNvPr>
          <p:cNvSpPr txBox="1"/>
          <p:nvPr/>
        </p:nvSpPr>
        <p:spPr>
          <a:xfrm>
            <a:off x="3650440" y="5948944"/>
            <a:ext cx="4910202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Requirement A</a:t>
            </a:r>
          </a:p>
        </p:txBody>
      </p:sp>
    </p:spTree>
    <p:extLst>
      <p:ext uri="{BB962C8B-B14F-4D97-AF65-F5344CB8AC3E}">
        <p14:creationId xmlns:p14="http://schemas.microsoft.com/office/powerpoint/2010/main" val="1757207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F7EC2C12-D2E8-4857-BB91-A1954690374D}" type="datetime1">
              <a:rPr lang="de-DE" smtClean="0"/>
              <a:t>14.07.2020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Michael Jathe  – University of Applied Sciences Hamm-Lippstadt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&lt; </a:t>
            </a:r>
            <a:fld id="{1A61C92B-C297-4AC9-B551-2D8A658A0122}" type="slidenum">
              <a:rPr lang="de-DE" smtClean="0"/>
              <a:pPr>
                <a:defRPr/>
              </a:pPr>
              <a:t>11</a:t>
            </a:fld>
            <a:r>
              <a:rPr lang="de-DE"/>
              <a:t> &gt;</a:t>
            </a:r>
            <a:endParaRPr lang="de-DE" dirty="0"/>
          </a:p>
        </p:txBody>
      </p:sp>
      <p:sp>
        <p:nvSpPr>
          <p:cNvPr id="6" name="object 2"/>
          <p:cNvSpPr txBox="1"/>
          <p:nvPr/>
        </p:nvSpPr>
        <p:spPr>
          <a:xfrm>
            <a:off x="323528" y="116632"/>
            <a:ext cx="5688632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>
              <a:lnSpc>
                <a:spcPts val="3375"/>
              </a:lnSpc>
            </a:pPr>
            <a:r>
              <a:rPr lang="de-DE" sz="3200" dirty="0">
                <a:latin typeface="Arial"/>
                <a:cs typeface="Arial"/>
              </a:rPr>
              <a:t>Emergency Calls</a:t>
            </a:r>
            <a:endParaRPr sz="3000" dirty="0">
              <a:latin typeface="Arial"/>
              <a:cs typeface="Arial"/>
            </a:endParaRPr>
          </a:p>
        </p:txBody>
      </p:sp>
      <p:pic>
        <p:nvPicPr>
          <p:cNvPr id="8" name="Inhaltsplatzhalter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11EBB55C-B72D-4F71-B7BB-7B267AD2D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85" y="1484784"/>
            <a:ext cx="5699639" cy="4351338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8FDEAA1C-7710-406B-B52D-D4503F7B27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044" y="2672916"/>
            <a:ext cx="5607956" cy="213227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EBB71C19-7033-42AA-A409-B353077932E6}"/>
              </a:ext>
            </a:extLst>
          </p:cNvPr>
          <p:cNvSpPr txBox="1"/>
          <p:nvPr/>
        </p:nvSpPr>
        <p:spPr>
          <a:xfrm>
            <a:off x="305053" y="5993321"/>
            <a:ext cx="4910202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</a:t>
            </a:r>
            <a:r>
              <a:rPr lang="en-US" dirty="0" err="1"/>
              <a:t>equirement</a:t>
            </a:r>
            <a:r>
              <a:rPr lang="en-US" dirty="0"/>
              <a:t> G </a:t>
            </a:r>
          </a:p>
        </p:txBody>
      </p:sp>
    </p:spTree>
    <p:extLst>
      <p:ext uri="{BB962C8B-B14F-4D97-AF65-F5344CB8AC3E}">
        <p14:creationId xmlns:p14="http://schemas.microsoft.com/office/powerpoint/2010/main" val="1657695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F7EC2C12-D2E8-4857-BB91-A1954690374D}" type="datetime1">
              <a:rPr lang="de-DE" smtClean="0"/>
              <a:t>14.07.2020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Michael Jathe  – University of Applied Sciences Hamm-Lippstadt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&lt; </a:t>
            </a:r>
            <a:fld id="{1A61C92B-C297-4AC9-B551-2D8A658A0122}" type="slidenum">
              <a:rPr lang="de-DE" smtClean="0"/>
              <a:pPr>
                <a:defRPr/>
              </a:pPr>
              <a:t>12</a:t>
            </a:fld>
            <a:r>
              <a:rPr lang="de-DE"/>
              <a:t> &gt;</a:t>
            </a:r>
            <a:endParaRPr lang="de-DE" dirty="0"/>
          </a:p>
        </p:txBody>
      </p:sp>
      <p:sp>
        <p:nvSpPr>
          <p:cNvPr id="6" name="object 2"/>
          <p:cNvSpPr txBox="1"/>
          <p:nvPr/>
        </p:nvSpPr>
        <p:spPr>
          <a:xfrm>
            <a:off x="323528" y="116632"/>
            <a:ext cx="5688632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>
              <a:lnSpc>
                <a:spcPts val="3375"/>
              </a:lnSpc>
            </a:pPr>
            <a:r>
              <a:rPr lang="de-DE" sz="3200" dirty="0" err="1">
                <a:latin typeface="Arial"/>
                <a:cs typeface="Arial"/>
              </a:rPr>
              <a:t>Positions</a:t>
            </a:r>
            <a:endParaRPr sz="3000" dirty="0">
              <a:latin typeface="Arial"/>
              <a:cs typeface="Arial"/>
            </a:endParaRPr>
          </a:p>
        </p:txBody>
      </p:sp>
      <p:pic>
        <p:nvPicPr>
          <p:cNvPr id="9" name="Grafik 8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92C809A0-F249-4B3D-8CC7-D17AA87980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598" y="1448780"/>
            <a:ext cx="3403332" cy="366140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0AFEFC5-600E-467A-8945-F0649CF8DF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06" y="1268760"/>
            <a:ext cx="29527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64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7564" y="1192577"/>
            <a:ext cx="8316924" cy="1000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679" indent="-285750">
              <a:lnSpc>
                <a:spcPct val="100000"/>
              </a:lnSpc>
              <a:buFont typeface="Arial" charset="0"/>
              <a:buChar char="•"/>
            </a:pPr>
            <a:r>
              <a:rPr lang="en-US" sz="2000" dirty="0">
                <a:latin typeface="Arial"/>
                <a:cs typeface="Arial"/>
              </a:rPr>
              <a:t>working concept</a:t>
            </a:r>
          </a:p>
          <a:p>
            <a:pPr marL="294679" indent="-285750">
              <a:lnSpc>
                <a:spcPct val="100000"/>
              </a:lnSpc>
              <a:buFont typeface="Arial" charset="0"/>
              <a:buChar char="•"/>
            </a:pPr>
            <a:r>
              <a:rPr lang="en-US" sz="2000" dirty="0">
                <a:latin typeface="Arial"/>
                <a:cs typeface="Arial"/>
              </a:rPr>
              <a:t>data structure could be improved</a:t>
            </a:r>
          </a:p>
          <a:p>
            <a:pPr marL="294679" indent="-285750">
              <a:lnSpc>
                <a:spcPct val="100000"/>
              </a:lnSpc>
              <a:buFont typeface="Arial" charset="0"/>
              <a:buChar char="•"/>
            </a:pPr>
            <a:r>
              <a:rPr lang="en-US" sz="2000" dirty="0">
                <a:latin typeface="Arial"/>
                <a:cs typeface="Arial"/>
              </a:rPr>
              <a:t>data security should be improved (encryption)</a:t>
            </a:r>
            <a:endParaRPr lang="en-US" sz="1700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272014DF-BE05-4D9F-8236-D0760F697430}" type="datetime1">
              <a:rPr lang="de-DE" smtClean="0"/>
              <a:t>14.07.2020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Michael Jathe  – University of Applied Sciences Hamm-Lippstadt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&lt; </a:t>
            </a:r>
            <a:fld id="{1A61C92B-C297-4AC9-B551-2D8A658A0122}" type="slidenum">
              <a:rPr lang="de-DE" smtClean="0"/>
              <a:pPr>
                <a:defRPr/>
              </a:pPr>
              <a:t>13</a:t>
            </a:fld>
            <a:r>
              <a:rPr lang="de-DE"/>
              <a:t> &gt;</a:t>
            </a:r>
            <a:endParaRPr lang="de-DE" dirty="0"/>
          </a:p>
        </p:txBody>
      </p:sp>
      <p:sp>
        <p:nvSpPr>
          <p:cNvPr id="6" name="object 2"/>
          <p:cNvSpPr txBox="1"/>
          <p:nvPr/>
        </p:nvSpPr>
        <p:spPr>
          <a:xfrm>
            <a:off x="323528" y="116632"/>
            <a:ext cx="523670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>
              <a:lnSpc>
                <a:spcPct val="100000"/>
              </a:lnSpc>
            </a:pPr>
            <a:r>
              <a:rPr lang="en-US" sz="3200" dirty="0">
                <a:latin typeface="Arial"/>
                <a:cs typeface="Arial"/>
              </a:rPr>
              <a:t>Conclusion and Results</a:t>
            </a:r>
          </a:p>
        </p:txBody>
      </p:sp>
      <p:graphicFrame>
        <p:nvGraphicFramePr>
          <p:cNvPr id="10" name="Tabelle 8">
            <a:extLst>
              <a:ext uri="{FF2B5EF4-FFF2-40B4-BE49-F238E27FC236}">
                <a16:creationId xmlns:a16="http://schemas.microsoft.com/office/drawing/2014/main" id="{D54BCCF4-CFA1-446E-B6EF-AEF2AE807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369182"/>
              </p:ext>
            </p:extLst>
          </p:nvPr>
        </p:nvGraphicFramePr>
        <p:xfrm>
          <a:off x="503548" y="2314646"/>
          <a:ext cx="7560840" cy="414045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0897">
                  <a:extLst>
                    <a:ext uri="{9D8B030D-6E8A-4147-A177-3AD203B41FA5}">
                      <a16:colId xmlns:a16="http://schemas.microsoft.com/office/drawing/2014/main" val="1053095866"/>
                    </a:ext>
                  </a:extLst>
                </a:gridCol>
                <a:gridCol w="3289524">
                  <a:extLst>
                    <a:ext uri="{9D8B030D-6E8A-4147-A177-3AD203B41FA5}">
                      <a16:colId xmlns:a16="http://schemas.microsoft.com/office/drawing/2014/main" val="1554721259"/>
                    </a:ext>
                  </a:extLst>
                </a:gridCol>
                <a:gridCol w="2842249">
                  <a:extLst>
                    <a:ext uri="{9D8B030D-6E8A-4147-A177-3AD203B41FA5}">
                      <a16:colId xmlns:a16="http://schemas.microsoft.com/office/drawing/2014/main" val="2854490502"/>
                    </a:ext>
                  </a:extLst>
                </a:gridCol>
                <a:gridCol w="938170">
                  <a:extLst>
                    <a:ext uri="{9D8B030D-6E8A-4147-A177-3AD203B41FA5}">
                      <a16:colId xmlns:a16="http://schemas.microsoft.com/office/drawing/2014/main" val="3483355327"/>
                    </a:ext>
                  </a:extLst>
                </a:gridCol>
              </a:tblGrid>
              <a:tr h="345038">
                <a:tc>
                  <a:txBody>
                    <a:bodyPr/>
                    <a:lstStyle/>
                    <a:p>
                      <a:r>
                        <a:rPr lang="de-DE" sz="16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fulfilled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431674"/>
                  </a:ext>
                </a:extLst>
              </a:tr>
              <a:tr h="345038">
                <a:tc>
                  <a:txBody>
                    <a:bodyPr/>
                    <a:lstStyle/>
                    <a:p>
                      <a:r>
                        <a:rPr lang="de-DE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detect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disconnections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functional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655896"/>
                  </a:ext>
                </a:extLst>
              </a:tr>
              <a:tr h="603817">
                <a:tc>
                  <a:txBody>
                    <a:bodyPr/>
                    <a:lstStyle/>
                    <a:p>
                      <a:r>
                        <a:rPr lang="de-DE" sz="1600" dirty="0"/>
                        <a:t>A.1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store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data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until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reconnect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functional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347803"/>
                  </a:ext>
                </a:extLst>
              </a:tr>
              <a:tr h="345038">
                <a:tc>
                  <a:txBody>
                    <a:bodyPr/>
                    <a:lstStyle/>
                    <a:p>
                      <a:r>
                        <a:rPr lang="de-DE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local</a:t>
                      </a:r>
                      <a:r>
                        <a:rPr lang="de-DE" sz="1600" dirty="0"/>
                        <a:t> MQTT </a:t>
                      </a:r>
                      <a:r>
                        <a:rPr lang="de-DE" sz="1600" dirty="0" err="1"/>
                        <a:t>broker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Non-</a:t>
                      </a:r>
                      <a:r>
                        <a:rPr lang="de-DE" sz="1600" dirty="0" err="1"/>
                        <a:t>functional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361164"/>
                  </a:ext>
                </a:extLst>
              </a:tr>
              <a:tr h="345038">
                <a:tc>
                  <a:txBody>
                    <a:bodyPr/>
                    <a:lstStyle/>
                    <a:p>
                      <a:r>
                        <a:rPr lang="de-DE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All </a:t>
                      </a:r>
                      <a:r>
                        <a:rPr lang="de-DE" sz="1600" dirty="0" err="1"/>
                        <a:t>data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guarantee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functional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355817"/>
                  </a:ext>
                </a:extLst>
              </a:tr>
              <a:tr h="345038">
                <a:tc>
                  <a:txBody>
                    <a:bodyPr/>
                    <a:lstStyle/>
                    <a:p>
                      <a:r>
                        <a:rPr lang="de-DE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Use MQTT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Non-</a:t>
                      </a:r>
                      <a:r>
                        <a:rPr lang="de-DE" sz="1600" dirty="0" err="1"/>
                        <a:t>functional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191665"/>
                  </a:ext>
                </a:extLst>
              </a:tr>
              <a:tr h="603817">
                <a:tc>
                  <a:txBody>
                    <a:bodyPr/>
                    <a:lstStyle/>
                    <a:p>
                      <a:pPr algn="l"/>
                      <a:r>
                        <a:rPr lang="de-DE" sz="16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Send </a:t>
                      </a:r>
                      <a:r>
                        <a:rPr lang="de-DE" sz="1600" dirty="0" err="1"/>
                        <a:t>stored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data</a:t>
                      </a:r>
                      <a:r>
                        <a:rPr lang="de-DE" sz="1600" dirty="0"/>
                        <a:t> after </a:t>
                      </a:r>
                      <a:r>
                        <a:rPr lang="de-DE" sz="1600" dirty="0" err="1"/>
                        <a:t>reconnection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functional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013580"/>
                  </a:ext>
                </a:extLst>
              </a:tr>
              <a:tr h="603817">
                <a:tc>
                  <a:txBody>
                    <a:bodyPr/>
                    <a:lstStyle/>
                    <a:p>
                      <a:pPr algn="l"/>
                      <a:r>
                        <a:rPr lang="de-DE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Vehicle can register with the smart city server.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functional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180698"/>
                  </a:ext>
                </a:extLst>
              </a:tr>
              <a:tr h="603817">
                <a:tc>
                  <a:txBody>
                    <a:bodyPr/>
                    <a:lstStyle/>
                    <a:p>
                      <a:pPr algn="l"/>
                      <a:r>
                        <a:rPr lang="de-DE" sz="16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Send </a:t>
                      </a:r>
                      <a:r>
                        <a:rPr lang="de-DE" sz="1600" dirty="0" err="1"/>
                        <a:t>ermergency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calls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to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the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server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functional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462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595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7564" y="1192577"/>
            <a:ext cx="3312368" cy="3223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679" indent="-285750">
              <a:lnSpc>
                <a:spcPct val="100000"/>
              </a:lnSpc>
              <a:buFont typeface="Arial" charset="0"/>
              <a:buChar char="•"/>
            </a:pPr>
            <a:r>
              <a:rPr lang="en-US" sz="2000" dirty="0">
                <a:latin typeface="Arial"/>
                <a:cs typeface="Arial"/>
              </a:rPr>
              <a:t>connected vehicles in smart cities</a:t>
            </a:r>
          </a:p>
          <a:p>
            <a:pPr marL="294679" indent="-285750">
              <a:lnSpc>
                <a:spcPct val="100000"/>
              </a:lnSpc>
              <a:buFont typeface="Arial" charset="0"/>
              <a:buChar char="•"/>
            </a:pPr>
            <a:r>
              <a:rPr lang="en-US" sz="2000" dirty="0">
                <a:latin typeface="Arial"/>
                <a:cs typeface="Arial"/>
              </a:rPr>
              <a:t>transmission of vehicle data</a:t>
            </a:r>
          </a:p>
          <a:p>
            <a:pPr marL="294679" indent="-285750">
              <a:lnSpc>
                <a:spcPct val="100000"/>
              </a:lnSpc>
              <a:buFont typeface="Arial" charset="0"/>
              <a:buChar char="•"/>
            </a:pPr>
            <a:r>
              <a:rPr lang="en-US" sz="2000" dirty="0">
                <a:latin typeface="Arial"/>
                <a:cs typeface="Arial"/>
              </a:rPr>
              <a:t>data is important for external services</a:t>
            </a:r>
          </a:p>
          <a:p>
            <a:pPr marL="294679" indent="-285750">
              <a:lnSpc>
                <a:spcPct val="100000"/>
              </a:lnSpc>
              <a:buFont typeface="Arial" charset="0"/>
              <a:buChar char="•"/>
            </a:pPr>
            <a:r>
              <a:rPr lang="en-US" sz="2000" dirty="0">
                <a:latin typeface="Arial"/>
                <a:cs typeface="Arial"/>
              </a:rPr>
              <a:t>prevent data loss when the connection is broken</a:t>
            </a:r>
          </a:p>
          <a:p>
            <a:pPr marL="294679" indent="-285750">
              <a:lnSpc>
                <a:spcPct val="100000"/>
              </a:lnSpc>
              <a:buFont typeface="Arial" charset="0"/>
              <a:buChar char="•"/>
            </a:pPr>
            <a:endParaRPr lang="en-US" sz="2000" dirty="0">
              <a:latin typeface="Arial"/>
              <a:cs typeface="Arial"/>
            </a:endParaRPr>
          </a:p>
          <a:p>
            <a:pPr marL="294679" indent="-285750">
              <a:lnSpc>
                <a:spcPct val="100000"/>
              </a:lnSpc>
              <a:buFont typeface="Arial" charset="0"/>
              <a:buChar char="•"/>
            </a:pPr>
            <a:endParaRPr lang="en-US" sz="1700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BBD1A56-0144-42DC-9335-30571B1427CB}" type="datetime1">
              <a:rPr lang="de-DE" smtClean="0"/>
              <a:t>14.07.2020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Michael Jathe  – University of Applied Sciences Hamm-Lippstadt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&lt; </a:t>
            </a:r>
            <a:fld id="{1A61C92B-C297-4AC9-B551-2D8A658A0122}" type="slidenum">
              <a:rPr lang="de-DE" smtClean="0"/>
              <a:pPr>
                <a:defRPr/>
              </a:pPr>
              <a:t>2</a:t>
            </a:fld>
            <a:r>
              <a:rPr lang="de-DE"/>
              <a:t> &gt;</a:t>
            </a:r>
            <a:endParaRPr lang="de-DE" dirty="0"/>
          </a:p>
        </p:txBody>
      </p:sp>
      <p:sp>
        <p:nvSpPr>
          <p:cNvPr id="6" name="object 2"/>
          <p:cNvSpPr txBox="1"/>
          <p:nvPr/>
        </p:nvSpPr>
        <p:spPr>
          <a:xfrm>
            <a:off x="323528" y="116632"/>
            <a:ext cx="5236703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>
              <a:lnSpc>
                <a:spcPts val="3375"/>
              </a:lnSpc>
            </a:pPr>
            <a:r>
              <a:rPr lang="en-US" sz="3200" dirty="0">
                <a:latin typeface="Arial"/>
                <a:cs typeface="Arial"/>
              </a:rPr>
              <a:t>Motivation</a:t>
            </a:r>
            <a:endParaRPr sz="3000" dirty="0">
              <a:latin typeface="Arial"/>
              <a:cs typeface="Arial"/>
            </a:endParaRPr>
          </a:p>
        </p:txBody>
      </p:sp>
      <p:pic>
        <p:nvPicPr>
          <p:cNvPr id="8" name="Grafik 7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70E518CD-96CD-4A6A-92D7-16D6E814F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40" y="1237577"/>
            <a:ext cx="4752020" cy="353075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13E7867-13C7-4089-A163-B80AC6BEDD29}"/>
              </a:ext>
            </a:extLst>
          </p:cNvPr>
          <p:cNvSpPr txBox="1"/>
          <p:nvPr/>
        </p:nvSpPr>
        <p:spPr>
          <a:xfrm>
            <a:off x="4103948" y="4797113"/>
            <a:ext cx="4752020" cy="503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https://de.statista.com/statistik/daten/studie/893915/umfrage/connected-car-anzahl-der-fahrzeuge-weltweit/</a:t>
            </a:r>
          </a:p>
        </p:txBody>
      </p:sp>
    </p:spTree>
    <p:extLst>
      <p:ext uri="{BB962C8B-B14F-4D97-AF65-F5344CB8AC3E}">
        <p14:creationId xmlns:p14="http://schemas.microsoft.com/office/powerpoint/2010/main" val="425695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3FE42D65-B9D3-429E-8CF5-5CFDD4AC5E3B}" type="datetime1">
              <a:rPr lang="de-DE" smtClean="0"/>
              <a:t>14.07.2020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Michael Jathe  – University of Applied Sciences Hamm-Lippstadt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&lt; </a:t>
            </a:r>
            <a:fld id="{1A61C92B-C297-4AC9-B551-2D8A658A0122}" type="slidenum">
              <a:rPr lang="de-DE" smtClean="0"/>
              <a:pPr>
                <a:defRPr/>
              </a:pPr>
              <a:t>3</a:t>
            </a:fld>
            <a:r>
              <a:rPr lang="de-DE"/>
              <a:t> &gt;</a:t>
            </a:r>
            <a:endParaRPr lang="de-DE" dirty="0"/>
          </a:p>
        </p:txBody>
      </p:sp>
      <p:sp>
        <p:nvSpPr>
          <p:cNvPr id="6" name="object 2"/>
          <p:cNvSpPr txBox="1"/>
          <p:nvPr/>
        </p:nvSpPr>
        <p:spPr>
          <a:xfrm>
            <a:off x="323528" y="116632"/>
            <a:ext cx="5236703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>
              <a:lnSpc>
                <a:spcPts val="3375"/>
              </a:lnSpc>
            </a:pPr>
            <a:r>
              <a:rPr lang="en-US" sz="3200" dirty="0">
                <a:latin typeface="Arial"/>
                <a:cs typeface="Arial"/>
              </a:rPr>
              <a:t>Requirements</a:t>
            </a:r>
            <a:endParaRPr sz="3000" dirty="0">
              <a:latin typeface="Arial"/>
              <a:cs typeface="Arial"/>
            </a:endParaRPr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B82DD42E-1167-4281-A8CB-7AAF1B581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527090"/>
              </p:ext>
            </p:extLst>
          </p:nvPr>
        </p:nvGraphicFramePr>
        <p:xfrm>
          <a:off x="1139788" y="2132856"/>
          <a:ext cx="6864424" cy="3606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94241">
                  <a:extLst>
                    <a:ext uri="{9D8B030D-6E8A-4147-A177-3AD203B41FA5}">
                      <a16:colId xmlns:a16="http://schemas.microsoft.com/office/drawing/2014/main" val="1053095866"/>
                    </a:ext>
                  </a:extLst>
                </a:gridCol>
                <a:gridCol w="3982042">
                  <a:extLst>
                    <a:ext uri="{9D8B030D-6E8A-4147-A177-3AD203B41FA5}">
                      <a16:colId xmlns:a16="http://schemas.microsoft.com/office/drawing/2014/main" val="1554721259"/>
                    </a:ext>
                  </a:extLst>
                </a:gridCol>
                <a:gridCol w="2288141">
                  <a:extLst>
                    <a:ext uri="{9D8B030D-6E8A-4147-A177-3AD203B41FA5}">
                      <a16:colId xmlns:a16="http://schemas.microsoft.com/office/drawing/2014/main" val="2854490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43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detect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disconnections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functional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655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store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until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reconnect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functional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347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local</a:t>
                      </a:r>
                      <a:r>
                        <a:rPr lang="de-DE" dirty="0"/>
                        <a:t> MQTT </a:t>
                      </a:r>
                      <a:r>
                        <a:rPr lang="de-DE" dirty="0" err="1"/>
                        <a:t>broker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functional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36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guarantee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functional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355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 MQTT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functional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19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Send </a:t>
                      </a:r>
                      <a:r>
                        <a:rPr lang="de-DE" dirty="0" err="1"/>
                        <a:t>stored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after </a:t>
                      </a:r>
                      <a:r>
                        <a:rPr lang="de-DE" dirty="0" err="1"/>
                        <a:t>reconnection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functional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013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Vehicle can register with the smart city server.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functional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180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Send </a:t>
                      </a:r>
                      <a:r>
                        <a:rPr lang="de-DE" dirty="0" err="1"/>
                        <a:t>ermergency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calls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functional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462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4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B4643515-5274-463B-BC09-1D8B8E6FF9B2}" type="datetime1">
              <a:rPr lang="de-DE" smtClean="0"/>
              <a:t>14.07.2020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Michael Jathe  – University of Applied Sciences Hamm-Lippstadt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&lt; </a:t>
            </a:r>
            <a:fld id="{1A61C92B-C297-4AC9-B551-2D8A658A0122}" type="slidenum">
              <a:rPr lang="de-DE" smtClean="0"/>
              <a:pPr>
                <a:defRPr/>
              </a:pPr>
              <a:t>4</a:t>
            </a:fld>
            <a:r>
              <a:rPr lang="de-DE"/>
              <a:t> &gt;</a:t>
            </a:r>
            <a:endParaRPr lang="de-DE" dirty="0"/>
          </a:p>
        </p:txBody>
      </p:sp>
      <p:sp>
        <p:nvSpPr>
          <p:cNvPr id="6" name="object 2"/>
          <p:cNvSpPr txBox="1"/>
          <p:nvPr/>
        </p:nvSpPr>
        <p:spPr>
          <a:xfrm>
            <a:off x="323528" y="116632"/>
            <a:ext cx="5236703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>
              <a:lnSpc>
                <a:spcPts val="3375"/>
              </a:lnSpc>
            </a:pPr>
            <a:r>
              <a:rPr lang="en-US" sz="3200" dirty="0">
                <a:latin typeface="Arial"/>
                <a:cs typeface="Arial"/>
              </a:rPr>
              <a:t>Concept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B0A0198-A91C-49BF-ABEC-6F2797B280B3}"/>
              </a:ext>
            </a:extLst>
          </p:cNvPr>
          <p:cNvSpPr/>
          <p:nvPr/>
        </p:nvSpPr>
        <p:spPr>
          <a:xfrm>
            <a:off x="4155013" y="1153792"/>
            <a:ext cx="4907256" cy="2878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64676F73-9F73-43C7-9372-6C77643AC106}"/>
              </a:ext>
            </a:extLst>
          </p:cNvPr>
          <p:cNvSpPr txBox="1">
            <a:spLocks/>
          </p:cNvSpPr>
          <p:nvPr/>
        </p:nvSpPr>
        <p:spPr>
          <a:xfrm>
            <a:off x="196445" y="1013295"/>
            <a:ext cx="3830767" cy="4351338"/>
          </a:xfrm>
          <a:prstGeom prst="rect">
            <a:avLst/>
          </a:prstGeom>
        </p:spPr>
        <p:txBody>
          <a:bodyPr/>
          <a:lstStyle>
            <a:lvl1pPr marL="266700" indent="-2667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bg2"/>
              </a:buClr>
              <a:buSzPct val="85000"/>
              <a:buFont typeface="Wingdings 3" pitchFamily="18" charset="2"/>
              <a:buChar char="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19138" indent="-268288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bg2"/>
              </a:buClr>
              <a:buSzPct val="85000"/>
              <a:buFont typeface="Wingdings 3" pitchFamily="18" charset="2"/>
              <a:buChar char="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65225" indent="-271463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bg2"/>
              </a:buClr>
              <a:buSzPct val="85000"/>
              <a:buFont typeface="Wingdings 3" pitchFamily="18" charset="2"/>
              <a:buChar char="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12900" indent="-265113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bg2"/>
              </a:buClr>
              <a:buSzPct val="85000"/>
              <a:buFont typeface="Wingdings 3" pitchFamily="18" charset="2"/>
              <a:buChar char="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60575" indent="-271463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bg2"/>
              </a:buClr>
              <a:buSzPct val="85000"/>
              <a:buFont typeface="Wingdings 3" pitchFamily="18" charset="2"/>
              <a:buChar char="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1806575" indent="-271463" algn="l" rt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B9B9B9"/>
              </a:buClr>
              <a:buSzPct val="75000"/>
              <a:buFont typeface="Arial" pitchFamily="34" charset="0"/>
              <a:buChar char="►"/>
              <a:defRPr sz="1600">
                <a:solidFill>
                  <a:schemeClr val="tx1"/>
                </a:solidFill>
                <a:latin typeface="+mn-lt"/>
              </a:defRPr>
            </a:lvl6pPr>
            <a:lvl7pPr marL="2263775" indent="-271463" algn="l" rt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B9B9B9"/>
              </a:buClr>
              <a:buSzPct val="75000"/>
              <a:buFont typeface="Arial" pitchFamily="34" charset="0"/>
              <a:buChar char="►"/>
              <a:defRPr sz="1600">
                <a:solidFill>
                  <a:schemeClr val="tx1"/>
                </a:solidFill>
                <a:latin typeface="+mn-lt"/>
              </a:defRPr>
            </a:lvl7pPr>
            <a:lvl8pPr marL="2720975" indent="-271463" algn="l" rt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B9B9B9"/>
              </a:buClr>
              <a:buSzPct val="75000"/>
              <a:buFont typeface="Arial" pitchFamily="34" charset="0"/>
              <a:buChar char="►"/>
              <a:defRPr sz="1600">
                <a:solidFill>
                  <a:schemeClr val="tx1"/>
                </a:solidFill>
                <a:latin typeface="+mn-lt"/>
              </a:defRPr>
            </a:lvl8pPr>
            <a:lvl9pPr marL="3178175" indent="-271463" algn="l" rt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B9B9B9"/>
              </a:buClr>
              <a:buSzPct val="75000"/>
              <a:buFont typeface="Arial" pitchFamily="34" charset="0"/>
              <a:buChar char="►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err="1"/>
              <a:t>Local</a:t>
            </a:r>
            <a:r>
              <a:rPr lang="de-DE" kern="0" dirty="0"/>
              <a:t> MQTT </a:t>
            </a:r>
            <a:r>
              <a:rPr lang="de-DE" kern="0" dirty="0" err="1"/>
              <a:t>broker</a:t>
            </a:r>
            <a:r>
              <a:rPr lang="de-DE" kern="0" dirty="0"/>
              <a:t> </a:t>
            </a:r>
            <a:r>
              <a:rPr lang="de-DE" kern="0" dirty="0" err="1"/>
              <a:t>collects</a:t>
            </a:r>
            <a:r>
              <a:rPr lang="de-DE" kern="0" dirty="0"/>
              <a:t> all </a:t>
            </a:r>
            <a:r>
              <a:rPr lang="de-DE" kern="0" dirty="0" err="1"/>
              <a:t>sensor</a:t>
            </a:r>
            <a:r>
              <a:rPr lang="de-DE" kern="0" dirty="0"/>
              <a:t> </a:t>
            </a:r>
            <a:r>
              <a:rPr lang="de-DE" kern="0" dirty="0" err="1"/>
              <a:t>data</a:t>
            </a:r>
            <a:endParaRPr lang="de-DE" kern="0" dirty="0"/>
          </a:p>
          <a:p>
            <a:r>
              <a:rPr lang="de-DE" kern="0" dirty="0" err="1"/>
              <a:t>Publishes</a:t>
            </a:r>
            <a:r>
              <a:rPr lang="de-DE" kern="0" dirty="0"/>
              <a:t> </a:t>
            </a:r>
            <a:r>
              <a:rPr lang="de-DE" kern="0" dirty="0" err="1"/>
              <a:t>the</a:t>
            </a:r>
            <a:r>
              <a:rPr lang="de-DE" kern="0" dirty="0"/>
              <a:t> </a:t>
            </a:r>
            <a:r>
              <a:rPr lang="de-DE" kern="0" dirty="0" err="1"/>
              <a:t>data</a:t>
            </a:r>
            <a:r>
              <a:rPr lang="de-DE" kern="0" dirty="0"/>
              <a:t> </a:t>
            </a:r>
            <a:r>
              <a:rPr lang="de-DE" kern="0" dirty="0" err="1"/>
              <a:t>to</a:t>
            </a:r>
            <a:r>
              <a:rPr lang="de-DE" kern="0" dirty="0"/>
              <a:t> </a:t>
            </a:r>
            <a:r>
              <a:rPr lang="de-DE" kern="0" dirty="0" err="1"/>
              <a:t>the</a:t>
            </a:r>
            <a:r>
              <a:rPr lang="de-DE" kern="0" dirty="0"/>
              <a:t> online </a:t>
            </a:r>
            <a:r>
              <a:rPr lang="de-DE" kern="0" dirty="0" err="1"/>
              <a:t>broker</a:t>
            </a:r>
            <a:endParaRPr lang="de-DE" kern="0" dirty="0"/>
          </a:p>
          <a:p>
            <a:endParaRPr lang="de-DE" kern="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63B9D5B-CC6D-406B-AF37-5CD05793CA4B}"/>
              </a:ext>
            </a:extLst>
          </p:cNvPr>
          <p:cNvSpPr/>
          <p:nvPr/>
        </p:nvSpPr>
        <p:spPr>
          <a:xfrm>
            <a:off x="81731" y="3587726"/>
            <a:ext cx="5065456" cy="28199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ED82DF7-F68C-47B7-96F4-ADFC567DC145}"/>
              </a:ext>
            </a:extLst>
          </p:cNvPr>
          <p:cNvSpPr txBox="1"/>
          <p:nvPr/>
        </p:nvSpPr>
        <p:spPr>
          <a:xfrm>
            <a:off x="1743959" y="3600028"/>
            <a:ext cx="1414978" cy="310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Auto</a:t>
            </a:r>
          </a:p>
        </p:txBody>
      </p:sp>
      <p:pic>
        <p:nvPicPr>
          <p:cNvPr id="12" name="Grafik 11" descr="Thermometer">
            <a:extLst>
              <a:ext uri="{FF2B5EF4-FFF2-40B4-BE49-F238E27FC236}">
                <a16:creationId xmlns:a16="http://schemas.microsoft.com/office/drawing/2014/main" id="{D0D46001-2F28-4B7A-B6A4-8F83B5882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626" y="4953661"/>
            <a:ext cx="746562" cy="746562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B5483C62-D0A8-42E7-AD1E-7CE608C6DA88}"/>
              </a:ext>
            </a:extLst>
          </p:cNvPr>
          <p:cNvSpPr/>
          <p:nvPr/>
        </p:nvSpPr>
        <p:spPr>
          <a:xfrm>
            <a:off x="3413879" y="4409312"/>
            <a:ext cx="1495092" cy="14931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Lokaler Broker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D1BE0BF-E028-48DA-A659-0BEC3D3F6B73}"/>
              </a:ext>
            </a:extLst>
          </p:cNvPr>
          <p:cNvSpPr/>
          <p:nvPr/>
        </p:nvSpPr>
        <p:spPr>
          <a:xfrm>
            <a:off x="4831219" y="1859103"/>
            <a:ext cx="1512605" cy="15126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Online Broker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42E2694-C88B-4F3F-A851-F6282E689A57}"/>
              </a:ext>
            </a:extLst>
          </p:cNvPr>
          <p:cNvCxnSpPr>
            <a:endCxn id="13" idx="2"/>
          </p:cNvCxnSpPr>
          <p:nvPr/>
        </p:nvCxnSpPr>
        <p:spPr>
          <a:xfrm flipV="1">
            <a:off x="1118533" y="5155875"/>
            <a:ext cx="2295346" cy="20935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163CF3F-31F3-4EFE-BC7F-BE9E8C8FFF71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4453385" y="3150192"/>
            <a:ext cx="599350" cy="128433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216B1E82-6CFD-4812-9BD4-C7C7BD1CCEC4}"/>
              </a:ext>
            </a:extLst>
          </p:cNvPr>
          <p:cNvCxnSpPr>
            <a:cxnSpLocks/>
            <a:stCxn id="14" idx="4"/>
            <a:endCxn id="13" idx="7"/>
          </p:cNvCxnSpPr>
          <p:nvPr/>
        </p:nvCxnSpPr>
        <p:spPr>
          <a:xfrm flipH="1">
            <a:off x="4690020" y="3371708"/>
            <a:ext cx="897502" cy="125626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ussdiagramm: Verzweigung 17">
            <a:extLst>
              <a:ext uri="{FF2B5EF4-FFF2-40B4-BE49-F238E27FC236}">
                <a16:creationId xmlns:a16="http://schemas.microsoft.com/office/drawing/2014/main" id="{46A9B2DF-FBA0-4FED-B7F1-3ABD61629791}"/>
              </a:ext>
            </a:extLst>
          </p:cNvPr>
          <p:cNvSpPr/>
          <p:nvPr/>
        </p:nvSpPr>
        <p:spPr>
          <a:xfrm>
            <a:off x="6959923" y="1836632"/>
            <a:ext cx="2004565" cy="15126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Server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D08479F5-419B-4D43-9237-6B7E1AF82D95}"/>
              </a:ext>
            </a:extLst>
          </p:cNvPr>
          <p:cNvCxnSpPr/>
          <p:nvPr/>
        </p:nvCxnSpPr>
        <p:spPr>
          <a:xfrm>
            <a:off x="6465726" y="2300309"/>
            <a:ext cx="643030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54B4D33-554D-4067-B6FE-0014CFC1ED22}"/>
              </a:ext>
            </a:extLst>
          </p:cNvPr>
          <p:cNvCxnSpPr/>
          <p:nvPr/>
        </p:nvCxnSpPr>
        <p:spPr>
          <a:xfrm flipH="1">
            <a:off x="6471625" y="2899319"/>
            <a:ext cx="696124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212160FF-1D92-476A-8EA7-7848086B58FC}"/>
              </a:ext>
            </a:extLst>
          </p:cNvPr>
          <p:cNvSpPr txBox="1"/>
          <p:nvPr/>
        </p:nvSpPr>
        <p:spPr>
          <a:xfrm>
            <a:off x="4334116" y="3614412"/>
            <a:ext cx="1144475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publish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6A882FD-DCF9-40D1-A86B-3A5370D8FA82}"/>
              </a:ext>
            </a:extLst>
          </p:cNvPr>
          <p:cNvSpPr txBox="1"/>
          <p:nvPr/>
        </p:nvSpPr>
        <p:spPr>
          <a:xfrm>
            <a:off x="1743959" y="4935732"/>
            <a:ext cx="1121289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publish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93CB6B2-1380-474C-9271-286EA3FF8DEB}"/>
              </a:ext>
            </a:extLst>
          </p:cNvPr>
          <p:cNvSpPr txBox="1"/>
          <p:nvPr/>
        </p:nvSpPr>
        <p:spPr>
          <a:xfrm>
            <a:off x="5077531" y="4143520"/>
            <a:ext cx="1144475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1"/>
                </a:solidFill>
              </a:rPr>
              <a:t>subscribe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98678E9-E955-4E6F-8DCB-ED72958F946A}"/>
              </a:ext>
            </a:extLst>
          </p:cNvPr>
          <p:cNvSpPr txBox="1"/>
          <p:nvPr/>
        </p:nvSpPr>
        <p:spPr>
          <a:xfrm>
            <a:off x="6215003" y="1905357"/>
            <a:ext cx="1144475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1"/>
                </a:solidFill>
              </a:rPr>
              <a:t>subscribe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1D34719-F484-4455-A345-3576DE9454DD}"/>
              </a:ext>
            </a:extLst>
          </p:cNvPr>
          <p:cNvSpPr txBox="1"/>
          <p:nvPr/>
        </p:nvSpPr>
        <p:spPr>
          <a:xfrm>
            <a:off x="6360717" y="2906179"/>
            <a:ext cx="1144475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publish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44C96C5-375D-4B7A-B940-33868817CECB}"/>
              </a:ext>
            </a:extLst>
          </p:cNvPr>
          <p:cNvSpPr txBox="1"/>
          <p:nvPr/>
        </p:nvSpPr>
        <p:spPr>
          <a:xfrm>
            <a:off x="572319" y="5643656"/>
            <a:ext cx="1121289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Sensor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2444CD1-EF6C-4289-A6F6-E2180C477F58}"/>
              </a:ext>
            </a:extLst>
          </p:cNvPr>
          <p:cNvSpPr txBox="1"/>
          <p:nvPr/>
        </p:nvSpPr>
        <p:spPr>
          <a:xfrm>
            <a:off x="6204918" y="1230763"/>
            <a:ext cx="1444240" cy="310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Smart City</a:t>
            </a:r>
          </a:p>
        </p:txBody>
      </p:sp>
      <p:pic>
        <p:nvPicPr>
          <p:cNvPr id="36" name="Grafik 35" descr="Dokument">
            <a:extLst>
              <a:ext uri="{FF2B5EF4-FFF2-40B4-BE49-F238E27FC236}">
                <a16:creationId xmlns:a16="http://schemas.microsoft.com/office/drawing/2014/main" id="{D4D48306-D437-4024-9B14-100BBFC334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10601" y="3366248"/>
            <a:ext cx="701647" cy="70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78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7564" y="1196752"/>
            <a:ext cx="3564396" cy="2885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679" indent="-285750">
              <a:lnSpc>
                <a:spcPct val="100000"/>
              </a:lnSpc>
              <a:buFont typeface="Arial" charset="0"/>
              <a:buChar char="•"/>
            </a:pPr>
            <a:r>
              <a:rPr lang="en-US" sz="2000" dirty="0">
                <a:latin typeface="Arial"/>
                <a:cs typeface="Arial"/>
              </a:rPr>
              <a:t>the sensor publishes its data every three seconds</a:t>
            </a:r>
          </a:p>
          <a:p>
            <a:pPr marL="294679" indent="-285750">
              <a:lnSpc>
                <a:spcPct val="100000"/>
              </a:lnSpc>
              <a:buFont typeface="Arial" charset="0"/>
              <a:buChar char="•"/>
            </a:pPr>
            <a:r>
              <a:rPr lang="en-US" sz="2000" dirty="0">
                <a:latin typeface="Arial"/>
                <a:cs typeface="Arial"/>
              </a:rPr>
              <a:t>the local broker passes the data on every 8 seconds</a:t>
            </a:r>
          </a:p>
          <a:p>
            <a:pPr marL="294679" indent="-285750">
              <a:lnSpc>
                <a:spcPct val="100000"/>
              </a:lnSpc>
              <a:buFont typeface="Arial" charset="0"/>
              <a:buChar char="•"/>
            </a:pPr>
            <a:r>
              <a:rPr lang="en-US" sz="2000" dirty="0">
                <a:latin typeface="Arial"/>
                <a:cs typeface="Arial"/>
              </a:rPr>
              <a:t>If the connection is broken, the data is saved in the local broker</a:t>
            </a:r>
          </a:p>
          <a:p>
            <a:pPr marL="294679" indent="-285750">
              <a:lnSpc>
                <a:spcPct val="100000"/>
              </a:lnSpc>
              <a:buFont typeface="Arial" charset="0"/>
              <a:buChar char="•"/>
            </a:pPr>
            <a:r>
              <a:rPr lang="en-US" sz="2000" dirty="0">
                <a:latin typeface="Arial"/>
                <a:cs typeface="Arial"/>
              </a:rPr>
              <a:t>after reconnect all stored data are transferred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DE1CCFFE-7917-4EB2-B2ED-7D4ABF2E9DA2}" type="datetime1">
              <a:rPr lang="de-DE" smtClean="0"/>
              <a:t>14.07.2020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Michael Jathe  – University of Applied Sciences Hamm-Lippstadt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&lt; </a:t>
            </a:r>
            <a:fld id="{1A61C92B-C297-4AC9-B551-2D8A658A0122}" type="slidenum">
              <a:rPr lang="de-DE" smtClean="0"/>
              <a:pPr>
                <a:defRPr/>
              </a:pPr>
              <a:t>5</a:t>
            </a:fld>
            <a:r>
              <a:rPr lang="de-DE"/>
              <a:t> &gt;</a:t>
            </a:r>
            <a:endParaRPr lang="de-DE" dirty="0"/>
          </a:p>
        </p:txBody>
      </p:sp>
      <p:sp>
        <p:nvSpPr>
          <p:cNvPr id="6" name="object 2"/>
          <p:cNvSpPr txBox="1"/>
          <p:nvPr/>
        </p:nvSpPr>
        <p:spPr>
          <a:xfrm>
            <a:off x="323528" y="116632"/>
            <a:ext cx="523670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>
              <a:lnSpc>
                <a:spcPct val="100000"/>
              </a:lnSpc>
            </a:pPr>
            <a:r>
              <a:rPr lang="de-DE" sz="3200" dirty="0">
                <a:latin typeface="Arial"/>
                <a:cs typeface="Arial"/>
              </a:rPr>
              <a:t>S</a:t>
            </a:r>
            <a:r>
              <a:rPr lang="en-US" sz="3200" dirty="0" err="1">
                <a:latin typeface="Arial"/>
                <a:cs typeface="Arial"/>
              </a:rPr>
              <a:t>equence</a:t>
            </a:r>
            <a:r>
              <a:rPr lang="en-US" sz="3200" dirty="0">
                <a:latin typeface="Arial"/>
                <a:cs typeface="Arial"/>
              </a:rPr>
              <a:t> Diagram</a:t>
            </a:r>
          </a:p>
        </p:txBody>
      </p:sp>
      <p:pic>
        <p:nvPicPr>
          <p:cNvPr id="7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3CF35F87-E60D-4587-86AD-8E27B5A19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872716"/>
            <a:ext cx="4680520" cy="562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7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4AEF2C68-28C1-4606-A1DA-215C99BBAE1B}" type="datetime1">
              <a:rPr lang="de-DE" smtClean="0"/>
              <a:t>14.07.2020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Michael Jathe  – University of Applied Sciences Hamm-Lippstadt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&lt; </a:t>
            </a:r>
            <a:fld id="{1A61C92B-C297-4AC9-B551-2D8A658A0122}" type="slidenum">
              <a:rPr lang="de-DE" smtClean="0"/>
              <a:pPr>
                <a:defRPr/>
              </a:pPr>
              <a:t>6</a:t>
            </a:fld>
            <a:r>
              <a:rPr lang="de-DE"/>
              <a:t> &gt;</a:t>
            </a:r>
            <a:endParaRPr lang="de-DE" dirty="0"/>
          </a:p>
        </p:txBody>
      </p:sp>
      <p:sp>
        <p:nvSpPr>
          <p:cNvPr id="6" name="object 2"/>
          <p:cNvSpPr txBox="1"/>
          <p:nvPr/>
        </p:nvSpPr>
        <p:spPr>
          <a:xfrm>
            <a:off x="323528" y="116632"/>
            <a:ext cx="523670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>
              <a:lnSpc>
                <a:spcPct val="100000"/>
              </a:lnSpc>
            </a:pPr>
            <a:r>
              <a:rPr lang="de-DE" sz="3200" dirty="0">
                <a:latin typeface="Arial"/>
                <a:cs typeface="Arial"/>
              </a:rPr>
              <a:t>Use Case</a:t>
            </a:r>
            <a:r>
              <a:rPr lang="en-US" sz="3200" dirty="0">
                <a:latin typeface="Arial"/>
                <a:cs typeface="Arial"/>
              </a:rPr>
              <a:t>Diagram</a:t>
            </a:r>
          </a:p>
        </p:txBody>
      </p:sp>
      <p:pic>
        <p:nvPicPr>
          <p:cNvPr id="8" name="Inhaltsplatzhalter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F6C2FC20-BE0E-45A5-9022-1F74DDD5DD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05" y="1473174"/>
            <a:ext cx="70548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71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1560" y="1196752"/>
            <a:ext cx="8316924" cy="607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679" indent="-285750">
              <a:lnSpc>
                <a:spcPct val="100000"/>
              </a:lnSpc>
              <a:buFont typeface="Arial" charset="0"/>
              <a:buChar char="•"/>
            </a:pPr>
            <a:r>
              <a:rPr lang="en-US" sz="2000" dirty="0" err="1">
                <a:latin typeface="Arial"/>
                <a:cs typeface="Arial"/>
              </a:rPr>
              <a:t>Mosquitto</a:t>
            </a:r>
            <a:r>
              <a:rPr lang="en-US" sz="2000" dirty="0">
                <a:latin typeface="Arial"/>
                <a:cs typeface="Arial"/>
              </a:rPr>
              <a:t> broker</a:t>
            </a:r>
          </a:p>
          <a:p>
            <a:pPr marL="8929">
              <a:lnSpc>
                <a:spcPct val="100000"/>
              </a:lnSpc>
            </a:pPr>
            <a:endParaRPr lang="en-US" sz="1700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3B49E32A-A757-4316-8240-07C0FC9419E4}" type="datetime1">
              <a:rPr lang="de-DE" smtClean="0"/>
              <a:t>14.07.2020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Michael Jathe  – University of Applied Sciences Hamm-Lippstadt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&lt; </a:t>
            </a:r>
            <a:fld id="{1A61C92B-C297-4AC9-B551-2D8A658A0122}" type="slidenum">
              <a:rPr lang="de-DE" smtClean="0"/>
              <a:pPr>
                <a:defRPr/>
              </a:pPr>
              <a:t>7</a:t>
            </a:fld>
            <a:r>
              <a:rPr lang="de-DE"/>
              <a:t> &gt;</a:t>
            </a:r>
            <a:endParaRPr lang="de-DE" dirty="0"/>
          </a:p>
        </p:txBody>
      </p:sp>
      <p:sp>
        <p:nvSpPr>
          <p:cNvPr id="6" name="object 2"/>
          <p:cNvSpPr txBox="1"/>
          <p:nvPr/>
        </p:nvSpPr>
        <p:spPr>
          <a:xfrm>
            <a:off x="323528" y="116632"/>
            <a:ext cx="5236703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>
              <a:lnSpc>
                <a:spcPts val="3375"/>
              </a:lnSpc>
            </a:pPr>
            <a:r>
              <a:rPr lang="de-DE" sz="3200" dirty="0">
                <a:latin typeface="Arial"/>
                <a:cs typeface="Arial"/>
              </a:rPr>
              <a:t>S</a:t>
            </a:r>
            <a:r>
              <a:rPr lang="en-US" sz="3200" dirty="0" err="1">
                <a:latin typeface="Arial"/>
                <a:cs typeface="Arial"/>
              </a:rPr>
              <a:t>etup</a:t>
            </a:r>
            <a:r>
              <a:rPr lang="en-US" sz="3200" dirty="0">
                <a:latin typeface="Arial"/>
                <a:cs typeface="Arial"/>
              </a:rPr>
              <a:t> Local Broker</a:t>
            </a:r>
            <a:endParaRPr sz="3000" dirty="0">
              <a:latin typeface="Arial"/>
              <a:cs typeface="Arial"/>
            </a:endParaRPr>
          </a:p>
        </p:txBody>
      </p:sp>
      <p:pic>
        <p:nvPicPr>
          <p:cNvPr id="8" name="Grafik 7" descr="Ein Bild, das Vogel, Blume enthält.&#10;&#10;Automatisch generierte Beschreibung">
            <a:extLst>
              <a:ext uri="{FF2B5EF4-FFF2-40B4-BE49-F238E27FC236}">
                <a16:creationId xmlns:a16="http://schemas.microsoft.com/office/drawing/2014/main" id="{E28BFC91-C08D-4279-8F84-65805419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2" y="2960948"/>
            <a:ext cx="8505825" cy="143827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D4B5629D-CD8F-443F-93BA-88FF507EAE8E}"/>
              </a:ext>
            </a:extLst>
          </p:cNvPr>
          <p:cNvSpPr txBox="1"/>
          <p:nvPr/>
        </p:nvSpPr>
        <p:spPr>
          <a:xfrm>
            <a:off x="323528" y="4545124"/>
            <a:ext cx="2196244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Requirement</a:t>
            </a:r>
            <a:r>
              <a:rPr lang="de-DE" dirty="0"/>
              <a:t>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514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D3674360-AD5D-4C47-91A2-680B7942AD1C}" type="datetime1">
              <a:rPr lang="de-DE" smtClean="0"/>
              <a:t>14.07.2020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Michael Jathe  – University of Applied Sciences Hamm-Lippstadt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&lt; </a:t>
            </a:r>
            <a:fld id="{1A61C92B-C297-4AC9-B551-2D8A658A0122}" type="slidenum">
              <a:rPr lang="de-DE" smtClean="0"/>
              <a:pPr>
                <a:defRPr/>
              </a:pPr>
              <a:t>8</a:t>
            </a:fld>
            <a:r>
              <a:rPr lang="de-DE"/>
              <a:t> &gt;</a:t>
            </a:r>
            <a:endParaRPr lang="de-DE" dirty="0"/>
          </a:p>
        </p:txBody>
      </p:sp>
      <p:sp>
        <p:nvSpPr>
          <p:cNvPr id="6" name="object 2"/>
          <p:cNvSpPr txBox="1"/>
          <p:nvPr/>
        </p:nvSpPr>
        <p:spPr>
          <a:xfrm>
            <a:off x="323528" y="116632"/>
            <a:ext cx="5236703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>
              <a:lnSpc>
                <a:spcPts val="3375"/>
              </a:lnSpc>
            </a:pPr>
            <a:r>
              <a:rPr lang="de-DE" sz="3200" dirty="0">
                <a:latin typeface="Arial"/>
                <a:cs typeface="Arial"/>
              </a:rPr>
              <a:t>Register </a:t>
            </a:r>
            <a:r>
              <a:rPr lang="de-DE" sz="3200" dirty="0" err="1">
                <a:latin typeface="Arial"/>
                <a:cs typeface="Arial"/>
              </a:rPr>
              <a:t>to</a:t>
            </a:r>
            <a:r>
              <a:rPr lang="de-DE" sz="3200" dirty="0">
                <a:latin typeface="Arial"/>
                <a:cs typeface="Arial"/>
              </a:rPr>
              <a:t> Server</a:t>
            </a:r>
            <a:endParaRPr sz="3000" dirty="0">
              <a:latin typeface="Arial"/>
              <a:cs typeface="Arial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8B0C806-C67B-4A6D-8C68-08195DAD1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5" y="1376772"/>
            <a:ext cx="6762750" cy="39243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A7BDF7C4-A7CB-4051-BF4C-552B9611661A}"/>
              </a:ext>
            </a:extLst>
          </p:cNvPr>
          <p:cNvSpPr txBox="1"/>
          <p:nvPr/>
        </p:nvSpPr>
        <p:spPr>
          <a:xfrm>
            <a:off x="1176013" y="5589240"/>
            <a:ext cx="2196244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Requirement</a:t>
            </a:r>
            <a:r>
              <a:rPr lang="de-DE" dirty="0"/>
              <a:t> 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716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49775CAD-813E-48A0-B374-53D074207D9F}" type="datetime1">
              <a:rPr lang="de-DE" smtClean="0"/>
              <a:t>14.07.2020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Michael Jathe  – University of Applied Sciences Hamm-Lippstadt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&lt; </a:t>
            </a:r>
            <a:fld id="{1A61C92B-C297-4AC9-B551-2D8A658A0122}" type="slidenum">
              <a:rPr lang="de-DE" smtClean="0"/>
              <a:pPr>
                <a:defRPr/>
              </a:pPr>
              <a:t>9</a:t>
            </a:fld>
            <a:r>
              <a:rPr lang="de-DE"/>
              <a:t> &gt;</a:t>
            </a:r>
            <a:endParaRPr lang="de-DE" dirty="0"/>
          </a:p>
        </p:txBody>
      </p:sp>
      <p:sp>
        <p:nvSpPr>
          <p:cNvPr id="6" name="object 2"/>
          <p:cNvSpPr txBox="1"/>
          <p:nvPr/>
        </p:nvSpPr>
        <p:spPr>
          <a:xfrm>
            <a:off x="323528" y="116632"/>
            <a:ext cx="5236703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>
              <a:lnSpc>
                <a:spcPts val="3375"/>
              </a:lnSpc>
            </a:pPr>
            <a:r>
              <a:rPr lang="de-DE" sz="3200" dirty="0">
                <a:latin typeface="Arial"/>
                <a:cs typeface="Arial"/>
              </a:rPr>
              <a:t>Data Transmission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7BDF7C4-A7CB-4051-BF4C-552B9611661A}"/>
              </a:ext>
            </a:extLst>
          </p:cNvPr>
          <p:cNvSpPr txBox="1"/>
          <p:nvPr/>
        </p:nvSpPr>
        <p:spPr>
          <a:xfrm>
            <a:off x="467544" y="2073264"/>
            <a:ext cx="2592288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Random </a:t>
            </a:r>
            <a:r>
              <a:rPr lang="de-DE" dirty="0" err="1"/>
              <a:t>temperatures</a:t>
            </a:r>
            <a:endParaRPr lang="en-US" dirty="0"/>
          </a:p>
        </p:txBody>
      </p:sp>
      <p:pic>
        <p:nvPicPr>
          <p:cNvPr id="2" name="Grafik 1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F62D6B2-EB2A-4711-9D56-0BF20E759E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490" y="1185036"/>
            <a:ext cx="4547494" cy="2463706"/>
          </a:xfrm>
          <a:prstGeom prst="rect">
            <a:avLst/>
          </a:prstGeom>
        </p:spPr>
      </p:pic>
      <p:pic>
        <p:nvPicPr>
          <p:cNvPr id="10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269C2CB-3E61-41E1-B38D-0ADC9486E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695" y="4393249"/>
            <a:ext cx="4985072" cy="1517440"/>
          </a:xfrm>
          <a:prstGeom prst="rect">
            <a:avLst/>
          </a:prstGeom>
        </p:spPr>
      </p:pic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C52642DA-28F4-448F-BA34-BADDB38D05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16" y="1125998"/>
            <a:ext cx="3583620" cy="881774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18FC399-677C-4F99-9D30-7F2A60BBD170}"/>
              </a:ext>
            </a:extLst>
          </p:cNvPr>
          <p:cNvSpPr txBox="1"/>
          <p:nvPr/>
        </p:nvSpPr>
        <p:spPr>
          <a:xfrm>
            <a:off x="4579012" y="3621310"/>
            <a:ext cx="2592288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Save </a:t>
            </a:r>
            <a:r>
              <a:rPr lang="de-DE" dirty="0" err="1"/>
              <a:t>temperature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en-US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CB9AB23-2117-4919-BBEE-16F3964A8A6F}"/>
              </a:ext>
            </a:extLst>
          </p:cNvPr>
          <p:cNvSpPr txBox="1"/>
          <p:nvPr/>
        </p:nvSpPr>
        <p:spPr>
          <a:xfrm>
            <a:off x="3082178" y="5943386"/>
            <a:ext cx="3470042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Send </a:t>
            </a:r>
            <a:r>
              <a:rPr lang="de-DE" dirty="0" err="1"/>
              <a:t>data</a:t>
            </a:r>
            <a:r>
              <a:rPr lang="de-DE" dirty="0"/>
              <a:t> 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connection</a:t>
            </a: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E46667F-D15D-4217-83C8-06CDCFB9BEC4}"/>
              </a:ext>
            </a:extLst>
          </p:cNvPr>
          <p:cNvSpPr txBox="1"/>
          <p:nvPr/>
        </p:nvSpPr>
        <p:spPr>
          <a:xfrm>
            <a:off x="469609" y="3730831"/>
            <a:ext cx="2196244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Requirement</a:t>
            </a:r>
            <a:r>
              <a:rPr lang="de-DE" dirty="0"/>
              <a:t> A.1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741444"/>
      </p:ext>
    </p:extLst>
  </p:cSld>
  <p:clrMapOvr>
    <a:masterClrMapping/>
  </p:clrMapOvr>
</p:sld>
</file>

<file path=ppt/theme/theme1.xml><?xml version="1.0" encoding="utf-8"?>
<a:theme xmlns:a="http://schemas.openxmlformats.org/drawingml/2006/main" name="1_STANDARD">
  <a:themeElements>
    <a:clrScheme name="STANDARD 1">
      <a:dk1>
        <a:srgbClr val="000000"/>
      </a:dk1>
      <a:lt1>
        <a:srgbClr val="FFFFFF"/>
      </a:lt1>
      <a:dk2>
        <a:srgbClr val="00197D"/>
      </a:dk2>
      <a:lt2>
        <a:srgbClr val="646464"/>
      </a:lt2>
      <a:accent1>
        <a:srgbClr val="0078F0"/>
      </a:accent1>
      <a:accent2>
        <a:srgbClr val="6EAA23"/>
      </a:accent2>
      <a:accent3>
        <a:srgbClr val="FFFFFF"/>
      </a:accent3>
      <a:accent4>
        <a:srgbClr val="000000"/>
      </a:accent4>
      <a:accent5>
        <a:srgbClr val="AABEF6"/>
      </a:accent5>
      <a:accent6>
        <a:srgbClr val="639A1F"/>
      </a:accent6>
      <a:hlink>
        <a:srgbClr val="00197D"/>
      </a:hlink>
      <a:folHlink>
        <a:srgbClr val="FF8700"/>
      </a:folHlink>
    </a:clrScheme>
    <a:fontScheme name="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88900" marR="0" indent="-88900" algn="l" defTabSz="914400" rtl="0" eaLnBrk="1" fontAlgn="base" latinLnBrk="0" hangingPunct="1">
          <a:lnSpc>
            <a:spcPts val="1700"/>
          </a:lnSpc>
          <a:spcBef>
            <a:spcPct val="0"/>
          </a:spcBef>
          <a:spcAft>
            <a:spcPts val="300"/>
          </a:spcAft>
          <a:buClr>
            <a:schemeClr val="tx2"/>
          </a:buClr>
          <a:buSzPct val="70000"/>
          <a:buFont typeface="Arial" pitchFamily="34" charset="0"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88900" marR="0" indent="-88900" algn="l" defTabSz="914400" rtl="0" eaLnBrk="1" fontAlgn="base" latinLnBrk="0" hangingPunct="1">
          <a:lnSpc>
            <a:spcPts val="1700"/>
          </a:lnSpc>
          <a:spcBef>
            <a:spcPct val="0"/>
          </a:spcBef>
          <a:spcAft>
            <a:spcPts val="300"/>
          </a:spcAft>
          <a:buClr>
            <a:schemeClr val="tx2"/>
          </a:buClr>
          <a:buSzPct val="70000"/>
          <a:buFont typeface="Arial" pitchFamily="34" charset="0"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STANDARD 1">
        <a:dk1>
          <a:srgbClr val="000000"/>
        </a:dk1>
        <a:lt1>
          <a:srgbClr val="FFFFFF"/>
        </a:lt1>
        <a:dk2>
          <a:srgbClr val="00197D"/>
        </a:dk2>
        <a:lt2>
          <a:srgbClr val="646464"/>
        </a:lt2>
        <a:accent1>
          <a:srgbClr val="0078F0"/>
        </a:accent1>
        <a:accent2>
          <a:srgbClr val="6EAA23"/>
        </a:accent2>
        <a:accent3>
          <a:srgbClr val="FFFFFF"/>
        </a:accent3>
        <a:accent4>
          <a:srgbClr val="000000"/>
        </a:accent4>
        <a:accent5>
          <a:srgbClr val="AABEF6"/>
        </a:accent5>
        <a:accent6>
          <a:srgbClr val="639A1F"/>
        </a:accent6>
        <a:hlink>
          <a:srgbClr val="00197D"/>
        </a:hlink>
        <a:folHlink>
          <a:srgbClr val="FF87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487</Words>
  <Application>Microsoft Office PowerPoint</Application>
  <PresentationFormat>Bildschirmpräsentation (4:3)</PresentationFormat>
  <Paragraphs>157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Arial</vt:lpstr>
      <vt:lpstr>Wingdings 3</vt:lpstr>
      <vt:lpstr>1_STANDARD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HSHL</dc:title>
  <dc:creator>Prof. Dr. Henkler, Stefan</dc:creator>
  <cp:lastModifiedBy>Michael Jathe</cp:lastModifiedBy>
  <cp:revision>756</cp:revision>
  <cp:lastPrinted>2016-03-22T17:20:48Z</cp:lastPrinted>
  <dcterms:created xsi:type="dcterms:W3CDTF">2008-08-13T11:47:09Z</dcterms:created>
  <dcterms:modified xsi:type="dcterms:W3CDTF">2020-07-14T08:53:26Z</dcterms:modified>
</cp:coreProperties>
</file>