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485" r:id="rId2"/>
    <p:sldId id="487" r:id="rId3"/>
    <p:sldId id="488" r:id="rId4"/>
    <p:sldId id="486" r:id="rId5"/>
    <p:sldId id="310" r:id="rId6"/>
    <p:sldId id="489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9" r:id="rId18"/>
    <p:sldId id="545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41" r:id="rId37"/>
    <p:sldId id="542" r:id="rId38"/>
    <p:sldId id="543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464" r:id="rId53"/>
    <p:sldId id="466" r:id="rId54"/>
    <p:sldId id="483" r:id="rId55"/>
    <p:sldId id="482" r:id="rId56"/>
    <p:sldId id="467" r:id="rId57"/>
    <p:sldId id="484" r:id="rId58"/>
    <p:sldId id="474" r:id="rId59"/>
    <p:sldId id="469" r:id="rId60"/>
    <p:sldId id="544" r:id="rId61"/>
  </p:sldIdLst>
  <p:sldSz cx="9144000" cy="6858000" type="screen4x3"/>
  <p:notesSz cx="6858000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0F0F0"/>
    <a:srgbClr val="EAEAEA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818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_tradnl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1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s-ES_tradnl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_tradnl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832195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E2628BF1-46B8-485E-9332-49BEB3FDF997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606652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_tradnl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1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s-ES_tradnl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416098"/>
            <a:ext cx="5030390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_tradnl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8832195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825182E3-2A95-45BA-AA03-382136DDE50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96902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/>
              <a:t>Criticada por algunos </a:t>
            </a:r>
          </a:p>
          <a:p>
            <a:pPr eaLnBrk="1" hangingPunct="1"/>
            <a:r>
              <a:rPr lang="es-ES" smtClean="0"/>
              <a:t>(ver articulo sei</a:t>
            </a:r>
            <a:r>
              <a:rPr lang="en-US" smtClean="0"/>
              <a:t>) de barbachi que dice que deberiamos ser Architectural engineerings porque tenemos mas de ingenieros (98)</a:t>
            </a:r>
          </a:p>
          <a:p>
            <a:pPr eaLnBrk="1" hangingPunct="1"/>
            <a:r>
              <a:rPr lang="en-US" smtClean="0"/>
              <a:t>Are Software Architects Like Building Architects? Mario R. Barbacci</a:t>
            </a:r>
          </a:p>
          <a:p>
            <a:pPr eaLnBrk="1" hangingPunct="1"/>
            <a:r>
              <a:rPr lang="en-US" smtClean="0"/>
              <a:t>Metodologías agiles (lo vemos más adelante)</a:t>
            </a:r>
            <a:endParaRPr lang="es-UY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es-ES" sz="2000" smtClean="0"/>
              <a:t>La arquitectura es un concepto separado pero íntimamente ligado a la estructura física</a:t>
            </a:r>
          </a:p>
          <a:p>
            <a:pPr eaLnBrk="1" hangingPunct="1"/>
            <a:r>
              <a:rPr lang="es-ES_tradnl" smtClean="0"/>
              <a:t>	es significa que la arquitectura tiene elementos propios (arquitectura minimalista)</a:t>
            </a:r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FBDC80-08A2-42B2-8AD1-EC693A4DDB49}" type="slidenum">
              <a:rPr lang="es-UY" smtClean="0">
                <a:latin typeface="Calibri" pitchFamily="34" charset="0"/>
              </a:rPr>
              <a:pPr eaLnBrk="1" hangingPunct="1"/>
              <a:t>9</a:t>
            </a:fld>
            <a:endParaRPr lang="es-UY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es-ES" sz="2000" smtClean="0"/>
              <a:t>La arquitectura es un concepto separado pero íntimamente ligado a la estructura física</a:t>
            </a:r>
          </a:p>
          <a:p>
            <a:pPr eaLnBrk="1" hangingPunct="1"/>
            <a:r>
              <a:rPr lang="es-ES_tradnl" smtClean="0"/>
              <a:t>	es significa que la arquitectura tiene elementos propios (arquitectura minimalista)</a:t>
            </a:r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C458B3-732D-45D1-8718-76E23BF1ACB0}" type="slidenum">
              <a:rPr lang="es-UY" smtClean="0">
                <a:latin typeface="Calibri" pitchFamily="34" charset="0"/>
              </a:rPr>
              <a:pPr eaLnBrk="1" hangingPunct="1"/>
              <a:t>10</a:t>
            </a:fld>
            <a:endParaRPr lang="es-UY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24F9D-42B0-49C0-A1CE-1998EBF0854A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F79DF-53E8-4A7C-9741-FBA52798FFCD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5AAD-8907-4C52-9BBC-65B4AACFC351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C26A2-B45D-45DF-A082-E6DB735FFD6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D2A67-FF71-47C2-9551-B79E4169DE68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D20B1-88CB-4230-892E-140F41EF76ED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54361-6867-47E3-9050-CEC0BE46766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AA9E5-2D64-4329-8940-95266B9A4E1D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C2626-FD6A-4203-9096-5854E4937C3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B162B-9C2A-4560-8D86-D9CAB22C1BA7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C4E-2928-4834-9EC1-BADCD6FCD9B0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84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12BC534-E9FC-41FE-9FF1-70C62CDEB0A7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019925" y="63087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400"/>
              <a:t>Intro</a:t>
            </a:r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ro5hin.org/story/2003/3/13/211831/15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gaston\Documents\Trabajo\ORT\ArquitecturaMInv\curso\borrador\1.3.1_200705Irrelevance%20of%20Arch.pdf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etutorials.org/Programming/Software+architecture+in+practice,+second+edi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Arquitectura de software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4F9D-42B0-49C0-A1CE-1998EBF0854A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54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ES" smtClean="0"/>
              <a:t>Analogía con la arquitectura civil</a:t>
            </a:r>
            <a:endParaRPr lang="es-UY" smtClean="0"/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457200" y="1214438"/>
            <a:ext cx="8229600" cy="5143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mtClean="0"/>
              <a:t>La arquitectura que diseñó el arquitecto se puede comparar con la que resulta de la construcción</a:t>
            </a:r>
          </a:p>
          <a:p>
            <a:pPr eaLnBrk="1" hangingPunct="1">
              <a:lnSpc>
                <a:spcPct val="80000"/>
              </a:lnSpc>
            </a:pPr>
            <a:endParaRPr lang="es-ES" sz="2800" smtClean="0"/>
          </a:p>
          <a:p>
            <a:pPr eaLnBrk="1" hangingPunct="1">
              <a:lnSpc>
                <a:spcPct val="80000"/>
              </a:lnSpc>
            </a:pPr>
            <a:endParaRPr lang="es-ES" sz="2800" i="1" smtClean="0"/>
          </a:p>
          <a:p>
            <a:pPr eaLnBrk="1" hangingPunct="1">
              <a:lnSpc>
                <a:spcPct val="80000"/>
              </a:lnSpc>
            </a:pPr>
            <a:r>
              <a:rPr lang="es-ES" b="1" i="1" smtClean="0"/>
              <a:t>Las principales decisiones de diseño que caracterizan un software existen independientemente - pero íntimamente relacionadas - al código que implementa la arquitectura</a:t>
            </a:r>
          </a:p>
        </p:txBody>
      </p:sp>
    </p:spTree>
    <p:extLst>
      <p:ext uri="{BB962C8B-B14F-4D97-AF65-F5344CB8AC3E}">
        <p14:creationId xmlns:p14="http://schemas.microsoft.com/office/powerpoint/2010/main" xmlns="" val="2325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ES" smtClean="0"/>
              <a:t>Analogía con la arquitectura civil</a:t>
            </a:r>
            <a:endParaRPr lang="es-UY" smtClean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Las propiedades de las estructuras se derivan del diseño de la arquitectura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Castillo medieval – defensa -  paredes altas y gruesas, ventanas pequeñas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Casa minimalista – simplicidad extrema -  cada elemento sirve para múltiples propósitos funcionales y visuales, poco pero de buena calidad, muchas luz, etc.</a:t>
            </a:r>
          </a:p>
          <a:p>
            <a:pPr eaLnBrk="1" hangingPunct="1">
              <a:lnSpc>
                <a:spcPct val="90000"/>
              </a:lnSpc>
            </a:pPr>
            <a:endParaRPr lang="es-ES" sz="2800" b="1" smtClean="0"/>
          </a:p>
          <a:p>
            <a:pPr eaLnBrk="1" hangingPunct="1">
              <a:lnSpc>
                <a:spcPct val="90000"/>
              </a:lnSpc>
            </a:pPr>
            <a:r>
              <a:rPr lang="es-ES" sz="2800" b="1" i="1" smtClean="0"/>
              <a:t>Las propiedades de las aplicaciones de software (seguridad, tolerancia, mantenibilidad, etc.) están determinadas por el diseño de su arquitectura</a:t>
            </a:r>
          </a:p>
          <a:p>
            <a:pPr eaLnBrk="1" hangingPunct="1">
              <a:lnSpc>
                <a:spcPct val="90000"/>
              </a:lnSpc>
            </a:pPr>
            <a:endParaRPr lang="es-ES" b="1" smtClean="0"/>
          </a:p>
        </p:txBody>
      </p:sp>
    </p:spTree>
    <p:extLst>
      <p:ext uri="{BB962C8B-B14F-4D97-AF65-F5344CB8AC3E}">
        <p14:creationId xmlns:p14="http://schemas.microsoft.com/office/powerpoint/2010/main" xmlns="" val="40002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ES" smtClean="0"/>
              <a:t>Analogía con la arquitectura civil</a:t>
            </a:r>
            <a:endParaRPr lang="es-UY" smtClean="0"/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La influencia del arquitecto en el producto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entrenamiento amplio en aspectos de ingeniería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Sentido de la estética, del arte, etc.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Comprensión sobre las personas, su comportamiento, entorno, etc.</a:t>
            </a:r>
          </a:p>
          <a:p>
            <a:pPr lvl="2" eaLnBrk="1" hangingPunct="1">
              <a:lnSpc>
                <a:spcPct val="90000"/>
              </a:lnSpc>
            </a:pPr>
            <a:endParaRPr lang="es-E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s-ES" sz="2800" smtClean="0"/>
          </a:p>
          <a:p>
            <a:pPr eaLnBrk="1" hangingPunct="1">
              <a:lnSpc>
                <a:spcPct val="90000"/>
              </a:lnSpc>
            </a:pPr>
            <a:r>
              <a:rPr lang="es-ES" b="1" i="1" smtClean="0"/>
              <a:t>En el software la habilidad en desarrollo no es suficiente</a:t>
            </a:r>
            <a:endParaRPr lang="es-ES" sz="2400" b="1" i="1" smtClean="0"/>
          </a:p>
          <a:p>
            <a:pPr eaLnBrk="1" hangingPunct="1">
              <a:lnSpc>
                <a:spcPct val="90000"/>
              </a:lnSpc>
            </a:pPr>
            <a:endParaRPr lang="es-ES" sz="2400" b="1" smtClean="0"/>
          </a:p>
        </p:txBody>
      </p:sp>
    </p:spTree>
    <p:extLst>
      <p:ext uri="{BB962C8B-B14F-4D97-AF65-F5344CB8AC3E}">
        <p14:creationId xmlns:p14="http://schemas.microsoft.com/office/powerpoint/2010/main" xmlns="" val="25323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ES" smtClean="0"/>
              <a:t>Analogía con la arquitectura civil</a:t>
            </a:r>
            <a:endParaRPr lang="es-UY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es-ES" smtClean="0"/>
              <a:t>El proceso no es tan importante como la arquitectura</a:t>
            </a:r>
          </a:p>
          <a:p>
            <a:pPr lvl="1" eaLnBrk="1" hangingPunct="1"/>
            <a:endParaRPr lang="es-ES" smtClean="0"/>
          </a:p>
          <a:p>
            <a:pPr lvl="2" eaLnBrk="1" hangingPunct="1"/>
            <a:endParaRPr lang="es-ES" sz="2000" smtClean="0"/>
          </a:p>
          <a:p>
            <a:pPr eaLnBrk="1" hangingPunct="1"/>
            <a:r>
              <a:rPr lang="es-ES" b="1" i="1" smtClean="0"/>
              <a:t>El arquitecto y los ingenieros son los responsables de que las estructuras mantengan su diseño y cualidades</a:t>
            </a:r>
          </a:p>
          <a:p>
            <a:pPr eaLnBrk="1" hangingPunct="1"/>
            <a:endParaRPr lang="es-ES" sz="2800" b="1" smtClean="0"/>
          </a:p>
        </p:txBody>
      </p:sp>
    </p:spTree>
    <p:extLst>
      <p:ext uri="{BB962C8B-B14F-4D97-AF65-F5344CB8AC3E}">
        <p14:creationId xmlns:p14="http://schemas.microsoft.com/office/powerpoint/2010/main" xmlns="" val="19070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ES" smtClean="0"/>
              <a:t>Analogía con la arquitectura civil</a:t>
            </a:r>
            <a:endParaRPr lang="es-UY" smtClean="0"/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es-ES" sz="3600" dirty="0" smtClean="0"/>
              <a:t>La arquitectura como disciplina</a:t>
            </a:r>
          </a:p>
          <a:p>
            <a:pPr lvl="1" eaLnBrk="1" hangingPunct="1"/>
            <a:r>
              <a:rPr lang="es-ES" sz="3200" dirty="0" smtClean="0"/>
              <a:t>Existe un cuerpo de conocimiento</a:t>
            </a:r>
          </a:p>
          <a:p>
            <a:pPr lvl="1" eaLnBrk="1" hangingPunct="1"/>
            <a:r>
              <a:rPr lang="es-ES" sz="3200" dirty="0" smtClean="0"/>
              <a:t>Las necesidades de los clientes, las cualidades, la  experiencia de los arquitectos se han acumulado y registrado (estilos de arquitectura)</a:t>
            </a:r>
          </a:p>
          <a:p>
            <a:pPr lvl="1" eaLnBrk="1" hangingPunct="1"/>
            <a:r>
              <a:rPr lang="es-ES" sz="3200" dirty="0" smtClean="0"/>
              <a:t>Se está definiendo el perfil del arquitecto de software (habilidades y competencias)</a:t>
            </a:r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8414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ES" smtClean="0"/>
              <a:t>Analogía con la arquitectura civil</a:t>
            </a:r>
            <a:endParaRPr lang="es-UY" smtClean="0"/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es-ES" smtClean="0"/>
              <a:t>Limitaciones de esta analogía</a:t>
            </a:r>
          </a:p>
          <a:p>
            <a:pPr lvl="1" eaLnBrk="1" hangingPunct="1"/>
            <a:r>
              <a:rPr lang="es-ES" smtClean="0"/>
              <a:t>La analogía es útil por la similitud en las actividadesy porque todos algo sabemos sobre edificios</a:t>
            </a:r>
          </a:p>
          <a:p>
            <a:pPr lvl="1" eaLnBrk="1" hangingPunct="1"/>
            <a:r>
              <a:rPr lang="es-ES" smtClean="0"/>
              <a:t>El software es intangible y maleable</a:t>
            </a:r>
          </a:p>
          <a:p>
            <a:pPr lvl="1" eaLnBrk="1" hangingPunct="1"/>
            <a:r>
              <a:rPr lang="es-ES" smtClean="0"/>
              <a:t>La arquitectura civil es una industria mucho más desarrollada y con modelos de negocio diferentes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z="2800" smtClean="0"/>
              <a:t>“The Software Construction Analogy is Broken” - </a:t>
            </a:r>
            <a:r>
              <a:rPr lang="es-ES_tradnl" sz="2800" smtClean="0"/>
              <a:t>Berteig, Mishkin (2003-03-14) </a:t>
            </a:r>
          </a:p>
          <a:p>
            <a:pPr lvl="2" eaLnBrk="1" hangingPunct="1"/>
            <a:r>
              <a:rPr lang="es-UY" sz="2000" smtClean="0">
                <a:hlinkClick r:id="rId2"/>
              </a:rPr>
              <a:t>http://www.kuro5hin.org/story/2003/3/13/211831/159</a:t>
            </a:r>
            <a:endParaRPr lang="es-UY" sz="2000" smtClean="0"/>
          </a:p>
          <a:p>
            <a:pPr lvl="1" eaLnBrk="1" hangingPunct="1"/>
            <a:endParaRPr lang="es-UY" smtClean="0"/>
          </a:p>
        </p:txBody>
      </p:sp>
    </p:spTree>
    <p:extLst>
      <p:ext uri="{BB962C8B-B14F-4D97-AF65-F5344CB8AC3E}">
        <p14:creationId xmlns:p14="http://schemas.microsoft.com/office/powerpoint/2010/main" xmlns="" val="34930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ES_tradnl" smtClean="0"/>
              <a:t>Resumen de la analogía</a:t>
            </a: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es-ES_tradnl" smtClean="0"/>
              <a:t>La arquitectura del software es </a:t>
            </a:r>
            <a:r>
              <a:rPr lang="es-ES_tradnl" b="1" smtClean="0"/>
              <a:t>central</a:t>
            </a:r>
            <a:r>
              <a:rPr lang="es-ES_tradnl" smtClean="0"/>
              <a:t> al diseño y desarrollo de los sistemas (enfoque </a:t>
            </a:r>
            <a:r>
              <a:rPr lang="es-ES_tradnl" b="1" smtClean="0"/>
              <a:t>centrado en la arquitectura</a:t>
            </a:r>
            <a:r>
              <a:rPr lang="es-ES_tradnl" smtClean="0"/>
              <a:t>)</a:t>
            </a:r>
          </a:p>
          <a:p>
            <a:pPr eaLnBrk="1" hangingPunct="1"/>
            <a:r>
              <a:rPr lang="es-ES_tradnl" smtClean="0"/>
              <a:t>Importa más que el proceso </a:t>
            </a:r>
          </a:p>
          <a:p>
            <a:pPr eaLnBrk="1" hangingPunct="1"/>
            <a:r>
              <a:rPr lang="es-ES_tradnl" smtClean="0"/>
              <a:t>Permite:</a:t>
            </a:r>
          </a:p>
          <a:p>
            <a:pPr lvl="1" eaLnBrk="1" hangingPunct="1"/>
            <a:r>
              <a:rPr lang="es-ES" sz="2400" smtClean="0"/>
              <a:t>Tener control intelectual e integridad conceptual del desarrollo</a:t>
            </a:r>
          </a:p>
          <a:p>
            <a:pPr lvl="1" eaLnBrk="1" hangingPunct="1"/>
            <a:r>
              <a:rPr lang="es-ES" sz="2400" smtClean="0"/>
              <a:t>Reuso de conocimiento</a:t>
            </a:r>
          </a:p>
          <a:p>
            <a:pPr lvl="1" eaLnBrk="1" hangingPunct="1"/>
            <a:r>
              <a:rPr lang="es-ES" sz="2400" smtClean="0"/>
              <a:t>Comunicación con los interesados</a:t>
            </a:r>
          </a:p>
          <a:p>
            <a:pPr lvl="1" eaLnBrk="1" hangingPunct="1"/>
            <a:r>
              <a:rPr lang="es-ES" sz="2400" smtClean="0"/>
              <a:t>Realizar la gestión del desarrollo</a:t>
            </a:r>
            <a:endParaRPr lang="es-ES_tradnl" sz="2400" smtClean="0"/>
          </a:p>
        </p:txBody>
      </p:sp>
    </p:spTree>
    <p:extLst>
      <p:ext uri="{BB962C8B-B14F-4D97-AF65-F5344CB8AC3E}">
        <p14:creationId xmlns:p14="http://schemas.microsoft.com/office/powerpoint/2010/main" xmlns="" val="41961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Resumen</a:t>
            </a:r>
            <a:br>
              <a:rPr lang="es-UY" dirty="0" smtClean="0"/>
            </a:br>
            <a:r>
              <a:rPr lang="es-UY" dirty="0" smtClean="0"/>
              <a:t>Capítulo 1 y Capítulo 2</a:t>
            </a:r>
            <a:endParaRPr lang="es-UY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5896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Architectural</a:t>
            </a:r>
            <a:r>
              <a:rPr lang="es-UY" dirty="0" smtClean="0"/>
              <a:t> Business </a:t>
            </a:r>
            <a:r>
              <a:rPr lang="es-UY" dirty="0" err="1" smtClean="0"/>
              <a:t>Cycle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18</a:t>
            </a:fld>
            <a:endParaRPr lang="es-ES_tradnl"/>
          </a:p>
        </p:txBody>
      </p:sp>
      <p:pic>
        <p:nvPicPr>
          <p:cNvPr id="1026" name="Picture 2" descr="graphics/01fig0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056784" cy="48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93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ABC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Si a dos arquitectos de diferentes organizaciones les diéramos los mismos requerimientos. ¿Diseñarían la misma arquitectura?	</a:t>
            </a:r>
          </a:p>
          <a:p>
            <a:pPr lvl="1"/>
            <a:r>
              <a:rPr lang="es-UY" dirty="0" smtClean="0"/>
              <a:t>Los requerimientos no son el único factor que determina la arquitectura.</a:t>
            </a:r>
          </a:p>
          <a:p>
            <a:pPr lvl="1"/>
            <a:r>
              <a:rPr lang="es-UY" dirty="0" smtClean="0"/>
              <a:t>La arquitectura es el resultado de diversos factores</a:t>
            </a:r>
          </a:p>
          <a:p>
            <a:pPr lvl="2"/>
            <a:r>
              <a:rPr lang="es-UY" dirty="0" smtClean="0"/>
              <a:t>Técnicos, del negocio y sociales.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9759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Eventos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052736"/>
            <a:ext cx="8458200" cy="5043264"/>
          </a:xfrm>
        </p:spPr>
        <p:txBody>
          <a:bodyPr/>
          <a:lstStyle/>
          <a:p>
            <a:pPr lvl="0"/>
            <a:r>
              <a:rPr lang="es-UY" sz="2800" dirty="0"/>
              <a:t>Obligatorio (teórico / práctico) </a:t>
            </a:r>
          </a:p>
          <a:p>
            <a:pPr lvl="1"/>
            <a:r>
              <a:rPr lang="es-UY" sz="2400" dirty="0"/>
              <a:t>Lectura: </a:t>
            </a:r>
            <a:r>
              <a:rPr lang="es-UY" sz="2400" b="1" dirty="0"/>
              <a:t>4 de abril</a:t>
            </a:r>
            <a:r>
              <a:rPr lang="es-UY" sz="2400" dirty="0"/>
              <a:t>,  </a:t>
            </a:r>
          </a:p>
          <a:p>
            <a:pPr lvl="1"/>
            <a:r>
              <a:rPr lang="es-UY" sz="2400" dirty="0"/>
              <a:t>1ra Entrega: </a:t>
            </a:r>
            <a:r>
              <a:rPr lang="es-UY" sz="2400" b="1" dirty="0"/>
              <a:t>1</a:t>
            </a:r>
            <a:r>
              <a:rPr lang="es-UY" sz="2400" b="1" dirty="0" smtClean="0"/>
              <a:t>2 </a:t>
            </a:r>
            <a:r>
              <a:rPr lang="es-UY" sz="2400" b="1" dirty="0"/>
              <a:t>de mayo</a:t>
            </a:r>
            <a:r>
              <a:rPr lang="es-UY" sz="2400" dirty="0"/>
              <a:t>, Máximo: </a:t>
            </a:r>
            <a:r>
              <a:rPr lang="es-UY" sz="2400" b="1" dirty="0"/>
              <a:t>10 puntos</a:t>
            </a:r>
            <a:r>
              <a:rPr lang="es-UY" sz="2400" dirty="0"/>
              <a:t>, Mínimo: </a:t>
            </a:r>
            <a:r>
              <a:rPr lang="es-UY" sz="2400" b="1" dirty="0"/>
              <a:t>5 puntos </a:t>
            </a:r>
            <a:endParaRPr lang="es-UY" sz="2400" dirty="0"/>
          </a:p>
          <a:p>
            <a:pPr lvl="1"/>
            <a:r>
              <a:rPr lang="es-UY" sz="2400" dirty="0"/>
              <a:t>2da Entrega: </a:t>
            </a:r>
            <a:r>
              <a:rPr lang="es-UY" sz="2400" b="1" dirty="0" smtClean="0"/>
              <a:t>30 </a:t>
            </a:r>
            <a:r>
              <a:rPr lang="es-UY" sz="2400" b="1" dirty="0"/>
              <a:t>de junio</a:t>
            </a:r>
            <a:r>
              <a:rPr lang="es-UY" sz="2400" dirty="0"/>
              <a:t>, Máximo: </a:t>
            </a:r>
            <a:r>
              <a:rPr lang="es-UY" sz="2400" b="1" dirty="0"/>
              <a:t>40 puntos</a:t>
            </a:r>
            <a:r>
              <a:rPr lang="es-UY" sz="2400" dirty="0"/>
              <a:t>, Mínimo: </a:t>
            </a:r>
            <a:r>
              <a:rPr lang="es-UY" sz="2400" b="1" dirty="0"/>
              <a:t>20 puntos </a:t>
            </a:r>
            <a:endParaRPr lang="es-UY" sz="2400" dirty="0"/>
          </a:p>
          <a:p>
            <a:pPr lvl="0"/>
            <a:r>
              <a:rPr lang="es-UY" sz="2800" dirty="0"/>
              <a:t>Primer parcial </a:t>
            </a:r>
          </a:p>
          <a:p>
            <a:pPr lvl="1"/>
            <a:r>
              <a:rPr lang="es-UY" sz="2400" dirty="0"/>
              <a:t>Máximo: </a:t>
            </a:r>
            <a:r>
              <a:rPr lang="es-UY" sz="2400" b="1" dirty="0"/>
              <a:t>20 puntos</a:t>
            </a:r>
            <a:r>
              <a:rPr lang="es-UY" sz="2400" dirty="0"/>
              <a:t>, Mínimo: </a:t>
            </a:r>
            <a:r>
              <a:rPr lang="es-UY" sz="2400" b="1" dirty="0"/>
              <a:t>10 puntos </a:t>
            </a:r>
            <a:endParaRPr lang="es-UY" sz="2400" dirty="0"/>
          </a:p>
          <a:p>
            <a:pPr lvl="1"/>
            <a:r>
              <a:rPr lang="es-UY" sz="2400" dirty="0"/>
              <a:t>Fecha: </a:t>
            </a:r>
            <a:r>
              <a:rPr lang="es-UY" sz="2400" b="1" dirty="0" smtClean="0"/>
              <a:t>26 </a:t>
            </a:r>
            <a:r>
              <a:rPr lang="es-UY" sz="2400" b="1" dirty="0"/>
              <a:t>de </a:t>
            </a:r>
            <a:r>
              <a:rPr lang="es-UY" sz="2400" b="1" dirty="0" smtClean="0"/>
              <a:t>Mayo</a:t>
            </a:r>
            <a:r>
              <a:rPr lang="es-UY" sz="2400" b="1" dirty="0"/>
              <a:t> </a:t>
            </a:r>
            <a:endParaRPr lang="es-UY" sz="2400" dirty="0"/>
          </a:p>
          <a:p>
            <a:pPr lvl="0"/>
            <a:r>
              <a:rPr lang="es-UY" sz="2800" dirty="0"/>
              <a:t>Segundo parcial </a:t>
            </a:r>
          </a:p>
          <a:p>
            <a:pPr lvl="1"/>
            <a:r>
              <a:rPr lang="es-UY" sz="2400" dirty="0"/>
              <a:t>Máximo: </a:t>
            </a:r>
            <a:r>
              <a:rPr lang="es-UY" sz="2400" b="1" dirty="0"/>
              <a:t>30 puntos</a:t>
            </a:r>
            <a:r>
              <a:rPr lang="es-UY" sz="2400" dirty="0"/>
              <a:t>, Mínimo: </a:t>
            </a:r>
            <a:r>
              <a:rPr lang="es-UY" sz="2400" b="1" dirty="0"/>
              <a:t>15 puntos </a:t>
            </a:r>
            <a:endParaRPr lang="es-UY" sz="2400" dirty="0"/>
          </a:p>
          <a:p>
            <a:pPr lvl="1"/>
            <a:r>
              <a:rPr lang="es-UY" sz="2400" dirty="0"/>
              <a:t>Fecha: </a:t>
            </a:r>
            <a:r>
              <a:rPr lang="es-UY" sz="2400" b="1" dirty="0" smtClean="0"/>
              <a:t>11 </a:t>
            </a:r>
            <a:r>
              <a:rPr lang="es-UY" sz="2400" b="1" dirty="0"/>
              <a:t>de julio</a:t>
            </a:r>
            <a:endParaRPr lang="es-UY" sz="2400" dirty="0"/>
          </a:p>
          <a:p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1432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¿De donde provienen las arquitecturas?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Factores que influencian las arquitecturas</a:t>
            </a:r>
          </a:p>
          <a:p>
            <a:pPr lvl="1"/>
            <a:r>
              <a:rPr lang="es-UY" dirty="0" smtClean="0"/>
              <a:t>Interesados en el sistema con distintas preocupaciones o intereses y objetivos</a:t>
            </a:r>
          </a:p>
          <a:p>
            <a:pPr lvl="2"/>
            <a:r>
              <a:rPr lang="es-UY" dirty="0" smtClean="0"/>
              <a:t>Clientes, usuarios, desarrolladores, líderes, mantenedores, etc.</a:t>
            </a:r>
          </a:p>
          <a:p>
            <a:pPr lvl="1"/>
            <a:r>
              <a:rPr lang="es-UY" dirty="0" smtClean="0"/>
              <a:t>Organizacionales</a:t>
            </a:r>
          </a:p>
          <a:p>
            <a:pPr lvl="2"/>
            <a:r>
              <a:rPr lang="es-UY" dirty="0" smtClean="0"/>
              <a:t>Las habilidades de los desarrolladores, la disponibilidad y los tiempos, costos y objetivos del negocio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4243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¿De donde provienen las arquitecturas?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Factores que influencian las arquitecturas</a:t>
            </a:r>
          </a:p>
          <a:p>
            <a:pPr lvl="1"/>
            <a:r>
              <a:rPr lang="es-UY" dirty="0" smtClean="0"/>
              <a:t>La experiencia del arquitecto</a:t>
            </a:r>
          </a:p>
          <a:p>
            <a:pPr lvl="1"/>
            <a:endParaRPr lang="es-UY" dirty="0"/>
          </a:p>
          <a:p>
            <a:pPr lvl="1"/>
            <a:r>
              <a:rPr lang="es-UY" dirty="0" smtClean="0"/>
              <a:t>Ambiente técnico</a:t>
            </a:r>
          </a:p>
          <a:p>
            <a:pPr lvl="2"/>
            <a:r>
              <a:rPr lang="es-UY" dirty="0" smtClean="0"/>
              <a:t>Practicas estándar de la industria</a:t>
            </a:r>
          </a:p>
          <a:p>
            <a:pPr lvl="3"/>
            <a:r>
              <a:rPr lang="es-UY" dirty="0" smtClean="0"/>
              <a:t>SOA, Cloud, Agile </a:t>
            </a:r>
            <a:r>
              <a:rPr lang="es-UY" dirty="0" err="1" smtClean="0"/>
              <a:t>architecture</a:t>
            </a:r>
            <a:r>
              <a:rPr lang="es-UY" dirty="0" smtClean="0"/>
              <a:t>, etc.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5418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¿De donde provienen las arquitecturas?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No todo se sabe desde el principio</a:t>
            </a:r>
          </a:p>
          <a:p>
            <a:pPr lvl="1"/>
            <a:r>
              <a:rPr lang="es-UY" dirty="0" smtClean="0"/>
              <a:t>Se deben detectar las restricciones lo más temprano posible</a:t>
            </a:r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El arquitecto debe interactuar lo más temprano posible con los interesados e identificar sus necesidades y expectativas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540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Architectural</a:t>
            </a:r>
            <a:r>
              <a:rPr lang="es-UY" dirty="0" smtClean="0"/>
              <a:t> Business </a:t>
            </a:r>
            <a:r>
              <a:rPr lang="es-UY" dirty="0" err="1" smtClean="0"/>
              <a:t>Cycle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23</a:t>
            </a:fld>
            <a:endParaRPr lang="es-ES_tradnl"/>
          </a:p>
        </p:txBody>
      </p:sp>
      <p:pic>
        <p:nvPicPr>
          <p:cNvPr id="1026" name="Picture 2" descr="graphics/01fig0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056784" cy="48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93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Ciclos de retroalimentación</a:t>
            </a:r>
            <a:endParaRPr lang="es-UY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UY" dirty="0" smtClean="0"/>
              <a:t>La arquitectura afecta la estructura de la organización</a:t>
            </a:r>
          </a:p>
          <a:p>
            <a:pPr lvl="2"/>
            <a:r>
              <a:rPr lang="es-UY" dirty="0" smtClean="0"/>
              <a:t>Prescribe las unidades de trabajo y por lo tanto la estructura organizativa del proyecto</a:t>
            </a:r>
          </a:p>
          <a:p>
            <a:pPr lvl="2"/>
            <a:r>
              <a:rPr lang="es-UY" dirty="0" smtClean="0"/>
              <a:t>Determina el desarrollo de los equipos (formación de habilidades)</a:t>
            </a:r>
          </a:p>
          <a:p>
            <a:pPr lvl="2"/>
            <a:r>
              <a:rPr lang="es-UY" dirty="0" smtClean="0"/>
              <a:t>Una vez que se invierte en determinando tipo de arquitectura es probable que se reutilice el conocimiento</a:t>
            </a:r>
            <a:endParaRPr lang="es-UY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9E5-2D64-4329-8940-95266B9A4E1D}" type="slidenum">
              <a:rPr lang="es-ES_tradnl" smtClean="0"/>
              <a:pPr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5573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Ciclos de retroalimentación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980728"/>
            <a:ext cx="8458200" cy="5115272"/>
          </a:xfrm>
        </p:spPr>
        <p:txBody>
          <a:bodyPr/>
          <a:lstStyle/>
          <a:p>
            <a:pPr lvl="1"/>
            <a:r>
              <a:rPr lang="es-UY" dirty="0" smtClean="0"/>
              <a:t>La arquitectura afecta los objetivos de la organización</a:t>
            </a:r>
          </a:p>
          <a:p>
            <a:pPr lvl="2"/>
            <a:r>
              <a:rPr lang="es-UY" dirty="0" smtClean="0"/>
              <a:t>Los sistemas exitosos abren oportunidades para nuevos mercados y servicios</a:t>
            </a:r>
          </a:p>
          <a:p>
            <a:pPr lvl="2"/>
            <a:r>
              <a:rPr lang="es-UY" dirty="0" smtClean="0"/>
              <a:t>El conocimiento adquirido permite el desarrollo eficiente de nuevos sistemas similares o servicios asociados y esto en general se tiende a reusar</a:t>
            </a:r>
          </a:p>
          <a:p>
            <a:pPr lvl="1"/>
            <a:r>
              <a:rPr lang="es-UY" dirty="0" smtClean="0"/>
              <a:t>La arquitectura puede afectar los requerimientos de usuario de los próximos sistemas o modificaciones</a:t>
            </a:r>
          </a:p>
          <a:p>
            <a:pPr lvl="2"/>
            <a:r>
              <a:rPr lang="es-UY" dirty="0" smtClean="0"/>
              <a:t>Con la base de una arquitectura se pueden desarrollar nuevas prestaciones con menor impacto dando más flexibilidad a los usuarios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09671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Características de una buena arquitectura</a:t>
            </a:r>
            <a:endParaRPr lang="es-UY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Procesos y estructura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2357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Que hace una buena arquitectura?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No existen arquitecturas que estén bien o mal</a:t>
            </a:r>
          </a:p>
          <a:p>
            <a:pPr lvl="1"/>
            <a:r>
              <a:rPr lang="es-UY" dirty="0" smtClean="0"/>
              <a:t>Las arquitecturas se ajustan en mayor o menor grado a su propósito</a:t>
            </a:r>
          </a:p>
          <a:p>
            <a:pPr lvl="1"/>
            <a:r>
              <a:rPr lang="es-UY" dirty="0" smtClean="0"/>
              <a:t>Las arquitecturas se pueden evaluar</a:t>
            </a:r>
          </a:p>
          <a:p>
            <a:pPr lvl="1"/>
            <a:endParaRPr lang="es-UY" dirty="0"/>
          </a:p>
          <a:p>
            <a:r>
              <a:rPr lang="es-UY" dirty="0" smtClean="0"/>
              <a:t>Existen reglas o guías respecto al proceso y a la estructura para diseñar una buena arquitectura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5523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Observaciones respecto al Proceso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Un arquitecto (o equipo de arquitectura liderado). Evitar diseño por comité</a:t>
            </a:r>
          </a:p>
          <a:p>
            <a:r>
              <a:rPr lang="es-UY" dirty="0" smtClean="0"/>
              <a:t>Contar con la lista priorizada de requerimientos funcionales y de calidad (Requerimientos de arquitectura o </a:t>
            </a:r>
            <a:r>
              <a:rPr lang="es-UY" dirty="0" err="1" smtClean="0"/>
              <a:t>Architectural</a:t>
            </a:r>
            <a:r>
              <a:rPr lang="es-UY" dirty="0" smtClean="0"/>
              <a:t> drivers)</a:t>
            </a:r>
          </a:p>
          <a:p>
            <a:r>
              <a:rPr lang="es-UY" dirty="0" smtClean="0"/>
              <a:t>La documentación de la arquitectura debe contener al menos una vista estática y una dinámica y utilizar una notación conocida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6095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Observaciones respecto al Proceso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La arquitectura la deben revisar los distintos interesados </a:t>
            </a:r>
          </a:p>
          <a:p>
            <a:r>
              <a:rPr lang="es-UY" i="1" dirty="0" smtClean="0"/>
              <a:t>Se debe revisar contra mediciones cuantitativas de los atributos de calidad</a:t>
            </a:r>
          </a:p>
          <a:p>
            <a:r>
              <a:rPr lang="es-UY" dirty="0" smtClean="0"/>
              <a:t>Se debe construir mediante incrementos que adicionan a un esqueleto del sistema</a:t>
            </a:r>
          </a:p>
          <a:p>
            <a:r>
              <a:rPr lang="es-UY" dirty="0" smtClean="0"/>
              <a:t>La arquitectura debe contemplar un conjunto de áreas de atención que deben tener clara resolución (pruebas de concepto)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6397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Material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980728"/>
            <a:ext cx="8458200" cy="5115272"/>
          </a:xfrm>
        </p:spPr>
        <p:txBody>
          <a:bodyPr/>
          <a:lstStyle/>
          <a:p>
            <a:r>
              <a:rPr lang="es-UY" dirty="0" smtClean="0"/>
              <a:t>Artículos y </a:t>
            </a:r>
            <a:r>
              <a:rPr lang="es-UY" dirty="0" err="1" smtClean="0"/>
              <a:t>podcast</a:t>
            </a:r>
            <a:r>
              <a:rPr lang="es-UY" dirty="0" smtClean="0"/>
              <a:t> en Aulas</a:t>
            </a:r>
          </a:p>
          <a:p>
            <a:pPr lvl="1"/>
            <a:r>
              <a:rPr lang="es-UY" sz="3200" dirty="0" smtClean="0"/>
              <a:t>Textos</a:t>
            </a:r>
          </a:p>
          <a:p>
            <a:pPr marL="1200150" lvl="3" indent="-342900"/>
            <a:r>
              <a:rPr lang="es-ES_tradnl" sz="2400" dirty="0"/>
              <a:t>Software </a:t>
            </a:r>
            <a:r>
              <a:rPr lang="es-ES_tradnl" sz="2400" dirty="0" err="1"/>
              <a:t>Architecture</a:t>
            </a:r>
            <a:r>
              <a:rPr lang="es-ES_tradnl" sz="2400" dirty="0"/>
              <a:t> in </a:t>
            </a:r>
            <a:r>
              <a:rPr lang="es-ES_tradnl" sz="2400" dirty="0" err="1"/>
              <a:t>Practice</a:t>
            </a:r>
            <a:r>
              <a:rPr lang="es-ES_tradnl" sz="2400" dirty="0"/>
              <a:t>. </a:t>
            </a:r>
            <a:r>
              <a:rPr lang="es-ES_tradnl" sz="2400" dirty="0" err="1"/>
              <a:t>L.Bass</a:t>
            </a:r>
            <a:r>
              <a:rPr lang="es-ES_tradnl" sz="2400" dirty="0"/>
              <a:t>, P. </a:t>
            </a:r>
            <a:r>
              <a:rPr lang="es-ES_tradnl" sz="2400" dirty="0" err="1"/>
              <a:t>Clements</a:t>
            </a:r>
            <a:r>
              <a:rPr lang="es-ES_tradnl" sz="2400" dirty="0"/>
              <a:t>, R. </a:t>
            </a:r>
            <a:r>
              <a:rPr lang="es-ES_tradnl" sz="2400" dirty="0" err="1"/>
              <a:t>Kazman</a:t>
            </a:r>
            <a:r>
              <a:rPr lang="es-ES_tradnl" sz="2400" dirty="0"/>
              <a:t>. 2Ed</a:t>
            </a:r>
          </a:p>
          <a:p>
            <a:pPr marL="1200150" lvl="3" indent="-342900"/>
            <a:r>
              <a:rPr lang="es-ES_tradnl" sz="2400" dirty="0" err="1"/>
              <a:t>Pattern</a:t>
            </a:r>
            <a:r>
              <a:rPr lang="es-ES_tradnl" sz="2400" dirty="0"/>
              <a:t> </a:t>
            </a:r>
            <a:r>
              <a:rPr lang="es-ES_tradnl" sz="2400" dirty="0" err="1"/>
              <a:t>Oriented</a:t>
            </a:r>
            <a:r>
              <a:rPr lang="es-ES_tradnl" sz="2400" dirty="0"/>
              <a:t> Software </a:t>
            </a:r>
            <a:r>
              <a:rPr lang="es-ES_tradnl" sz="2400" dirty="0" err="1"/>
              <a:t>Architecture</a:t>
            </a:r>
            <a:r>
              <a:rPr lang="es-ES_tradnl" sz="2400" dirty="0"/>
              <a:t>. </a:t>
            </a:r>
            <a:r>
              <a:rPr lang="es-ES_tradnl" sz="2400" dirty="0" err="1"/>
              <a:t>Buschmann</a:t>
            </a:r>
            <a:r>
              <a:rPr lang="es-ES_tradnl" sz="2400" dirty="0"/>
              <a:t> </a:t>
            </a:r>
            <a:r>
              <a:rPr lang="es-ES_tradnl" sz="2400" dirty="0" err="1" smtClean="0"/>
              <a:t>et.al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Vol</a:t>
            </a:r>
            <a:r>
              <a:rPr lang="es-ES_tradnl" sz="2400" dirty="0" smtClean="0"/>
              <a:t> 1</a:t>
            </a:r>
          </a:p>
          <a:p>
            <a:pPr marL="742950" lvl="2" indent="-342900"/>
            <a:r>
              <a:rPr lang="es-ES_tradnl" sz="2800" b="1" dirty="0" smtClean="0">
                <a:ea typeface="+mn-ea"/>
                <a:cs typeface="+mn-cs"/>
              </a:rPr>
              <a:t>Referencia</a:t>
            </a:r>
            <a:endParaRPr lang="es-ES_tradnl" sz="2800" b="1" dirty="0">
              <a:ea typeface="+mn-ea"/>
              <a:cs typeface="+mn-cs"/>
            </a:endParaRPr>
          </a:p>
          <a:p>
            <a:pPr marL="1200150" lvl="3" indent="-342900"/>
            <a:r>
              <a:rPr lang="es-UY" sz="2400" dirty="0" err="1"/>
              <a:t>Documenting</a:t>
            </a:r>
            <a:r>
              <a:rPr lang="es-UY" sz="2400" dirty="0"/>
              <a:t> software </a:t>
            </a:r>
            <a:r>
              <a:rPr lang="es-UY" sz="2400" dirty="0" err="1"/>
              <a:t>architectures</a:t>
            </a:r>
            <a:r>
              <a:rPr lang="es-UY" sz="2400" dirty="0"/>
              <a:t>. </a:t>
            </a:r>
            <a:r>
              <a:rPr lang="es-UY" sz="2400" dirty="0" err="1"/>
              <a:t>Clements</a:t>
            </a:r>
            <a:r>
              <a:rPr lang="es-UY" sz="2400" dirty="0"/>
              <a:t>, P. et. al. 2Ed</a:t>
            </a:r>
            <a:r>
              <a:rPr lang="es-UY" sz="2400" dirty="0" smtClean="0"/>
              <a:t>.</a:t>
            </a:r>
          </a:p>
          <a:p>
            <a:pPr marL="1200150" lvl="3" indent="-342900"/>
            <a:r>
              <a:rPr lang="es-UY" sz="2400" dirty="0"/>
              <a:t>Software </a:t>
            </a:r>
            <a:r>
              <a:rPr lang="es-UY" sz="2400" dirty="0" err="1" smtClean="0"/>
              <a:t>Architecture</a:t>
            </a:r>
            <a:r>
              <a:rPr lang="es-UY" sz="2400" dirty="0" smtClean="0"/>
              <a:t>: </a:t>
            </a:r>
            <a:r>
              <a:rPr lang="es-UY" sz="2400" dirty="0" err="1"/>
              <a:t>Foundations</a:t>
            </a:r>
            <a:r>
              <a:rPr lang="es-UY" sz="2400" dirty="0"/>
              <a:t>, </a:t>
            </a:r>
            <a:r>
              <a:rPr lang="es-UY" sz="2400" dirty="0" err="1"/>
              <a:t>theory</a:t>
            </a:r>
            <a:r>
              <a:rPr lang="es-UY" sz="2400" dirty="0"/>
              <a:t>, and </a:t>
            </a:r>
            <a:r>
              <a:rPr lang="es-UY" sz="2400" dirty="0" err="1" smtClean="0"/>
              <a:t>practice</a:t>
            </a:r>
            <a:r>
              <a:rPr lang="es-UY" sz="2400" dirty="0" smtClean="0"/>
              <a:t>. </a:t>
            </a:r>
            <a:r>
              <a:rPr lang="es-UY" sz="2400" dirty="0"/>
              <a:t>Taylor, Richard N.; </a:t>
            </a:r>
            <a:r>
              <a:rPr lang="es-UY" sz="2400" dirty="0" err="1"/>
              <a:t>Medvidovic</a:t>
            </a:r>
            <a:r>
              <a:rPr lang="es-UY" sz="2400" dirty="0"/>
              <a:t>, </a:t>
            </a:r>
            <a:r>
              <a:rPr lang="es-UY" sz="2400" dirty="0" err="1"/>
              <a:t>Nenad</a:t>
            </a:r>
            <a:r>
              <a:rPr lang="es-UY" sz="2400" dirty="0"/>
              <a:t>; </a:t>
            </a:r>
            <a:r>
              <a:rPr lang="es-UY" sz="2400" dirty="0" err="1"/>
              <a:t>Dashofy</a:t>
            </a:r>
            <a:r>
              <a:rPr lang="es-UY" sz="2400" dirty="0"/>
              <a:t>, Eric M.</a:t>
            </a:r>
          </a:p>
          <a:p>
            <a:pPr marL="742950" lvl="2" indent="-342900"/>
            <a:endParaRPr lang="es-ES_tradnl" dirty="0"/>
          </a:p>
          <a:p>
            <a:pPr marL="742950" lvl="2" indent="-342900"/>
            <a:endParaRPr lang="es-ES_tradnl" dirty="0"/>
          </a:p>
          <a:p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983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Observaciones respecto a la Estructura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800" dirty="0" smtClean="0"/>
              <a:t>Debe tener módulos bien definidos,  con responsabilidades asignadas siguiendo los principio de ocultamiento de información y separación de intereses</a:t>
            </a:r>
          </a:p>
          <a:p>
            <a:r>
              <a:rPr lang="es-UY" sz="2800" dirty="0" smtClean="0"/>
              <a:t>Cada módulo debe tener una (o más) interfaces bien definidas</a:t>
            </a:r>
          </a:p>
          <a:p>
            <a:r>
              <a:rPr lang="es-UY" sz="2800" dirty="0" smtClean="0"/>
              <a:t>Se deben utilizar tácticas de arquitectura para satisfacer los requerimientos de calidad</a:t>
            </a:r>
          </a:p>
          <a:p>
            <a:r>
              <a:rPr lang="es-UY" sz="2800" dirty="0" smtClean="0"/>
              <a:t>La arquitectura no debe depender de versiones de productos comerciales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52010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Observaciones respecto a la Estructura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800" dirty="0" smtClean="0"/>
              <a:t>Se deben separar los módulos que producen información de aquellos que la consumen</a:t>
            </a:r>
          </a:p>
          <a:p>
            <a:endParaRPr lang="es-UY" sz="2800" dirty="0" smtClean="0"/>
          </a:p>
          <a:p>
            <a:r>
              <a:rPr lang="es-UY" sz="2800" dirty="0" smtClean="0"/>
              <a:t>Los módulos deben poder cambiarse fácilmente de procesador incluso en tiempo de ejecución</a:t>
            </a:r>
          </a:p>
          <a:p>
            <a:endParaRPr lang="es-UY" sz="2800" dirty="0" smtClean="0"/>
          </a:p>
          <a:p>
            <a:r>
              <a:rPr lang="es-UY" sz="2800" dirty="0" smtClean="0"/>
              <a:t>La arquitectura deben contar con el mínimo número de interacciones. Se deben hacer las mismas cosas de la misma manera (mecanismos)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0319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Definición de Arquitectura</a:t>
            </a:r>
            <a:endParaRPr lang="es-UY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418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s-ES_tradnl" dirty="0"/>
              <a:t>Arquitectura</a:t>
            </a:r>
            <a:endParaRPr lang="es-ES_tradnl" dirty="0" smtClean="0"/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r>
              <a:rPr lang="es-ES_tradnl" dirty="0" smtClean="0"/>
              <a:t>Definición de arquitectura</a:t>
            </a:r>
          </a:p>
          <a:p>
            <a:pPr lvl="1"/>
            <a:r>
              <a:rPr lang="es-ES_tradnl" dirty="0" smtClean="0"/>
              <a:t>“La arquitectura de un programa o sistema de computación </a:t>
            </a:r>
            <a:r>
              <a:rPr lang="es-ES_tradnl" b="1" dirty="0" smtClean="0"/>
              <a:t>es la estructura o estructuras </a:t>
            </a:r>
            <a:r>
              <a:rPr lang="es-ES_tradnl" dirty="0" smtClean="0"/>
              <a:t>del sistema, que </a:t>
            </a:r>
            <a:r>
              <a:rPr lang="es-ES_tradnl" b="1" dirty="0" smtClean="0"/>
              <a:t>comprenden elementos de software</a:t>
            </a:r>
            <a:r>
              <a:rPr lang="es-ES_tradnl" dirty="0" smtClean="0"/>
              <a:t>, las </a:t>
            </a:r>
            <a:r>
              <a:rPr lang="es-ES_tradnl" b="1" dirty="0" smtClean="0"/>
              <a:t>propiedades externas visibles </a:t>
            </a:r>
            <a:r>
              <a:rPr lang="es-ES_tradnl" dirty="0" smtClean="0"/>
              <a:t>de los elementos, y la </a:t>
            </a:r>
            <a:r>
              <a:rPr lang="es-ES_tradnl" b="1" dirty="0" smtClean="0"/>
              <a:t>relación entre ellos</a:t>
            </a:r>
            <a:r>
              <a:rPr lang="es-ES_tradnl" dirty="0" smtClean="0"/>
              <a:t>” </a:t>
            </a:r>
            <a:r>
              <a:rPr lang="es-ES_tradnl" sz="1800" dirty="0" smtClean="0"/>
              <a:t>(</a:t>
            </a:r>
            <a:r>
              <a:rPr lang="es-ES_tradnl" sz="1800" dirty="0" err="1" smtClean="0"/>
              <a:t>Kazmann</a:t>
            </a:r>
            <a:r>
              <a:rPr lang="es-ES_tradnl" sz="1800" dirty="0" smtClean="0"/>
              <a:t>)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xmlns="" val="488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Sobre la definición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124744"/>
            <a:ext cx="8458200" cy="5256584"/>
          </a:xfrm>
        </p:spPr>
        <p:txBody>
          <a:bodyPr/>
          <a:lstStyle/>
          <a:p>
            <a:r>
              <a:rPr lang="es-UY" dirty="0" smtClean="0"/>
              <a:t>Propiedades externas visibles</a:t>
            </a:r>
          </a:p>
          <a:p>
            <a:pPr lvl="1"/>
            <a:r>
              <a:rPr lang="es-UY" dirty="0" smtClean="0"/>
              <a:t>Servicios, características de seguridad, eficiencia, recursos, </a:t>
            </a:r>
            <a:r>
              <a:rPr lang="es-UY" dirty="0" err="1" smtClean="0"/>
              <a:t>etc</a:t>
            </a:r>
            <a:endParaRPr lang="es-UY" dirty="0" smtClean="0"/>
          </a:p>
          <a:p>
            <a:r>
              <a:rPr lang="es-UY" dirty="0" smtClean="0"/>
              <a:t>La arquitectura define elementos de software  y cómo se relacionan entre ellos</a:t>
            </a:r>
          </a:p>
          <a:p>
            <a:pPr lvl="1"/>
            <a:r>
              <a:rPr lang="es-UY" dirty="0" smtClean="0"/>
              <a:t>Omite específicamente información que no es relativa a como interactúan(interfaces), omite detalles de implementación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4279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Sobre la definición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124744"/>
            <a:ext cx="8458200" cy="5256584"/>
          </a:xfrm>
        </p:spPr>
        <p:txBody>
          <a:bodyPr/>
          <a:lstStyle/>
          <a:p>
            <a:r>
              <a:rPr lang="es-UY" dirty="0"/>
              <a:t>Más de una estructura</a:t>
            </a:r>
          </a:p>
          <a:p>
            <a:pPr lvl="1"/>
            <a:r>
              <a:rPr lang="es-UY" dirty="0"/>
              <a:t>Unidades de asignación (lógicas), formas de interacción, procesos, </a:t>
            </a:r>
            <a:r>
              <a:rPr lang="es-UY" dirty="0" err="1"/>
              <a:t>etc</a:t>
            </a:r>
            <a:endParaRPr lang="es-UY" dirty="0"/>
          </a:p>
          <a:p>
            <a:endParaRPr lang="es-UY" dirty="0" smtClean="0"/>
          </a:p>
          <a:p>
            <a:r>
              <a:rPr lang="es-UY" dirty="0" smtClean="0"/>
              <a:t>Da a entender que todo sistema tiene una arquitectura</a:t>
            </a:r>
          </a:p>
          <a:p>
            <a:endParaRPr lang="es-UY" dirty="0" smtClean="0"/>
          </a:p>
          <a:p>
            <a:r>
              <a:rPr lang="es-UY" dirty="0" smtClean="0"/>
              <a:t>El comportamiento de cada elemento de la arquitectura es parte de la arquitectura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54144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F21F-B283-429B-A3BF-2FF54B5C4FDD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Definición</a:t>
            </a:r>
          </a:p>
          <a:p>
            <a:pPr lvl="1"/>
            <a:r>
              <a:rPr lang="es-ES_tradnl"/>
              <a:t>“Es el concepto de </a:t>
            </a:r>
            <a:r>
              <a:rPr lang="es-ES_tradnl" u="sng"/>
              <a:t>mayor alto nivel</a:t>
            </a:r>
            <a:r>
              <a:rPr lang="es-ES_tradnl"/>
              <a:t> de un sistema en </a:t>
            </a:r>
            <a:r>
              <a:rPr lang="es-ES_tradnl" u="sng"/>
              <a:t>su ambiente</a:t>
            </a:r>
            <a:r>
              <a:rPr lang="es-ES_tradnl"/>
              <a:t>” </a:t>
            </a:r>
            <a:r>
              <a:rPr lang="es-ES_tradnl" sz="1600"/>
              <a:t>(IEEE Architecture Working Group).</a:t>
            </a:r>
            <a:endParaRPr lang="es-ES_tradnl"/>
          </a:p>
          <a:p>
            <a:pPr lvl="1"/>
            <a:endParaRPr lang="es-ES_tradnl"/>
          </a:p>
          <a:p>
            <a:pPr lvl="2"/>
            <a:r>
              <a:rPr lang="es-ES_tradnl"/>
              <a:t>Distinto de diseño e implementación</a:t>
            </a:r>
          </a:p>
          <a:p>
            <a:pPr lvl="2"/>
            <a:r>
              <a:rPr lang="es-ES_tradnl"/>
              <a:t>Sitúa al sistema en su entorno y que el sistema se ve influenciado por el mismo.</a:t>
            </a:r>
          </a:p>
        </p:txBody>
      </p:sp>
    </p:spTree>
    <p:extLst>
      <p:ext uri="{BB962C8B-B14F-4D97-AF65-F5344CB8AC3E}">
        <p14:creationId xmlns:p14="http://schemas.microsoft.com/office/powerpoint/2010/main" xmlns="" val="1873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8EE9-2C8D-4A85-9AEC-7110762532DE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Otras definiciones</a:t>
            </a:r>
          </a:p>
          <a:p>
            <a:pPr lvl="1"/>
            <a:r>
              <a:rPr lang="es-ES_tradnl"/>
              <a:t>As = {Elementos, Forma, Restricciones} </a:t>
            </a:r>
            <a:r>
              <a:rPr lang="es-ES_tradnl" sz="1600"/>
              <a:t>(Perry 92)</a:t>
            </a:r>
          </a:p>
          <a:p>
            <a:pPr lvl="1">
              <a:buFontTx/>
              <a:buNone/>
            </a:pPr>
            <a:r>
              <a:rPr lang="es-ES_tradnl"/>
              <a:t>                (qué)        (cómo)      (porqué)</a:t>
            </a:r>
          </a:p>
          <a:p>
            <a:pPr lvl="1">
              <a:buFontTx/>
              <a:buNone/>
            </a:pPr>
            <a:endParaRPr lang="es-ES_tradnl"/>
          </a:p>
          <a:p>
            <a:pPr lvl="1"/>
            <a:r>
              <a:rPr lang="es-ES_tradnl"/>
              <a:t>“La arquitectura de software se ocupa: </a:t>
            </a:r>
            <a:r>
              <a:rPr lang="es-ES_tradnl" sz="1600"/>
              <a:t>(Kruchten 95) </a:t>
            </a:r>
          </a:p>
          <a:p>
            <a:pPr lvl="2"/>
            <a:r>
              <a:rPr lang="es-ES_tradnl"/>
              <a:t>Del diseño e implementación de la estructura de más alto nivel del sistema.</a:t>
            </a:r>
          </a:p>
          <a:p>
            <a:pPr lvl="2"/>
            <a:r>
              <a:rPr lang="es-ES_tradnl"/>
              <a:t>Abstracción, descomposición, composición y estilo”.</a:t>
            </a:r>
          </a:p>
        </p:txBody>
      </p:sp>
    </p:spTree>
    <p:extLst>
      <p:ext uri="{BB962C8B-B14F-4D97-AF65-F5344CB8AC3E}">
        <p14:creationId xmlns:p14="http://schemas.microsoft.com/office/powerpoint/2010/main" xmlns="" val="4616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1011238"/>
          </a:xfrm>
        </p:spPr>
        <p:txBody>
          <a:bodyPr/>
          <a:lstStyle/>
          <a:p>
            <a:pPr eaLnBrk="1" hangingPunct="1"/>
            <a:r>
              <a:rPr lang="es-ES_tradnl" dirty="0"/>
              <a:t>Arquitectura</a:t>
            </a:r>
            <a:endParaRPr lang="es-ES_tradnl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578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Arquitectura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_tradnl" dirty="0" smtClean="0"/>
              <a:t>“La arquitectura de un sistema de software es el conjunto de las </a:t>
            </a:r>
            <a:r>
              <a:rPr lang="es-ES_tradnl" b="1" u="sng" dirty="0" smtClean="0"/>
              <a:t>principales</a:t>
            </a:r>
            <a:r>
              <a:rPr lang="es-ES_tradnl" u="sng" dirty="0" smtClean="0"/>
              <a:t> </a:t>
            </a:r>
            <a:r>
              <a:rPr lang="es-ES_tradnl" b="1" u="sng" dirty="0" smtClean="0"/>
              <a:t>decisiones de diseño </a:t>
            </a:r>
            <a:r>
              <a:rPr lang="es-ES_tradnl" i="1" dirty="0" smtClean="0"/>
              <a:t>(decisiones de arquitectura) </a:t>
            </a:r>
            <a:r>
              <a:rPr lang="es-ES_tradnl" dirty="0" smtClean="0"/>
              <a:t>realizadas sobre el sistema” </a:t>
            </a:r>
            <a:r>
              <a:rPr lang="es-ES_tradnl" sz="2000" dirty="0" smtClean="0"/>
              <a:t>(SAFTP)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_tradnl" dirty="0" smtClean="0"/>
              <a:t>Las </a:t>
            </a:r>
            <a:r>
              <a:rPr lang="es-ES_tradnl" b="1" u="sng" dirty="0" smtClean="0"/>
              <a:t>decisiones de diseño </a:t>
            </a:r>
            <a:r>
              <a:rPr lang="es-ES_tradnl" dirty="0" smtClean="0"/>
              <a:t>comprenden decisiones relativas a: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La estructura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El comportamiento funcional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Interacción entre elementos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Propiedades no funcionales (</a:t>
            </a:r>
            <a:r>
              <a:rPr lang="es-ES_tradnl" dirty="0" err="1" smtClean="0"/>
              <a:t>RNFs</a:t>
            </a:r>
            <a:r>
              <a:rPr lang="es-ES_tradnl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248986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39</a:t>
            </a:fld>
            <a:endParaRPr lang="es-ES_tradnl"/>
          </a:p>
        </p:txBody>
      </p:sp>
      <p:pic>
        <p:nvPicPr>
          <p:cNvPr id="2050" name="Picture 2" descr="graphics/02fig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76872"/>
            <a:ext cx="840968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218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Temario</a:t>
            </a:r>
            <a:endParaRPr lang="es-UY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UY" dirty="0" smtClean="0"/>
              <a:t>Teórico</a:t>
            </a:r>
          </a:p>
          <a:p>
            <a:pPr lvl="1"/>
            <a:r>
              <a:rPr lang="es-UY" dirty="0" smtClean="0"/>
              <a:t>Introducción a la </a:t>
            </a:r>
            <a:r>
              <a:rPr lang="es-UY" dirty="0" err="1" smtClean="0"/>
              <a:t>Arq</a:t>
            </a:r>
            <a:r>
              <a:rPr lang="es-UY" dirty="0" smtClean="0"/>
              <a:t> de </a:t>
            </a:r>
            <a:r>
              <a:rPr lang="es-UY" dirty="0" err="1" smtClean="0"/>
              <a:t>soft</a:t>
            </a:r>
            <a:r>
              <a:rPr lang="es-UY" dirty="0" smtClean="0"/>
              <a:t>.</a:t>
            </a:r>
          </a:p>
          <a:p>
            <a:pPr lvl="1"/>
            <a:r>
              <a:rPr lang="es-UY" dirty="0" smtClean="0"/>
              <a:t>UML y el Modelo 4+1</a:t>
            </a:r>
          </a:p>
          <a:p>
            <a:pPr lvl="1"/>
            <a:r>
              <a:rPr lang="es-UY" dirty="0" smtClean="0"/>
              <a:t>Estilos y patrones de arquitectura</a:t>
            </a:r>
          </a:p>
          <a:p>
            <a:pPr lvl="1"/>
            <a:r>
              <a:rPr lang="es-UY" dirty="0" smtClean="0"/>
              <a:t>Descripción de arquitectura</a:t>
            </a:r>
          </a:p>
          <a:p>
            <a:pPr lvl="1"/>
            <a:r>
              <a:rPr lang="es-UY" dirty="0" smtClean="0"/>
              <a:t>Atributos de calidad </a:t>
            </a:r>
          </a:p>
          <a:p>
            <a:pPr lvl="1"/>
            <a:r>
              <a:rPr lang="es-UY" dirty="0" smtClean="0"/>
              <a:t>Escenarios</a:t>
            </a:r>
          </a:p>
          <a:p>
            <a:pPr lvl="1"/>
            <a:r>
              <a:rPr lang="es-UY" dirty="0" smtClean="0"/>
              <a:t>Tácticas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UY" dirty="0" smtClean="0"/>
              <a:t>Práctico</a:t>
            </a:r>
          </a:p>
          <a:p>
            <a:pPr lvl="1"/>
            <a:r>
              <a:rPr lang="es-UY" dirty="0" smtClean="0"/>
              <a:t>Introducción a JEE</a:t>
            </a:r>
          </a:p>
          <a:p>
            <a:pPr lvl="1"/>
            <a:r>
              <a:rPr lang="es-UY" dirty="0" smtClean="0"/>
              <a:t>Componentes del negocio en EJB</a:t>
            </a:r>
          </a:p>
          <a:p>
            <a:pPr lvl="1"/>
            <a:r>
              <a:rPr lang="es-UY" dirty="0" smtClean="0"/>
              <a:t>Tecnologías de presentación (WEB)</a:t>
            </a:r>
          </a:p>
          <a:p>
            <a:pPr lvl="1"/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1080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Patrones, Modelos de referencia y arquitecturas de referencia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Patrón de arquitectura</a:t>
            </a:r>
          </a:p>
          <a:p>
            <a:pPr lvl="1"/>
            <a:r>
              <a:rPr lang="es-UY" dirty="0" smtClean="0"/>
              <a:t>Es una descripción de tipos de elementos y relaciones en conjunto con restricciones de uso</a:t>
            </a:r>
          </a:p>
          <a:p>
            <a:pPr lvl="2"/>
            <a:r>
              <a:rPr lang="es-UY" dirty="0" smtClean="0"/>
              <a:t>Se puede ver como un conjunto de restricciones sobre la arquitectura</a:t>
            </a:r>
          </a:p>
          <a:p>
            <a:pPr lvl="2"/>
            <a:r>
              <a:rPr lang="es-UY" dirty="0" smtClean="0"/>
              <a:t>Exhiben atributos de calidad</a:t>
            </a:r>
          </a:p>
          <a:p>
            <a:r>
              <a:rPr lang="es-UY" dirty="0" smtClean="0"/>
              <a:t>Modelo de referencia</a:t>
            </a:r>
          </a:p>
          <a:p>
            <a:pPr lvl="1"/>
            <a:r>
              <a:rPr lang="es-UY" dirty="0" smtClean="0"/>
              <a:t>Representa una división de la funcionalidad junto con los flujos de datos entre las partes 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40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9139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Patrones, Modelos de referencia y arquitecturas de referencia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Arquitectura de referencia</a:t>
            </a:r>
          </a:p>
          <a:p>
            <a:pPr lvl="1"/>
            <a:r>
              <a:rPr lang="es-UY" dirty="0" smtClean="0"/>
              <a:t>Es un modelo de referencia en el cual se mapea a elementos de software y los flujo de datos entre ellos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41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64779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Beneficios de la arquitectura</a:t>
            </a:r>
            <a:endParaRPr lang="es-UY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42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171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DD1-7B9F-4BA6-8417-9B5D2C9EC8E6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Beneficios de la Arquitectura</a:t>
            </a:r>
          </a:p>
          <a:p>
            <a:pPr lvl="1"/>
            <a:r>
              <a:rPr lang="es-ES_tradnl" dirty="0"/>
              <a:t>Comunicarse con los accionistas</a:t>
            </a:r>
          </a:p>
          <a:p>
            <a:pPr lvl="2"/>
            <a:r>
              <a:rPr lang="es-ES_tradnl" dirty="0"/>
              <a:t>Comprender el </a:t>
            </a:r>
            <a:r>
              <a:rPr lang="es-ES_tradnl" dirty="0" smtClean="0"/>
              <a:t>sistema</a:t>
            </a:r>
          </a:p>
          <a:p>
            <a:pPr lvl="2"/>
            <a:r>
              <a:rPr lang="es-ES_tradnl" dirty="0" smtClean="0"/>
              <a:t>Brindar distinto tipo de información a distintos interesados</a:t>
            </a:r>
            <a:endParaRPr lang="es-ES_tradnl" dirty="0"/>
          </a:p>
          <a:p>
            <a:pPr lvl="1"/>
            <a:r>
              <a:rPr lang="es-ES_tradnl" dirty="0"/>
              <a:t>Permite realizar decisiones </a:t>
            </a:r>
            <a:r>
              <a:rPr lang="es-ES_tradnl" dirty="0" smtClean="0"/>
              <a:t>tempranas</a:t>
            </a:r>
          </a:p>
          <a:p>
            <a:pPr lvl="2"/>
            <a:r>
              <a:rPr lang="es-ES_tradnl" dirty="0" smtClean="0"/>
              <a:t>Define restricciones sobre la implementación. El código es la arquitectura</a:t>
            </a:r>
          </a:p>
          <a:p>
            <a:pPr lvl="2"/>
            <a:r>
              <a:rPr lang="es-ES_tradnl" dirty="0" smtClean="0"/>
              <a:t>Dicta la división del trabajo (o de la organización - </a:t>
            </a:r>
            <a:r>
              <a:rPr lang="es-ES_tradnl" dirty="0" err="1" smtClean="0"/>
              <a:t>conway</a:t>
            </a:r>
            <a:r>
              <a:rPr lang="es-ES_tradnl" dirty="0" smtClean="0"/>
              <a:t>)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9429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DD1-7B9F-4BA6-8417-9B5D2C9EC8E6}" type="slidenum">
              <a:rPr lang="es-ES_tradnl"/>
              <a:pPr/>
              <a:t>44</a:t>
            </a:fld>
            <a:endParaRPr lang="es-ES_tradnl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Beneficios de la Arquitectura</a:t>
            </a:r>
          </a:p>
          <a:p>
            <a:pPr lvl="1"/>
            <a:r>
              <a:rPr lang="es-ES_tradnl" dirty="0" smtClean="0"/>
              <a:t>Permite </a:t>
            </a:r>
            <a:r>
              <a:rPr lang="es-ES_tradnl" dirty="0"/>
              <a:t>realizar decisiones </a:t>
            </a:r>
            <a:r>
              <a:rPr lang="es-ES_tradnl" dirty="0" smtClean="0"/>
              <a:t>tempranas (</a:t>
            </a:r>
            <a:r>
              <a:rPr lang="es-ES_tradnl" dirty="0" err="1" smtClean="0"/>
              <a:t>cont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smtClean="0"/>
              <a:t>Inhibe o habilita el cumplimiento con los atributos de calidad definidos para el sistema</a:t>
            </a:r>
          </a:p>
          <a:p>
            <a:pPr lvl="2"/>
            <a:r>
              <a:rPr lang="es-ES_tradnl" dirty="0" smtClean="0"/>
              <a:t>Permite predecir las cualidades del sistema</a:t>
            </a:r>
          </a:p>
          <a:p>
            <a:pPr lvl="2"/>
            <a:endParaRPr lang="es-ES_tradnl" dirty="0" smtClean="0"/>
          </a:p>
          <a:p>
            <a:pPr lvl="1"/>
            <a:r>
              <a:rPr lang="es-ES_tradnl" dirty="0" smtClean="0"/>
              <a:t>Es una abstracción transferible del sistema</a:t>
            </a:r>
          </a:p>
          <a:p>
            <a:pPr lvl="2"/>
            <a:r>
              <a:rPr lang="es-ES_tradnl" dirty="0" smtClean="0"/>
              <a:t>Líneas de producto</a:t>
            </a:r>
          </a:p>
          <a:p>
            <a:pPr lvl="2"/>
            <a:r>
              <a:rPr lang="es-ES_tradnl" dirty="0" smtClean="0"/>
              <a:t>Uso de COTS</a:t>
            </a:r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7501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Estructuras y vistas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Vista</a:t>
            </a:r>
          </a:p>
          <a:p>
            <a:pPr lvl="1"/>
            <a:r>
              <a:rPr lang="es-UY" dirty="0" smtClean="0"/>
              <a:t>Es una representación de un conjunto coherente de elementos y sus relaciones desde la perspectiva de quienes la escriben o leen</a:t>
            </a:r>
          </a:p>
          <a:p>
            <a:pPr lvl="1"/>
            <a:endParaRPr lang="es-UY" dirty="0" smtClean="0"/>
          </a:p>
          <a:p>
            <a:r>
              <a:rPr lang="es-UY" dirty="0" smtClean="0"/>
              <a:t>Estructura</a:t>
            </a:r>
          </a:p>
          <a:p>
            <a:pPr lvl="1"/>
            <a:r>
              <a:rPr lang="es-UY" dirty="0" smtClean="0"/>
              <a:t>Es el conjunto de elementos como existen ya sea en software o hardware</a:t>
            </a:r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45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61981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46</a:t>
            </a:fld>
            <a:endParaRPr lang="es-ES_tradnl"/>
          </a:p>
        </p:txBody>
      </p:sp>
      <p:pic>
        <p:nvPicPr>
          <p:cNvPr id="3074" name="Picture 2" descr="graphics/02fig0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0749"/>
            <a:ext cx="8088833" cy="451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75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The irrelevance of Architecture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hlinkClick r:id="rId2" action="ppaction://hlinkfile"/>
              </a:rPr>
              <a:t>Artículo </a:t>
            </a:r>
            <a:r>
              <a:rPr lang="es-ES_tradnl" dirty="0">
                <a:hlinkClick r:id="rId2" action="ppaction://hlinkfile"/>
              </a:rPr>
              <a:t>“</a:t>
            </a:r>
            <a:r>
              <a:rPr lang="es-ES_tradnl" dirty="0" err="1">
                <a:hlinkClick r:id="rId2" action="ppaction://hlinkfile"/>
              </a:rPr>
              <a:t>The</a:t>
            </a:r>
            <a:r>
              <a:rPr lang="es-ES_tradnl" dirty="0">
                <a:hlinkClick r:id="rId2" action="ppaction://hlinkfile"/>
              </a:rPr>
              <a:t> </a:t>
            </a:r>
            <a:r>
              <a:rPr lang="es-ES_tradnl" dirty="0" err="1">
                <a:hlinkClick r:id="rId2" action="ppaction://hlinkfile"/>
              </a:rPr>
              <a:t>irrelevance</a:t>
            </a:r>
            <a:r>
              <a:rPr lang="es-ES_tradnl" dirty="0">
                <a:hlinkClick r:id="rId2" action="ppaction://hlinkfile"/>
              </a:rPr>
              <a:t> of </a:t>
            </a:r>
            <a:r>
              <a:rPr lang="es-ES_tradnl" dirty="0" err="1">
                <a:hlinkClick r:id="rId2" action="ppaction://hlinkfile"/>
              </a:rPr>
              <a:t>Architecture</a:t>
            </a:r>
            <a:r>
              <a:rPr lang="es-ES_tradnl" dirty="0">
                <a:hlinkClick r:id="rId2" action="ppaction://hlinkfile"/>
              </a:rPr>
              <a:t> ” (G. </a:t>
            </a:r>
            <a:r>
              <a:rPr lang="es-ES_tradnl" dirty="0" err="1">
                <a:hlinkClick r:id="rId2" action="ppaction://hlinkfile"/>
              </a:rPr>
              <a:t>Booch</a:t>
            </a:r>
            <a:r>
              <a:rPr lang="es-ES_tradnl" dirty="0">
                <a:hlinkClick r:id="rId2" action="ppaction://hlinkfile"/>
              </a:rPr>
              <a:t>, Software Jun 07)</a:t>
            </a:r>
            <a:endParaRPr lang="es-ES_tradnl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xmlns="" val="16156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</a:t>
            </a:r>
            <a:endParaRPr lang="es-ES_tradnl" dirty="0" smtClean="0"/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Que le importa a los usuarios?</a:t>
            </a:r>
          </a:p>
          <a:p>
            <a:pPr lvl="1"/>
            <a:r>
              <a:rPr lang="es-ES_tradnl" dirty="0" smtClean="0"/>
              <a:t>El comportamiento del sistema</a:t>
            </a:r>
          </a:p>
          <a:p>
            <a:pPr lvl="1"/>
            <a:r>
              <a:rPr lang="es-ES_tradnl" dirty="0" smtClean="0"/>
              <a:t>En el extremo; </a:t>
            </a:r>
          </a:p>
          <a:p>
            <a:pPr lvl="2"/>
            <a:r>
              <a:rPr lang="es-ES_tradnl" dirty="0" smtClean="0"/>
              <a:t>Que brinde las respuestas correctas en el momento correcto y cumpliendo con las </a:t>
            </a:r>
            <a:r>
              <a:rPr lang="es-ES_tradnl" dirty="0" err="1" smtClean="0"/>
              <a:t>illities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No le importa cómo se logran los resultados</a:t>
            </a:r>
          </a:p>
        </p:txBody>
      </p:sp>
    </p:spTree>
    <p:extLst>
      <p:ext uri="{BB962C8B-B14F-4D97-AF65-F5344CB8AC3E}">
        <p14:creationId xmlns:p14="http://schemas.microsoft.com/office/powerpoint/2010/main" xmlns="" val="68432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</a:t>
            </a:r>
            <a:endParaRPr lang="es-ES_tradnl" dirty="0" smtClean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diferencia entre implementación y arquitectura</a:t>
            </a:r>
          </a:p>
          <a:p>
            <a:pPr lvl="1"/>
            <a:r>
              <a:rPr lang="es-ES_tradnl" dirty="0" smtClean="0"/>
              <a:t>La implementación es la manifestación de la arquitectura</a:t>
            </a:r>
          </a:p>
          <a:p>
            <a:pPr lvl="1"/>
            <a:r>
              <a:rPr lang="es-ES_tradnl" dirty="0" smtClean="0"/>
              <a:t>La arquitectura da forma a la implementación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Cuando probamos un sistema estamos probando directamente la implementación e indirectamente la arquitectura</a:t>
            </a:r>
          </a:p>
        </p:txBody>
      </p:sp>
    </p:spTree>
    <p:extLst>
      <p:ext uri="{BB962C8B-B14F-4D97-AF65-F5344CB8AC3E}">
        <p14:creationId xmlns:p14="http://schemas.microsoft.com/office/powerpoint/2010/main" xmlns="" val="390384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FC1E-3044-4F1E-AD50-0F6FCB24659F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s-ES_tradnl"/>
              <a:t>Introducción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</a:t>
            </a:r>
            <a:endParaRPr lang="es-ES_tradnl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Para otros interesados la arquitectura sí interesa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_tradnl" dirty="0" smtClean="0"/>
              <a:t>Analista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Enlazar el espacio de problema al de solución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Una vez definida la arquitectura puede relevar mejor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_tradnl" dirty="0" smtClean="0"/>
              <a:t>Diseñador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Como destino - Define la forma ideal a la cual llegar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Arquitectura ejecutable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_tradnl" dirty="0" smtClean="0"/>
              <a:t>Permite realizar nuevas preguntas o encontrar respuestas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Arquitectura final – provee patrones que se pueden aplicar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Preserva la integridad intelectual como un todo</a:t>
            </a:r>
          </a:p>
        </p:txBody>
      </p:sp>
    </p:spTree>
    <p:extLst>
      <p:ext uri="{BB962C8B-B14F-4D97-AF65-F5344CB8AC3E}">
        <p14:creationId xmlns:p14="http://schemas.microsoft.com/office/powerpoint/2010/main" xmlns="" val="31834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</a:t>
            </a:r>
            <a:endParaRPr lang="es-ES_tradnl" dirty="0" smtClean="0"/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Para otros interesados la arquitectura sí interesa</a:t>
            </a:r>
          </a:p>
          <a:p>
            <a:pPr lvl="1"/>
            <a:r>
              <a:rPr lang="es-ES_tradnl" dirty="0" err="1" smtClean="0"/>
              <a:t>Tester</a:t>
            </a:r>
            <a:endParaRPr lang="es-ES_tradnl" dirty="0" smtClean="0"/>
          </a:p>
          <a:p>
            <a:pPr lvl="2"/>
            <a:r>
              <a:rPr lang="es-ES_tradnl" dirty="0" smtClean="0"/>
              <a:t>Las pruebas más interesantes se basan en los </a:t>
            </a:r>
            <a:r>
              <a:rPr lang="es-ES_tradnl" dirty="0" err="1" smtClean="0"/>
              <a:t>CUs</a:t>
            </a:r>
            <a:r>
              <a:rPr lang="es-ES_tradnl" dirty="0" smtClean="0"/>
              <a:t> que utiliza el arquitecto para tomar decisiones</a:t>
            </a:r>
          </a:p>
          <a:p>
            <a:pPr lvl="1"/>
            <a:r>
              <a:rPr lang="es-ES_tradnl" dirty="0" smtClean="0"/>
              <a:t>Gerentes de proyecto</a:t>
            </a:r>
          </a:p>
          <a:p>
            <a:pPr lvl="2"/>
            <a:r>
              <a:rPr lang="es-ES_tradnl" dirty="0" smtClean="0"/>
              <a:t>Gobernar el desarrollo</a:t>
            </a:r>
          </a:p>
          <a:p>
            <a:pPr lvl="2"/>
            <a:r>
              <a:rPr lang="es-ES_tradnl" dirty="0" smtClean="0"/>
              <a:t>Definir </a:t>
            </a:r>
            <a:r>
              <a:rPr lang="es-ES_tradnl" dirty="0" err="1" smtClean="0"/>
              <a:t>releases</a:t>
            </a:r>
            <a:r>
              <a:rPr lang="es-ES_tradnl" dirty="0" smtClean="0"/>
              <a:t>, gestionar riesgos. Verificar calidad</a:t>
            </a:r>
          </a:p>
          <a:p>
            <a:pPr lvl="2"/>
            <a:r>
              <a:rPr lang="es-ES_tradnl" dirty="0" smtClean="0"/>
              <a:t>Generar líneas de productos y evolucionar el producto</a:t>
            </a:r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xmlns="" val="33659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2333-AD00-4F2E-BCA5-0FB02A279FBC}" type="slidenum">
              <a:rPr lang="es-ES_tradnl"/>
              <a:pPr/>
              <a:t>52</a:t>
            </a:fld>
            <a:endParaRPr lang="es-ES_tradnl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s-ES_tradnl"/>
              <a:t>Arquitectura, Ciclos de Vida</a:t>
            </a:r>
            <a:br>
              <a:rPr lang="es-ES_tradnl"/>
            </a:br>
            <a:r>
              <a:rPr lang="es-ES_tradnl"/>
              <a:t>y Descripción</a:t>
            </a:r>
            <a:endParaRPr lang="es-E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2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5461-786E-422E-84CE-C23D7BB195D7}" type="slidenum">
              <a:rPr lang="es-ES_tradnl"/>
              <a:pPr/>
              <a:t>53</a:t>
            </a:fld>
            <a:endParaRPr lang="es-ES_tradnl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pPr defTabSz="762000"/>
            <a:r>
              <a:rPr lang="es-ES_tradnl"/>
              <a:t>Arquitectura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466725" y="2039938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Requerimientos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1928813" y="2922588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Análisis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3346450" y="3735388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 b="1"/>
              <a:t>Diseño Arq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4724400" y="4619625"/>
            <a:ext cx="16287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Construcción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6761163" y="5386388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Pruebas</a:t>
            </a:r>
          </a:p>
        </p:txBody>
      </p:sp>
      <p:sp>
        <p:nvSpPr>
          <p:cNvPr id="268296" name="Arc 8"/>
          <p:cNvSpPr>
            <a:spLocks/>
          </p:cNvSpPr>
          <p:nvPr/>
        </p:nvSpPr>
        <p:spPr bwMode="auto">
          <a:xfrm>
            <a:off x="1970088" y="2160588"/>
            <a:ext cx="598487" cy="6429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UY"/>
          </a:p>
        </p:txBody>
      </p:sp>
      <p:sp>
        <p:nvSpPr>
          <p:cNvPr id="268297" name="Arc 9"/>
          <p:cNvSpPr>
            <a:spLocks/>
          </p:cNvSpPr>
          <p:nvPr/>
        </p:nvSpPr>
        <p:spPr bwMode="auto">
          <a:xfrm>
            <a:off x="3411538" y="3043238"/>
            <a:ext cx="598487" cy="6429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UY"/>
          </a:p>
        </p:txBody>
      </p:sp>
      <p:sp>
        <p:nvSpPr>
          <p:cNvPr id="268298" name="Arc 10"/>
          <p:cNvSpPr>
            <a:spLocks/>
          </p:cNvSpPr>
          <p:nvPr/>
        </p:nvSpPr>
        <p:spPr bwMode="auto">
          <a:xfrm>
            <a:off x="4805363" y="3902075"/>
            <a:ext cx="598487" cy="6429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UY"/>
          </a:p>
        </p:txBody>
      </p:sp>
      <p:sp>
        <p:nvSpPr>
          <p:cNvPr id="268299" name="Arc 11"/>
          <p:cNvSpPr>
            <a:spLocks/>
          </p:cNvSpPr>
          <p:nvPr/>
        </p:nvSpPr>
        <p:spPr bwMode="auto">
          <a:xfrm>
            <a:off x="6315075" y="4830763"/>
            <a:ext cx="785813" cy="504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UY"/>
          </a:p>
        </p:txBody>
      </p:sp>
      <p:sp>
        <p:nvSpPr>
          <p:cNvPr id="268300" name="Arc 12"/>
          <p:cNvSpPr>
            <a:spLocks/>
          </p:cNvSpPr>
          <p:nvPr/>
        </p:nvSpPr>
        <p:spPr bwMode="auto">
          <a:xfrm>
            <a:off x="769938" y="2732088"/>
            <a:ext cx="2433637" cy="143351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UY"/>
          </a:p>
        </p:txBody>
      </p:sp>
      <p:sp>
        <p:nvSpPr>
          <p:cNvPr id="268301" name="Arc 13"/>
          <p:cNvSpPr>
            <a:spLocks/>
          </p:cNvSpPr>
          <p:nvPr/>
        </p:nvSpPr>
        <p:spPr bwMode="auto">
          <a:xfrm>
            <a:off x="3810000" y="4495800"/>
            <a:ext cx="2897188" cy="138747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UY"/>
          </a:p>
        </p:txBody>
      </p:sp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3970338" y="1762125"/>
            <a:ext cx="272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buClr>
                <a:schemeClr val="accent2"/>
              </a:buClr>
            </a:pPr>
            <a:r>
              <a:rPr lang="es-ES_tradnl" b="1"/>
              <a:t>Modelo en Cascada</a:t>
            </a:r>
          </a:p>
        </p:txBody>
      </p:sp>
      <p:sp>
        <p:nvSpPr>
          <p:cNvPr id="268303" name="Arc 15"/>
          <p:cNvSpPr>
            <a:spLocks/>
          </p:cNvSpPr>
          <p:nvPr/>
        </p:nvSpPr>
        <p:spPr bwMode="auto">
          <a:xfrm>
            <a:off x="7392988" y="6019800"/>
            <a:ext cx="2897187" cy="4445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138 w 21600"/>
              <a:gd name="T1" fmla="*/ 6918 h 6918"/>
              <a:gd name="T2" fmla="*/ 0 w 21600"/>
              <a:gd name="T3" fmla="*/ 0 h 6918"/>
              <a:gd name="T4" fmla="*/ 21600 w 21600"/>
              <a:gd name="T5" fmla="*/ 0 h 6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6918" fill="none" extrusionOk="0">
                <a:moveTo>
                  <a:pt x="1137" y="6918"/>
                </a:moveTo>
                <a:cubicBezTo>
                  <a:pt x="384" y="4689"/>
                  <a:pt x="0" y="2352"/>
                  <a:pt x="0" y="0"/>
                </a:cubicBezTo>
              </a:path>
              <a:path w="21600" h="6918" stroke="0" extrusionOk="0">
                <a:moveTo>
                  <a:pt x="1137" y="6918"/>
                </a:moveTo>
                <a:cubicBezTo>
                  <a:pt x="384" y="4689"/>
                  <a:pt x="0" y="2352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UY"/>
          </a:p>
        </p:txBody>
      </p:sp>
      <p:sp>
        <p:nvSpPr>
          <p:cNvPr id="268304" name="Arc 16"/>
          <p:cNvSpPr>
            <a:spLocks/>
          </p:cNvSpPr>
          <p:nvPr/>
        </p:nvSpPr>
        <p:spPr bwMode="auto">
          <a:xfrm>
            <a:off x="8358188" y="5640388"/>
            <a:ext cx="498475" cy="504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3712"/>
              <a:gd name="T1" fmla="*/ 0 h 21600"/>
              <a:gd name="T2" fmla="*/ 13712 w 13712"/>
              <a:gd name="T3" fmla="*/ 4911 h 21600"/>
              <a:gd name="T4" fmla="*/ 0 w 1371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12" h="21600" fill="none" extrusionOk="0">
                <a:moveTo>
                  <a:pt x="-1" y="0"/>
                </a:moveTo>
                <a:cubicBezTo>
                  <a:pt x="5001" y="0"/>
                  <a:pt x="9847" y="1735"/>
                  <a:pt x="13712" y="4910"/>
                </a:cubicBezTo>
              </a:path>
              <a:path w="13712" h="21600" stroke="0" extrusionOk="0">
                <a:moveTo>
                  <a:pt x="-1" y="0"/>
                </a:moveTo>
                <a:cubicBezTo>
                  <a:pt x="5001" y="0"/>
                  <a:pt x="9847" y="1735"/>
                  <a:pt x="13712" y="491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UY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232525" y="3109913"/>
            <a:ext cx="15589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600"/>
              <a:t>Diseño detallado</a:t>
            </a:r>
          </a:p>
          <a:p>
            <a:r>
              <a:rPr lang="es-ES_tradnl" sz="1600"/>
              <a:t>Codificación</a:t>
            </a:r>
          </a:p>
          <a:p>
            <a:r>
              <a:rPr lang="es-ES_tradnl" sz="1600"/>
              <a:t>Prueba unitaria</a:t>
            </a:r>
            <a:endParaRPr lang="es-ES" sz="1600"/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 flipH="1">
            <a:off x="5867400" y="3886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3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DD79-B754-4E1E-84DA-6AB3FF97CD0C}" type="slidenum">
              <a:rPr lang="es-ES_tradnl"/>
              <a:pPr/>
              <a:t>54</a:t>
            </a:fld>
            <a:endParaRPr lang="es-ES_tradnl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  <a:endParaRPr lang="es-ES"/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5715000" y="1066800"/>
            <a:ext cx="24907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buClr>
                <a:schemeClr val="accent2"/>
              </a:buClr>
            </a:pPr>
            <a:r>
              <a:rPr lang="es-ES_tradnl" b="1"/>
              <a:t>Modelo Evolutivo</a:t>
            </a:r>
          </a:p>
        </p:txBody>
      </p:sp>
      <p:sp>
        <p:nvSpPr>
          <p:cNvPr id="288781" name="Line 13"/>
          <p:cNvSpPr>
            <a:spLocks noChangeShapeType="1"/>
          </p:cNvSpPr>
          <p:nvPr/>
        </p:nvSpPr>
        <p:spPr bwMode="auto">
          <a:xfrm>
            <a:off x="685800" y="152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791" name="Rectangle 23"/>
          <p:cNvSpPr>
            <a:spLocks noChangeArrowheads="1"/>
          </p:cNvSpPr>
          <p:nvPr/>
        </p:nvSpPr>
        <p:spPr bwMode="auto">
          <a:xfrm>
            <a:off x="762000" y="2667000"/>
            <a:ext cx="1447800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Construcción</a:t>
            </a:r>
          </a:p>
        </p:txBody>
      </p:sp>
      <p:sp>
        <p:nvSpPr>
          <p:cNvPr id="288792" name="Rectangle 24"/>
          <p:cNvSpPr>
            <a:spLocks noChangeArrowheads="1"/>
          </p:cNvSpPr>
          <p:nvPr/>
        </p:nvSpPr>
        <p:spPr bwMode="auto">
          <a:xfrm>
            <a:off x="1066800" y="3505200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Integración</a:t>
            </a:r>
          </a:p>
        </p:txBody>
      </p:sp>
      <p:sp>
        <p:nvSpPr>
          <p:cNvPr id="288793" name="Rectangle 25"/>
          <p:cNvSpPr>
            <a:spLocks noChangeArrowheads="1"/>
          </p:cNvSpPr>
          <p:nvPr/>
        </p:nvSpPr>
        <p:spPr bwMode="auto">
          <a:xfrm>
            <a:off x="1371600" y="4343400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Pruebas</a:t>
            </a:r>
          </a:p>
        </p:txBody>
      </p:sp>
      <p:sp>
        <p:nvSpPr>
          <p:cNvPr id="288794" name="Line 26"/>
          <p:cNvSpPr>
            <a:spLocks noChangeShapeType="1"/>
          </p:cNvSpPr>
          <p:nvPr/>
        </p:nvSpPr>
        <p:spPr bwMode="auto">
          <a:xfrm>
            <a:off x="1524000" y="3352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795" name="Line 27"/>
          <p:cNvSpPr>
            <a:spLocks noChangeShapeType="1"/>
          </p:cNvSpPr>
          <p:nvPr/>
        </p:nvSpPr>
        <p:spPr bwMode="auto">
          <a:xfrm>
            <a:off x="1905000" y="4114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796" name="Rectangle 28"/>
          <p:cNvSpPr>
            <a:spLocks noChangeArrowheads="1"/>
          </p:cNvSpPr>
          <p:nvPr/>
        </p:nvSpPr>
        <p:spPr bwMode="auto">
          <a:xfrm>
            <a:off x="1828800" y="5181600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Operación</a:t>
            </a:r>
          </a:p>
        </p:txBody>
      </p:sp>
      <p:sp>
        <p:nvSpPr>
          <p:cNvPr id="288797" name="Line 29"/>
          <p:cNvSpPr>
            <a:spLocks noChangeShapeType="1"/>
          </p:cNvSpPr>
          <p:nvPr/>
        </p:nvSpPr>
        <p:spPr bwMode="auto">
          <a:xfrm>
            <a:off x="2362200" y="495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798" name="Line 30"/>
          <p:cNvSpPr>
            <a:spLocks noChangeShapeType="1"/>
          </p:cNvSpPr>
          <p:nvPr/>
        </p:nvSpPr>
        <p:spPr bwMode="auto">
          <a:xfrm>
            <a:off x="1371600" y="2438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00" name="Rectangle 32"/>
          <p:cNvSpPr>
            <a:spLocks noChangeArrowheads="1"/>
          </p:cNvSpPr>
          <p:nvPr/>
        </p:nvSpPr>
        <p:spPr bwMode="auto">
          <a:xfrm>
            <a:off x="533400" y="1752600"/>
            <a:ext cx="1447800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Requerimientos</a:t>
            </a:r>
          </a:p>
        </p:txBody>
      </p:sp>
      <p:sp>
        <p:nvSpPr>
          <p:cNvPr id="288825" name="Rectangle 57"/>
          <p:cNvSpPr>
            <a:spLocks noChangeArrowheads="1"/>
          </p:cNvSpPr>
          <p:nvPr/>
        </p:nvSpPr>
        <p:spPr bwMode="auto">
          <a:xfrm>
            <a:off x="3733800" y="2667000"/>
            <a:ext cx="1447800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Construcción</a:t>
            </a:r>
          </a:p>
        </p:txBody>
      </p:sp>
      <p:sp>
        <p:nvSpPr>
          <p:cNvPr id="288826" name="Rectangle 58"/>
          <p:cNvSpPr>
            <a:spLocks noChangeArrowheads="1"/>
          </p:cNvSpPr>
          <p:nvPr/>
        </p:nvSpPr>
        <p:spPr bwMode="auto">
          <a:xfrm>
            <a:off x="4038600" y="3505200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Integración</a:t>
            </a:r>
          </a:p>
        </p:txBody>
      </p:sp>
      <p:sp>
        <p:nvSpPr>
          <p:cNvPr id="288827" name="Rectangle 59"/>
          <p:cNvSpPr>
            <a:spLocks noChangeArrowheads="1"/>
          </p:cNvSpPr>
          <p:nvPr/>
        </p:nvSpPr>
        <p:spPr bwMode="auto">
          <a:xfrm>
            <a:off x="4343400" y="4343400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Pruebas</a:t>
            </a:r>
          </a:p>
        </p:txBody>
      </p:sp>
      <p:sp>
        <p:nvSpPr>
          <p:cNvPr id="288828" name="Line 60"/>
          <p:cNvSpPr>
            <a:spLocks noChangeShapeType="1"/>
          </p:cNvSpPr>
          <p:nvPr/>
        </p:nvSpPr>
        <p:spPr bwMode="auto">
          <a:xfrm>
            <a:off x="4495800" y="3352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29" name="Line 61"/>
          <p:cNvSpPr>
            <a:spLocks noChangeShapeType="1"/>
          </p:cNvSpPr>
          <p:nvPr/>
        </p:nvSpPr>
        <p:spPr bwMode="auto">
          <a:xfrm>
            <a:off x="4876800" y="4114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30" name="Rectangle 62"/>
          <p:cNvSpPr>
            <a:spLocks noChangeArrowheads="1"/>
          </p:cNvSpPr>
          <p:nvPr/>
        </p:nvSpPr>
        <p:spPr bwMode="auto">
          <a:xfrm>
            <a:off x="4800600" y="5181600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Operación</a:t>
            </a:r>
          </a:p>
        </p:txBody>
      </p:sp>
      <p:sp>
        <p:nvSpPr>
          <p:cNvPr id="288831" name="Line 63"/>
          <p:cNvSpPr>
            <a:spLocks noChangeShapeType="1"/>
          </p:cNvSpPr>
          <p:nvPr/>
        </p:nvSpPr>
        <p:spPr bwMode="auto">
          <a:xfrm>
            <a:off x="5334000" y="495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32" name="Line 64"/>
          <p:cNvSpPr>
            <a:spLocks noChangeShapeType="1"/>
          </p:cNvSpPr>
          <p:nvPr/>
        </p:nvSpPr>
        <p:spPr bwMode="auto">
          <a:xfrm>
            <a:off x="4343400" y="2438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33" name="Rectangle 65"/>
          <p:cNvSpPr>
            <a:spLocks noChangeArrowheads="1"/>
          </p:cNvSpPr>
          <p:nvPr/>
        </p:nvSpPr>
        <p:spPr bwMode="auto">
          <a:xfrm>
            <a:off x="3505200" y="1752600"/>
            <a:ext cx="1447800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Requerimientos</a:t>
            </a:r>
          </a:p>
        </p:txBody>
      </p:sp>
      <p:sp>
        <p:nvSpPr>
          <p:cNvPr id="288835" name="Rectangle 67"/>
          <p:cNvSpPr>
            <a:spLocks noChangeArrowheads="1"/>
          </p:cNvSpPr>
          <p:nvPr/>
        </p:nvSpPr>
        <p:spPr bwMode="auto">
          <a:xfrm>
            <a:off x="6626225" y="2667000"/>
            <a:ext cx="1447800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Construcción</a:t>
            </a:r>
          </a:p>
        </p:txBody>
      </p:sp>
      <p:sp>
        <p:nvSpPr>
          <p:cNvPr id="288836" name="Rectangle 68"/>
          <p:cNvSpPr>
            <a:spLocks noChangeArrowheads="1"/>
          </p:cNvSpPr>
          <p:nvPr/>
        </p:nvSpPr>
        <p:spPr bwMode="auto">
          <a:xfrm>
            <a:off x="6931025" y="3505200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Integración</a:t>
            </a:r>
          </a:p>
        </p:txBody>
      </p:sp>
      <p:sp>
        <p:nvSpPr>
          <p:cNvPr id="288837" name="Rectangle 69"/>
          <p:cNvSpPr>
            <a:spLocks noChangeArrowheads="1"/>
          </p:cNvSpPr>
          <p:nvPr/>
        </p:nvSpPr>
        <p:spPr bwMode="auto">
          <a:xfrm>
            <a:off x="7235825" y="4343400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Pruebas</a:t>
            </a:r>
          </a:p>
        </p:txBody>
      </p:sp>
      <p:sp>
        <p:nvSpPr>
          <p:cNvPr id="288838" name="Line 70"/>
          <p:cNvSpPr>
            <a:spLocks noChangeShapeType="1"/>
          </p:cNvSpPr>
          <p:nvPr/>
        </p:nvSpPr>
        <p:spPr bwMode="auto">
          <a:xfrm>
            <a:off x="7388225" y="3352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39" name="Line 71"/>
          <p:cNvSpPr>
            <a:spLocks noChangeShapeType="1"/>
          </p:cNvSpPr>
          <p:nvPr/>
        </p:nvSpPr>
        <p:spPr bwMode="auto">
          <a:xfrm>
            <a:off x="7769225" y="4114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40" name="Rectangle 72"/>
          <p:cNvSpPr>
            <a:spLocks noChangeArrowheads="1"/>
          </p:cNvSpPr>
          <p:nvPr/>
        </p:nvSpPr>
        <p:spPr bwMode="auto">
          <a:xfrm>
            <a:off x="7467600" y="5181600"/>
            <a:ext cx="1450975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Operación</a:t>
            </a:r>
          </a:p>
        </p:txBody>
      </p:sp>
      <p:sp>
        <p:nvSpPr>
          <p:cNvPr id="288841" name="Line 73"/>
          <p:cNvSpPr>
            <a:spLocks noChangeShapeType="1"/>
          </p:cNvSpPr>
          <p:nvPr/>
        </p:nvSpPr>
        <p:spPr bwMode="auto">
          <a:xfrm>
            <a:off x="8226425" y="495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42" name="Line 74"/>
          <p:cNvSpPr>
            <a:spLocks noChangeShapeType="1"/>
          </p:cNvSpPr>
          <p:nvPr/>
        </p:nvSpPr>
        <p:spPr bwMode="auto">
          <a:xfrm>
            <a:off x="7235825" y="2438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43" name="Rectangle 75"/>
          <p:cNvSpPr>
            <a:spLocks noChangeArrowheads="1"/>
          </p:cNvSpPr>
          <p:nvPr/>
        </p:nvSpPr>
        <p:spPr bwMode="auto">
          <a:xfrm>
            <a:off x="6397625" y="1752600"/>
            <a:ext cx="1447800" cy="638175"/>
          </a:xfrm>
          <a:prstGeom prst="rect">
            <a:avLst/>
          </a:prstGeom>
          <a:noFill/>
          <a:ln w="12700">
            <a:solidFill>
              <a:srgbClr val="00279F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762000">
              <a:buClr>
                <a:schemeClr val="accent2"/>
              </a:buClr>
            </a:pPr>
            <a:r>
              <a:rPr lang="es-ES_tradnl" sz="1600"/>
              <a:t>Requerimientos</a:t>
            </a:r>
          </a:p>
        </p:txBody>
      </p:sp>
      <p:sp>
        <p:nvSpPr>
          <p:cNvPr id="288845" name="Line 77"/>
          <p:cNvSpPr>
            <a:spLocks noChangeShapeType="1"/>
          </p:cNvSpPr>
          <p:nvPr/>
        </p:nvSpPr>
        <p:spPr bwMode="auto">
          <a:xfrm flipV="1">
            <a:off x="3124200" y="2209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46" name="Line 78"/>
          <p:cNvSpPr>
            <a:spLocks noChangeShapeType="1"/>
          </p:cNvSpPr>
          <p:nvPr/>
        </p:nvSpPr>
        <p:spPr bwMode="auto">
          <a:xfrm>
            <a:off x="3124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47" name="Line 79"/>
          <p:cNvSpPr>
            <a:spLocks noChangeShapeType="1"/>
          </p:cNvSpPr>
          <p:nvPr/>
        </p:nvSpPr>
        <p:spPr bwMode="auto">
          <a:xfrm flipV="1">
            <a:off x="5943600" y="2133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UY"/>
          </a:p>
        </p:txBody>
      </p:sp>
      <p:sp>
        <p:nvSpPr>
          <p:cNvPr id="288848" name="Line 80"/>
          <p:cNvSpPr>
            <a:spLocks noChangeShapeType="1"/>
          </p:cNvSpPr>
          <p:nvPr/>
        </p:nvSpPr>
        <p:spPr bwMode="auto">
          <a:xfrm>
            <a:off x="5943600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3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DEB-FB1C-444C-AD14-29364D802B0A}" type="slidenum">
              <a:rPr lang="es-ES_tradnl"/>
              <a:pPr/>
              <a:t>55</a:t>
            </a:fld>
            <a:endParaRPr lang="es-ES_tradnl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  <a:endParaRPr lang="es-ES"/>
          </a:p>
        </p:txBody>
      </p:sp>
      <p:sp>
        <p:nvSpPr>
          <p:cNvPr id="287789" name="Rectangle 45"/>
          <p:cNvSpPr>
            <a:spLocks noChangeArrowheads="1"/>
          </p:cNvSpPr>
          <p:nvPr/>
        </p:nvSpPr>
        <p:spPr bwMode="auto">
          <a:xfrm>
            <a:off x="5715000" y="1066800"/>
            <a:ext cx="2828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buClr>
                <a:schemeClr val="accent2"/>
              </a:buClr>
            </a:pPr>
            <a:r>
              <a:rPr lang="es-ES_tradnl" b="1"/>
              <a:t>Modelo Incremental</a:t>
            </a:r>
          </a:p>
        </p:txBody>
      </p:sp>
      <p:grpSp>
        <p:nvGrpSpPr>
          <p:cNvPr id="287818" name="Group 74"/>
          <p:cNvGrpSpPr>
            <a:grpSpLocks/>
          </p:cNvGrpSpPr>
          <p:nvPr/>
        </p:nvGrpSpPr>
        <p:grpSpPr bwMode="auto">
          <a:xfrm>
            <a:off x="228600" y="1600200"/>
            <a:ext cx="7546975" cy="4676775"/>
            <a:chOff x="144" y="1008"/>
            <a:chExt cx="4754" cy="2946"/>
          </a:xfrm>
        </p:grpSpPr>
        <p:sp>
          <p:nvSpPr>
            <p:cNvPr id="287776" name="Rectangle 32"/>
            <p:cNvSpPr>
              <a:spLocks noChangeArrowheads="1"/>
            </p:cNvSpPr>
            <p:nvPr/>
          </p:nvSpPr>
          <p:spPr bwMode="auto">
            <a:xfrm>
              <a:off x="480" y="1008"/>
              <a:ext cx="3792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Requerimientos y Análisis</a:t>
              </a:r>
            </a:p>
          </p:txBody>
        </p:sp>
        <p:sp>
          <p:nvSpPr>
            <p:cNvPr id="287777" name="Rectangle 33"/>
            <p:cNvSpPr>
              <a:spLocks noChangeArrowheads="1"/>
            </p:cNvSpPr>
            <p:nvPr/>
          </p:nvSpPr>
          <p:spPr bwMode="auto">
            <a:xfrm>
              <a:off x="480" y="1392"/>
              <a:ext cx="3792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Diseño Arquitectónico</a:t>
              </a:r>
            </a:p>
          </p:txBody>
        </p:sp>
        <p:sp>
          <p:nvSpPr>
            <p:cNvPr id="287790" name="Rectangle 46"/>
            <p:cNvSpPr>
              <a:spLocks noChangeArrowheads="1"/>
            </p:cNvSpPr>
            <p:nvPr/>
          </p:nvSpPr>
          <p:spPr bwMode="auto">
            <a:xfrm>
              <a:off x="1824" y="1968"/>
              <a:ext cx="912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Construcción</a:t>
              </a:r>
            </a:p>
          </p:txBody>
        </p:sp>
        <p:sp>
          <p:nvSpPr>
            <p:cNvPr id="287791" name="Rectangle 47"/>
            <p:cNvSpPr>
              <a:spLocks noChangeArrowheads="1"/>
            </p:cNvSpPr>
            <p:nvPr/>
          </p:nvSpPr>
          <p:spPr bwMode="auto">
            <a:xfrm>
              <a:off x="2064" y="2496"/>
              <a:ext cx="914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Integración</a:t>
              </a:r>
            </a:p>
          </p:txBody>
        </p:sp>
        <p:sp>
          <p:nvSpPr>
            <p:cNvPr id="287792" name="Rectangle 48"/>
            <p:cNvSpPr>
              <a:spLocks noChangeArrowheads="1"/>
            </p:cNvSpPr>
            <p:nvPr/>
          </p:nvSpPr>
          <p:spPr bwMode="auto">
            <a:xfrm>
              <a:off x="2352" y="3024"/>
              <a:ext cx="914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Pruebas</a:t>
              </a:r>
            </a:p>
          </p:txBody>
        </p:sp>
        <p:sp>
          <p:nvSpPr>
            <p:cNvPr id="287793" name="Rectangle 49"/>
            <p:cNvSpPr>
              <a:spLocks noChangeArrowheads="1"/>
            </p:cNvSpPr>
            <p:nvPr/>
          </p:nvSpPr>
          <p:spPr bwMode="auto">
            <a:xfrm>
              <a:off x="3216" y="1968"/>
              <a:ext cx="912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Construcción</a:t>
              </a:r>
            </a:p>
          </p:txBody>
        </p:sp>
        <p:sp>
          <p:nvSpPr>
            <p:cNvPr id="287794" name="Rectangle 50"/>
            <p:cNvSpPr>
              <a:spLocks noChangeArrowheads="1"/>
            </p:cNvSpPr>
            <p:nvPr/>
          </p:nvSpPr>
          <p:spPr bwMode="auto">
            <a:xfrm>
              <a:off x="3456" y="2496"/>
              <a:ext cx="914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Integración</a:t>
              </a:r>
            </a:p>
          </p:txBody>
        </p:sp>
        <p:sp>
          <p:nvSpPr>
            <p:cNvPr id="287795" name="Rectangle 51"/>
            <p:cNvSpPr>
              <a:spLocks noChangeArrowheads="1"/>
            </p:cNvSpPr>
            <p:nvPr/>
          </p:nvSpPr>
          <p:spPr bwMode="auto">
            <a:xfrm>
              <a:off x="3744" y="3024"/>
              <a:ext cx="914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Pruebas</a:t>
              </a:r>
            </a:p>
          </p:txBody>
        </p:sp>
        <p:sp>
          <p:nvSpPr>
            <p:cNvPr id="287796" name="Line 52"/>
            <p:cNvSpPr>
              <a:spLocks noChangeShapeType="1"/>
            </p:cNvSpPr>
            <p:nvPr/>
          </p:nvSpPr>
          <p:spPr bwMode="auto">
            <a:xfrm>
              <a:off x="144" y="12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799" name="Line 55"/>
            <p:cNvSpPr>
              <a:spLocks noChangeShapeType="1"/>
            </p:cNvSpPr>
            <p:nvPr/>
          </p:nvSpPr>
          <p:spPr bwMode="auto">
            <a:xfrm>
              <a:off x="2064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00" name="Line 56"/>
            <p:cNvSpPr>
              <a:spLocks noChangeShapeType="1"/>
            </p:cNvSpPr>
            <p:nvPr/>
          </p:nvSpPr>
          <p:spPr bwMode="auto">
            <a:xfrm>
              <a:off x="2304" y="240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01" name="Line 57"/>
            <p:cNvSpPr>
              <a:spLocks noChangeShapeType="1"/>
            </p:cNvSpPr>
            <p:nvPr/>
          </p:nvSpPr>
          <p:spPr bwMode="auto">
            <a:xfrm>
              <a:off x="3504" y="182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02" name="Line 58"/>
            <p:cNvSpPr>
              <a:spLocks noChangeShapeType="1"/>
            </p:cNvSpPr>
            <p:nvPr/>
          </p:nvSpPr>
          <p:spPr bwMode="auto">
            <a:xfrm>
              <a:off x="3696" y="240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03" name="Line 59"/>
            <p:cNvSpPr>
              <a:spLocks noChangeShapeType="1"/>
            </p:cNvSpPr>
            <p:nvPr/>
          </p:nvSpPr>
          <p:spPr bwMode="auto">
            <a:xfrm>
              <a:off x="2544" y="288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04" name="Line 60"/>
            <p:cNvSpPr>
              <a:spLocks noChangeShapeType="1"/>
            </p:cNvSpPr>
            <p:nvPr/>
          </p:nvSpPr>
          <p:spPr bwMode="auto">
            <a:xfrm>
              <a:off x="3888" y="292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05" name="Rectangle 61"/>
            <p:cNvSpPr>
              <a:spLocks noChangeArrowheads="1"/>
            </p:cNvSpPr>
            <p:nvPr/>
          </p:nvSpPr>
          <p:spPr bwMode="auto">
            <a:xfrm>
              <a:off x="2784" y="3552"/>
              <a:ext cx="914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Operación</a:t>
              </a:r>
            </a:p>
          </p:txBody>
        </p:sp>
        <p:sp>
          <p:nvSpPr>
            <p:cNvPr id="287806" name="Rectangle 62"/>
            <p:cNvSpPr>
              <a:spLocks noChangeArrowheads="1"/>
            </p:cNvSpPr>
            <p:nvPr/>
          </p:nvSpPr>
          <p:spPr bwMode="auto">
            <a:xfrm>
              <a:off x="3984" y="3552"/>
              <a:ext cx="914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Operación</a:t>
              </a:r>
            </a:p>
          </p:txBody>
        </p:sp>
        <p:sp>
          <p:nvSpPr>
            <p:cNvPr id="287807" name="Line 63"/>
            <p:cNvSpPr>
              <a:spLocks noChangeShapeType="1"/>
            </p:cNvSpPr>
            <p:nvPr/>
          </p:nvSpPr>
          <p:spPr bwMode="auto">
            <a:xfrm>
              <a:off x="2832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08" name="Rectangle 64"/>
            <p:cNvSpPr>
              <a:spLocks noChangeArrowheads="1"/>
            </p:cNvSpPr>
            <p:nvPr/>
          </p:nvSpPr>
          <p:spPr bwMode="auto">
            <a:xfrm>
              <a:off x="528" y="1968"/>
              <a:ext cx="912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Construcción</a:t>
              </a:r>
            </a:p>
          </p:txBody>
        </p:sp>
        <p:sp>
          <p:nvSpPr>
            <p:cNvPr id="287809" name="Rectangle 65"/>
            <p:cNvSpPr>
              <a:spLocks noChangeArrowheads="1"/>
            </p:cNvSpPr>
            <p:nvPr/>
          </p:nvSpPr>
          <p:spPr bwMode="auto">
            <a:xfrm>
              <a:off x="768" y="2496"/>
              <a:ext cx="914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Integración</a:t>
              </a:r>
            </a:p>
          </p:txBody>
        </p:sp>
        <p:sp>
          <p:nvSpPr>
            <p:cNvPr id="287810" name="Rectangle 66"/>
            <p:cNvSpPr>
              <a:spLocks noChangeArrowheads="1"/>
            </p:cNvSpPr>
            <p:nvPr/>
          </p:nvSpPr>
          <p:spPr bwMode="auto">
            <a:xfrm>
              <a:off x="1056" y="3024"/>
              <a:ext cx="914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Pruebas</a:t>
              </a:r>
            </a:p>
          </p:txBody>
        </p:sp>
        <p:sp>
          <p:nvSpPr>
            <p:cNvPr id="287811" name="Line 67"/>
            <p:cNvSpPr>
              <a:spLocks noChangeShapeType="1"/>
            </p:cNvSpPr>
            <p:nvPr/>
          </p:nvSpPr>
          <p:spPr bwMode="auto">
            <a:xfrm>
              <a:off x="1008" y="240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13" name="Line 69"/>
            <p:cNvSpPr>
              <a:spLocks noChangeShapeType="1"/>
            </p:cNvSpPr>
            <p:nvPr/>
          </p:nvSpPr>
          <p:spPr bwMode="auto">
            <a:xfrm>
              <a:off x="1248" y="288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14" name="Rectangle 70"/>
            <p:cNvSpPr>
              <a:spLocks noChangeArrowheads="1"/>
            </p:cNvSpPr>
            <p:nvPr/>
          </p:nvSpPr>
          <p:spPr bwMode="auto">
            <a:xfrm>
              <a:off x="1488" y="3552"/>
              <a:ext cx="914" cy="402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defTabSz="762000">
                <a:buClr>
                  <a:schemeClr val="accent2"/>
                </a:buClr>
              </a:pPr>
              <a:r>
                <a:rPr lang="es-ES_tradnl" sz="1600"/>
                <a:t>Operación</a:t>
              </a:r>
            </a:p>
          </p:txBody>
        </p:sp>
        <p:sp>
          <p:nvSpPr>
            <p:cNvPr id="287815" name="Line 71"/>
            <p:cNvSpPr>
              <a:spLocks noChangeShapeType="1"/>
            </p:cNvSpPr>
            <p:nvPr/>
          </p:nvSpPr>
          <p:spPr bwMode="auto">
            <a:xfrm>
              <a:off x="1536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16" name="Line 72"/>
            <p:cNvSpPr>
              <a:spLocks noChangeShapeType="1"/>
            </p:cNvSpPr>
            <p:nvPr/>
          </p:nvSpPr>
          <p:spPr bwMode="auto">
            <a:xfrm>
              <a:off x="912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87817" name="Line 73"/>
            <p:cNvSpPr>
              <a:spLocks noChangeShapeType="1"/>
            </p:cNvSpPr>
            <p:nvPr/>
          </p:nvSpPr>
          <p:spPr bwMode="auto">
            <a:xfrm>
              <a:off x="4128" y="345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3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E9B9-6847-4B90-91A6-C125507A8D6E}" type="slidenum">
              <a:rPr lang="es-ES_tradnl"/>
              <a:pPr/>
              <a:t>56</a:t>
            </a:fld>
            <a:endParaRPr lang="es-ES_tradnl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</a:p>
        </p:txBody>
      </p:sp>
      <p:grpSp>
        <p:nvGrpSpPr>
          <p:cNvPr id="269315" name="Group 3"/>
          <p:cNvGrpSpPr>
            <a:grpSpLocks/>
          </p:cNvGrpSpPr>
          <p:nvPr/>
        </p:nvGrpSpPr>
        <p:grpSpPr bwMode="auto">
          <a:xfrm>
            <a:off x="457200" y="1371600"/>
            <a:ext cx="8458200" cy="4876800"/>
            <a:chOff x="192" y="816"/>
            <a:chExt cx="5328" cy="3072"/>
          </a:xfrm>
        </p:grpSpPr>
        <p:sp>
          <p:nvSpPr>
            <p:cNvPr id="269316" name="Rectangle 4"/>
            <p:cNvSpPr>
              <a:spLocks noChangeArrowheads="1"/>
            </p:cNvSpPr>
            <p:nvPr/>
          </p:nvSpPr>
          <p:spPr bwMode="auto">
            <a:xfrm>
              <a:off x="192" y="987"/>
              <a:ext cx="516" cy="4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Plan</a:t>
              </a:r>
            </a:p>
          </p:txBody>
        </p:sp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708" y="987"/>
              <a:ext cx="687" cy="426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Requerimientos</a:t>
              </a:r>
            </a:p>
          </p:txBody>
        </p:sp>
        <p:sp>
          <p:nvSpPr>
            <p:cNvPr id="269318" name="Rectangle 6"/>
            <p:cNvSpPr>
              <a:spLocks noChangeArrowheads="1"/>
            </p:cNvSpPr>
            <p:nvPr/>
          </p:nvSpPr>
          <p:spPr bwMode="auto">
            <a:xfrm>
              <a:off x="1395" y="1413"/>
              <a:ext cx="688" cy="42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Análisis</a:t>
              </a:r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2083" y="1413"/>
              <a:ext cx="601" cy="42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Diseño</a:t>
              </a:r>
            </a:p>
            <a:p>
              <a:r>
                <a:rPr lang="es-ES_tradnl" sz="1000"/>
                <a:t>Arq</a:t>
              </a:r>
            </a:p>
          </p:txBody>
        </p:sp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2684" y="1840"/>
              <a:ext cx="945" cy="68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Diseño detallado</a:t>
              </a:r>
            </a:p>
            <a:p>
              <a:r>
                <a:rPr lang="es-ES_tradnl" sz="1000"/>
                <a:t>Construcción</a:t>
              </a:r>
            </a:p>
            <a:p>
              <a:r>
                <a:rPr lang="es-ES_tradnl" sz="1000"/>
                <a:t>Prueba</a:t>
              </a:r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3629" y="2523"/>
              <a:ext cx="946" cy="68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Diseño detallado</a:t>
              </a:r>
            </a:p>
            <a:p>
              <a:r>
                <a:rPr lang="es-ES_tradnl" sz="1000"/>
                <a:t>Construcción</a:t>
              </a:r>
            </a:p>
            <a:p>
              <a:r>
                <a:rPr lang="es-ES_tradnl" sz="1000"/>
                <a:t>Prueba</a:t>
              </a:r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192" y="1413"/>
              <a:ext cx="516" cy="42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Plan</a:t>
              </a:r>
            </a:p>
          </p:txBody>
        </p:sp>
        <p:sp>
          <p:nvSpPr>
            <p:cNvPr id="269323" name="Rectangle 11"/>
            <p:cNvSpPr>
              <a:spLocks noChangeArrowheads="1"/>
            </p:cNvSpPr>
            <p:nvPr/>
          </p:nvSpPr>
          <p:spPr bwMode="auto">
            <a:xfrm>
              <a:off x="708" y="1413"/>
              <a:ext cx="687" cy="4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Requerimientos</a:t>
              </a:r>
            </a:p>
          </p:txBody>
        </p:sp>
        <p:sp>
          <p:nvSpPr>
            <p:cNvPr id="269324" name="Rectangle 12"/>
            <p:cNvSpPr>
              <a:spLocks noChangeArrowheads="1"/>
            </p:cNvSpPr>
            <p:nvPr/>
          </p:nvSpPr>
          <p:spPr bwMode="auto">
            <a:xfrm>
              <a:off x="2426" y="816"/>
              <a:ext cx="946" cy="42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Evaluar</a:t>
              </a:r>
            </a:p>
            <a:p>
              <a:r>
                <a:rPr lang="es-ES_tradnl" sz="1000"/>
                <a:t>SCM</a:t>
              </a:r>
            </a:p>
          </p:txBody>
        </p:sp>
        <p:sp>
          <p:nvSpPr>
            <p:cNvPr id="269325" name="Rectangle 13"/>
            <p:cNvSpPr>
              <a:spLocks noChangeArrowheads="1"/>
            </p:cNvSpPr>
            <p:nvPr/>
          </p:nvSpPr>
          <p:spPr bwMode="auto">
            <a:xfrm>
              <a:off x="1395" y="1840"/>
              <a:ext cx="688" cy="6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Análisis</a:t>
              </a:r>
            </a:p>
          </p:txBody>
        </p:sp>
        <p:sp>
          <p:nvSpPr>
            <p:cNvPr id="269326" name="Rectangle 14"/>
            <p:cNvSpPr>
              <a:spLocks noChangeArrowheads="1"/>
            </p:cNvSpPr>
            <p:nvPr/>
          </p:nvSpPr>
          <p:spPr bwMode="auto">
            <a:xfrm>
              <a:off x="2083" y="1840"/>
              <a:ext cx="601" cy="6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Diseño</a:t>
              </a:r>
            </a:p>
            <a:p>
              <a:r>
                <a:rPr lang="es-ES_tradnl" sz="1000"/>
                <a:t>Arq</a:t>
              </a:r>
            </a:p>
          </p:txBody>
        </p:sp>
        <p:sp>
          <p:nvSpPr>
            <p:cNvPr id="269327" name="Rectangle 15"/>
            <p:cNvSpPr>
              <a:spLocks noChangeArrowheads="1"/>
            </p:cNvSpPr>
            <p:nvPr/>
          </p:nvSpPr>
          <p:spPr bwMode="auto">
            <a:xfrm>
              <a:off x="708" y="1840"/>
              <a:ext cx="687" cy="6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Requerimientos</a:t>
              </a:r>
            </a:p>
          </p:txBody>
        </p:sp>
        <p:sp>
          <p:nvSpPr>
            <p:cNvPr id="269328" name="Rectangle 16"/>
            <p:cNvSpPr>
              <a:spLocks noChangeArrowheads="1"/>
            </p:cNvSpPr>
            <p:nvPr/>
          </p:nvSpPr>
          <p:spPr bwMode="auto">
            <a:xfrm>
              <a:off x="192" y="1840"/>
              <a:ext cx="516" cy="68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Plan</a:t>
              </a:r>
            </a:p>
          </p:txBody>
        </p:sp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1395" y="2523"/>
              <a:ext cx="688" cy="6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Análisis</a:t>
              </a:r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2083" y="2523"/>
              <a:ext cx="601" cy="6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Diseño</a:t>
              </a:r>
            </a:p>
            <a:p>
              <a:r>
                <a:rPr lang="es-ES_tradnl" sz="1000"/>
                <a:t>Arq</a:t>
              </a:r>
            </a:p>
          </p:txBody>
        </p:sp>
        <p:sp>
          <p:nvSpPr>
            <p:cNvPr id="269331" name="Rectangle 19"/>
            <p:cNvSpPr>
              <a:spLocks noChangeArrowheads="1"/>
            </p:cNvSpPr>
            <p:nvPr/>
          </p:nvSpPr>
          <p:spPr bwMode="auto">
            <a:xfrm>
              <a:off x="708" y="2523"/>
              <a:ext cx="687" cy="6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Requerimientos</a:t>
              </a:r>
            </a:p>
          </p:txBody>
        </p:sp>
        <p:sp>
          <p:nvSpPr>
            <p:cNvPr id="269332" name="Rectangle 20"/>
            <p:cNvSpPr>
              <a:spLocks noChangeArrowheads="1"/>
            </p:cNvSpPr>
            <p:nvPr/>
          </p:nvSpPr>
          <p:spPr bwMode="auto">
            <a:xfrm>
              <a:off x="192" y="2523"/>
              <a:ext cx="516" cy="68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Plan</a:t>
              </a:r>
            </a:p>
          </p:txBody>
        </p:sp>
        <p:sp>
          <p:nvSpPr>
            <p:cNvPr id="269333" name="Rectangle 21"/>
            <p:cNvSpPr>
              <a:spLocks noChangeArrowheads="1"/>
            </p:cNvSpPr>
            <p:nvPr/>
          </p:nvSpPr>
          <p:spPr bwMode="auto">
            <a:xfrm>
              <a:off x="4575" y="3205"/>
              <a:ext cx="945" cy="68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Diseño detallado</a:t>
              </a:r>
            </a:p>
            <a:p>
              <a:r>
                <a:rPr lang="es-ES_tradnl" sz="1000"/>
                <a:t>Construcción</a:t>
              </a:r>
            </a:p>
            <a:p>
              <a:r>
                <a:rPr lang="es-ES_tradnl" sz="1000"/>
                <a:t>Prueba</a:t>
              </a:r>
            </a:p>
          </p:txBody>
        </p:sp>
        <p:sp>
          <p:nvSpPr>
            <p:cNvPr id="269334" name="Rectangle 22"/>
            <p:cNvSpPr>
              <a:spLocks noChangeArrowheads="1"/>
            </p:cNvSpPr>
            <p:nvPr/>
          </p:nvSpPr>
          <p:spPr bwMode="auto">
            <a:xfrm>
              <a:off x="1395" y="3205"/>
              <a:ext cx="688" cy="6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Análisis</a:t>
              </a:r>
            </a:p>
          </p:txBody>
        </p:sp>
        <p:sp>
          <p:nvSpPr>
            <p:cNvPr id="269335" name="Rectangle 23"/>
            <p:cNvSpPr>
              <a:spLocks noChangeArrowheads="1"/>
            </p:cNvSpPr>
            <p:nvPr/>
          </p:nvSpPr>
          <p:spPr bwMode="auto">
            <a:xfrm>
              <a:off x="2083" y="3205"/>
              <a:ext cx="601" cy="6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Diseño</a:t>
              </a:r>
            </a:p>
            <a:p>
              <a:r>
                <a:rPr lang="es-ES_tradnl" sz="1000"/>
                <a:t>Arq</a:t>
              </a:r>
            </a:p>
          </p:txBody>
        </p:sp>
        <p:sp>
          <p:nvSpPr>
            <p:cNvPr id="269336" name="Rectangle 24"/>
            <p:cNvSpPr>
              <a:spLocks noChangeArrowheads="1"/>
            </p:cNvSpPr>
            <p:nvPr/>
          </p:nvSpPr>
          <p:spPr bwMode="auto">
            <a:xfrm>
              <a:off x="708" y="3205"/>
              <a:ext cx="687" cy="6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Requerimientos</a:t>
              </a:r>
            </a:p>
          </p:txBody>
        </p:sp>
        <p:sp>
          <p:nvSpPr>
            <p:cNvPr id="269337" name="Rectangle 25"/>
            <p:cNvSpPr>
              <a:spLocks noChangeArrowheads="1"/>
            </p:cNvSpPr>
            <p:nvPr/>
          </p:nvSpPr>
          <p:spPr bwMode="auto">
            <a:xfrm>
              <a:off x="192" y="3205"/>
              <a:ext cx="516" cy="68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Plan</a:t>
              </a:r>
            </a:p>
          </p:txBody>
        </p:sp>
        <p:sp>
          <p:nvSpPr>
            <p:cNvPr id="269338" name="Rectangle 26"/>
            <p:cNvSpPr>
              <a:spLocks noChangeArrowheads="1"/>
            </p:cNvSpPr>
            <p:nvPr/>
          </p:nvSpPr>
          <p:spPr bwMode="auto">
            <a:xfrm>
              <a:off x="3372" y="816"/>
              <a:ext cx="945" cy="42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Evaluar</a:t>
              </a:r>
            </a:p>
            <a:p>
              <a:r>
                <a:rPr lang="es-ES_tradnl" sz="1000"/>
                <a:t>SCM</a:t>
              </a:r>
            </a:p>
          </p:txBody>
        </p:sp>
        <p:sp>
          <p:nvSpPr>
            <p:cNvPr id="269339" name="Rectangle 27"/>
            <p:cNvSpPr>
              <a:spLocks noChangeArrowheads="1"/>
            </p:cNvSpPr>
            <p:nvPr/>
          </p:nvSpPr>
          <p:spPr bwMode="auto">
            <a:xfrm>
              <a:off x="4317" y="816"/>
              <a:ext cx="945" cy="42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 sz="1000"/>
                <a:t>Evaluar</a:t>
              </a:r>
            </a:p>
            <a:p>
              <a:r>
                <a:rPr lang="es-ES_tradnl" sz="1000"/>
                <a:t>SCM</a:t>
              </a:r>
            </a:p>
          </p:txBody>
        </p:sp>
        <p:sp>
          <p:nvSpPr>
            <p:cNvPr id="269340" name="Line 28"/>
            <p:cNvSpPr>
              <a:spLocks noChangeShapeType="1"/>
            </p:cNvSpPr>
            <p:nvPr/>
          </p:nvSpPr>
          <p:spPr bwMode="auto">
            <a:xfrm>
              <a:off x="2684" y="1243"/>
              <a:ext cx="0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UY"/>
            </a:p>
          </p:txBody>
        </p:sp>
        <p:sp>
          <p:nvSpPr>
            <p:cNvPr id="269341" name="Line 29"/>
            <p:cNvSpPr>
              <a:spLocks noChangeShapeType="1"/>
            </p:cNvSpPr>
            <p:nvPr/>
          </p:nvSpPr>
          <p:spPr bwMode="auto">
            <a:xfrm>
              <a:off x="3629" y="1243"/>
              <a:ext cx="0" cy="5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UY"/>
            </a:p>
          </p:txBody>
        </p:sp>
        <p:sp>
          <p:nvSpPr>
            <p:cNvPr id="269342" name="Line 30"/>
            <p:cNvSpPr>
              <a:spLocks noChangeShapeType="1"/>
            </p:cNvSpPr>
            <p:nvPr/>
          </p:nvSpPr>
          <p:spPr bwMode="auto">
            <a:xfrm>
              <a:off x="4575" y="1243"/>
              <a:ext cx="0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UY"/>
            </a:p>
          </p:txBody>
        </p:sp>
      </p:grp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304800" y="914400"/>
            <a:ext cx="4038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buClr>
                <a:schemeClr val="accent2"/>
              </a:buClr>
            </a:pPr>
            <a:r>
              <a:rPr lang="es-ES_tradnl" b="1"/>
              <a:t>Modelo Incremental Iterativo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FA6E-0F2B-4CC8-9DFA-C89BA1084555}" type="slidenum">
              <a:rPr lang="es-ES_tradnl"/>
              <a:pPr/>
              <a:t>57</a:t>
            </a:fld>
            <a:endParaRPr lang="es-ES_tradnl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  <a:endParaRPr lang="es-ES"/>
          </a:p>
        </p:txBody>
      </p:sp>
      <p:pic>
        <p:nvPicPr>
          <p:cNvPr id="289795" name="Picture 3" descr="process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6553200" cy="4371975"/>
          </a:xfrm>
          <a:prstGeom prst="rect">
            <a:avLst/>
          </a:prstGeom>
          <a:noFill/>
        </p:spPr>
      </p:pic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5715000" y="1066800"/>
            <a:ext cx="1865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buClr>
                <a:schemeClr val="accent2"/>
              </a:buClr>
            </a:pPr>
            <a:r>
              <a:rPr lang="es-ES_tradnl" b="1"/>
              <a:t>Modelo RUP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5526-7F88-4239-B884-9A7DF3A70587}" type="slidenum">
              <a:rPr lang="es-ES_tradnl"/>
              <a:pPr/>
              <a:t>58</a:t>
            </a:fld>
            <a:endParaRPr lang="es-ES_tradnl"/>
          </a:p>
        </p:txBody>
      </p:sp>
      <p:sp>
        <p:nvSpPr>
          <p:cNvPr id="276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s-ES_tradnl"/>
              <a:t>Elementos de la Descripciones Arquitectónica</a:t>
            </a:r>
          </a:p>
        </p:txBody>
      </p:sp>
      <p:sp>
        <p:nvSpPr>
          <p:cNvPr id="276483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3A6-E3CF-4D97-92F3-43DCE02BA39D}" type="slidenum">
              <a:rPr lang="es-ES_tradnl"/>
              <a:pPr/>
              <a:t>59</a:t>
            </a:fld>
            <a:endParaRPr lang="es-ES_tradnl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Descripción Arquitectónica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800"/>
              <a:t>Modelo del Sistema</a:t>
            </a:r>
          </a:p>
          <a:p>
            <a:pPr lvl="1"/>
            <a:r>
              <a:rPr lang="es-ES_tradnl" sz="2400"/>
              <a:t>Es una representación abstracta del sistema creada para comprender su estructura y operación. </a:t>
            </a:r>
          </a:p>
          <a:p>
            <a:endParaRPr lang="es-ES_tradnl" sz="2800"/>
          </a:p>
          <a:p>
            <a:r>
              <a:rPr lang="es-ES_tradnl" sz="2800"/>
              <a:t>Descripción Arquitectónica</a:t>
            </a:r>
          </a:p>
          <a:p>
            <a:pPr lvl="1"/>
            <a:r>
              <a:rPr lang="es-ES_tradnl" sz="2400"/>
              <a:t>“Es un documento, producto u otro artefacto - utilizado para comunicar o registrar la arquitectura del sistema”. </a:t>
            </a:r>
            <a:r>
              <a:rPr lang="es-ES_tradnl" sz="1400"/>
              <a:t>(IEEE Architecture Working Group).</a:t>
            </a:r>
            <a:endParaRPr lang="es-ES_tradnl" sz="2400"/>
          </a:p>
          <a:p>
            <a:pPr lvl="1"/>
            <a:endParaRPr lang="es-ES_tradnl" sz="2400"/>
          </a:p>
          <a:p>
            <a:pPr lvl="1"/>
            <a:r>
              <a:rPr lang="es-ES_tradnl" sz="2400"/>
              <a:t>Incluye un conjunto de vistas (views) las cuales describen determinados aspectos de la arquitectura del sistema.</a:t>
            </a:r>
          </a:p>
          <a:p>
            <a:pPr lvl="1">
              <a:buFontTx/>
              <a:buNone/>
            </a:pPr>
            <a:endParaRPr lang="es-ES_tradnl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Lecturas primer semana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r>
              <a:rPr lang="es-UY" sz="4000" dirty="0" smtClean="0"/>
              <a:t>Sección 1.3 y capítulo 2 </a:t>
            </a:r>
            <a:r>
              <a:rPr lang="es-UY" sz="4000" dirty="0"/>
              <a:t>libro </a:t>
            </a:r>
            <a:r>
              <a:rPr lang="es-UY" sz="4000" dirty="0" smtClean="0"/>
              <a:t>SAP</a:t>
            </a:r>
          </a:p>
          <a:p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Arquitectura de software - Introducción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26A2-B45D-45DF-A082-E6DB735FFD62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738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Arquitectura de software - Introducción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8CB5-1698-44F8-AA80-2FC051C2CA16}" type="slidenum">
              <a:rPr lang="es-ES_tradnl"/>
              <a:pPr/>
              <a:t>60</a:t>
            </a:fld>
            <a:endParaRPr lang="es-ES_tradnl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800" dirty="0"/>
              <a:t>Lecturas </a:t>
            </a:r>
          </a:p>
          <a:p>
            <a:pPr lvl="1"/>
            <a:r>
              <a:rPr lang="es-ES_tradnl" sz="2400" dirty="0" err="1"/>
              <a:t>The</a:t>
            </a:r>
            <a:r>
              <a:rPr lang="es-ES_tradnl" sz="2400" dirty="0"/>
              <a:t> 4+1 View </a:t>
            </a:r>
            <a:r>
              <a:rPr lang="es-ES_tradnl" sz="2400" dirty="0" err="1"/>
              <a:t>Model</a:t>
            </a:r>
            <a:r>
              <a:rPr lang="es-ES_tradnl" sz="2400" dirty="0"/>
              <a:t> of </a:t>
            </a:r>
            <a:r>
              <a:rPr lang="es-ES_tradnl" sz="2400" dirty="0" err="1"/>
              <a:t>Architecture</a:t>
            </a:r>
            <a:r>
              <a:rPr lang="es-ES_tradnl" sz="2400" dirty="0"/>
              <a:t>. P. </a:t>
            </a:r>
            <a:r>
              <a:rPr lang="es-ES_tradnl" sz="2400" dirty="0" err="1"/>
              <a:t>Kruchten</a:t>
            </a:r>
            <a:r>
              <a:rPr lang="es-ES_tradnl" sz="2400" dirty="0"/>
              <a:t> (Pbk4p1.PDF)</a:t>
            </a:r>
          </a:p>
          <a:p>
            <a:pPr lvl="1"/>
            <a:r>
              <a:rPr lang="es-ES_tradnl" sz="2400" dirty="0" err="1"/>
              <a:t>Toward</a:t>
            </a:r>
            <a:r>
              <a:rPr lang="es-ES_tradnl" sz="2400" dirty="0"/>
              <a:t> a </a:t>
            </a:r>
            <a:r>
              <a:rPr lang="es-ES_tradnl" sz="2400" dirty="0" err="1"/>
              <a:t>Recommended</a:t>
            </a:r>
            <a:r>
              <a:rPr lang="es-ES_tradnl" sz="2400" dirty="0"/>
              <a:t> </a:t>
            </a:r>
            <a:r>
              <a:rPr lang="es-ES_tradnl" sz="2400" dirty="0" err="1"/>
              <a:t>Practice</a:t>
            </a:r>
            <a:r>
              <a:rPr lang="es-ES_tradnl" sz="2400" dirty="0"/>
              <a:t> </a:t>
            </a:r>
            <a:r>
              <a:rPr lang="es-ES_tradnl" sz="2400" dirty="0" err="1"/>
              <a:t>for</a:t>
            </a:r>
            <a:r>
              <a:rPr lang="es-ES_tradnl" sz="2400" dirty="0"/>
              <a:t> </a:t>
            </a:r>
            <a:r>
              <a:rPr lang="es-ES_tradnl" sz="2400" dirty="0" err="1"/>
              <a:t>Architectural</a:t>
            </a:r>
            <a:r>
              <a:rPr lang="es-ES_tradnl" sz="2400" dirty="0"/>
              <a:t> </a:t>
            </a:r>
            <a:r>
              <a:rPr lang="es-ES_tradnl" sz="2400" dirty="0" err="1"/>
              <a:t>Description</a:t>
            </a:r>
            <a:r>
              <a:rPr lang="es-ES_tradnl" sz="2400" dirty="0"/>
              <a:t>. Ellis, et. al. (ieee_white_paper.PDF)</a:t>
            </a:r>
          </a:p>
          <a:p>
            <a:pPr lvl="1"/>
            <a:r>
              <a:rPr lang="es-ES_tradnl" sz="2400" dirty="0" err="1"/>
              <a:t>Foundations</a:t>
            </a:r>
            <a:r>
              <a:rPr lang="es-ES_tradnl" sz="2400" dirty="0"/>
              <a:t> </a:t>
            </a:r>
            <a:r>
              <a:rPr lang="es-ES_tradnl" sz="2400" dirty="0" err="1"/>
              <a:t>for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Study</a:t>
            </a:r>
            <a:r>
              <a:rPr lang="es-ES_tradnl" sz="2400" dirty="0"/>
              <a:t> of Software </a:t>
            </a:r>
            <a:r>
              <a:rPr lang="es-ES_tradnl" sz="2400" dirty="0" err="1"/>
              <a:t>Architecture</a:t>
            </a:r>
            <a:r>
              <a:rPr lang="es-ES_tradnl" sz="2400" dirty="0"/>
              <a:t>. D. Perry, A. Wolf (PW92.PDF)</a:t>
            </a:r>
          </a:p>
          <a:p>
            <a:pPr lvl="1"/>
            <a:r>
              <a:rPr lang="es-ES_tradnl" sz="2400" dirty="0" smtClean="0"/>
              <a:t>Capitulos1 y </a:t>
            </a:r>
            <a:r>
              <a:rPr lang="es-ES_tradnl" sz="2400" dirty="0"/>
              <a:t>2. Software </a:t>
            </a:r>
            <a:r>
              <a:rPr lang="es-ES_tradnl" sz="2400" dirty="0" err="1"/>
              <a:t>Architecture</a:t>
            </a:r>
            <a:r>
              <a:rPr lang="es-ES_tradnl" sz="2400" dirty="0"/>
              <a:t> in </a:t>
            </a:r>
            <a:r>
              <a:rPr lang="es-ES_tradnl" sz="2400" dirty="0" err="1" smtClean="0"/>
              <a:t>Practice</a:t>
            </a:r>
            <a:r>
              <a:rPr lang="es-ES_tradnl" sz="2400" dirty="0" smtClean="0"/>
              <a:t> 2ed. </a:t>
            </a:r>
            <a:r>
              <a:rPr lang="es-ES_tradnl" sz="2400" dirty="0" err="1"/>
              <a:t>L.Bass</a:t>
            </a:r>
            <a:r>
              <a:rPr lang="es-ES_tradnl" sz="2400" dirty="0"/>
              <a:t>, P. </a:t>
            </a:r>
            <a:r>
              <a:rPr lang="es-ES_tradnl" sz="2400" dirty="0" err="1"/>
              <a:t>Clements</a:t>
            </a:r>
            <a:r>
              <a:rPr lang="es-ES_tradnl" sz="2400" dirty="0"/>
              <a:t>, R. </a:t>
            </a:r>
            <a:r>
              <a:rPr lang="es-ES_tradnl" sz="2400" dirty="0" err="1" smtClean="0"/>
              <a:t>Kazman</a:t>
            </a:r>
            <a:endParaRPr lang="es-ES_tradnl" sz="2400" dirty="0" smtClean="0"/>
          </a:p>
          <a:p>
            <a:pPr lvl="1"/>
            <a:r>
              <a:rPr lang="es-UY" sz="2400" b="1" dirty="0">
                <a:hlinkClick r:id="rId2"/>
              </a:rPr>
              <a:t>http://etutorials.org/Programming/Software+architecture+in+practice,+second+edition/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xmlns="" val="27570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UY" smtClean="0"/>
              <a:t>Para pensar….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es-ES" smtClean="0"/>
              <a:t>Analogía entre la arquitectura civil y desarrollo de software</a:t>
            </a:r>
          </a:p>
          <a:p>
            <a:pPr lvl="1" eaLnBrk="1" hangingPunct="1"/>
            <a:r>
              <a:rPr lang="es-ES" smtClean="0"/>
              <a:t>Realice una lista extensiva de elementos comunes que encuentre entre estas dos disciplinas en las siguientes dimensiones:</a:t>
            </a:r>
          </a:p>
          <a:p>
            <a:pPr lvl="2" eaLnBrk="1" hangingPunct="1"/>
            <a:r>
              <a:rPr lang="es-ES" smtClean="0"/>
              <a:t>Proceso general de construcción</a:t>
            </a:r>
          </a:p>
          <a:p>
            <a:pPr lvl="2" eaLnBrk="1" hangingPunct="1"/>
            <a:r>
              <a:rPr lang="es-ES" smtClean="0"/>
              <a:t>Producto resultante</a:t>
            </a:r>
          </a:p>
          <a:p>
            <a:pPr lvl="2" eaLnBrk="1" hangingPunct="1"/>
            <a:r>
              <a:rPr lang="es-ES" smtClean="0"/>
              <a:t>Actividad de  diseño</a:t>
            </a:r>
            <a:endParaRPr lang="es-UY" smtClean="0"/>
          </a:p>
          <a:p>
            <a:pPr lvl="2" eaLnBrk="1" hangingPunct="1"/>
            <a:r>
              <a:rPr lang="es-ES" smtClean="0"/>
              <a:t>Rol del arquitecto</a:t>
            </a:r>
          </a:p>
        </p:txBody>
      </p:sp>
    </p:spTree>
    <p:extLst>
      <p:ext uri="{BB962C8B-B14F-4D97-AF65-F5344CB8AC3E}">
        <p14:creationId xmlns:p14="http://schemas.microsoft.com/office/powerpoint/2010/main" xmlns="" val="27091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ES" smtClean="0"/>
              <a:t>Analogía con la arquitectura civil</a:t>
            </a:r>
            <a:endParaRPr lang="es-UY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lvl="1" eaLnBrk="1" hangingPunct="1"/>
            <a:r>
              <a:rPr lang="es-ES" sz="3200" smtClean="0"/>
              <a:t>Paralelismos obvios </a:t>
            </a:r>
          </a:p>
          <a:p>
            <a:pPr lvl="2" eaLnBrk="1" hangingPunct="1"/>
            <a:r>
              <a:rPr lang="es-ES" sz="2800" smtClean="0"/>
              <a:t>Proceso (algo discutido)</a:t>
            </a:r>
          </a:p>
          <a:p>
            <a:pPr lvl="3" eaLnBrk="1" hangingPunct="1"/>
            <a:r>
              <a:rPr lang="es-ES" sz="2400" smtClean="0"/>
              <a:t>Requerimientos, diseño, refinar hasta llegar a planos, construir basado en los planos, etc.</a:t>
            </a:r>
          </a:p>
          <a:p>
            <a:pPr lvl="2" eaLnBrk="1" hangingPunct="1"/>
            <a:r>
              <a:rPr lang="es-ES" sz="2800" smtClean="0"/>
              <a:t>Foco en las necesidades de los clientes</a:t>
            </a:r>
          </a:p>
          <a:p>
            <a:pPr lvl="2" eaLnBrk="1" hangingPunct="1"/>
            <a:r>
              <a:rPr lang="es-ES" sz="2800" smtClean="0"/>
              <a:t>Especialización del trabajo (subcontratistas)</a:t>
            </a:r>
          </a:p>
          <a:p>
            <a:pPr lvl="2" eaLnBrk="1" hangingPunct="1"/>
            <a:r>
              <a:rPr lang="es-ES" sz="2800" smtClean="0"/>
              <a:t>Puntos intermedios de control con entregables</a:t>
            </a:r>
            <a:endParaRPr lang="es-ES" smtClean="0"/>
          </a:p>
          <a:p>
            <a:pPr lvl="2"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16155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s-ES" smtClean="0"/>
              <a:t>Analogía con la arquitectura civil</a:t>
            </a:r>
            <a:endParaRPr lang="es-UY" smtClean="0"/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mtClean="0"/>
              <a:t>La arquitectura de los edificios (ej. Diseño minimalista)</a:t>
            </a:r>
          </a:p>
          <a:p>
            <a:pPr lvl="1" eaLnBrk="1" hangingPunct="1">
              <a:lnSpc>
                <a:spcPct val="80000"/>
              </a:lnSpc>
            </a:pPr>
            <a:r>
              <a:rPr lang="es-ES" smtClean="0"/>
              <a:t>tienen una arquitectura que define sus principales elementos y su composición y distribución</a:t>
            </a:r>
          </a:p>
          <a:p>
            <a:pPr lvl="1" eaLnBrk="1" hangingPunct="1">
              <a:lnSpc>
                <a:spcPct val="80000"/>
              </a:lnSpc>
            </a:pPr>
            <a:r>
              <a:rPr lang="es-ES" smtClean="0"/>
              <a:t>se pueden describir y  se puede realizar comparaciones entre distintos edificios</a:t>
            </a:r>
          </a:p>
          <a:p>
            <a:pPr lvl="2" eaLnBrk="1" hangingPunct="1">
              <a:lnSpc>
                <a:spcPct val="80000"/>
              </a:lnSpc>
            </a:pPr>
            <a:endParaRPr lang="es-ES" sz="2000" smtClean="0"/>
          </a:p>
          <a:p>
            <a:pPr eaLnBrk="1" hangingPunct="1">
              <a:lnSpc>
                <a:spcPct val="80000"/>
              </a:lnSpc>
            </a:pPr>
            <a:r>
              <a:rPr lang="es-ES" b="1" i="1" smtClean="0"/>
              <a:t>La arquitectura es un concepto separado pero íntimamente ligado a la estructura física</a:t>
            </a:r>
          </a:p>
          <a:p>
            <a:pPr lvl="1" eaLnBrk="1" hangingPunct="1">
              <a:lnSpc>
                <a:spcPct val="80000"/>
              </a:lnSpc>
            </a:pPr>
            <a:endParaRPr lang="es-ES" sz="2000" smtClean="0"/>
          </a:p>
        </p:txBody>
      </p:sp>
    </p:spTree>
    <p:extLst>
      <p:ext uri="{BB962C8B-B14F-4D97-AF65-F5344CB8AC3E}">
        <p14:creationId xmlns:p14="http://schemas.microsoft.com/office/powerpoint/2010/main" xmlns="" val="23327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2518</Words>
  <Application>Microsoft Office PowerPoint</Application>
  <PresentationFormat>Presentación en pantalla (4:3)</PresentationFormat>
  <Paragraphs>479</Paragraphs>
  <Slides>60</Slides>
  <Notes>3</Notes>
  <HiddenSlides>11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Diseño predeterminado</vt:lpstr>
      <vt:lpstr>Arquitectura de software</vt:lpstr>
      <vt:lpstr>Eventos</vt:lpstr>
      <vt:lpstr>Material</vt:lpstr>
      <vt:lpstr>Temario</vt:lpstr>
      <vt:lpstr>Introducción</vt:lpstr>
      <vt:lpstr>Lecturas primer semana</vt:lpstr>
      <vt:lpstr>Para pensar….</vt:lpstr>
      <vt:lpstr>Analogía con la arquitectura civil</vt:lpstr>
      <vt:lpstr>Analogía con la arquitectura civil</vt:lpstr>
      <vt:lpstr>Analogía con la arquitectura civil</vt:lpstr>
      <vt:lpstr>Analogía con la arquitectura civil</vt:lpstr>
      <vt:lpstr>Analogía con la arquitectura civil</vt:lpstr>
      <vt:lpstr>Analogía con la arquitectura civil</vt:lpstr>
      <vt:lpstr>Analogía con la arquitectura civil</vt:lpstr>
      <vt:lpstr>Analogía con la arquitectura civil</vt:lpstr>
      <vt:lpstr>Resumen de la analogía</vt:lpstr>
      <vt:lpstr>Resumen Capítulo 1 y Capítulo 2</vt:lpstr>
      <vt:lpstr>Architectural Business Cycle</vt:lpstr>
      <vt:lpstr>ABC</vt:lpstr>
      <vt:lpstr>¿De donde provienen las arquitecturas?</vt:lpstr>
      <vt:lpstr>¿De donde provienen las arquitecturas?</vt:lpstr>
      <vt:lpstr>¿De donde provienen las arquitecturas?</vt:lpstr>
      <vt:lpstr>Architectural Business Cycle</vt:lpstr>
      <vt:lpstr>Ciclos de retroalimentación</vt:lpstr>
      <vt:lpstr>Ciclos de retroalimentación</vt:lpstr>
      <vt:lpstr>Características de una buena arquitectura</vt:lpstr>
      <vt:lpstr>Que hace una buena arquitectura?</vt:lpstr>
      <vt:lpstr>Observaciones respecto al Proceso</vt:lpstr>
      <vt:lpstr>Observaciones respecto al Proceso</vt:lpstr>
      <vt:lpstr>Observaciones respecto a la Estructura</vt:lpstr>
      <vt:lpstr>Observaciones respecto a la Estructura</vt:lpstr>
      <vt:lpstr>Definición de Arquitectura</vt:lpstr>
      <vt:lpstr>Arquitectura</vt:lpstr>
      <vt:lpstr>Sobre la definición</vt:lpstr>
      <vt:lpstr>Sobre la definición</vt:lpstr>
      <vt:lpstr>Arquitectura</vt:lpstr>
      <vt:lpstr>Arquitectura</vt:lpstr>
      <vt:lpstr>Arquitectura</vt:lpstr>
      <vt:lpstr>Diapositiva 39</vt:lpstr>
      <vt:lpstr>Patrones, Modelos de referencia y arquitecturas de referencia</vt:lpstr>
      <vt:lpstr>Patrones, Modelos de referencia y arquitecturas de referencia</vt:lpstr>
      <vt:lpstr>Beneficios de la arquitectura</vt:lpstr>
      <vt:lpstr>Arquitectura</vt:lpstr>
      <vt:lpstr>Arquitectura</vt:lpstr>
      <vt:lpstr>Estructuras y vistas</vt:lpstr>
      <vt:lpstr>Diapositiva 46</vt:lpstr>
      <vt:lpstr>The irrelevance of Architecture</vt:lpstr>
      <vt:lpstr>Arquitectura</vt:lpstr>
      <vt:lpstr>Arquitectura</vt:lpstr>
      <vt:lpstr>Arquitectura</vt:lpstr>
      <vt:lpstr>Arquitectura</vt:lpstr>
      <vt:lpstr>Arquitectura, Ciclos de Vida y Descripción</vt:lpstr>
      <vt:lpstr>Arquitectura</vt:lpstr>
      <vt:lpstr>Arquitectura</vt:lpstr>
      <vt:lpstr>Arquitectura</vt:lpstr>
      <vt:lpstr>Arquitectura</vt:lpstr>
      <vt:lpstr>Arquitectura</vt:lpstr>
      <vt:lpstr>Elementos de la Descripciones Arquitectónica</vt:lpstr>
      <vt:lpstr>Descripción Arquitectónica</vt:lpstr>
      <vt:lpstr>Arquitectura</vt:lpstr>
    </vt:vector>
  </TitlesOfParts>
  <Company>Softpar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Temario tentativo AS (USC)</dc:title>
  <dc:creator>Gastón Mousqués</dc:creator>
  <cp:lastModifiedBy>Gaston</cp:lastModifiedBy>
  <cp:revision>330</cp:revision>
  <cp:lastPrinted>2012-03-20T03:43:48Z</cp:lastPrinted>
  <dcterms:created xsi:type="dcterms:W3CDTF">1999-08-25T14:28:38Z</dcterms:created>
  <dcterms:modified xsi:type="dcterms:W3CDTF">2012-03-20T13:10:52Z</dcterms:modified>
</cp:coreProperties>
</file>