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4" r:id="rId5"/>
    <p:sldId id="281" r:id="rId6"/>
    <p:sldId id="263" r:id="rId7"/>
    <p:sldId id="259" r:id="rId8"/>
    <p:sldId id="260" r:id="rId9"/>
    <p:sldId id="261" r:id="rId10"/>
    <p:sldId id="266" r:id="rId11"/>
    <p:sldId id="265" r:id="rId12"/>
    <p:sldId id="274" r:id="rId13"/>
    <p:sldId id="271" r:id="rId14"/>
    <p:sldId id="268" r:id="rId15"/>
    <p:sldId id="267" r:id="rId16"/>
    <p:sldId id="283" r:id="rId17"/>
    <p:sldId id="282" r:id="rId18"/>
    <p:sldId id="284" r:id="rId19"/>
    <p:sldId id="277" r:id="rId20"/>
    <p:sldId id="269" r:id="rId21"/>
    <p:sldId id="278" r:id="rId22"/>
    <p:sldId id="279" r:id="rId23"/>
    <p:sldId id="285" r:id="rId24"/>
    <p:sldId id="286" r:id="rId25"/>
    <p:sldId id="280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3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04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7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3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5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5190-9044-43E9-A1F4-5057A13B2F6F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D69B-3A37-45FA-A8C6-1F57E7E3D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Capstone Project</a:t>
            </a:r>
            <a:endParaRPr lang="en-IN" dirty="0"/>
          </a:p>
        </p:txBody>
      </p:sp>
      <p:pic>
        <p:nvPicPr>
          <p:cNvPr id="4" name="Content Placeholder 3" descr="Imarticus Learning - EverybodyWiki Bios &amp; Wiki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6" y="2379808"/>
            <a:ext cx="3161276" cy="2987406"/>
          </a:xfrm>
        </p:spPr>
      </p:pic>
      <p:sp>
        <p:nvSpPr>
          <p:cNvPr id="5" name="TextBox 4"/>
          <p:cNvSpPr txBox="1"/>
          <p:nvPr/>
        </p:nvSpPr>
        <p:spPr>
          <a:xfrm>
            <a:off x="7245927" y="3690552"/>
            <a:ext cx="4488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Presented By –</a:t>
            </a:r>
          </a:p>
          <a:p>
            <a:r>
              <a:rPr lang="en-IN" sz="2400" dirty="0" smtClean="0"/>
              <a:t>1. Dhananjay Mishra	</a:t>
            </a:r>
          </a:p>
          <a:p>
            <a:r>
              <a:rPr lang="en-IN" sz="2400" dirty="0" smtClean="0"/>
              <a:t>2. Mumal Tanwar</a:t>
            </a:r>
          </a:p>
          <a:p>
            <a:r>
              <a:rPr lang="en-IN" sz="2400" dirty="0" smtClean="0"/>
              <a:t>3. Neha Nirwan</a:t>
            </a:r>
          </a:p>
          <a:p>
            <a:endParaRPr lang="en-IN" sz="2400" dirty="0"/>
          </a:p>
          <a:p>
            <a:r>
              <a:rPr lang="en-IN" sz="2400" dirty="0" smtClean="0"/>
              <a:t>Batch Number – DSP03 (Jaipur)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782" y="1967345"/>
            <a:ext cx="3865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+mj-lt"/>
              </a:rPr>
              <a:t>Loan Default Prediction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8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2782" y="52648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Interest rate on basis of grade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126566"/>
            <a:ext cx="10529454" cy="3847216"/>
          </a:xfrm>
        </p:spPr>
      </p:pic>
    </p:spTree>
    <p:extLst>
      <p:ext uri="{BB962C8B-B14F-4D97-AF65-F5344CB8AC3E}">
        <p14:creationId xmlns:p14="http://schemas.microsoft.com/office/powerpoint/2010/main" val="34498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43893" y="318654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Term period vs annual income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84619" y="445314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Term period vs interest rate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356074"/>
            <a:ext cx="4059383" cy="283047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19" y="1348725"/>
            <a:ext cx="3810000" cy="2835348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48" y="2251798"/>
            <a:ext cx="3556597" cy="2839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83782" y="5237019"/>
            <a:ext cx="281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Interest rate on the basis of default or non-default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581891"/>
            <a:ext cx="10834254" cy="4876799"/>
          </a:xfrm>
        </p:spPr>
      </p:pic>
      <p:sp>
        <p:nvSpPr>
          <p:cNvPr id="7" name="TextBox 6"/>
          <p:cNvSpPr txBox="1"/>
          <p:nvPr/>
        </p:nvSpPr>
        <p:spPr>
          <a:xfrm>
            <a:off x="4710545" y="5929745"/>
            <a:ext cx="339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Purpose of Loan and loan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Handling Null Values</a:t>
            </a:r>
          </a:p>
          <a:p>
            <a:r>
              <a:rPr lang="en-GB" dirty="0" smtClean="0"/>
              <a:t>Cleaning date type variables</a:t>
            </a:r>
          </a:p>
          <a:p>
            <a:r>
              <a:rPr lang="en-GB" dirty="0" smtClean="0"/>
              <a:t>Removing unnecessary variables</a:t>
            </a:r>
          </a:p>
          <a:p>
            <a:r>
              <a:rPr lang="en-GB" smtClean="0"/>
              <a:t>Label </a:t>
            </a:r>
            <a:r>
              <a:rPr lang="en-GB" dirty="0" smtClean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251941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Handling Null Values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95455" y="1870364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Check for the null values</a:t>
            </a:r>
            <a:endParaRPr lang="en-IN" dirty="0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5400000">
            <a:off x="4292494" y="1770965"/>
            <a:ext cx="1237887" cy="27293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449782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 null values present</a:t>
            </a:r>
            <a:endParaRPr lang="en-IN" dirty="0"/>
          </a:p>
        </p:txBody>
      </p:sp>
      <p:cxnSp>
        <p:nvCxnSpPr>
          <p:cNvPr id="12" name="Elbow Connector 11"/>
          <p:cNvCxnSpPr>
            <a:stCxn id="7" idx="2"/>
          </p:cNvCxnSpPr>
          <p:nvPr/>
        </p:nvCxnSpPr>
        <p:spPr>
          <a:xfrm rot="16200000" flipH="1">
            <a:off x="6848657" y="1944147"/>
            <a:ext cx="1237887" cy="23829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59091" y="3449782"/>
            <a:ext cx="20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Null values present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8777949" y="3866511"/>
            <a:ext cx="974559" cy="8797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87591" y="4793673"/>
            <a:ext cx="147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Less than 50% null values</a:t>
            </a:r>
            <a:endParaRPr lang="en-IN" dirty="0"/>
          </a:p>
        </p:txBody>
      </p:sp>
      <p:cxnSp>
        <p:nvCxnSpPr>
          <p:cNvPr id="18" name="Elbow Connector 17"/>
          <p:cNvCxnSpPr>
            <a:stCxn id="13" idx="2"/>
          </p:cNvCxnSpPr>
          <p:nvPr/>
        </p:nvCxnSpPr>
        <p:spPr>
          <a:xfrm rot="16200000" flipH="1">
            <a:off x="9616148" y="3908075"/>
            <a:ext cx="974559" cy="7966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</p:cNvCxnSpPr>
          <p:nvPr/>
        </p:nvCxnSpPr>
        <p:spPr>
          <a:xfrm rot="5400000">
            <a:off x="8012940" y="5154345"/>
            <a:ext cx="249749" cy="1375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4345" y="5712445"/>
            <a:ext cx="29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Replace using different method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798628" y="4793673"/>
            <a:ext cx="147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More than 50% null values</a:t>
            </a:r>
            <a:endParaRPr lang="en-IN" dirty="0"/>
          </a:p>
        </p:txBody>
      </p:sp>
      <p:cxnSp>
        <p:nvCxnSpPr>
          <p:cNvPr id="33" name="Elbow Connector 32"/>
          <p:cNvCxnSpPr>
            <a:stCxn id="31" idx="2"/>
          </p:cNvCxnSpPr>
          <p:nvPr/>
        </p:nvCxnSpPr>
        <p:spPr>
          <a:xfrm rot="16200000" flipH="1">
            <a:off x="10516602" y="5736783"/>
            <a:ext cx="434415" cy="3948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01744" y="6151418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Delete the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3" grpId="0"/>
      <p:bldP spid="16" grpId="0"/>
      <p:bldP spid="30" grpId="0"/>
      <p:bldP spid="31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24" y="1039092"/>
            <a:ext cx="2598715" cy="4595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0" y="1039092"/>
            <a:ext cx="3057952" cy="3309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9637" y="1894898"/>
            <a:ext cx="178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two scenarios </a:t>
            </a:r>
          </a:p>
          <a:p>
            <a:pPr marL="342900" indent="-342900">
              <a:buAutoNum type="arabicPeriod"/>
            </a:pPr>
            <a:r>
              <a:rPr lang="en-GB" dirty="0" smtClean="0"/>
              <a:t>Where null values are more then 50% </a:t>
            </a:r>
          </a:p>
          <a:p>
            <a:pPr marL="342900" indent="-342900">
              <a:buAutoNum type="arabicPeriod"/>
            </a:pPr>
            <a:r>
              <a:rPr lang="en-GB" dirty="0" smtClean="0"/>
              <a:t>Where null values are less than 50%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9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Cleaning Date Type Variables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983182" cy="142658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3117272"/>
            <a:ext cx="5391902" cy="1143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9" y="4260432"/>
            <a:ext cx="675769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Removing Variables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1854231"/>
            <a:ext cx="8382000" cy="13738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4192501"/>
            <a:ext cx="8382000" cy="13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LABEL ENCODING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60" y="2405631"/>
            <a:ext cx="6839905" cy="3229426"/>
          </a:xfrm>
        </p:spPr>
      </p:pic>
    </p:spTree>
    <p:extLst>
      <p:ext uri="{BB962C8B-B14F-4D97-AF65-F5344CB8AC3E}">
        <p14:creationId xmlns:p14="http://schemas.microsoft.com/office/powerpoint/2010/main" val="7005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</a:p>
          <a:p>
            <a:r>
              <a:rPr lang="en-GB" dirty="0" smtClean="0"/>
              <a:t>Decision Tree</a:t>
            </a:r>
          </a:p>
          <a:p>
            <a:r>
              <a:rPr lang="en-GB" dirty="0" smtClean="0"/>
              <a:t>Random Forest</a:t>
            </a:r>
          </a:p>
          <a:p>
            <a:r>
              <a:rPr lang="en-GB" dirty="0" smtClean="0"/>
              <a:t>KNN</a:t>
            </a:r>
          </a:p>
          <a:p>
            <a:r>
              <a:rPr lang="en-GB" dirty="0" smtClean="0"/>
              <a:t>SVM</a:t>
            </a:r>
          </a:p>
          <a:p>
            <a:r>
              <a:rPr lang="en-GB" dirty="0" smtClean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588890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581465"/>
            <a:ext cx="10353761" cy="1326321"/>
          </a:xfrm>
        </p:spPr>
        <p:txBody>
          <a:bodyPr/>
          <a:lstStyle/>
          <a:p>
            <a:pPr algn="ctr"/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93273" y="2189018"/>
            <a:ext cx="2133600" cy="7620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Problem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593273" y="4627418"/>
            <a:ext cx="2133600" cy="7620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Dataset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82835" y="3431020"/>
            <a:ext cx="2133600" cy="7620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Visualization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855528" y="4627418"/>
            <a:ext cx="2133600" cy="7620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Machine Learning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855528" y="2189018"/>
            <a:ext cx="2133600" cy="7620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7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255"/>
            <a:ext cx="10515600" cy="5248708"/>
          </a:xfrm>
        </p:spPr>
        <p:txBody>
          <a:bodyPr/>
          <a:lstStyle/>
          <a:p>
            <a:r>
              <a:rPr lang="en-GB" dirty="0" smtClean="0"/>
              <a:t>Logistic Regression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2" y="2111736"/>
            <a:ext cx="5126181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873"/>
            <a:ext cx="10515600" cy="5498090"/>
          </a:xfrm>
        </p:spPr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95" y="2548228"/>
            <a:ext cx="4709104" cy="2550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57" y="2548228"/>
            <a:ext cx="4740706" cy="241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9527" y="1787236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BEFORE TUNNING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98326" y="1787236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AFTER TUNNING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9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2484153"/>
            <a:ext cx="4705625" cy="2877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27" y="2484153"/>
            <a:ext cx="4210638" cy="2877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1927" y="1745673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Before Tuning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95309" y="1745673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After 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26473"/>
            <a:ext cx="9905999" cy="5264728"/>
          </a:xfrm>
        </p:spPr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676400"/>
            <a:ext cx="6761017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37309"/>
            <a:ext cx="9905999" cy="5153892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1620983"/>
            <a:ext cx="6816436" cy="32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r>
              <a:rPr lang="en-IN" dirty="0" smtClean="0"/>
              <a:t>XG Boost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4" y="1982212"/>
            <a:ext cx="6553200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84909"/>
            <a:ext cx="9905999" cy="5306292"/>
          </a:xfrm>
        </p:spPr>
        <p:txBody>
          <a:bodyPr/>
          <a:lstStyle/>
          <a:p>
            <a:r>
              <a:rPr lang="en-IN" dirty="0" smtClean="0"/>
              <a:t>Comparison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1759528"/>
            <a:ext cx="8548254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not one variable which will decide whether the customer will be defaulter or not</a:t>
            </a:r>
          </a:p>
          <a:p>
            <a:r>
              <a:rPr lang="en-IN" dirty="0"/>
              <a:t>Loan amount is varying very much over these </a:t>
            </a:r>
            <a:r>
              <a:rPr lang="en-IN" dirty="0" smtClean="0"/>
              <a:t>years</a:t>
            </a:r>
          </a:p>
          <a:p>
            <a:r>
              <a:rPr lang="en-IN" dirty="0" smtClean="0"/>
              <a:t>Interest Rate,</a:t>
            </a:r>
            <a:r>
              <a:rPr lang="en-IN" dirty="0"/>
              <a:t> Term </a:t>
            </a:r>
            <a:r>
              <a:rPr lang="en-IN" dirty="0" smtClean="0"/>
              <a:t>period, Annual income are very much related</a:t>
            </a:r>
          </a:p>
          <a:p>
            <a:r>
              <a:rPr lang="en-IN" dirty="0" smtClean="0"/>
              <a:t>Grade and interest rate are very much correlated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57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gn, label, thank you, holiday, thanksgiving day, thanks, gratitude,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427018"/>
            <a:ext cx="9809019" cy="4364182"/>
          </a:xfrm>
        </p:spPr>
      </p:pic>
    </p:spTree>
    <p:extLst>
      <p:ext uri="{BB962C8B-B14F-4D97-AF65-F5344CB8AC3E}">
        <p14:creationId xmlns:p14="http://schemas.microsoft.com/office/powerpoint/2010/main" val="7384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30436" y="1729006"/>
            <a:ext cx="1953491" cy="568036"/>
          </a:xfrm>
          <a:prstGeom prst="rect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 APPLICATION</a:t>
            </a:r>
            <a:endParaRPr lang="en-IN" dirty="0"/>
          </a:p>
        </p:txBody>
      </p:sp>
      <p:cxnSp>
        <p:nvCxnSpPr>
          <p:cNvPr id="6" name="Elbow Connector 5"/>
          <p:cNvCxnSpPr>
            <a:stCxn id="4" idx="2"/>
          </p:cNvCxnSpPr>
          <p:nvPr/>
        </p:nvCxnSpPr>
        <p:spPr>
          <a:xfrm rot="5400000">
            <a:off x="4139046" y="1302978"/>
            <a:ext cx="374073" cy="2362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1492" y="2297041"/>
            <a:ext cx="1953491" cy="768926"/>
          </a:xfrm>
          <a:prstGeom prst="rect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 APPLICATION REJECTED</a:t>
            </a:r>
            <a:endParaRPr lang="en-IN" dirty="0"/>
          </a:p>
        </p:txBody>
      </p:sp>
      <p:cxnSp>
        <p:nvCxnSpPr>
          <p:cNvPr id="9" name="Elbow Connector 8"/>
          <p:cNvCxnSpPr>
            <a:stCxn id="4" idx="2"/>
          </p:cNvCxnSpPr>
          <p:nvPr/>
        </p:nvCxnSpPr>
        <p:spPr>
          <a:xfrm rot="16200000" flipH="1">
            <a:off x="6709064" y="1095160"/>
            <a:ext cx="374073" cy="2777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85019" y="2297040"/>
            <a:ext cx="1953491" cy="768927"/>
          </a:xfrm>
          <a:prstGeom prst="rect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 APPLICATION ACCEPTED</a:t>
            </a:r>
            <a:endParaRPr lang="en-IN" dirty="0"/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5400000">
            <a:off x="7836587" y="3098763"/>
            <a:ext cx="1457975" cy="1392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11292" y="4558145"/>
            <a:ext cx="1316182" cy="568036"/>
          </a:xfrm>
          <a:prstGeom prst="rect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DEFAULTER</a:t>
            </a:r>
            <a:endParaRPr lang="en-IN" dirty="0"/>
          </a:p>
        </p:txBody>
      </p:sp>
      <p:cxnSp>
        <p:nvCxnSpPr>
          <p:cNvPr id="16" name="Elbow Connector 15"/>
          <p:cNvCxnSpPr>
            <a:stCxn id="10" idx="2"/>
          </p:cNvCxnSpPr>
          <p:nvPr/>
        </p:nvCxnSpPr>
        <p:spPr>
          <a:xfrm rot="16200000" flipH="1">
            <a:off x="9180477" y="3147254"/>
            <a:ext cx="1457975" cy="129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777845" y="4528342"/>
            <a:ext cx="1316182" cy="568036"/>
          </a:xfrm>
          <a:prstGeom prst="rect">
            <a:avLst/>
          </a:prstGeom>
          <a:ln w="3810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NON-DEFAULTER</a:t>
            </a:r>
            <a:endParaRPr lang="en-IN" dirty="0"/>
          </a:p>
        </p:txBody>
      </p:sp>
      <p:sp>
        <p:nvSpPr>
          <p:cNvPr id="29" name="Left Brace 28"/>
          <p:cNvSpPr/>
          <p:nvPr/>
        </p:nvSpPr>
        <p:spPr>
          <a:xfrm>
            <a:off x="6619009" y="2539929"/>
            <a:ext cx="526473" cy="2701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166753" y="3633175"/>
            <a:ext cx="245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region where we need to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0" grpId="0" animBg="1"/>
      <p:bldP spid="13" grpId="0" animBg="1"/>
      <p:bldP spid="26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contains more than 8 lakhs of records and 73 different variables</a:t>
            </a:r>
          </a:p>
          <a:p>
            <a:r>
              <a:rPr lang="en-GB" dirty="0" smtClean="0"/>
              <a:t>72 independent variable and 1 dependent variable names </a:t>
            </a:r>
            <a:r>
              <a:rPr lang="en-GB" dirty="0" err="1" smtClean="0"/>
              <a:t>default_ind</a:t>
            </a:r>
            <a:r>
              <a:rPr lang="en-GB" dirty="0" smtClean="0"/>
              <a:t> which is having 2 different values 0 and 1</a:t>
            </a:r>
          </a:p>
          <a:p>
            <a:r>
              <a:rPr lang="en-GB" dirty="0" smtClean="0"/>
              <a:t>0 -&gt; Non - Defaulter</a:t>
            </a:r>
          </a:p>
          <a:p>
            <a:r>
              <a:rPr lang="en-GB" dirty="0" smtClean="0"/>
              <a:t>1 -&gt; Defaulter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9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Visualisation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90688"/>
            <a:ext cx="8866909" cy="3953898"/>
          </a:xfrm>
        </p:spPr>
      </p:pic>
      <p:sp>
        <p:nvSpPr>
          <p:cNvPr id="5" name="TextBox 4"/>
          <p:cNvSpPr txBox="1"/>
          <p:nvPr/>
        </p:nvSpPr>
        <p:spPr>
          <a:xfrm>
            <a:off x="4835236" y="6012873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Defaulters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9545782" cy="4502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436" y="5860473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Loan amount given over each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" y="1165684"/>
            <a:ext cx="10515599" cy="3697261"/>
          </a:xfrm>
        </p:spPr>
      </p:pic>
      <p:sp>
        <p:nvSpPr>
          <p:cNvPr id="5" name="TextBox 4"/>
          <p:cNvSpPr txBox="1"/>
          <p:nvPr/>
        </p:nvSpPr>
        <p:spPr>
          <a:xfrm>
            <a:off x="3941617" y="5250873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Distribution of Loan amount, funded amount and funded amount by investors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2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457200"/>
            <a:ext cx="11263746" cy="4003964"/>
          </a:xfrm>
        </p:spPr>
      </p:pic>
      <p:sp>
        <p:nvSpPr>
          <p:cNvPr id="5" name="TextBox 4"/>
          <p:cNvSpPr txBox="1"/>
          <p:nvPr/>
        </p:nvSpPr>
        <p:spPr>
          <a:xfrm>
            <a:off x="4242954" y="5015346"/>
            <a:ext cx="33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Distribution of </a:t>
            </a:r>
            <a:r>
              <a:rPr lang="en-IN" dirty="0"/>
              <a:t>i</a:t>
            </a:r>
            <a:r>
              <a:rPr lang="en-IN" dirty="0" smtClean="0"/>
              <a:t>nterest rate and the instalment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2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2219"/>
            <a:ext cx="11277600" cy="3621380"/>
          </a:xfrm>
        </p:spPr>
      </p:pic>
      <p:sp>
        <p:nvSpPr>
          <p:cNvPr id="5" name="TextBox 4"/>
          <p:cNvSpPr txBox="1"/>
          <p:nvPr/>
        </p:nvSpPr>
        <p:spPr>
          <a:xfrm>
            <a:off x="6573982" y="5228508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ount to the home ownership of each record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49925" y="5228508"/>
            <a:ext cx="446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to the grades provided by organization</a:t>
            </a:r>
          </a:p>
        </p:txBody>
      </p:sp>
    </p:spTree>
    <p:extLst>
      <p:ext uri="{BB962C8B-B14F-4D97-AF65-F5344CB8AC3E}">
        <p14:creationId xmlns:p14="http://schemas.microsoft.com/office/powerpoint/2010/main" val="32923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3502</TotalTime>
  <Words>335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Capstone Project</vt:lpstr>
      <vt:lpstr>Index</vt:lpstr>
      <vt:lpstr>Business Problem</vt:lpstr>
      <vt:lpstr>About The Dataset</vt:lpstr>
      <vt:lpstr>Data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</vt:lpstr>
      <vt:lpstr>Handling Null Values</vt:lpstr>
      <vt:lpstr>PowerPoint Presentation</vt:lpstr>
      <vt:lpstr>Cleaning Date Type Variables</vt:lpstr>
      <vt:lpstr>Removing Variables</vt:lpstr>
      <vt:lpstr>LABEL ENCODING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mishradhananay1995@outlook.com</dc:creator>
  <cp:lastModifiedBy>mishradhananay1995@outlook.com</cp:lastModifiedBy>
  <cp:revision>62</cp:revision>
  <dcterms:created xsi:type="dcterms:W3CDTF">2020-12-20T11:42:27Z</dcterms:created>
  <dcterms:modified xsi:type="dcterms:W3CDTF">2021-01-01T15:58:13Z</dcterms:modified>
</cp:coreProperties>
</file>