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26891" y="3962400"/>
            <a:ext cx="3535508" cy="453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370401" y="4034789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Blank">
    <p:bg>
      <p:bgPr>
        <a:solidFill>
          <a:srgbClr val="3F3F3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6418964"/>
            <a:ext cx="9155740" cy="45774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cxnSp>
        <p:nvCxnSpPr>
          <p:cNvPr id="33" name="Shape 33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Relationship Id="rId5" Type="http://schemas.openxmlformats.org/officeDocument/2006/relationships/image" Target="../media/image16.png"/><Relationship Id="rId6" Type="http://schemas.openxmlformats.org/officeDocument/2006/relationships/hyperlink" Target="https://developer.nest.com/" TargetMode="External"/><Relationship Id="rId7" Type="http://schemas.openxmlformats.org/officeDocument/2006/relationships/hyperlink" Target="http://www.developers.meethue.com/" TargetMode="External"/><Relationship Id="rId8" Type="http://schemas.openxmlformats.org/officeDocument/2006/relationships/hyperlink" Target="https://cylonj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jpg"/><Relationship Id="rId7" Type="http://schemas.openxmlformats.org/officeDocument/2006/relationships/image" Target="../media/image2.png"/><Relationship Id="rId8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AJAX and APIs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370399" y="4034800"/>
            <a:ext cx="340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August 17th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2017</a:t>
            </a:r>
          </a:p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17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#3 – Controlling Physical Hardware</a:t>
            </a:r>
          </a:p>
        </p:txBody>
      </p:sp>
      <p:pic>
        <p:nvPicPr>
          <p:cNvPr descr="http://ecx.images-amazon.com/images/I/51c0TJpNkwL._SX450_.jpg" id="102" name="Shape 102"/>
          <p:cNvPicPr preferRelativeResize="0"/>
          <p:nvPr/>
        </p:nvPicPr>
        <p:blipFill rotWithShape="1">
          <a:blip r:embed="rId3">
            <a:alphaModFix/>
          </a:blip>
          <a:srcRect b="0" l="5200" r="0" t="0"/>
          <a:stretch/>
        </p:blipFill>
        <p:spPr>
          <a:xfrm>
            <a:off x="2895600" y="1020562"/>
            <a:ext cx="3806324" cy="2846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london.nodebots.io/images/catbot.jpg" id="103" name="Shape 103"/>
          <p:cNvPicPr preferRelativeResize="0"/>
          <p:nvPr/>
        </p:nvPicPr>
        <p:blipFill rotWithShape="1">
          <a:blip r:embed="rId4">
            <a:alphaModFix/>
          </a:blip>
          <a:srcRect b="0" l="12008" r="8934" t="0"/>
          <a:stretch/>
        </p:blipFill>
        <p:spPr>
          <a:xfrm>
            <a:off x="6520542" y="1313158"/>
            <a:ext cx="2514599" cy="212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ndroidcentral.com/sites/androidcentral.com/files/styles/large/public/topic_images/2014/nest-stock-image-1.png?itok=UEkMM4_8" id="104" name="Shape 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870" y="996550"/>
            <a:ext cx="2901471" cy="29014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04800" y="4076853"/>
            <a:ext cx="8583814" cy="260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 Smart Thermostat API: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https://developer.nest.com/</a:t>
            </a:r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Phillips Hue API: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http://www.developers.meethue.com/</a:t>
            </a:r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NodeBots (Ceylon) API: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https://cylonjs.com/</a:t>
            </a:r>
          </a:p>
          <a:p>
            <a:pPr indent="0" lvl="0" marL="22860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04800" y="0"/>
            <a:ext cx="70866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#3 – Controlling Physical Hardware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1" y="763231"/>
            <a:ext cx="8503920" cy="484130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335281" y="5669867"/>
            <a:ext cx="8503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HueCraft: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https://www.youtube.com/watch?v=ovYORLkO5bQ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 Recap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89560" y="783752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JSON?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89560" y="783752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JSON?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64160" y="1990643"/>
            <a:ext cx="8583814" cy="4181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stands for Javascript Object Notation and is nothing more than simple Javascript Objects used as a “</a:t>
            </a:r>
            <a:r>
              <a:rPr lang="en-US" sz="3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interchange format</a:t>
            </a: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68512"/>
            <a:ext cx="8112542" cy="510875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7" name="Shape 137"/>
          <p:cNvSpPr/>
          <p:nvPr/>
        </p:nvSpPr>
        <p:spPr>
          <a:xfrm>
            <a:off x="19727" y="5976055"/>
            <a:ext cx="9130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is a lightweight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data-interchange format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correlate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Data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89560" y="783752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jQuery method do we use to retrieve data from a URL database?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89560" y="783752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jQuery method do we use to retrieve data from a URL database?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41960" y="2058823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6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AJAX!!!!!</a:t>
            </a:r>
          </a:p>
        </p:txBody>
      </p:sp>
      <p:pic>
        <p:nvPicPr>
          <p:cNvPr descr="http://www.colgate.com/PDP/Ajax_v13/US/EN/locale-assets/images/heros/hero_dl.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021" y="3140708"/>
            <a:ext cx="1458888" cy="3420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two parameters do we pass into AJAX to retrieve data from online?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Recap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two parameters do we pass into AJAX to retrieve data from online?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17" y="2133600"/>
            <a:ext cx="9100511" cy="2493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04800" y="5165687"/>
            <a:ext cx="8583814" cy="107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method: ‘get’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1981200" y="3581400"/>
            <a:ext cx="1066799" cy="158428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4419600" y="3581400"/>
            <a:ext cx="1447800" cy="158428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51329" y="852063"/>
            <a:ext cx="8583814" cy="478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point, you should…</a:t>
            </a: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what an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is.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what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means.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Realize that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 Methods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used for retrieving data in databases. 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how to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basic AJAX GET Request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jQuery. (i.e. include URL and “GET”)</a:t>
            </a: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289560" y="783752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API?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89560" y="783752"/>
            <a:ext cx="8583814" cy="1206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API?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64160" y="1990643"/>
            <a:ext cx="8583814" cy="4181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“An Application Programming Interface (API) offers a set of </a:t>
            </a:r>
            <a:r>
              <a:rPr b="0" i="0" lang="en-US" sz="3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pre-defined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routines, code snippets, and tools for building software applications”</a:t>
            </a:r>
          </a:p>
          <a:p>
            <a:pPr indent="0" lvl="0" marL="22860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Questions</a:t>
            </a:r>
          </a:p>
        </p:txBody>
      </p:sp>
      <p:pic>
        <p:nvPicPr>
          <p:cNvPr descr="https://www.akana.com/images/solutions/APIGateway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53854"/>
            <a:ext cx="4874159" cy="555745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876800" y="1782223"/>
            <a:ext cx="3971173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software development APIs are often the </a:t>
            </a:r>
            <a:r>
              <a:rPr b="1" i="0" lang="en-US" sz="3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</a:t>
            </a: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different components </a:t>
            </a:r>
            <a:b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Use Cases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Use Cases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1329" y="827434"/>
            <a:ext cx="8583814" cy="59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Common Use-Cases for APIs:</a:t>
            </a: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pre-built code for 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and sending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to a centralized database (e.g. Weather Data, IMDB Movie Data).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pre-build code for creating or utilizing other software components (e.g. Google Maps, Spotify Tools).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interface with 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sensors or hardware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devices. (e.g. Nest Thermostat, Phillips Hue)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#1 – Accessing and Sending Data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40131" t="0"/>
          <a:stretch/>
        </p:blipFill>
        <p:spPr>
          <a:xfrm>
            <a:off x="265086" y="672868"/>
            <a:ext cx="3048000" cy="144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29969" l="0" r="36362" t="0"/>
          <a:stretch/>
        </p:blipFill>
        <p:spPr>
          <a:xfrm>
            <a:off x="1919507" y="2276210"/>
            <a:ext cx="6238381" cy="117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36422" l="0" r="28082" t="0"/>
          <a:stretch/>
        </p:blipFill>
        <p:spPr>
          <a:xfrm>
            <a:off x="109510" y="3655632"/>
            <a:ext cx="4648199" cy="23988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data.gov/media/2013/11/Datagov_logo.jpg" id="85" name="Shape 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4200" y="920128"/>
            <a:ext cx="3333750" cy="990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tatic.tumblr.com/cfpw6nx/6Oklueuir/screen_shot_2011-11-09_at_3.35.08_pm.png" id="86" name="Shape 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8698" y="3764378"/>
            <a:ext cx="4208942" cy="799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itygridmedia.com/developer/wp-content/uploads/2012/03/Yelp_Logo.jpg" id="87" name="Shape 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5171" y="4680564"/>
            <a:ext cx="2776980" cy="14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38910" y="911508"/>
            <a:ext cx="2189311" cy="10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04800" y="0"/>
            <a:ext cx="6858000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#2 – Utilizing Pre-Built Code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888480"/>
            <a:ext cx="5486399" cy="397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888480"/>
            <a:ext cx="2257425" cy="22955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04800" y="5165687"/>
            <a:ext cx="8583814" cy="107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AirBNB utilizes the Google Maps API to power its entire mapping service</a:t>
            </a:r>
          </a:p>
          <a:p>
            <a:pPr indent="0" lvl="0" marL="22860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